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94" r:id="rId9"/>
    <p:sldId id="295" r:id="rId10"/>
    <p:sldId id="296" r:id="rId11"/>
    <p:sldId id="288" r:id="rId12"/>
    <p:sldId id="297" r:id="rId13"/>
    <p:sldId id="263" r:id="rId14"/>
    <p:sldId id="303" r:id="rId15"/>
    <p:sldId id="292" r:id="rId16"/>
    <p:sldId id="265" r:id="rId17"/>
    <p:sldId id="293" r:id="rId18"/>
    <p:sldId id="289" r:id="rId19"/>
    <p:sldId id="264" r:id="rId20"/>
    <p:sldId id="271" r:id="rId21"/>
    <p:sldId id="273" r:id="rId22"/>
    <p:sldId id="272" r:id="rId23"/>
    <p:sldId id="266" r:id="rId24"/>
    <p:sldId id="267" r:id="rId25"/>
    <p:sldId id="290" r:id="rId26"/>
    <p:sldId id="269" r:id="rId27"/>
    <p:sldId id="282" r:id="rId28"/>
    <p:sldId id="270" r:id="rId29"/>
    <p:sldId id="276" r:id="rId30"/>
    <p:sldId id="299" r:id="rId31"/>
    <p:sldId id="279" r:id="rId32"/>
    <p:sldId id="300" r:id="rId33"/>
    <p:sldId id="280" r:id="rId34"/>
    <p:sldId id="281" r:id="rId35"/>
    <p:sldId id="284" r:id="rId36"/>
    <p:sldId id="298" r:id="rId37"/>
    <p:sldId id="286" r:id="rId38"/>
    <p:sldId id="301" r:id="rId39"/>
    <p:sldId id="302" r:id="rId40"/>
    <p:sldId id="304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893" autoAdjust="0"/>
  </p:normalViewPr>
  <p:slideViewPr>
    <p:cSldViewPr snapToGrid="0">
      <p:cViewPr>
        <p:scale>
          <a:sx n="90" d="100"/>
          <a:sy n="90" d="100"/>
        </p:scale>
        <p:origin x="92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4198-3A24-4BB0-BE2C-7B326F29E66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DF815-2791-4FA2-A2D0-C89802C2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Explain why</a:t>
            </a:r>
            <a:r>
              <a:rPr lang="en-SG" baseline="0" dirty="0" smtClean="0"/>
              <a:t> we have </a:t>
            </a:r>
            <a:r>
              <a:rPr lang="en-SG" baseline="0" dirty="0" err="1" smtClean="0"/>
              <a:t>dLout</a:t>
            </a:r>
            <a:r>
              <a:rPr lang="en-SG" baseline="0" dirty="0" smtClean="0"/>
              <a:t> vs 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6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1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1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6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9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TODO: add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DF815-2791-4FA2-A2D0-C89802C26E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A069CB8-F204-4D06-B913-C5A26A89888A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7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0B6E300-0A13-4A81-945A-7333C271A069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4671962-1EA4-46E7-BCB0-F36CE46D1A59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62487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30BB376-B19C-488D-ABEB-03C7E6E9E3E0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86F077B-A50F-4D64-8574-E2D6A98A5553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7D9E2A62-1983-43A1-A163-D8AA46534C80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2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8F3E3B-34E3-4345-B2A1-994B83598A9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D816C96-82A1-4D77-8ADA-627AC6FE3D65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1D102C1E-28F2-47E9-802D-339E64E2F920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3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65B747F8-9654-4282-85D2-65F41AAE7A75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0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25" y="1060457"/>
            <a:ext cx="8787950" cy="5615472"/>
          </a:xfrm>
          <a:prstGeom prst="rect">
            <a:avLst/>
          </a:prstGeom>
          <a:ln w="12700">
            <a:noFill/>
          </a:ln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hyperlink" Target="http://cybertron.cg.tu-berlin.de/lessig/projects/dissertation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Understanding Basic Concepts in Radiometry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Duong Hoang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Radiometry: Bottom-up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Start with radiance, a quantity defined on a ray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Define irradiance at point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, through solid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And flux through area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dirty="0" smtClean="0"/>
                  <a:t> and solid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SG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SG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SG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SG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1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Directional quantities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From the perspective of a surface, flux, irradiance, and radiance can be incoming or outgoing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Outgoing irradiance is called radiant </a:t>
                </a:r>
                <a:r>
                  <a:rPr lang="en-SG" dirty="0" err="1" smtClean="0"/>
                  <a:t>exitance</a:t>
                </a:r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dirty="0" smtClean="0"/>
                  <a:t> (or </a:t>
                </a:r>
                <a:r>
                  <a:rPr lang="en-SG" dirty="0" err="1" smtClean="0"/>
                  <a:t>radiosity</a:t>
                </a:r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SG" dirty="0" smtClean="0"/>
                  <a:t>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Incoming radiance is called field radiance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Outgoing radiance is called surface radiance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drop the dependence on wavelength to simplify the notation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So our flux is an integral through a range of wavelengths of spectral flux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3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If we were to </a:t>
            </a:r>
            <a:r>
              <a:rPr lang="en-SG" dirty="0" smtClean="0"/>
              <a:t>define </a:t>
            </a:r>
            <a:r>
              <a:rPr lang="en-SG" dirty="0" smtClean="0"/>
              <a:t>“radiometric” quantities from scratch, would we derive the same quantities?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Will come back to this question after we learn more about what we can get from the quantities just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Proof that </a:t>
            </a:r>
            <a:r>
              <a:rPr lang="en-SG" dirty="0"/>
              <a:t>r</a:t>
            </a:r>
            <a:r>
              <a:rPr lang="en-SG" dirty="0" smtClean="0"/>
              <a:t>adiant is invariant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Assuming light travels in vacuum (no absorption, refraction, </a:t>
                </a:r>
                <a:r>
                  <a:rPr lang="en-SG" dirty="0" err="1" smtClean="0"/>
                  <a:t>etc</a:t>
                </a:r>
                <a:r>
                  <a:rPr lang="en-SG" dirty="0" smtClean="0"/>
                  <a:t>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</a:t>
                </a:r>
                <a:r>
                  <a:rPr lang="en-SG" dirty="0" smtClean="0"/>
                  <a:t>are to prove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SG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SG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SG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use an auxiliary result: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Infinitesimal surface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 with normal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SG" dirty="0" smtClean="0"/>
                  <a:t> at distance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SG" dirty="0" smtClean="0"/>
                  <a:t> from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,</a:t>
                </a:r>
                <a:br>
                  <a:rPr lang="en-SG" dirty="0" smtClean="0"/>
                </a:br>
                <a:r>
                  <a:rPr lang="en-SG" dirty="0" smtClean="0"/>
                  <a:t>subtending solid angle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SG" dirty="0" smtClean="0"/>
                  <a:t> at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.</a:t>
                </a:r>
                <a:br>
                  <a:rPr lang="en-SG" dirty="0" smtClean="0"/>
                </a:b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SG" dirty="0" smtClean="0"/>
                  <a:t> is the angle between the surface normal</a:t>
                </a:r>
                <a:br>
                  <a:rPr lang="en-SG" dirty="0" smtClean="0"/>
                </a:br>
                <a:r>
                  <a:rPr lang="en-SG" dirty="0" smtClean="0"/>
                  <a:t>and the normal of the hemisphere with radius </a:t>
                </a:r>
                <a14:m>
                  <m:oMath xmlns:m="http://schemas.openxmlformats.org/officeDocument/2006/math">
                    <m:r>
                      <a:rPr lang="en-SG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SG" dirty="0" smtClean="0"/>
                  <a:t> at 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endParaRPr lang="en-SG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Then </a:t>
                </a:r>
                <a:endParaRPr lang="en-SG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SG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This follows from the definition of solid angle</a:t>
                </a:r>
                <a:endParaRPr lang="en-S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0140852">
            <a:off x="2542497" y="1060457"/>
            <a:ext cx="584791" cy="1499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2731">
            <a:off x="5838590" y="1166783"/>
            <a:ext cx="510363" cy="1180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61474" y="1202478"/>
            <a:ext cx="3415173" cy="51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4"/>
          </p:cNvCxnSpPr>
          <p:nvPr/>
        </p:nvCxnSpPr>
        <p:spPr>
          <a:xfrm>
            <a:off x="2872106" y="1719676"/>
            <a:ext cx="2950292" cy="56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634877" y="1105675"/>
            <a:ext cx="3458898" cy="61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4"/>
          </p:cNvCxnSpPr>
          <p:nvPr/>
        </p:nvCxnSpPr>
        <p:spPr>
          <a:xfrm flipH="1">
            <a:off x="3143590" y="1719676"/>
            <a:ext cx="2950183" cy="77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87450" y="1643578"/>
            <a:ext cx="148046" cy="1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30381" y="1643576"/>
            <a:ext cx="148046" cy="1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2"/>
            <a:endCxn id="18" idx="2"/>
          </p:cNvCxnSpPr>
          <p:nvPr/>
        </p:nvCxnSpPr>
        <p:spPr>
          <a:xfrm flipV="1">
            <a:off x="2787450" y="1719675"/>
            <a:ext cx="324293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89019" y="2043810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019" y="2043810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17325" y="1899325"/>
                <a:ext cx="5291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5" y="1899325"/>
                <a:ext cx="52911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2917779" y="1574233"/>
            <a:ext cx="440282" cy="323188"/>
          </a:xfrm>
          <a:prstGeom prst="arc">
            <a:avLst>
              <a:gd name="adj1" fmla="val 20095789"/>
              <a:gd name="adj2" fmla="val 13650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90486" y="1528089"/>
                <a:ext cx="67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86" y="1528089"/>
                <a:ext cx="6724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701744" y="1440811"/>
            <a:ext cx="346354" cy="675008"/>
          </a:xfrm>
          <a:prstGeom prst="arc">
            <a:avLst>
              <a:gd name="adj1" fmla="val 10002698"/>
              <a:gd name="adj2" fmla="val 132461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29086" y="1520365"/>
                <a:ext cx="656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86" y="1520365"/>
                <a:ext cx="6565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62518" y="1312295"/>
                <a:ext cx="48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18" y="1312295"/>
                <a:ext cx="4825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84616" y="1292396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16" y="1292396"/>
                <a:ext cx="49847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42145" y="1625386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145" y="1625386"/>
                <a:ext cx="35163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16" idx="6"/>
          </p:cNvCxnSpPr>
          <p:nvPr/>
        </p:nvCxnSpPr>
        <p:spPr>
          <a:xfrm flipV="1">
            <a:off x="2935496" y="1006557"/>
            <a:ext cx="1405916" cy="71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1"/>
          </p:cNvCxnSpPr>
          <p:nvPr/>
        </p:nvCxnSpPr>
        <p:spPr>
          <a:xfrm flipH="1" flipV="1">
            <a:off x="4956458" y="1100639"/>
            <a:ext cx="1095604" cy="56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3410040" y="1440811"/>
            <a:ext cx="183950" cy="55390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5398086" y="1246712"/>
            <a:ext cx="576885" cy="710563"/>
          </a:xfrm>
          <a:prstGeom prst="arc">
            <a:avLst>
              <a:gd name="adj1" fmla="val 9018200"/>
              <a:gd name="adj2" fmla="val 13649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15025" y="1299689"/>
                <a:ext cx="471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25" y="1299689"/>
                <a:ext cx="47121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23003" y="1254550"/>
                <a:ext cx="487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003" y="1254550"/>
                <a:ext cx="48712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hord 30"/>
          <p:cNvSpPr/>
          <p:nvPr/>
        </p:nvSpPr>
        <p:spPr>
          <a:xfrm>
            <a:off x="5785676" y="4278965"/>
            <a:ext cx="2140934" cy="2139224"/>
          </a:xfrm>
          <a:prstGeom prst="chord">
            <a:avLst>
              <a:gd name="adj1" fmla="val 10756282"/>
              <a:gd name="adj2" fmla="val 21571336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397387">
            <a:off x="7350388" y="4435997"/>
            <a:ext cx="365228" cy="2457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1" idx="2"/>
            <a:endCxn id="33" idx="2"/>
          </p:cNvCxnSpPr>
          <p:nvPr/>
        </p:nvCxnSpPr>
        <p:spPr>
          <a:xfrm flipV="1">
            <a:off x="6856168" y="4537827"/>
            <a:ext cx="495439" cy="813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33" idx="6"/>
          </p:cNvCxnSpPr>
          <p:nvPr/>
        </p:nvCxnSpPr>
        <p:spPr>
          <a:xfrm flipV="1">
            <a:off x="6856168" y="4579951"/>
            <a:ext cx="858229" cy="770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990609" y="4650889"/>
                <a:ext cx="542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09" y="4650889"/>
                <a:ext cx="54239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V="1">
            <a:off x="6823869" y="3678276"/>
            <a:ext cx="1495117" cy="168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158168" y="4861995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68" y="4861995"/>
                <a:ext cx="35163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7094216" y="4187180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216" y="4187180"/>
                <a:ext cx="51873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7354343" y="337228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43" y="3372285"/>
                <a:ext cx="38664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547176" y="4110998"/>
            <a:ext cx="311868" cy="198502"/>
          </a:xfrm>
          <a:prstGeom prst="arc">
            <a:avLst>
              <a:gd name="adj1" fmla="val 1287699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33" idx="0"/>
          </p:cNvCxnSpPr>
          <p:nvPr/>
        </p:nvCxnSpPr>
        <p:spPr>
          <a:xfrm flipV="1">
            <a:off x="7547176" y="3467170"/>
            <a:ext cx="167221" cy="969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76864" y="5305794"/>
            <a:ext cx="115494" cy="115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628901" y="382007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01" y="3820078"/>
                <a:ext cx="374141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6356568" y="514119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68" y="5141190"/>
                <a:ext cx="3679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5872151" y="5824306"/>
            <a:ext cx="19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Inverse-square law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73" idx="1"/>
          </p:cNvCxnSpPr>
          <p:nvPr/>
        </p:nvCxnSpPr>
        <p:spPr>
          <a:xfrm flipH="1" flipV="1">
            <a:off x="4956458" y="5951610"/>
            <a:ext cx="915693" cy="57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Proof that </a:t>
            </a:r>
            <a:r>
              <a:rPr lang="en-SG" dirty="0"/>
              <a:t>r</a:t>
            </a:r>
            <a:r>
              <a:rPr lang="en-SG" dirty="0" smtClean="0"/>
              <a:t>adiant is invariant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are to prove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SG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SG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SG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Infinitesimal flux flowing from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 to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SG" dirty="0" smtClean="0"/>
                  <a:t> (as “seen”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SG" dirty="0" smtClean="0"/>
                  <a:t>)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dΦ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SG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func>
                      <m:r>
                        <a:rPr lang="en-SG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SG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SG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func>
                      <m:f>
                        <m:fPr>
                          <m:ctrlP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SG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SG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SG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func>
                      <m:f>
                        <m:fPr>
                          <m:ctrlPr>
                            <a:rPr lang="en-SG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SG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SG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SG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SG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SG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func>
                      <m:r>
                        <a:rPr lang="en-SG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(1)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same flux as “seen”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SG" dirty="0" smtClean="0"/>
                  <a:t>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>
                        <a:latin typeface="Cambria Math" panose="02040503050406030204" pitchFamily="18" charset="0"/>
                      </a:rPr>
                      <m:t>dΦ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func>
                    <m:r>
                      <a:rPr lang="en-SG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 (2)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0" smtClean="0">
                        <a:latin typeface="Cambria Math" panose="02040503050406030204" pitchFamily="18" charset="0"/>
                      </a:rPr>
                      <m:t>(1)=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SG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SG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If throughput is the “number of rays” going from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 to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SG" dirty="0" smtClean="0"/>
                  <a:t>, then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𝑟𝑎𝑑𝑖𝑎𝑛𝑐𝑒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𝑡h𝑟𝑜𝑢𝑔h𝑝𝑢𝑡</m:t>
                    </m:r>
                  </m:oMath>
                </a14:m>
                <a:r>
                  <a:rPr lang="en-SG" dirty="0" smtClean="0"/>
                  <a:t>. Radiance is conserved since power and throughput are conserved.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95" r="-1595" b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0140852">
            <a:off x="2542497" y="1060457"/>
            <a:ext cx="584791" cy="1499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2731">
            <a:off x="5838590" y="1166783"/>
            <a:ext cx="510363" cy="1180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61474" y="1202478"/>
            <a:ext cx="3415173" cy="51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4"/>
          </p:cNvCxnSpPr>
          <p:nvPr/>
        </p:nvCxnSpPr>
        <p:spPr>
          <a:xfrm>
            <a:off x="2872106" y="1719676"/>
            <a:ext cx="2950292" cy="56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634877" y="1105675"/>
            <a:ext cx="3458898" cy="61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4"/>
          </p:cNvCxnSpPr>
          <p:nvPr/>
        </p:nvCxnSpPr>
        <p:spPr>
          <a:xfrm flipH="1">
            <a:off x="3143590" y="1719676"/>
            <a:ext cx="2950183" cy="77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87450" y="1643578"/>
            <a:ext cx="148046" cy="1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30381" y="1643576"/>
            <a:ext cx="148046" cy="1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2"/>
            <a:endCxn id="18" idx="2"/>
          </p:cNvCxnSpPr>
          <p:nvPr/>
        </p:nvCxnSpPr>
        <p:spPr>
          <a:xfrm flipV="1">
            <a:off x="2787450" y="1719675"/>
            <a:ext cx="324293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89019" y="2043810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019" y="2043810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17325" y="1899325"/>
                <a:ext cx="5291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5" y="1899325"/>
                <a:ext cx="52911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2917779" y="1574233"/>
            <a:ext cx="440282" cy="323188"/>
          </a:xfrm>
          <a:prstGeom prst="arc">
            <a:avLst>
              <a:gd name="adj1" fmla="val 20095789"/>
              <a:gd name="adj2" fmla="val 13650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90486" y="1528089"/>
                <a:ext cx="67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86" y="1528089"/>
                <a:ext cx="6724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701744" y="1440811"/>
            <a:ext cx="346354" cy="675008"/>
          </a:xfrm>
          <a:prstGeom prst="arc">
            <a:avLst>
              <a:gd name="adj1" fmla="val 10002698"/>
              <a:gd name="adj2" fmla="val 132461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29086" y="1520365"/>
                <a:ext cx="656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86" y="1520365"/>
                <a:ext cx="6565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62518" y="1312295"/>
                <a:ext cx="48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18" y="1312295"/>
                <a:ext cx="4825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84616" y="1292396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16" y="1292396"/>
                <a:ext cx="49847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42145" y="1625386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145" y="1625386"/>
                <a:ext cx="35163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16" idx="6"/>
          </p:cNvCxnSpPr>
          <p:nvPr/>
        </p:nvCxnSpPr>
        <p:spPr>
          <a:xfrm flipV="1">
            <a:off x="2935496" y="1006557"/>
            <a:ext cx="1405916" cy="71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1"/>
          </p:cNvCxnSpPr>
          <p:nvPr/>
        </p:nvCxnSpPr>
        <p:spPr>
          <a:xfrm flipH="1" flipV="1">
            <a:off x="4956458" y="1100639"/>
            <a:ext cx="1095604" cy="56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3410040" y="1440811"/>
            <a:ext cx="183950" cy="55390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5398086" y="1246712"/>
            <a:ext cx="576885" cy="710563"/>
          </a:xfrm>
          <a:prstGeom prst="arc">
            <a:avLst>
              <a:gd name="adj1" fmla="val 9018200"/>
              <a:gd name="adj2" fmla="val 13649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15025" y="1299689"/>
                <a:ext cx="471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25" y="1299689"/>
                <a:ext cx="47121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23003" y="1254550"/>
                <a:ext cx="487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003" y="1254550"/>
                <a:ext cx="48712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Does the an object look brighter through a magnifying glass?</a:t>
            </a:r>
          </a:p>
          <a:p>
            <a:pPr marL="0" indent="0">
              <a:buNone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If </a:t>
            </a:r>
            <a:r>
              <a:rPr lang="en-SG" dirty="0" smtClean="0"/>
              <a:t>you look at a wall through a small tube, does the wall look brighter if you move closer/further away from </a:t>
            </a:r>
            <a:r>
              <a:rPr lang="en-SG" dirty="0" smtClean="0"/>
              <a:t>it?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No</a:t>
            </a:r>
            <a:r>
              <a:rPr lang="en-SG" dirty="0" smtClean="0"/>
              <a:t>. </a:t>
            </a:r>
            <a:r>
              <a:rPr lang="en-SG" dirty="0"/>
              <a:t>A</a:t>
            </a:r>
            <a:r>
              <a:rPr lang="en-SG" dirty="0" smtClean="0"/>
              <a:t>s you double your distance from the wall, you see four times as large an area, but the flux going through the tube is also reduced by four </a:t>
            </a:r>
            <a:r>
              <a:rPr lang="en-SG" dirty="0" smtClean="0"/>
              <a:t>times (inverse-square law)</a:t>
            </a:r>
            <a:endParaRPr lang="en-S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1" y="1906300"/>
            <a:ext cx="2990049" cy="2102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7827" y="3700128"/>
            <a:ext cx="669851" cy="30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1" y="1906301"/>
            <a:ext cx="3000873" cy="2102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6171" y="3783130"/>
            <a:ext cx="669851" cy="30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1061" y="3906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/>
              <a:t>Images courtesy </a:t>
            </a:r>
            <a:r>
              <a:rPr lang="en-SG" dirty="0" smtClean="0"/>
              <a:t>of </a:t>
            </a:r>
            <a:r>
              <a:rPr lang="en-SG" dirty="0"/>
              <a:t>[Hanrahan05]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400" dirty="0" smtClean="0"/>
              <a:t>Examples of radiance invariance: Light </a:t>
            </a:r>
            <a:r>
              <a:rPr lang="en-SG" sz="3400" dirty="0" smtClean="0"/>
              <a:t>field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386887"/>
            <a:ext cx="2344845" cy="2304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97" y="1386887"/>
            <a:ext cx="3238622" cy="1994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191" y="3877967"/>
            <a:ext cx="2914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Images courtesy of [Levoy06]</a:t>
            </a:r>
          </a:p>
          <a:p>
            <a:r>
              <a:rPr lang="en-SG" dirty="0"/>
              <a:t>a</a:t>
            </a:r>
            <a:r>
              <a:rPr lang="en-SG" dirty="0" smtClean="0"/>
              <a:t>nd [Hanrahan05]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4" y="3566940"/>
            <a:ext cx="5447619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Radiance </a:t>
            </a:r>
            <a:r>
              <a:rPr lang="en-SG" dirty="0" smtClean="0"/>
              <a:t>change through </a:t>
            </a:r>
            <a:r>
              <a:rPr lang="en-SG" dirty="0" smtClean="0"/>
              <a:t>refraction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Refraction happens when a ray hits the boundary between media of different refractive </a:t>
                </a:r>
                <a:r>
                  <a:rPr lang="en-SG" dirty="0" smtClean="0"/>
                  <a:t>indices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If </a:t>
                </a:r>
                <a:r>
                  <a:rPr lang="en-SG" dirty="0" smtClean="0"/>
                  <a:t>there is no loss of power due to reflection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If there is reflection (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dirty="0" smtClean="0"/>
                  <a:t> is the fraction of reflected power</a:t>
                </a:r>
                <a:r>
                  <a:rPr lang="en-SG" dirty="0" smtClean="0"/>
                  <a:t>)</a:t>
                </a:r>
                <a:endParaRPr lang="en-S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5968298" y="3206015"/>
            <a:ext cx="2398462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86717" y="2351221"/>
            <a:ext cx="998071" cy="85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84788" y="3206015"/>
            <a:ext cx="519953" cy="90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342954" y="2100729"/>
            <a:ext cx="54613" cy="201200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7109486" y="2780582"/>
            <a:ext cx="466935" cy="400854"/>
          </a:xfrm>
          <a:prstGeom prst="arc">
            <a:avLst>
              <a:gd name="adj1" fmla="val 10777679"/>
              <a:gd name="adj2" fmla="val 16287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08980" y="2468706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80" y="2468706"/>
                <a:ext cx="461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872720" y="2780582"/>
            <a:ext cx="914400" cy="914400"/>
          </a:xfrm>
          <a:prstGeom prst="arc">
            <a:avLst>
              <a:gd name="adj1" fmla="val 3073221"/>
              <a:gd name="adj2" fmla="val 4968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14489" y="3631683"/>
                <a:ext cx="466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89" y="3631683"/>
                <a:ext cx="46660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437548" y="2831902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548" y="2831902"/>
                <a:ext cx="4726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30100" y="3201391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100" y="3201391"/>
                <a:ext cx="4779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1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Reflection and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Fermat principle: light </a:t>
            </a:r>
            <a:r>
              <a:rPr lang="en-SG" dirty="0" smtClean="0"/>
              <a:t>follows the </a:t>
            </a:r>
            <a:r>
              <a:rPr lang="en-SG" dirty="0" smtClean="0"/>
              <a:t>shortest path</a:t>
            </a:r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 marL="0" indent="0">
              <a:buNone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6069" y="2788996"/>
            <a:ext cx="25812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10047" y="1863842"/>
            <a:ext cx="1120878" cy="925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23551" y="1871216"/>
            <a:ext cx="44245" cy="18435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06069" y="1930210"/>
            <a:ext cx="2261728" cy="178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36362" y="15965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590" y="160620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0491" y="28357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C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9615" y="2797548"/>
            <a:ext cx="2398462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98034" y="1942754"/>
            <a:ext cx="998071" cy="85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96105" y="2797548"/>
            <a:ext cx="519953" cy="90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854271" y="1692262"/>
            <a:ext cx="54613" cy="201200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7620803" y="2372115"/>
            <a:ext cx="466935" cy="400854"/>
          </a:xfrm>
          <a:prstGeom prst="arc">
            <a:avLst>
              <a:gd name="adj1" fmla="val 10777679"/>
              <a:gd name="adj2" fmla="val 16287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420297" y="2060239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297" y="2060239"/>
                <a:ext cx="46128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7384037" y="2372115"/>
            <a:ext cx="914400" cy="914400"/>
          </a:xfrm>
          <a:prstGeom prst="arc">
            <a:avLst>
              <a:gd name="adj1" fmla="val 3073221"/>
              <a:gd name="adj2" fmla="val 4968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7825806" y="3223216"/>
                <a:ext cx="466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806" y="3223216"/>
                <a:ext cx="46660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767185" y="2017215"/>
            <a:ext cx="40891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SG" dirty="0" smtClean="0"/>
              <a:t>The shortest path from A to B with</a:t>
            </a:r>
          </a:p>
          <a:p>
            <a:r>
              <a:rPr lang="en-SG" dirty="0" smtClean="0"/>
              <a:t>a reflection is through a perfect reflection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39450" y="3791240"/>
            <a:ext cx="48670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SG" dirty="0" smtClean="0"/>
              <a:t>Light changes speed across medium boundary</a:t>
            </a:r>
          </a:p>
          <a:p>
            <a:r>
              <a:rPr lang="en-SG" dirty="0" smtClean="0"/>
              <a:t>Taking the derivative of time travels and set it to 0</a:t>
            </a:r>
          </a:p>
          <a:p>
            <a:r>
              <a:rPr lang="en-SG" dirty="0" smtClean="0"/>
              <a:t>gives the Snell’s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948865" y="2423435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865" y="2423435"/>
                <a:ext cx="47263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141417" y="279292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17" y="2792924"/>
                <a:ext cx="4779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169710" y="3012091"/>
                <a:ext cx="2204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10" y="3012091"/>
                <a:ext cx="220451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65881" y="3186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08190" y="43937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B</a:t>
            </a:r>
            <a:endParaRPr lang="en-US" dirty="0"/>
          </a:p>
        </p:txBody>
      </p:sp>
      <p:sp>
        <p:nvSpPr>
          <p:cNvPr id="47" name="Arc 46"/>
          <p:cNvSpPr/>
          <p:nvPr/>
        </p:nvSpPr>
        <p:spPr>
          <a:xfrm rot="11034763">
            <a:off x="865787" y="2736355"/>
            <a:ext cx="3228607" cy="18372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95007" y="3569393"/>
            <a:ext cx="289216" cy="289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208521" y="4826865"/>
            <a:ext cx="57299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SG" dirty="0" smtClean="0"/>
              <a:t>If a ball is dropped from A, under gravity, which curve takes</a:t>
            </a:r>
          </a:p>
          <a:p>
            <a:r>
              <a:rPr lang="en-SG" dirty="0"/>
              <a:t>i</a:t>
            </a:r>
            <a:r>
              <a:rPr lang="en-SG" dirty="0" smtClean="0"/>
              <a:t>t </a:t>
            </a:r>
            <a:r>
              <a:rPr lang="en-US" dirty="0" smtClean="0"/>
              <a:t>to B in the shortest time?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031" y="474083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253340" y="59480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B</a:t>
            </a:r>
            <a:endParaRPr lang="en-US" dirty="0"/>
          </a:p>
        </p:txBody>
      </p:sp>
      <p:sp>
        <p:nvSpPr>
          <p:cNvPr id="52" name="Arc 51"/>
          <p:cNvSpPr/>
          <p:nvPr/>
        </p:nvSpPr>
        <p:spPr>
          <a:xfrm rot="11034763">
            <a:off x="710937" y="4290618"/>
            <a:ext cx="3228607" cy="18372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0157" y="5123656"/>
            <a:ext cx="289216" cy="289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09303" y="5181600"/>
            <a:ext cx="2153735" cy="871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09302" y="5412872"/>
            <a:ext cx="2153736" cy="39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0" y="4999618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9618"/>
                <a:ext cx="47262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535" y="529933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" y="5299339"/>
                <a:ext cx="47795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-6040" y="555455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0" y="5554557"/>
                <a:ext cx="47795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6535" y="579939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" y="5799399"/>
                <a:ext cx="47795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409302" y="5630947"/>
            <a:ext cx="2153736" cy="39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13486" y="5849022"/>
            <a:ext cx="2153736" cy="39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09302" y="6086345"/>
            <a:ext cx="2153736" cy="39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08521" y="5568566"/>
            <a:ext cx="57299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Answer: Ball velocity is a function of height, just as light’s</a:t>
            </a:r>
            <a:br>
              <a:rPr lang="en-SG" dirty="0"/>
            </a:br>
            <a:r>
              <a:rPr lang="en-SG" dirty="0"/>
              <a:t>velocity is a function of index of refraction. Ball follows the</a:t>
            </a:r>
            <a:br>
              <a:rPr lang="en-SG" dirty="0"/>
            </a:br>
            <a:r>
              <a:rPr lang="en-SG" dirty="0"/>
              <a:t>path of light. This curve is called a cycloid.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4" grpId="0" animBg="1"/>
      <p:bldP spid="35" grpId="0"/>
      <p:bldP spid="37" grpId="0" animBg="1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61" grpId="0"/>
      <p:bldP spid="62" grpId="0"/>
      <p:bldP spid="63" grpId="0"/>
      <p:bldP spid="64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Confusion #1: </a:t>
            </a:r>
            <a:r>
              <a:rPr lang="en-SG" dirty="0"/>
              <a:t>Inverse-square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Light “intensity” from a point light falls off at a rate proportional to the square of the distance the ray travels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Light “spread outs” over the area of the whole sphere, which is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However, radiance is the quantity that is associated with a ray, and it is constant along the ray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So what is the quantity that gets attenuated</a:t>
                </a:r>
                <a:r>
                  <a:rPr lang="en-SG" dirty="0"/>
                  <a:t>?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879805" y="4231758"/>
            <a:ext cx="138224" cy="13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89228" y="4369982"/>
            <a:ext cx="1520456" cy="297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99591" y="3413051"/>
            <a:ext cx="1010094" cy="73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18029" y="2966484"/>
            <a:ext cx="148855" cy="105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66884" y="4146698"/>
            <a:ext cx="1265274" cy="8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09684" y="4550735"/>
            <a:ext cx="170121" cy="118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2456" y="4497572"/>
            <a:ext cx="1222743" cy="956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51004" y="4635920"/>
            <a:ext cx="138224" cy="13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33067" y="4164051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067" y="4164051"/>
                <a:ext cx="3516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9274" y="4026843"/>
                <a:ext cx="114576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74" y="4026843"/>
                <a:ext cx="1145763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8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Radiometry – measurement of electromagnetic energy (of visible light in particular)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Measure spatial (and angular) properties of light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Use ray optics, hence largely a geometrical subject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A theoretical foundation for physically-based rendering algorithms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Concepts: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Flux, irradiance, radiance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Reflection functions (BRDF)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Provide intuitive understanding of above concepts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Point out common pitfalls of thinking, or sources of confusion along the way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Short digressions into </a:t>
            </a:r>
            <a:r>
              <a:rPr lang="en-SG" dirty="0" smtClean="0"/>
              <a:t>somewhat related </a:t>
            </a:r>
            <a:r>
              <a:rPr lang="en-SG" dirty="0" smtClean="0"/>
              <a:t>topics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Radiance from a point light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Consider an infinitesimal area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dirty="0" smtClean="0"/>
                  <a:t> around the point we are trying to shade, subtending an infinitesimal solid angle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at the point source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Can we calculate the radiance as usual by dividing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No, since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is not the angle we want.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need to angle that the source subtends from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,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Since we have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SG" dirty="0" smtClean="0"/>
                  <a:t>, let’s try to calculate the radiance</a:t>
                </a:r>
                <a:br>
                  <a:rPr lang="en-SG" dirty="0" smtClean="0"/>
                </a:br>
                <a:r>
                  <a:rPr lang="en-SG" dirty="0" smtClean="0"/>
                  <a:t>leaving the point source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We can’t do that either, since there is no surface</a:t>
                </a:r>
                <a:br>
                  <a:rPr lang="en-SG" dirty="0" smtClean="0"/>
                </a:b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SG" dirty="0" smtClean="0"/>
                  <a:t> at the source</a:t>
                </a: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Definition of radiance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SG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SG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Does not converge in this </a:t>
                </a:r>
                <a:r>
                  <a:rPr lang="en-SG" dirty="0" smtClean="0"/>
                  <a:t>case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proof of radiance invariance shows that to work</a:t>
                </a:r>
                <a:br>
                  <a:rPr lang="en-SG" dirty="0" smtClean="0"/>
                </a:br>
                <a:r>
                  <a:rPr lang="en-SG" dirty="0" smtClean="0"/>
                  <a:t>with radiance, both the source and the destination</a:t>
                </a:r>
                <a:br>
                  <a:rPr lang="en-SG" dirty="0" smtClean="0"/>
                </a:br>
                <a:r>
                  <a:rPr lang="en-SG" dirty="0" smtClean="0"/>
                  <a:t>must be patches (and not points)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064550" y="4295369"/>
            <a:ext cx="138224" cy="13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6"/>
          </p:cNvCxnSpPr>
          <p:nvPr/>
        </p:nvCxnSpPr>
        <p:spPr>
          <a:xfrm flipH="1">
            <a:off x="5442159" y="4364481"/>
            <a:ext cx="1760615" cy="36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884336" y="3476662"/>
            <a:ext cx="1010094" cy="73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02774" y="3030095"/>
            <a:ext cx="148855" cy="105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51629" y="4210309"/>
            <a:ext cx="1265274" cy="8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94429" y="4614346"/>
            <a:ext cx="170121" cy="118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77201" y="4561183"/>
            <a:ext cx="1222743" cy="956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03935" y="4675420"/>
            <a:ext cx="138224" cy="13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3974" y="2695169"/>
            <a:ext cx="34290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20810" y="4449666"/>
            <a:ext cx="138223" cy="6379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2"/>
          </p:cNvCxnSpPr>
          <p:nvPr/>
        </p:nvCxnSpPr>
        <p:spPr>
          <a:xfrm flipV="1">
            <a:off x="5320810" y="4364481"/>
            <a:ext cx="1743740" cy="8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4" idx="3"/>
          </p:cNvCxnSpPr>
          <p:nvPr/>
        </p:nvCxnSpPr>
        <p:spPr>
          <a:xfrm flipV="1">
            <a:off x="5459033" y="4413351"/>
            <a:ext cx="1625759" cy="67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6213" y="4295369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3" y="4295369"/>
                <a:ext cx="5187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545817" y="4174517"/>
            <a:ext cx="384344" cy="465111"/>
          </a:xfrm>
          <a:prstGeom prst="arc">
            <a:avLst>
              <a:gd name="adj1" fmla="val 6907129"/>
              <a:gd name="adj2" fmla="val 108532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7724" y="4341188"/>
                <a:ext cx="542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24" y="4341188"/>
                <a:ext cx="5423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7064550" y="4082718"/>
            <a:ext cx="138224" cy="5927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70449" y="4661637"/>
                <a:ext cx="49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49" y="4661637"/>
                <a:ext cx="4969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98221" y="469161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221" y="4691618"/>
                <a:ext cx="3679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Edge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Radiance is not defined for point source and directional source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“Thus here and in actuality, there is no such things as a point source….; nor is there such a thing as a perfectly collimated beam…” [</a:t>
            </a:r>
            <a:r>
              <a:rPr lang="en-SG" dirty="0" smtClean="0"/>
              <a:t>Nicodemus63</a:t>
            </a:r>
            <a:r>
              <a:rPr lang="en-SG" dirty="0" smtClean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To talk about power density in these cases, we can use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Radiant intensity and irradiance for point light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Irradiance for directional light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10098" y="4868091"/>
            <a:ext cx="426720" cy="88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327961" y="4868091"/>
            <a:ext cx="426720" cy="88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45824" y="4868091"/>
            <a:ext cx="426720" cy="88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81104" y="4868091"/>
            <a:ext cx="426720" cy="88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0098" y="5756365"/>
            <a:ext cx="971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02567" y="4868091"/>
            <a:ext cx="470263" cy="95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02567" y="5826034"/>
            <a:ext cx="888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72830" y="4868091"/>
            <a:ext cx="418011" cy="95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781648" y="5975015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48" y="5975015"/>
                <a:ext cx="5187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323922" y="5905346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922" y="5905346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901633" y="5012565"/>
                <a:ext cx="542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33" y="5012565"/>
                <a:ext cx="5423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017504" y="3479691"/>
                <a:ext cx="2466316" cy="1167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dirty="0" smtClean="0"/>
                  <a:t>Point light</a:t>
                </a:r>
              </a:p>
              <a:p>
                <a:r>
                  <a:rPr lang="en-SG" dirty="0" smtClean="0"/>
                  <a:t>Radiant intensity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SG" b="0" dirty="0" smtClean="0"/>
              </a:p>
              <a:p>
                <a:r>
                  <a:rPr lang="en-SG" dirty="0"/>
                  <a:t>Irradiance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>
                        <a:latin typeface="Cambria Math" panose="02040503050406030204" pitchFamily="18" charset="0"/>
                      </a:rPr>
                      <m:t>E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SG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SG" i="1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04" y="3479691"/>
                <a:ext cx="2466316" cy="1167243"/>
              </a:xfrm>
              <a:prstGeom prst="rect">
                <a:avLst/>
              </a:prstGeom>
              <a:blipFill rotWithShape="0">
                <a:blip r:embed="rId6"/>
                <a:stretch>
                  <a:fillRect l="-2222" t="-3141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855411" y="3479691"/>
                <a:ext cx="1869486" cy="1045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dirty="0" smtClean="0"/>
                  <a:t>Directional light</a:t>
                </a:r>
              </a:p>
              <a:p>
                <a:endParaRPr lang="en-SG" dirty="0" smtClean="0"/>
              </a:p>
              <a:p>
                <a:r>
                  <a:rPr lang="en-SG" dirty="0" smtClean="0"/>
                  <a:t>Irradiance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11" y="3479691"/>
                <a:ext cx="1869486" cy="1045286"/>
              </a:xfrm>
              <a:prstGeom prst="rect">
                <a:avLst/>
              </a:prstGeom>
              <a:blipFill rotWithShape="0">
                <a:blip r:embed="rId7"/>
                <a:stretch>
                  <a:fillRect l="-2606" t="-350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Pitfall: Thinking at the limit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When the calculation is involving radiance, don’t start with a ray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start with the point of interest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 and the direction of interest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n-SG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an infinitesimal area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dirty="0" smtClean="0"/>
                  <a:t> around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SG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and an infinitesimal solid angle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around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dirty="0" smtClean="0"/>
                  <a:t>, originating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SG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SG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Analogous: to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G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SG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SG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, we can’t start by letting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00609" y="5448012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90021" y="3495743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0" idx="7"/>
            <a:endCxn id="5" idx="2"/>
          </p:cNvCxnSpPr>
          <p:nvPr/>
        </p:nvCxnSpPr>
        <p:spPr>
          <a:xfrm flipV="1">
            <a:off x="6701638" y="3580804"/>
            <a:ext cx="488383" cy="205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6"/>
          </p:cNvCxnSpPr>
          <p:nvPr/>
        </p:nvCxnSpPr>
        <p:spPr>
          <a:xfrm flipV="1">
            <a:off x="6680334" y="3580804"/>
            <a:ext cx="1083845" cy="212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09749" y="4239502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SG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749" y="4239502"/>
                <a:ext cx="55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9088" y="5502456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088" y="5502456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623933" y="5623533"/>
            <a:ext cx="91037" cy="9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3206" y="555415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206" y="5554152"/>
                <a:ext cx="36798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680334" y="3198472"/>
            <a:ext cx="940710" cy="250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80334" y="3856009"/>
            <a:ext cx="58228" cy="185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694573" y="4892894"/>
            <a:ext cx="259500" cy="244338"/>
          </a:xfrm>
          <a:prstGeom prst="arc">
            <a:avLst>
              <a:gd name="adj1" fmla="val 11323644"/>
              <a:gd name="adj2" fmla="val 20755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6320" y="4611875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20" y="4611875"/>
                <a:ext cx="18947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8764" y="432974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64" y="4329742"/>
                <a:ext cx="3866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22256" y="307818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56" y="3078188"/>
                <a:ext cx="42191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Scene radiance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A “continuous” radiance function is defined on the image plane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Created by camera rays intersecting the image plane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In rendering, we </a:t>
            </a:r>
            <a:r>
              <a:rPr lang="en-SG" dirty="0" smtClean="0"/>
              <a:t>try to “resolve”, or “approximate” this function using a pixel grid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It is useful not to think of this as a point sampling process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8107" y="3551090"/>
            <a:ext cx="10633" cy="2200939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897547" y="3543584"/>
            <a:ext cx="1507795" cy="2199341"/>
          </a:xfrm>
          <a:custGeom>
            <a:avLst/>
            <a:gdLst>
              <a:gd name="connsiteX0" fmla="*/ 1489865 w 1507795"/>
              <a:gd name="connsiteY0" fmla="*/ 0 h 2199341"/>
              <a:gd name="connsiteX1" fmla="*/ 706948 w 1507795"/>
              <a:gd name="connsiteY1" fmla="*/ 394447 h 2199341"/>
              <a:gd name="connsiteX2" fmla="*/ 1107371 w 1507795"/>
              <a:gd name="connsiteY2" fmla="*/ 878541 h 2199341"/>
              <a:gd name="connsiteX3" fmla="*/ 1724 w 1507795"/>
              <a:gd name="connsiteY3" fmla="*/ 1255059 h 2199341"/>
              <a:gd name="connsiteX4" fmla="*/ 850383 w 1507795"/>
              <a:gd name="connsiteY4" fmla="*/ 1757083 h 2199341"/>
              <a:gd name="connsiteX5" fmla="*/ 742806 w 1507795"/>
              <a:gd name="connsiteY5" fmla="*/ 2049930 h 2199341"/>
              <a:gd name="connsiteX6" fmla="*/ 1507795 w 1507795"/>
              <a:gd name="connsiteY6" fmla="*/ 2199341 h 219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7795" h="2199341">
                <a:moveTo>
                  <a:pt x="1489865" y="0"/>
                </a:moveTo>
                <a:cubicBezTo>
                  <a:pt x="1130281" y="124011"/>
                  <a:pt x="770697" y="248023"/>
                  <a:pt x="706948" y="394447"/>
                </a:cubicBezTo>
                <a:cubicBezTo>
                  <a:pt x="643199" y="540871"/>
                  <a:pt x="1224908" y="735106"/>
                  <a:pt x="1107371" y="878541"/>
                </a:cubicBezTo>
                <a:cubicBezTo>
                  <a:pt x="989834" y="1021976"/>
                  <a:pt x="44555" y="1108635"/>
                  <a:pt x="1724" y="1255059"/>
                </a:cubicBezTo>
                <a:cubicBezTo>
                  <a:pt x="-41107" y="1401483"/>
                  <a:pt x="726869" y="1624605"/>
                  <a:pt x="850383" y="1757083"/>
                </a:cubicBezTo>
                <a:cubicBezTo>
                  <a:pt x="973897" y="1889561"/>
                  <a:pt x="633237" y="1976220"/>
                  <a:pt x="742806" y="2049930"/>
                </a:cubicBezTo>
                <a:cubicBezTo>
                  <a:pt x="852375" y="2123640"/>
                  <a:pt x="1383285" y="2175435"/>
                  <a:pt x="1507795" y="21993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998976" y="2946790"/>
            <a:ext cx="2928471" cy="32033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54926" y="4554803"/>
            <a:ext cx="24384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46217" y="4746392"/>
            <a:ext cx="287383" cy="15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1510937" y="4517792"/>
            <a:ext cx="515752" cy="457200"/>
          </a:xfrm>
          <a:prstGeom prst="arc">
            <a:avLst>
              <a:gd name="adj1" fmla="val 19128848"/>
              <a:gd name="adj2" fmla="val 2314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46217" y="3300769"/>
            <a:ext cx="3692434" cy="14369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46217" y="4398049"/>
            <a:ext cx="3152759" cy="339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46217" y="4737288"/>
            <a:ext cx="3248297" cy="576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93326" y="3889430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05193" y="4181166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84513" y="4548484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4512" y="4903146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4513" y="5221841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93274" y="5491806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02806" y="2727920"/>
            <a:ext cx="13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Image plane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4459186" y="3097252"/>
            <a:ext cx="311271" cy="964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4202" y="4549079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camera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79725" y="417127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scene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26152" y="5989536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Radiance function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6" idx="5"/>
          </p:cNvCxnSpPr>
          <p:nvPr/>
        </p:nvCxnSpPr>
        <p:spPr>
          <a:xfrm flipV="1">
            <a:off x="3422596" y="5593514"/>
            <a:ext cx="217757" cy="39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Digression: sampling and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8" y="1095408"/>
            <a:ext cx="8787950" cy="561547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Instead of point sampling, it is probably more useful to think of recreating a function at a lower frequency (the “frequency” defined by your pixel grid)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Pre-filtering gets rid of unwanted high-frequencies (aliasing)</a:t>
            </a:r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In graphics, we don’t know the radiance function in advance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So instead of pre-filtering and sampling, we do sampling and reconstruction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We try to reconstruct the (imaginary) pre-filtered function instead of the original one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10014" y="2419900"/>
            <a:ext cx="3788228" cy="963278"/>
          </a:xfrm>
          <a:custGeom>
            <a:avLst/>
            <a:gdLst>
              <a:gd name="connsiteX0" fmla="*/ 0 w 3788228"/>
              <a:gd name="connsiteY0" fmla="*/ 940571 h 963278"/>
              <a:gd name="connsiteX1" fmla="*/ 600891 w 3788228"/>
              <a:gd name="connsiteY1" fmla="*/ 409348 h 963278"/>
              <a:gd name="connsiteX2" fmla="*/ 966651 w 3788228"/>
              <a:gd name="connsiteY2" fmla="*/ 957988 h 963278"/>
              <a:gd name="connsiteX3" fmla="*/ 1175657 w 3788228"/>
              <a:gd name="connsiteY3" fmla="*/ 45 h 963278"/>
              <a:gd name="connsiteX4" fmla="*/ 1567543 w 3788228"/>
              <a:gd name="connsiteY4" fmla="*/ 914445 h 963278"/>
              <a:gd name="connsiteX5" fmla="*/ 1985554 w 3788228"/>
              <a:gd name="connsiteY5" fmla="*/ 357097 h 963278"/>
              <a:gd name="connsiteX6" fmla="*/ 2055223 w 3788228"/>
              <a:gd name="connsiteY6" fmla="*/ 836068 h 963278"/>
              <a:gd name="connsiteX7" fmla="*/ 2159725 w 3788228"/>
              <a:gd name="connsiteY7" fmla="*/ 583520 h 963278"/>
              <a:gd name="connsiteX8" fmla="*/ 2290354 w 3788228"/>
              <a:gd name="connsiteY8" fmla="*/ 870903 h 963278"/>
              <a:gd name="connsiteX9" fmla="*/ 2481943 w 3788228"/>
              <a:gd name="connsiteY9" fmla="*/ 479017 h 963278"/>
              <a:gd name="connsiteX10" fmla="*/ 2586445 w 3788228"/>
              <a:gd name="connsiteY10" fmla="*/ 853485 h 963278"/>
              <a:gd name="connsiteX11" fmla="*/ 3291840 w 3788228"/>
              <a:gd name="connsiteY11" fmla="*/ 8754 h 963278"/>
              <a:gd name="connsiteX12" fmla="*/ 3788228 w 3788228"/>
              <a:gd name="connsiteY12" fmla="*/ 827360 h 9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8228" h="963278">
                <a:moveTo>
                  <a:pt x="0" y="940571"/>
                </a:moveTo>
                <a:cubicBezTo>
                  <a:pt x="219891" y="673508"/>
                  <a:pt x="439783" y="406445"/>
                  <a:pt x="600891" y="409348"/>
                </a:cubicBezTo>
                <a:cubicBezTo>
                  <a:pt x="761999" y="412251"/>
                  <a:pt x="870857" y="1026205"/>
                  <a:pt x="966651" y="957988"/>
                </a:cubicBezTo>
                <a:cubicBezTo>
                  <a:pt x="1062445" y="889771"/>
                  <a:pt x="1075508" y="7302"/>
                  <a:pt x="1175657" y="45"/>
                </a:cubicBezTo>
                <a:cubicBezTo>
                  <a:pt x="1275806" y="-7212"/>
                  <a:pt x="1432560" y="854936"/>
                  <a:pt x="1567543" y="914445"/>
                </a:cubicBezTo>
                <a:cubicBezTo>
                  <a:pt x="1702526" y="973954"/>
                  <a:pt x="1904274" y="370160"/>
                  <a:pt x="1985554" y="357097"/>
                </a:cubicBezTo>
                <a:cubicBezTo>
                  <a:pt x="2066834" y="344034"/>
                  <a:pt x="2026195" y="798331"/>
                  <a:pt x="2055223" y="836068"/>
                </a:cubicBezTo>
                <a:cubicBezTo>
                  <a:pt x="2084252" y="873805"/>
                  <a:pt x="2120537" y="577714"/>
                  <a:pt x="2159725" y="583520"/>
                </a:cubicBezTo>
                <a:cubicBezTo>
                  <a:pt x="2198914" y="589326"/>
                  <a:pt x="2236651" y="888320"/>
                  <a:pt x="2290354" y="870903"/>
                </a:cubicBezTo>
                <a:cubicBezTo>
                  <a:pt x="2344057" y="853486"/>
                  <a:pt x="2432595" y="481920"/>
                  <a:pt x="2481943" y="479017"/>
                </a:cubicBezTo>
                <a:cubicBezTo>
                  <a:pt x="2531291" y="476114"/>
                  <a:pt x="2451462" y="931862"/>
                  <a:pt x="2586445" y="853485"/>
                </a:cubicBezTo>
                <a:cubicBezTo>
                  <a:pt x="2721428" y="775108"/>
                  <a:pt x="3091543" y="13108"/>
                  <a:pt x="3291840" y="8754"/>
                </a:cubicBezTo>
                <a:cubicBezTo>
                  <a:pt x="3492137" y="4400"/>
                  <a:pt x="3749039" y="656091"/>
                  <a:pt x="3788228" y="827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3888" y="3393267"/>
            <a:ext cx="3840480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1"/>
          </p:cNvCxnSpPr>
          <p:nvPr/>
        </p:nvCxnSpPr>
        <p:spPr>
          <a:xfrm flipV="1">
            <a:off x="906258" y="2829248"/>
            <a:ext cx="4647" cy="564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635926" y="2776218"/>
            <a:ext cx="3757" cy="61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354124" y="3220200"/>
            <a:ext cx="4696" cy="19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68433" y="3079230"/>
            <a:ext cx="1030" cy="335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82808" y="2566951"/>
            <a:ext cx="368" cy="854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69543" y="2784680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7423" y="2725587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18916" y="3185702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0146" y="3016535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2562" y="2521570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27112" y="2500963"/>
            <a:ext cx="3878729" cy="938449"/>
          </a:xfrm>
          <a:custGeom>
            <a:avLst/>
            <a:gdLst>
              <a:gd name="connsiteX0" fmla="*/ 0 w 3878729"/>
              <a:gd name="connsiteY0" fmla="*/ 908567 h 938449"/>
              <a:gd name="connsiteX1" fmla="*/ 824753 w 3878729"/>
              <a:gd name="connsiteY1" fmla="*/ 36002 h 938449"/>
              <a:gd name="connsiteX2" fmla="*/ 1804894 w 3878729"/>
              <a:gd name="connsiteY2" fmla="*/ 860755 h 938449"/>
              <a:gd name="connsiteX3" fmla="*/ 3155576 w 3878729"/>
              <a:gd name="connsiteY3" fmla="*/ 143 h 938449"/>
              <a:gd name="connsiteX4" fmla="*/ 3878729 w 3878729"/>
              <a:gd name="connsiteY4" fmla="*/ 938449 h 93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729" h="938449">
                <a:moveTo>
                  <a:pt x="0" y="908567"/>
                </a:moveTo>
                <a:cubicBezTo>
                  <a:pt x="261968" y="476269"/>
                  <a:pt x="523937" y="43971"/>
                  <a:pt x="824753" y="36002"/>
                </a:cubicBezTo>
                <a:cubicBezTo>
                  <a:pt x="1125569" y="28033"/>
                  <a:pt x="1416424" y="866731"/>
                  <a:pt x="1804894" y="860755"/>
                </a:cubicBezTo>
                <a:cubicBezTo>
                  <a:pt x="2193365" y="854778"/>
                  <a:pt x="2809937" y="-12806"/>
                  <a:pt x="3155576" y="143"/>
                </a:cubicBezTo>
                <a:cubicBezTo>
                  <a:pt x="3501215" y="13092"/>
                  <a:pt x="3772149" y="820912"/>
                  <a:pt x="3878729" y="938449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32251" y="3421491"/>
            <a:ext cx="3840480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79564" y="2601902"/>
            <a:ext cx="2859" cy="81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00621" y="3051486"/>
            <a:ext cx="4226" cy="37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22783" y="3265508"/>
            <a:ext cx="2859" cy="16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131527" y="2695797"/>
            <a:ext cx="9454" cy="738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840009" y="2760538"/>
            <a:ext cx="16313" cy="67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941061" y="2547362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68292" y="3008195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79684" y="3210348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93024" y="2633527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01506" y="2702483"/>
            <a:ext cx="77006" cy="7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79264" y="226020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Original function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35446" y="2257789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Pre-filtered function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457068" y="2624368"/>
            <a:ext cx="787764" cy="160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2"/>
          </p:cNvCxnSpPr>
          <p:nvPr/>
        </p:nvCxnSpPr>
        <p:spPr>
          <a:xfrm>
            <a:off x="6278103" y="2627121"/>
            <a:ext cx="462964" cy="38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34143" y="5977102"/>
            <a:ext cx="1306918" cy="5624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Discrete function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77992" y="4809075"/>
            <a:ext cx="1598918" cy="58275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Reconstructed function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597212" y="5100452"/>
            <a:ext cx="2036931" cy="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endCxn id="63" idx="1"/>
          </p:cNvCxnSpPr>
          <p:nvPr/>
        </p:nvCxnSpPr>
        <p:spPr>
          <a:xfrm rot="16200000" flipH="1">
            <a:off x="1889014" y="4513213"/>
            <a:ext cx="858966" cy="26312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1" idx="1"/>
          </p:cNvCxnSpPr>
          <p:nvPr/>
        </p:nvCxnSpPr>
        <p:spPr>
          <a:xfrm>
            <a:off x="4941061" y="5100452"/>
            <a:ext cx="2036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63" idx="3"/>
            <a:endCxn id="71" idx="2"/>
          </p:cNvCxnSpPr>
          <p:nvPr/>
        </p:nvCxnSpPr>
        <p:spPr>
          <a:xfrm flipV="1">
            <a:off x="4941061" y="5391828"/>
            <a:ext cx="2836390" cy="8665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17433" y="4786198"/>
            <a:ext cx="101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Pre-filter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83694" y="478619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Sample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017433" y="592570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Sample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483694" y="5925707"/>
            <a:ext cx="13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Reconstruct</a:t>
            </a:r>
            <a:endParaRPr lang="en-US" dirty="0"/>
          </a:p>
        </p:txBody>
      </p:sp>
      <p:cxnSp>
        <p:nvCxnSpPr>
          <p:cNvPr id="94" name="Curved Connector 93"/>
          <p:cNvCxnSpPr>
            <a:stCxn id="90" idx="0"/>
          </p:cNvCxnSpPr>
          <p:nvPr/>
        </p:nvCxnSpPr>
        <p:spPr>
          <a:xfrm rot="16200000" flipV="1">
            <a:off x="5217079" y="5008367"/>
            <a:ext cx="641322" cy="1193357"/>
          </a:xfrm>
          <a:prstGeom prst="curvedConnector2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04608" y="4809075"/>
            <a:ext cx="1192604" cy="5827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function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634143" y="4793780"/>
            <a:ext cx="1306918" cy="598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Pre-filtered function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Different views of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Signal processing point of 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Frequencies, sampling, reconstruction,… </a:t>
            </a: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Statistical point of 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The </a:t>
            </a:r>
            <a:r>
              <a:rPr lang="en-SG" dirty="0" err="1" smtClean="0"/>
              <a:t>color</a:t>
            </a:r>
            <a:r>
              <a:rPr lang="en-SG" dirty="0" smtClean="0"/>
              <a:t> of each pixel is an estimator to, say, the mean </a:t>
            </a:r>
            <a:r>
              <a:rPr lang="en-SG" dirty="0" err="1" smtClean="0"/>
              <a:t>color</a:t>
            </a:r>
            <a:r>
              <a:rPr lang="en-SG" dirty="0" smtClean="0"/>
              <a:t> of nearby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Different sampling strategies result in different variance of the estimator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Basis for Monte Carlo sampling</a:t>
            </a: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Optimization point of 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Minimize the “distance” between the reconstructed function and the original 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There might be different ways to define this distance (or cost function)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Scene radiance and image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If we compute scene radiance in rendering, do we get similar images to what we would get using a real camera?</a:t>
            </a:r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endParaRPr lang="en-S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Irradiance is proportional to radiance, and drops off with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the area of aperture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square of the focal distance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dirty="0" smtClean="0"/>
              <a:t>towards the corners of the image.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46431" y="1947080"/>
            <a:ext cx="10633" cy="2200939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0823" y="2247320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0823" y="2579144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2837" y="2944474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2836" y="3299136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2837" y="3617831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1598" y="3887796"/>
            <a:ext cx="200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20431" y="1410940"/>
            <a:ext cx="45719" cy="141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0430" y="3073163"/>
            <a:ext cx="45719" cy="141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6429515" y="2029601"/>
            <a:ext cx="2360022" cy="2118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251746" y="2394857"/>
            <a:ext cx="5244849" cy="1158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1746" y="2944474"/>
            <a:ext cx="4844255" cy="29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51746" y="4228951"/>
            <a:ext cx="2568684" cy="35858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51746" y="2394857"/>
            <a:ext cx="2823866" cy="477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51746" y="2394857"/>
            <a:ext cx="2884827" cy="7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328025" y="2959225"/>
            <a:ext cx="71437" cy="2668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204836" y="2566497"/>
            <a:ext cx="45719" cy="192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2683" y="2237691"/>
                <a:ext cx="542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83" y="2237691"/>
                <a:ext cx="5423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7488" y="287229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488" y="2872292"/>
                <a:ext cx="38241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10586" y="3907472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6" y="3907472"/>
                <a:ext cx="3779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1262379" y="2029601"/>
            <a:ext cx="2580910" cy="574244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07856" y="1982390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56" y="1982390"/>
                <a:ext cx="3516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184544" y="2337672"/>
            <a:ext cx="132736" cy="13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22092" y="2164886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92" y="2164886"/>
                <a:ext cx="51873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2" idx="2"/>
          </p:cNvCxnSpPr>
          <p:nvPr/>
        </p:nvCxnSpPr>
        <p:spPr>
          <a:xfrm flipH="1">
            <a:off x="3871465" y="2534218"/>
            <a:ext cx="609993" cy="37967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08518" y="4107966"/>
                <a:ext cx="3001206" cy="120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SG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𝐿𝑑𝐴</m:t>
                          </m:r>
                          <m:func>
                            <m:func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SG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18" y="4107966"/>
                <a:ext cx="3001206" cy="12009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5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Sensor integrals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b="0" i="0" dirty="0" smtClean="0">
                    <a:latin typeface="Cambria Math" panose="02040503050406030204" pitchFamily="18" charset="0"/>
                  </a:rPr>
                  <a:t>In a real camera, total flux arriving at a sensor pixel is the integral of radiance over th</a:t>
                </a:r>
                <a:r>
                  <a:rPr lang="en-SG" dirty="0" smtClean="0">
                    <a:latin typeface="Cambria Math" panose="02040503050406030204" pitchFamily="18" charset="0"/>
                  </a:rPr>
                  <a:t>e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SG" dirty="0" smtClean="0">
                    <a:latin typeface="Cambria Math" panose="02040503050406030204" pitchFamily="18" charset="0"/>
                  </a:rPr>
                  <a:t>, the (angle subtended by the) aperture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 smtClean="0">
                    <a:latin typeface="Cambria Math" panose="02040503050406030204" pitchFamily="18" charset="0"/>
                  </a:rPr>
                  <a:t>, and exposure time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SG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SG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SG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SG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/>
                              </m:sSub>
                            </m:sub>
                            <m:sup/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brk m:alnAt="23"/>
                                </m:r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nary>
                                <m:nary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/>
                                  </m:sSub>
                                </m:sub>
                                <m:sup/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SG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SG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06285" y="3248296"/>
            <a:ext cx="13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Anti-aliasing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1045" y="3248296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Depth of field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9413" y="324829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Motion blur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2012797" y="2821576"/>
            <a:ext cx="563804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3458074" y="2821576"/>
            <a:ext cx="2853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</p:cNvCxnSpPr>
          <p:nvPr/>
        </p:nvCxnSpPr>
        <p:spPr>
          <a:xfrm flipH="1" flipV="1">
            <a:off x="4500953" y="2821576"/>
            <a:ext cx="37449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Confusion #2: Geometric (cosine) term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Consider shading a point on a surface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If it is a diffuse surface, the incoming light is multiplied with the geometric term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SG" dirty="0" smtClean="0"/>
                  <a:t>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When it is a mirror, the radiance of the reflected ray is not multiplied with the geometric term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/>
          <p:cNvSpPr/>
          <p:nvPr/>
        </p:nvSpPr>
        <p:spPr>
          <a:xfrm flipV="1">
            <a:off x="3759507" y="3605800"/>
            <a:ext cx="218370" cy="218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21631" y="5095662"/>
            <a:ext cx="770949" cy="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9405" y="3754541"/>
            <a:ext cx="1080475" cy="13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39533" y="4297137"/>
            <a:ext cx="1009873" cy="79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iley Face 13"/>
          <p:cNvSpPr/>
          <p:nvPr/>
        </p:nvSpPr>
        <p:spPr>
          <a:xfrm>
            <a:off x="1476711" y="4080552"/>
            <a:ext cx="159655" cy="159655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91487" y="5090854"/>
            <a:ext cx="770949" cy="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19261" y="3749733"/>
            <a:ext cx="1080475" cy="13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917057" y="3752137"/>
            <a:ext cx="802204" cy="13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miley Face 18"/>
          <p:cNvSpPr/>
          <p:nvPr/>
        </p:nvSpPr>
        <p:spPr>
          <a:xfrm>
            <a:off x="4751792" y="3517991"/>
            <a:ext cx="159655" cy="159655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7154" y="5038732"/>
            <a:ext cx="109182" cy="109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8556" y="5041071"/>
            <a:ext cx="109182" cy="109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0"/>
          </p:cNvCxnSpPr>
          <p:nvPr/>
        </p:nvCxnSpPr>
        <p:spPr>
          <a:xfrm flipH="1" flipV="1">
            <a:off x="2249084" y="3939956"/>
            <a:ext cx="502661" cy="109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flipH="1" flipV="1">
            <a:off x="1587889" y="4840708"/>
            <a:ext cx="1109265" cy="25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74942" y="4297137"/>
            <a:ext cx="1031477" cy="79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727305" y="3439536"/>
            <a:ext cx="31394" cy="163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2139630" y="4593264"/>
            <a:ext cx="914400" cy="914400"/>
          </a:xfrm>
          <a:prstGeom prst="arc">
            <a:avLst>
              <a:gd name="adj1" fmla="val 17340946"/>
              <a:gd name="adj2" fmla="val 19607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32030" y="4366552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030" y="4366552"/>
                <a:ext cx="37414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5-Point Star 36"/>
          <p:cNvSpPr/>
          <p:nvPr/>
        </p:nvSpPr>
        <p:spPr>
          <a:xfrm flipV="1">
            <a:off x="6697253" y="3616446"/>
            <a:ext cx="218370" cy="218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689306" y="3439536"/>
            <a:ext cx="31394" cy="163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4031" y="4366552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031" y="4366552"/>
                <a:ext cx="37414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109486" y="4621401"/>
            <a:ext cx="914400" cy="914400"/>
          </a:xfrm>
          <a:prstGeom prst="arc">
            <a:avLst>
              <a:gd name="adj1" fmla="val 17340946"/>
              <a:gd name="adj2" fmla="val 19607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04773" y="3365035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73" y="3365035"/>
                <a:ext cx="38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48156" y="335523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56" y="3355232"/>
                <a:ext cx="3866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20141" y="5167487"/>
                <a:ext cx="2087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𝐵𝑅𝐷𝐹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41" y="5167487"/>
                <a:ext cx="208768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57419" y="5172686"/>
                <a:ext cx="2786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SG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SG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SG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func>
                      <m:r>
                        <a:rPr lang="en-SG" i="1">
                          <a:latin typeface="Cambria Math" panose="02040503050406030204" pitchFamily="18" charset="0"/>
                        </a:rPr>
                        <m:t>𝐵𝑅𝐷𝐹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19" y="5172686"/>
                <a:ext cx="278691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8535191">
                <a:off x="3091252" y="3822581"/>
                <a:ext cx="541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35191">
                <a:off x="3091252" y="3822581"/>
                <a:ext cx="54175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260346">
                <a:off x="1821598" y="4193568"/>
                <a:ext cx="657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0346">
                <a:off x="1821598" y="4193568"/>
                <a:ext cx="657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8508047">
                <a:off x="6077772" y="3862060"/>
                <a:ext cx="541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08047">
                <a:off x="6077772" y="3862060"/>
                <a:ext cx="54175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3561274">
                <a:off x="4981030" y="3822581"/>
                <a:ext cx="657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1274">
                <a:off x="4981030" y="3822581"/>
                <a:ext cx="65716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827507" y="2984698"/>
            <a:ext cx="17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Diffuse reflection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7832" y="2984698"/>
            <a:ext cx="28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Perfectly specular reflection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60" idx="0"/>
          </p:cNvCxnSpPr>
          <p:nvPr/>
        </p:nvCxnSpPr>
        <p:spPr>
          <a:xfrm flipH="1" flipV="1">
            <a:off x="2561993" y="5530072"/>
            <a:ext cx="1733777" cy="34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0" idx="0"/>
            <a:endCxn id="43" idx="2"/>
          </p:cNvCxnSpPr>
          <p:nvPr/>
        </p:nvCxnSpPr>
        <p:spPr>
          <a:xfrm flipV="1">
            <a:off x="4295770" y="5536819"/>
            <a:ext cx="1468214" cy="33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22960" y="5874360"/>
            <a:ext cx="69456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SG" dirty="0" smtClean="0"/>
              <a:t>These two terms are different but in code, they are just (</a:t>
            </a:r>
            <a:r>
              <a:rPr lang="en-SG" dirty="0" smtClean="0">
                <a:solidFill>
                  <a:srgbClr val="FF0000"/>
                </a:solidFill>
              </a:rPr>
              <a:t>R</a:t>
            </a:r>
            <a:r>
              <a:rPr lang="en-SG" dirty="0" smtClean="0"/>
              <a:t>, </a:t>
            </a:r>
            <a:r>
              <a:rPr lang="en-SG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SG" dirty="0" smtClean="0"/>
              <a:t>, </a:t>
            </a:r>
            <a:r>
              <a:rPr lang="en-SG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SG" dirty="0" smtClean="0"/>
              <a:t>) triplets,</a:t>
            </a:r>
            <a:br>
              <a:rPr lang="en-SG" dirty="0" smtClean="0"/>
            </a:br>
            <a:r>
              <a:rPr lang="en-SG" dirty="0" smtClean="0"/>
              <a:t>making the (lack of) geometric term the most apparent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BRDF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Bi-directional reflectance distribution function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  <m:d>
                          <m:d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[Nicodemus65]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Ratio between the differential outgoing radiance and differential incoming irradiance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Why use differentials? Because incoming light from directions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SG" dirty="0" smtClean="0"/>
                  <a:t> can affect the outgoing radiance, but we are only interested in light coming 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SG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946679">
            <a:off x="5305215" y="4223618"/>
            <a:ext cx="1064562" cy="242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7591095">
            <a:off x="2709882" y="4763875"/>
            <a:ext cx="902656" cy="203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endCxn id="4" idx="2"/>
          </p:cNvCxnSpPr>
          <p:nvPr/>
        </p:nvCxnSpPr>
        <p:spPr>
          <a:xfrm flipV="1">
            <a:off x="4515348" y="3942563"/>
            <a:ext cx="973721" cy="155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6"/>
          </p:cNvCxnSpPr>
          <p:nvPr/>
        </p:nvCxnSpPr>
        <p:spPr>
          <a:xfrm flipV="1">
            <a:off x="4515348" y="4747353"/>
            <a:ext cx="1670575" cy="753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6"/>
          </p:cNvCxnSpPr>
          <p:nvPr/>
        </p:nvCxnSpPr>
        <p:spPr>
          <a:xfrm flipH="1" flipV="1">
            <a:off x="3338898" y="4450716"/>
            <a:ext cx="1176455" cy="104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2"/>
          </p:cNvCxnSpPr>
          <p:nvPr/>
        </p:nvCxnSpPr>
        <p:spPr>
          <a:xfrm flipH="1" flipV="1">
            <a:off x="2983523" y="5280473"/>
            <a:ext cx="1528105" cy="22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901908" y="5267259"/>
            <a:ext cx="1225336" cy="63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8301" y="401819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01" y="4018193"/>
                <a:ext cx="8010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4511628" y="4094921"/>
            <a:ext cx="0" cy="140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511628" y="3875356"/>
            <a:ext cx="1873270" cy="162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608029" y="4611756"/>
            <a:ext cx="1903599" cy="88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4553674" y="5003809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5132861">
            <a:off x="3862354" y="5119328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4226906" y="4933390"/>
            <a:ext cx="574783" cy="647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20258" y="4739435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58" y="4739435"/>
                <a:ext cx="8010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39006" y="4970036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06" y="4970036"/>
                <a:ext cx="8010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9160654">
                <a:off x="5650698" y="372563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0654">
                <a:off x="5650698" y="3725633"/>
                <a:ext cx="8010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1546669">
                <a:off x="2474127" y="432424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6669">
                <a:off x="2474127" y="4324243"/>
                <a:ext cx="8010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53570" y="4633422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570" y="4633422"/>
                <a:ext cx="8010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4448017" y="5436984"/>
            <a:ext cx="127221" cy="12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38903" y="533359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03" y="5333593"/>
                <a:ext cx="80109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84624" y="5414702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624" y="5414702"/>
                <a:ext cx="80109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5-Point Star 60"/>
          <p:cNvSpPr/>
          <p:nvPr/>
        </p:nvSpPr>
        <p:spPr>
          <a:xfrm>
            <a:off x="6370240" y="3698690"/>
            <a:ext cx="246491" cy="204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4158279" y="4991920"/>
            <a:ext cx="872074" cy="645486"/>
          </a:xfrm>
          <a:prstGeom prst="arc">
            <a:avLst>
              <a:gd name="adj1" fmla="val 10578080"/>
              <a:gd name="adj2" fmla="val 15137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28713" y="4681834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13" y="4681834"/>
                <a:ext cx="80109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Light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2" y="1020726"/>
            <a:ext cx="8793127" cy="5645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SG" dirty="0" smtClean="0"/>
          </a:p>
          <a:p>
            <a:pPr>
              <a:buFont typeface="Wingdings" panose="05000000000000000000" pitchFamily="2" charset="2"/>
              <a:buChar char="v"/>
            </a:pPr>
            <a:endParaRPr lang="en-SG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699" y="1412541"/>
            <a:ext cx="2475222" cy="167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Quantum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64" y="1773538"/>
            <a:ext cx="2271822" cy="1216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Electromagnetic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041" y="2117858"/>
            <a:ext cx="2057618" cy="785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Wave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181" y="2458695"/>
            <a:ext cx="1433127" cy="35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Ray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62" y="4365834"/>
            <a:ext cx="1717609" cy="65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Electromagnetic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668" y="5392112"/>
            <a:ext cx="195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Maxwell equations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  <a:endCxn id="10" idx="2"/>
          </p:cNvCxnSpPr>
          <p:nvPr/>
        </p:nvCxnSpPr>
        <p:spPr>
          <a:xfrm flipV="1">
            <a:off x="1459526" y="5025012"/>
            <a:ext cx="6041" cy="36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03241" y="4365834"/>
            <a:ext cx="734794" cy="659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Wave optics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0" idx="3"/>
            <a:endCxn id="16" idx="1"/>
          </p:cNvCxnSpPr>
          <p:nvPr/>
        </p:nvCxnSpPr>
        <p:spPr>
          <a:xfrm>
            <a:off x="2324371" y="4695423"/>
            <a:ext cx="1478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23726" y="4376235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Scalar wave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44381" y="5389095"/>
            <a:ext cx="2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Spreading of light </a:t>
            </a:r>
            <a:r>
              <a:rPr lang="en-SG" dirty="0" smtClean="0"/>
              <a:t>energy</a:t>
            </a:r>
          </a:p>
        </p:txBody>
      </p:sp>
      <p:cxnSp>
        <p:nvCxnSpPr>
          <p:cNvPr id="27" name="Straight Arrow Connector 26"/>
          <p:cNvCxnSpPr>
            <a:stCxn id="25" idx="0"/>
            <a:endCxn id="16" idx="2"/>
          </p:cNvCxnSpPr>
          <p:nvPr/>
        </p:nvCxnSpPr>
        <p:spPr>
          <a:xfrm flipV="1">
            <a:off x="4169573" y="5025011"/>
            <a:ext cx="1065" cy="36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919010" y="4365834"/>
            <a:ext cx="845987" cy="65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Ray optics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5840" y="5389095"/>
            <a:ext cx="264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Propagation of light energy along straight </a:t>
            </a:r>
            <a:r>
              <a:rPr lang="en-SG" dirty="0" smtClean="0"/>
              <a:t>lines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33" idx="0"/>
            <a:endCxn id="32" idx="2"/>
          </p:cNvCxnSpPr>
          <p:nvPr/>
        </p:nvCxnSpPr>
        <p:spPr>
          <a:xfrm flipV="1">
            <a:off x="7338794" y="5021994"/>
            <a:ext cx="3210" cy="36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" idx="3"/>
            <a:endCxn id="32" idx="1"/>
          </p:cNvCxnSpPr>
          <p:nvPr/>
        </p:nvCxnSpPr>
        <p:spPr>
          <a:xfrm flipV="1">
            <a:off x="4538035" y="4693914"/>
            <a:ext cx="2380975" cy="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15901" y="4376235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Short wavelength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84886" y="3762291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r</a:t>
            </a:r>
            <a:r>
              <a:rPr lang="en-SG" dirty="0" smtClean="0"/>
              <a:t>eflection, refraction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958921" y="3765828"/>
            <a:ext cx="242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i</a:t>
            </a:r>
            <a:r>
              <a:rPr lang="en-SG" dirty="0" smtClean="0"/>
              <a:t>nterference, diffraction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812328" y="3779957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polarization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4592057" y="4672927"/>
            <a:ext cx="22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 smtClean="0"/>
              <a:t>Eikonal</a:t>
            </a:r>
            <a:r>
              <a:rPr lang="en-SG" dirty="0" smtClean="0"/>
              <a:t> approximation</a:t>
            </a:r>
            <a:endParaRPr lang="en-US" dirty="0"/>
          </a:p>
        </p:txBody>
      </p:sp>
      <p:cxnSp>
        <p:nvCxnSpPr>
          <p:cNvPr id="100" name="Straight Arrow Connector 99"/>
          <p:cNvCxnSpPr>
            <a:stCxn id="95" idx="2"/>
            <a:endCxn id="10" idx="0"/>
          </p:cNvCxnSpPr>
          <p:nvPr/>
        </p:nvCxnSpPr>
        <p:spPr>
          <a:xfrm>
            <a:off x="1459525" y="4149289"/>
            <a:ext cx="6042" cy="21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16" idx="0"/>
          </p:cNvCxnSpPr>
          <p:nvPr/>
        </p:nvCxnSpPr>
        <p:spPr>
          <a:xfrm>
            <a:off x="4169573" y="4135160"/>
            <a:ext cx="1065" cy="23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3" idx="2"/>
            <a:endCxn id="32" idx="0"/>
          </p:cNvCxnSpPr>
          <p:nvPr/>
        </p:nvCxnSpPr>
        <p:spPr>
          <a:xfrm>
            <a:off x="7342003" y="4131623"/>
            <a:ext cx="1" cy="23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6037819" y="2000384"/>
            <a:ext cx="669852" cy="669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764533" y="1719108"/>
            <a:ext cx="1216426" cy="1216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494765" y="1457330"/>
            <a:ext cx="1755961" cy="1755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6372745" y="1438093"/>
            <a:ext cx="1333901" cy="88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6385382" y="1999414"/>
            <a:ext cx="1548193" cy="331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22826" y="1415800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err="1" smtClean="0"/>
              <a:t>wavefront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7933575" y="1779658"/>
            <a:ext cx="47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ray</a:t>
            </a:r>
            <a:endParaRPr lang="en-US" dirty="0"/>
          </a:p>
        </p:txBody>
      </p:sp>
      <p:cxnSp>
        <p:nvCxnSpPr>
          <p:cNvPr id="146" name="Straight Arrow Connector 145"/>
          <p:cNvCxnSpPr>
            <a:stCxn id="143" idx="2"/>
            <a:endCxn id="133" idx="2"/>
          </p:cNvCxnSpPr>
          <p:nvPr/>
        </p:nvCxnSpPr>
        <p:spPr>
          <a:xfrm>
            <a:off x="5090193" y="1785132"/>
            <a:ext cx="404572" cy="55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Radiance over irradiance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  <m:d>
                          <m:d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dirty="0" smtClean="0"/>
                  <a:t>. Can’t it be defined more intuitively,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SG" dirty="0" smtClean="0"/>
                  <a:t>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Start with the </a:t>
                </a:r>
                <a:r>
                  <a:rPr lang="en-SG" dirty="0" smtClean="0"/>
                  <a:t>reflectance ratio </a:t>
                </a:r>
                <a:r>
                  <a:rPr lang="en-SG" dirty="0" smtClean="0"/>
                  <a:t>of power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func>
                          <m:func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func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func>
                          <m:func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𝑑𝐴</m:t>
                            </m:r>
                          </m:e>
                        </m:func>
                      </m:den>
                    </m:f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func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func>
                          <m:funcPr>
                            <m:ctrlPr>
                              <a:rPr lang="en-SG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SG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>
                    <a:latin typeface="Cambria Math" panose="02040503050406030204" pitchFamily="18" charset="0"/>
                  </a:rPr>
                  <a:t>The BRDF should be independent of the incoming and outgoing solid angles</a:t>
                </a:r>
                <a:endParaRPr lang="en-SG" b="0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is directly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func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are quite independent from the rest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func>
                          <m:func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G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What will happen if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Let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𝑓𝑋𝑌</m:t>
                    </m:r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SG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𝑓𝑋𝑌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𝑓𝑌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SG" dirty="0"/>
              </a:p>
              <a:p>
                <a:pPr marL="0" indent="0" algn="ctr">
                  <a:buNone/>
                </a:pPr>
                <a:endParaRPr lang="en-SG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946679">
            <a:off x="7595191" y="4247472"/>
            <a:ext cx="1064562" cy="242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7591095">
            <a:off x="4999858" y="4787729"/>
            <a:ext cx="902656" cy="203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endCxn id="4" idx="2"/>
          </p:cNvCxnSpPr>
          <p:nvPr/>
        </p:nvCxnSpPr>
        <p:spPr>
          <a:xfrm flipV="1">
            <a:off x="6805324" y="3966417"/>
            <a:ext cx="973721" cy="155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6"/>
          </p:cNvCxnSpPr>
          <p:nvPr/>
        </p:nvCxnSpPr>
        <p:spPr>
          <a:xfrm flipV="1">
            <a:off x="6805324" y="4771207"/>
            <a:ext cx="1670575" cy="753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6"/>
          </p:cNvCxnSpPr>
          <p:nvPr/>
        </p:nvCxnSpPr>
        <p:spPr>
          <a:xfrm flipH="1" flipV="1">
            <a:off x="5628874" y="4474570"/>
            <a:ext cx="1176455" cy="104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2"/>
          </p:cNvCxnSpPr>
          <p:nvPr/>
        </p:nvCxnSpPr>
        <p:spPr>
          <a:xfrm flipH="1" flipV="1">
            <a:off x="5273499" y="5304327"/>
            <a:ext cx="1528105" cy="22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191884" y="5291113"/>
            <a:ext cx="1225336" cy="63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28277" y="4042047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77" y="4042047"/>
                <a:ext cx="8010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6801604" y="4118775"/>
            <a:ext cx="0" cy="140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801604" y="3899210"/>
            <a:ext cx="1873270" cy="162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898005" y="4635610"/>
            <a:ext cx="1903599" cy="88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6843650" y="5027663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5132861">
            <a:off x="6152330" y="5143182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6516882" y="4957244"/>
            <a:ext cx="574783" cy="647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10234" y="4763289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234" y="4763289"/>
                <a:ext cx="8010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28982" y="4993890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82" y="4993890"/>
                <a:ext cx="8010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9160654">
                <a:off x="7940674" y="3749487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0654">
                <a:off x="7940674" y="3749487"/>
                <a:ext cx="8010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1546669">
                <a:off x="4764103" y="4348097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6669">
                <a:off x="4764103" y="4348097"/>
                <a:ext cx="8010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547143" y="4649380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43" y="4649380"/>
                <a:ext cx="80109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6737993" y="5460838"/>
            <a:ext cx="127221" cy="12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28879" y="5357447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79" y="5357447"/>
                <a:ext cx="80109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74600" y="5438556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600" y="5438556"/>
                <a:ext cx="80109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5-Point Star 60"/>
          <p:cNvSpPr/>
          <p:nvPr/>
        </p:nvSpPr>
        <p:spPr>
          <a:xfrm>
            <a:off x="8660216" y="3722544"/>
            <a:ext cx="246491" cy="204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6448255" y="5015774"/>
            <a:ext cx="872074" cy="645486"/>
          </a:xfrm>
          <a:prstGeom prst="arc">
            <a:avLst>
              <a:gd name="adj1" fmla="val 10578080"/>
              <a:gd name="adj2" fmla="val 15137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8689" y="4705688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89" y="4705688"/>
                <a:ext cx="80109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5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Reflectance </a:t>
            </a:r>
            <a:r>
              <a:rPr lang="en-SG" dirty="0" smtClean="0"/>
              <a:t>distribution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unit of BRDF is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(one over solid angle)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This makes sense if we think of the BRDF as a distribution: it distributes the “reflectance” (which is just a ratio, hence dimensionless) over the hemisphere at a point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Reflected radiance due to incoming irradiance from all directions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1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G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SG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SG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  <m:d>
                            <m:dPr>
                              <m:ctrlPr>
                                <a:rPr lang="en-SG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sz="1800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SG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SG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 sz="18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SG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G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SG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SG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Some properties of BRDF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takes on any positive value (approach infinity as the surface becomes more mirror-like)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reciprocity (bi-directional ray tracing relies on this)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energy conservation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There are also the BTDF for transmission and BSSRDF for subsurface scattering (but they won’t be considered in this talk)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 r="-1456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11931" y="3178628"/>
            <a:ext cx="36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illumination algorithms either</a:t>
            </a:r>
          </a:p>
          <a:p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this integral analytically</a:t>
            </a:r>
          </a:p>
          <a:p>
            <a:r>
              <a:rPr lang="en-S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use Monte Carlo integration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Mirror </a:t>
            </a:r>
            <a:r>
              <a:rPr lang="en-SG" dirty="0" smtClean="0"/>
              <a:t>reflection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general BRDF: </a:t>
                </a:r>
                <a14:m>
                  <m:oMath xmlns:m="http://schemas.openxmlformats.org/officeDocument/2006/math">
                    <m:r>
                      <a:rPr lang="en-SG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dirty="0" smtClean="0"/>
                  <a:t> everywhere except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is not dependent 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anymore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Hence, no longer a differential quantity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It still depends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, but indirectly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Define the mirror reflection </a:t>
                </a:r>
                <a:r>
                  <a:rPr lang="en-SG" dirty="0"/>
                  <a:t>ratio </a:t>
                </a:r>
                <a:r>
                  <a:rPr lang="en-SG" dirty="0" smtClean="0"/>
                  <a:t>as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“</a:t>
                </a:r>
                <a:r>
                  <a:rPr lang="en-SG" dirty="0" smtClean="0"/>
                  <a:t>F</a:t>
                </a:r>
                <a:r>
                  <a:rPr lang="en-SG" dirty="0" smtClean="0"/>
                  <a:t>ormally”, the BRDF is infinity at the direction of reflection: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Integrate the incoming radiance over the hemisphere with this BRDF: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fun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 practice, there is no need to “integrate” anything, the BRDF is basically a constant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dirty="0" smtClean="0"/>
                  <a:t>: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𝑅𝑒𝑓𝑙𝑒𝑐𝑡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geometric term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SG" dirty="0" smtClean="0"/>
                  <a:t> “disappears”: since the outgoing radiance no longer directly depends on it, it gets “eaten up” by the BRDF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95" t="-543" r="-1734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946679">
            <a:off x="7276609" y="1585385"/>
            <a:ext cx="1064562" cy="242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282840">
            <a:off x="5020349" y="1969010"/>
            <a:ext cx="902656" cy="203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 flipV="1">
            <a:off x="6486742" y="1304330"/>
            <a:ext cx="973721" cy="155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6"/>
          </p:cNvCxnSpPr>
          <p:nvPr/>
        </p:nvCxnSpPr>
        <p:spPr>
          <a:xfrm flipV="1">
            <a:off x="6486742" y="2109120"/>
            <a:ext cx="1670575" cy="753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5" idx="6"/>
          </p:cNvCxnSpPr>
          <p:nvPr/>
        </p:nvCxnSpPr>
        <p:spPr>
          <a:xfrm flipH="1" flipV="1">
            <a:off x="5728700" y="1699736"/>
            <a:ext cx="758048" cy="1162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2"/>
          </p:cNvCxnSpPr>
          <p:nvPr/>
        </p:nvCxnSpPr>
        <p:spPr>
          <a:xfrm flipH="1" flipV="1">
            <a:off x="5214655" y="2441724"/>
            <a:ext cx="1259157" cy="407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73302" y="2629026"/>
            <a:ext cx="1225336" cy="63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209695" y="1379960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95" y="1379960"/>
                <a:ext cx="8010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483022" y="1456688"/>
            <a:ext cx="0" cy="140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83022" y="1237123"/>
            <a:ext cx="1873270" cy="162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07327" y="1673123"/>
            <a:ext cx="1575696" cy="118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525068" y="2365576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5132861">
            <a:off x="6005935" y="2410534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6198300" y="2295157"/>
            <a:ext cx="574783" cy="647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791652" y="2101202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52" y="2101202"/>
                <a:ext cx="80109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491702" y="2181652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2" y="2181652"/>
                <a:ext cx="8010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 rot="19065321">
                <a:off x="7643496" y="1071998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5321">
                <a:off x="7643496" y="1071998"/>
                <a:ext cx="8010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228561" y="198729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61" y="1987293"/>
                <a:ext cx="8010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419411" y="2798751"/>
            <a:ext cx="127221" cy="12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410297" y="2695360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97" y="2695360"/>
                <a:ext cx="8010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856018" y="2776469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18" y="2776469"/>
                <a:ext cx="80109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5-Point Star 24"/>
          <p:cNvSpPr/>
          <p:nvPr/>
        </p:nvSpPr>
        <p:spPr>
          <a:xfrm>
            <a:off x="8341634" y="1060457"/>
            <a:ext cx="246491" cy="204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 rot="2169671">
                <a:off x="4776485" y="1488456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9671">
                <a:off x="4776485" y="1488456"/>
                <a:ext cx="80109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2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Perfectly </a:t>
            </a:r>
            <a:r>
              <a:rPr lang="en-SG" dirty="0" smtClean="0"/>
              <a:t>diffuse </a:t>
            </a:r>
            <a:r>
              <a:rPr lang="en-SG" dirty="0" smtClean="0"/>
              <a:t>reflection (</a:t>
            </a:r>
            <a:r>
              <a:rPr lang="en-SG" dirty="0" err="1" smtClean="0"/>
              <a:t>Lambertian</a:t>
            </a:r>
            <a:r>
              <a:rPr lang="en-SG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b="0" dirty="0" smtClean="0">
                    <a:latin typeface="Cambria Math" panose="02040503050406030204" pitchFamily="18" charset="0"/>
                  </a:rPr>
                  <a:t>Lambertian = reflects light equally in all directions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 = constant (w.r.t.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>
                    <a:latin typeface="Cambria Math" panose="02040503050406030204" pitchFamily="18" charset="0"/>
                  </a:rPr>
                  <a:t>So the BRDF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 must be constant (</a:t>
                </a:r>
                <a:r>
                  <a:rPr lang="en-SG" dirty="0">
                    <a:latin typeface="Cambria Math" panose="02040503050406030204" pitchFamily="18" charset="0"/>
                  </a:rPr>
                  <a:t>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>
                    <a:latin typeface="Cambria Math" panose="02040503050406030204" pitchFamily="18" charset="0"/>
                  </a:rPr>
                  <a:t>By reciprocity,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 is also constant (w.r.t.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SG" b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𝑓</m:t>
                      </m:r>
                      <m:nary>
                        <m:naryPr>
                          <m:limLoc m:val="undOvr"/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SG" b="0" dirty="0" smtClean="0">
                  <a:latin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>
                    <a:latin typeface="Cambria Math" panose="02040503050406030204" pitchFamily="18" charset="0"/>
                  </a:rPr>
                  <a:t>A </a:t>
                </a:r>
                <a:r>
                  <a:rPr lang="en-SG" dirty="0" err="1" smtClean="0">
                    <a:latin typeface="Cambria Math" panose="02040503050406030204" pitchFamily="18" charset="0"/>
                  </a:rPr>
                  <a:t>Lambertian</a:t>
                </a:r>
                <a:r>
                  <a:rPr lang="en-SG" dirty="0" smtClean="0">
                    <a:latin typeface="Cambria Math" panose="02040503050406030204" pitchFamily="18" charset="0"/>
                  </a:rPr>
                  <a:t> surface is typically characterized by a constant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dirty="0" smtClean="0">
                    <a:latin typeface="Cambria Math" panose="02040503050406030204" pitchFamily="18" charset="0"/>
                  </a:rPr>
                  <a:t> (the “albedo”): the ratio of power that gets reflected (over the whole hemisphere)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𝑓𝐸</m:t>
                          </m:r>
                          <m:nary>
                            <m:naryPr>
                              <m:limLoc m:val="undOvr"/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SG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SG" b="0" dirty="0" smtClean="0">
                  <a:latin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>
                    <a:latin typeface="Cambria Math" panose="02040503050406030204" pitchFamily="18" charset="0"/>
                  </a:rPr>
                  <a:t>In practice, an energy preserving diffuse BRDF must have a “material property”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SG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946679">
            <a:off x="7654459" y="1646189"/>
            <a:ext cx="1064562" cy="242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 flipV="1">
            <a:off x="6864592" y="1365134"/>
            <a:ext cx="973721" cy="155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6"/>
          </p:cNvCxnSpPr>
          <p:nvPr/>
        </p:nvCxnSpPr>
        <p:spPr>
          <a:xfrm flipV="1">
            <a:off x="6864592" y="2169924"/>
            <a:ext cx="1670575" cy="753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251152" y="2689830"/>
            <a:ext cx="1225336" cy="63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587545" y="1440764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45" y="1440764"/>
                <a:ext cx="8010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860872" y="1517492"/>
            <a:ext cx="0" cy="140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60872" y="1297927"/>
            <a:ext cx="1873270" cy="162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38105" y="2317176"/>
            <a:ext cx="848570" cy="64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902918" y="2426380"/>
            <a:ext cx="532737" cy="4594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6576150" y="2355961"/>
            <a:ext cx="574783" cy="647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69502" y="2162006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502" y="2162006"/>
                <a:ext cx="80109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606411" y="2048097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11" y="2048097"/>
                <a:ext cx="8010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6797261" y="2859555"/>
            <a:ext cx="127221" cy="12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788147" y="2756164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47" y="2756164"/>
                <a:ext cx="8010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233868" y="2837273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68" y="2837273"/>
                <a:ext cx="8010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5-Point Star 23"/>
          <p:cNvSpPr/>
          <p:nvPr/>
        </p:nvSpPr>
        <p:spPr>
          <a:xfrm>
            <a:off x="8719484" y="1121261"/>
            <a:ext cx="246491" cy="204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871249" y="2744142"/>
            <a:ext cx="989623" cy="17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 rot="19065321">
                <a:off x="8021346" y="1132802"/>
                <a:ext cx="801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5321">
                <a:off x="8021346" y="1132802"/>
                <a:ext cx="8010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 flipV="1">
            <a:off x="6398621" y="2082228"/>
            <a:ext cx="462252" cy="84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60872" y="1922337"/>
            <a:ext cx="394028" cy="100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60872" y="2689830"/>
            <a:ext cx="977441" cy="23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66" y="92894"/>
            <a:ext cx="8130068" cy="967563"/>
          </a:xfrm>
        </p:spPr>
        <p:txBody>
          <a:bodyPr anchor="ctr" anchorCtr="0">
            <a:normAutofit fontScale="90000"/>
          </a:bodyPr>
          <a:lstStyle/>
          <a:p>
            <a:r>
              <a:rPr lang="en-SG" dirty="0" smtClean="0"/>
              <a:t>Confusion #3: </a:t>
            </a:r>
            <a:r>
              <a:rPr lang="en-SG" dirty="0" smtClean="0"/>
              <a:t>Diffuse photon </a:t>
            </a:r>
            <a:r>
              <a:rPr lang="en-SG" dirty="0" smtClean="0"/>
              <a:t>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 perfectly diffuse surface reflects light (radiance) equally in all directions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 viewer will see the surface equally bright from all angles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But the probability of a photon flowing in a direction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SG" dirty="0" smtClean="0"/>
                  <a:t> is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SG" dirty="0" smtClean="0"/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Basically less power is reflected at grazing angles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𝐿</m:t>
                    </m:r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Although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dirty="0" smtClean="0"/>
                  <a:t> are “constant”,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 is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9" y="3439568"/>
            <a:ext cx="285750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42" y="3439568"/>
            <a:ext cx="28575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500" y="5820818"/>
            <a:ext cx="434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Number of photons directed into any wedge</a:t>
            </a:r>
          </a:p>
          <a:p>
            <a:r>
              <a:rPr lang="en-SG" dirty="0" smtClean="0"/>
              <a:t>is proportional to the area of the wedge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00760" y="5752599"/>
                <a:ext cx="40652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Both the flux and the angle subtended</a:t>
                </a:r>
              </a:p>
              <a:p>
                <a:r>
                  <a:rPr lang="en-SG" dirty="0" smtClean="0"/>
                  <a:t>by the patch are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, so</a:t>
                </a:r>
              </a:p>
              <a:p>
                <a:r>
                  <a:rPr lang="en-SG" dirty="0" smtClean="0"/>
                  <a:t>the viewer see the same brightness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60" y="5752599"/>
                <a:ext cx="4065215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349" t="-3974" r="-3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55337" y="3588277"/>
            <a:ext cx="29377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SG" dirty="0" smtClean="0"/>
              <a:t>Images courtesy of Wikipedia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  <a:endCxn id="5" idx="3"/>
          </p:cNvCxnSpPr>
          <p:nvPr/>
        </p:nvCxnSpPr>
        <p:spPr>
          <a:xfrm flipH="1">
            <a:off x="4153359" y="3957609"/>
            <a:ext cx="470842" cy="67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6" idx="1"/>
          </p:cNvCxnSpPr>
          <p:nvPr/>
        </p:nvCxnSpPr>
        <p:spPr>
          <a:xfrm>
            <a:off x="4624201" y="3957609"/>
            <a:ext cx="1071041" cy="67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The rendering </a:t>
            </a:r>
            <a:r>
              <a:rPr lang="en-SG" dirty="0" smtClean="0"/>
              <a:t>equation [Kajiya86]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Not a definite integral but an integral equation (the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inside the integral is defined using an integral of the same form)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Can think of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as an infinite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(with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being the number of “bounces”)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+…←</m:t>
                    </m:r>
                  </m:oMath>
                </a14:m>
                <a:r>
                  <a:rPr lang="en-US" dirty="0" smtClean="0"/>
                  <a:t>will converge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 due to absorption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integra</a:t>
                </a:r>
                <a:r>
                  <a:rPr lang="en-SG" dirty="0" smtClean="0"/>
                  <a:t>l can be computed by Monte Carlo sampling</a:t>
                </a: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Algorithms that adopt this view: distribution ray tracing, path tracing, photon mapping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Can rewrite the integral over hemisphere as a sum of integral over small “patches”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Since the integral is linear, form and solve a big linear system of patch irradiance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Algorithms that adopt this view: </a:t>
                </a:r>
                <a:r>
                  <a:rPr lang="en-SG" dirty="0" err="1" smtClean="0"/>
                  <a:t>radiosity</a:t>
                </a:r>
                <a:endParaRPr lang="en-SG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0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Can we define other radiometric quantities to supplement/replace the standard ones?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Light travels in straight line, so we need a radiance-like quantity at least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Use two parallel infinitesimal surfaces instead of an infinitesimal surface and solid angle… But in the end these different parameterizations of ray space are just the same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Radiance and irradiance are defined as power densities on a surface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What about volume density?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How much light </a:t>
                </a:r>
                <a:r>
                  <a:rPr lang="en-SG" dirty="0" smtClean="0"/>
                  <a:t>going through a volume? Just integrate </a:t>
                </a:r>
                <a:r>
                  <a:rPr lang="en-SG" dirty="0" smtClean="0"/>
                  <a:t>radiance/irradiance over </a:t>
                </a:r>
                <a:r>
                  <a:rPr lang="en-SG" dirty="0" smtClean="0"/>
                  <a:t>its </a:t>
                </a:r>
                <a:r>
                  <a:rPr lang="en-SG" dirty="0" smtClean="0"/>
                  <a:t>boundary surface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Turn the light field into a vector field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Define net irradiance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And vector irradiance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bar>
                              <m:barPr>
                                <m:pos m:val="top"/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bar>
                            <m:d>
                              <m:d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bar>
                            <m:d>
                              <m:d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bar>
                            <m:d>
                              <m:d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SG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SG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SG" b="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Now we can use techniques from vector calculus on this vector field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SG" b="0" dirty="0" smtClean="0"/>
                  <a:t>e.g., take the divergence to get the volume density of flux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SG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New </a:t>
            </a:r>
            <a:r>
              <a:rPr lang="en-SG" dirty="0" smtClean="0"/>
              <a:t>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Lessig reformulates light transport theory using differential form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Differential form: Math framework that “formalizes” the hand-waving notations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SG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>
                    <a:hlinkClick r:id="rId2"/>
                  </a:rPr>
                  <a:t>Modern Foundations of Light Transport </a:t>
                </a:r>
                <a:r>
                  <a:rPr lang="en-US" dirty="0" smtClean="0">
                    <a:hlinkClick r:id="rId2"/>
                  </a:rPr>
                  <a:t>Simulation</a:t>
                </a:r>
                <a:r>
                  <a:rPr lang="en-US" dirty="0" smtClean="0"/>
                  <a:t> [PhD Dissertation, C. </a:t>
                </a:r>
                <a:r>
                  <a:rPr lang="en-US" dirty="0" err="1" smtClean="0"/>
                  <a:t>Lessig</a:t>
                </a:r>
                <a:r>
                  <a:rPr lang="en-US" dirty="0" smtClean="0"/>
                  <a:t>, U of Toronto, 2012]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“</a:t>
                </a:r>
                <a:r>
                  <a:rPr lang="en-US" dirty="0"/>
                  <a:t>Utilizing recent results, we develop the physical and mathematical structure of light transport from a lifted representation of Maxwell’s equations on the cotangent </a:t>
                </a:r>
                <a:r>
                  <a:rPr lang="en-US" dirty="0" smtClean="0"/>
                  <a:t>bundle.”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“…</a:t>
                </a:r>
                <a:r>
                  <a:rPr lang="en-US" dirty="0" smtClean="0"/>
                  <a:t>we </a:t>
                </a:r>
                <a:r>
                  <a:rPr lang="en-US" dirty="0"/>
                  <a:t>develop a comprehensive theory for techniques that are restricted to </a:t>
                </a:r>
                <a:r>
                  <a:rPr lang="en-US" dirty="0" err="1"/>
                  <a:t>pointwise</a:t>
                </a:r>
                <a:r>
                  <a:rPr lang="en-US" dirty="0"/>
                  <a:t> information, subsuming for example sampling theorems, interpolation formulas, quadrature rules, density estimation schemes, and Monte Carlo </a:t>
                </a:r>
                <a:r>
                  <a:rPr lang="en-US" dirty="0" smtClean="0"/>
                  <a:t>integration.”</a:t>
                </a:r>
                <a:endParaRPr lang="en-SG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Discrete physics phenomena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dirty="0" smtClean="0"/>
                  <a:t> Continuous math model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Pros: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Use powerful techniques from calculus to analyse phenomena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Handle “unreal” situations (e.g., point light, perfect mirror reflection)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Cons: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Sometimes difficult to reason about the limiting cases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Intuitions behind some concepts, ways of thinking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Thank you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SG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Radiant power (flux)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Photons flying around in </a:t>
                </a:r>
                <a:r>
                  <a:rPr lang="en-SG" dirty="0" smtClean="0"/>
                  <a:t>space, each carry some energy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 sensor with </a:t>
                </a:r>
                <a:r>
                  <a:rPr lang="en-SG" dirty="0" smtClean="0"/>
                  <a:t>a surface </a:t>
                </a:r>
                <a:r>
                  <a:rPr lang="en-SG" dirty="0" smtClean="0"/>
                  <a:t>area </a:t>
                </a:r>
                <a14:m>
                  <m:oMath xmlns:m="http://schemas.openxmlformats.org/officeDocument/2006/math">
                    <m:r>
                      <a:rPr lang="en-SG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measuring energy of </a:t>
                </a:r>
                <a:r>
                  <a:rPr lang="en-US" dirty="0" smtClean="0"/>
                  <a:t>photons landing on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through </a:t>
                </a:r>
                <a:r>
                  <a:rPr lang="en-US" dirty="0" smtClean="0"/>
                  <a:t>a “cone” of directions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SG" b="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Ignore the speed of light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Measure at an instant in time, or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At equilibrium state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is called a solid angle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685071" y="4783100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4531" y="2911110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 flipV="1">
            <a:off x="6673899" y="2996171"/>
            <a:ext cx="10632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6"/>
          </p:cNvCxnSpPr>
          <p:nvPr/>
        </p:nvCxnSpPr>
        <p:spPr>
          <a:xfrm flipV="1">
            <a:off x="6684531" y="2996171"/>
            <a:ext cx="574158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71141" y="2996171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>
          <a:xfrm flipV="1">
            <a:off x="5860509" y="3081232"/>
            <a:ext cx="10632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6"/>
          </p:cNvCxnSpPr>
          <p:nvPr/>
        </p:nvCxnSpPr>
        <p:spPr>
          <a:xfrm flipV="1">
            <a:off x="5871141" y="3081232"/>
            <a:ext cx="574158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24615" y="4849044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15" y="4849044"/>
                <a:ext cx="385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56997" y="333563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97" y="3335638"/>
                <a:ext cx="39466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673899" y="333563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SG" b="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99" y="3335638"/>
                <a:ext cx="3946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7387875" y="3520304"/>
            <a:ext cx="4875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65015" y="4316592"/>
            <a:ext cx="381178" cy="42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7572" y="3569774"/>
            <a:ext cx="197499" cy="48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2300" y="4176437"/>
            <a:ext cx="429023" cy="25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54327" y="2187446"/>
            <a:ext cx="74009" cy="53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440794" y="3922248"/>
            <a:ext cx="74009" cy="53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068559" y="2262643"/>
            <a:ext cx="74009" cy="53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387875" y="2387623"/>
            <a:ext cx="317761" cy="56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81349" y="2668390"/>
            <a:ext cx="170987" cy="497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258689" y="4176437"/>
            <a:ext cx="487504" cy="14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37156" y="4452921"/>
            <a:ext cx="428143" cy="43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70104" y="2229727"/>
            <a:ext cx="1" cy="53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ie 46"/>
          <p:cNvSpPr/>
          <p:nvPr/>
        </p:nvSpPr>
        <p:spPr>
          <a:xfrm>
            <a:off x="550220" y="4221125"/>
            <a:ext cx="914400" cy="914400"/>
          </a:xfrm>
          <a:prstGeom prst="pie">
            <a:avLst>
              <a:gd name="adj1" fmla="val 16047313"/>
              <a:gd name="adj2" fmla="val 20650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0932" y="422112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hord 50"/>
          <p:cNvSpPr/>
          <p:nvPr/>
        </p:nvSpPr>
        <p:spPr>
          <a:xfrm>
            <a:off x="2346031" y="4180074"/>
            <a:ext cx="1711842" cy="1711842"/>
          </a:xfrm>
          <a:prstGeom prst="chord">
            <a:avLst>
              <a:gd name="adj1" fmla="val 10756282"/>
              <a:gd name="adj2" fmla="val 21571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30595" y="4410617"/>
            <a:ext cx="365228" cy="24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46031" y="4890498"/>
            <a:ext cx="1711842" cy="2909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51" idx="2"/>
            <a:endCxn id="52" idx="1"/>
          </p:cNvCxnSpPr>
          <p:nvPr/>
        </p:nvCxnSpPr>
        <p:spPr>
          <a:xfrm flipV="1">
            <a:off x="3201972" y="4446611"/>
            <a:ext cx="282109" cy="59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2"/>
            <a:endCxn id="52" idx="5"/>
          </p:cNvCxnSpPr>
          <p:nvPr/>
        </p:nvCxnSpPr>
        <p:spPr>
          <a:xfrm flipV="1">
            <a:off x="3201972" y="4620407"/>
            <a:ext cx="540365" cy="4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5771" y="5183806"/>
            <a:ext cx="1739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arc on unit circle</a:t>
            </a:r>
          </a:p>
          <a:p>
            <a:pPr algn="ctr"/>
            <a:r>
              <a:rPr lang="en-SG" dirty="0" smtClean="0"/>
              <a:t>radians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56867" y="5183806"/>
                <a:ext cx="2490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area on unit hemisphere</a:t>
                </a:r>
              </a:p>
              <a:p>
                <a:pPr algn="ctr"/>
                <a:r>
                  <a:rPr lang="en-SG" dirty="0" err="1" smtClean="0"/>
                  <a:t>steradians</a:t>
                </a:r>
                <a:r>
                  <a:rPr lang="en-SG" dirty="0" smtClean="0"/>
                  <a:t> (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𝑠𝑟</m:t>
                    </m:r>
                  </m:oMath>
                </a14:m>
                <a:r>
                  <a:rPr lang="en-SG" dirty="0" smtClean="0"/>
                  <a:t>)</a:t>
                </a:r>
              </a:p>
              <a:p>
                <a:pPr algn="ctr"/>
                <a:r>
                  <a:rPr lang="en-SG" dirty="0" smtClean="0"/>
                  <a:t>The hemisphere is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67" y="5183806"/>
                <a:ext cx="249016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956" t="-3289" r="-171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5547965" y="5702540"/>
                <a:ext cx="28278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SG" b="0" dirty="0" smtClean="0"/>
                  <a:t>Flux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b="0" dirty="0" smtClean="0"/>
                  <a:t> (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𝑊𝑎𝑡𝑡𝑠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b="0" dirty="0" smtClean="0"/>
                  <a:t>or 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G" b="0" dirty="0" smtClean="0"/>
                  <a:t>)</a:t>
                </a: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965" y="5702540"/>
                <a:ext cx="282789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957" t="-28261" r="-431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60921" y="381074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angle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71687" y="381074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s</a:t>
            </a:r>
            <a:r>
              <a:rPr lang="en-SG" dirty="0" smtClean="0"/>
              <a:t>olid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Digression: Fourier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How many 5 apples </a:t>
                </a:r>
                <a:r>
                  <a:rPr lang="en-SG" dirty="0" smtClean="0"/>
                  <a:t>are there </a:t>
                </a:r>
                <a:r>
                  <a:rPr lang="en-SG" dirty="0" smtClean="0"/>
                  <a:t>in 25 apples? Answer: 25/5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How many 10 cents are there in 1 dollar? Answer: 1/10 = 0.1 (dollar/cent)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“How many”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are there in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)? </a:t>
                </a:r>
                <a:r>
                  <a:rPr lang="en-US" dirty="0" smtClean="0"/>
                  <a:t>Answer: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)/5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/>
                  <a:t>“How many”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SG" b="0" i="0" dirty="0" smtClean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SG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there in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Answer: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)/</m:t>
                    </m:r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How about in all of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SG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func>
                                    <m:func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SG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SG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SG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func>
                                        <m:funcPr>
                                          <m:ctrlP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SG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(5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SG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SG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</m:e>
                                  </m:nary>
                                </m:e>
                              </m:nary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Replace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by a “frequency”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, we get the Fourier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SG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Basically telling “how many” of a basis function (with a certain frequency) is in the original function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95" t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Irradiance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sensor now has an infinitesimal area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 around a point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SG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flux measured is now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Irradiance is the density of flux at a point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on some surface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Dependent on the surface</a:t>
                </a: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can be a finite angle, or the whole hemisphere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Often omitted, and inferred from context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20679600">
            <a:off x="1828900" y="5369870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03058" y="3551043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2"/>
          </p:cNvCxnSpPr>
          <p:nvPr/>
        </p:nvCxnSpPr>
        <p:spPr>
          <a:xfrm flipV="1">
            <a:off x="2392426" y="3636104"/>
            <a:ext cx="10632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6"/>
          </p:cNvCxnSpPr>
          <p:nvPr/>
        </p:nvCxnSpPr>
        <p:spPr>
          <a:xfrm flipV="1">
            <a:off x="2403058" y="3636104"/>
            <a:ext cx="574158" cy="194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2426" y="3975571"/>
                <a:ext cx="394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SG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26" y="3975571"/>
                <a:ext cx="39465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0505" y="5436473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05" y="5436473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1109" y="6037298"/>
                <a:ext cx="414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dirty="0" smtClean="0"/>
                  <a:t>Irradiance </a:t>
                </a:r>
                <a:r>
                  <a:rPr lang="en-SG" dirty="0"/>
                  <a:t>=</a:t>
                </a:r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SG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dΦ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 (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dirty="0" smtClean="0"/>
                  <a:t>)</a:t>
                </a:r>
                <a:endParaRPr lang="en-SG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9" y="6037298"/>
                <a:ext cx="414914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24" t="-8197" r="-5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2573914" y="3412161"/>
            <a:ext cx="15842" cy="49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70669" y="3375189"/>
            <a:ext cx="121417" cy="6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85553" y="4161953"/>
            <a:ext cx="56135" cy="46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31378" y="3668513"/>
            <a:ext cx="132677" cy="59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51577" y="5536343"/>
            <a:ext cx="91037" cy="9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40640" y="544402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40" y="5444023"/>
                <a:ext cx="36798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744907" y="5275443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06512" y="5342046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512" y="5342046"/>
                <a:ext cx="51873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56647" y="534959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47" y="5349596"/>
                <a:ext cx="36798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6285861" y="5447891"/>
            <a:ext cx="91037" cy="9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392812" y="4758992"/>
            <a:ext cx="121417" cy="6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0"/>
          </p:cNvCxnSpPr>
          <p:nvPr/>
        </p:nvCxnSpPr>
        <p:spPr>
          <a:xfrm flipH="1">
            <a:off x="6565878" y="4821636"/>
            <a:ext cx="523117" cy="52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01348" y="4650822"/>
            <a:ext cx="84513" cy="74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85249" y="5039987"/>
            <a:ext cx="434730" cy="40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31807" y="5980519"/>
                <a:ext cx="195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SG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SG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SG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SG">
                          <a:latin typeface="Cambria Math" panose="02040503050406030204" pitchFamily="18" charset="0"/>
                        </a:rPr>
                        <m:t>dΦ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07" y="5980519"/>
                <a:ext cx="195765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26" idx="3"/>
          </p:cNvCxnSpPr>
          <p:nvPr/>
        </p:nvCxnSpPr>
        <p:spPr>
          <a:xfrm flipH="1" flipV="1">
            <a:off x="2194560" y="4415245"/>
            <a:ext cx="214065" cy="1213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9475" y="4483179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5" y="4483179"/>
                <a:ext cx="38664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30" idx="1"/>
          </p:cNvCxnSpPr>
          <p:nvPr/>
        </p:nvCxnSpPr>
        <p:spPr>
          <a:xfrm flipV="1">
            <a:off x="6299193" y="4263162"/>
            <a:ext cx="7319" cy="119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19979" y="425218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79" y="4252187"/>
                <a:ext cx="38664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Confusion #0: Per unit surface area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“Irradiance is the incident radiant power on a surface, per unit surface area</a:t>
                </a:r>
                <a:r>
                  <a:rPr lang="en-SG" dirty="0" smtClean="0"/>
                  <a:t>.” [Dutre06] </a:t>
                </a: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Does not mean the measure of radiant power in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 the same way that the density of mass at a point is different from the measure of mass in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It is the limit of flux over area, or density of flux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28969" y="3344014"/>
                <a:ext cx="268086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dΦ</m:t>
                          </m:r>
                        </m:num>
                        <m:den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69" y="3344014"/>
                <a:ext cx="2680862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7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Radiance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area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dirty="0" smtClean="0"/>
                  <a:t> becomes infinitesimal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SG" dirty="0" smtClean="0"/>
                  <a:t>, around a point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solid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 smtClean="0"/>
                  <a:t> becomes infinitesimal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SG" dirty="0" smtClean="0"/>
                  <a:t>, around a direction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Radiance is the density of flux at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 smtClean="0"/>
                  <a:t>, in direction </a:t>
                </a:r>
                <a14:m>
                  <m:oMath xmlns:m="http://schemas.openxmlformats.org/officeDocument/2006/math"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SG" dirty="0" smtClean="0"/>
                  <a:t>, normalized by the surface’s orientation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Independent of the surface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Radiance is the most ubiquitous quantity, because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Naturally associated with a ray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 smtClean="0"/>
                  <a:t> </a:t>
                </a:r>
                <a:br>
                  <a:rPr lang="en-SG" dirty="0" smtClean="0"/>
                </a:br>
                <a:r>
                  <a:rPr lang="en-SG" dirty="0" smtClean="0"/>
                  <a:t>(also due to conservation along the ray)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The quantity that is “traced” in ray tracing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Cameras and eyes are sensitive to radiance</a:t>
                </a:r>
                <a:br>
                  <a:rPr lang="en-SG" dirty="0" smtClean="0"/>
                </a:br>
                <a:r>
                  <a:rPr lang="en-SG" dirty="0" smtClean="0"/>
                  <a:t>(will be discussed later)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291995" y="4724998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1407" y="2772729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4" idx="7"/>
            <a:endCxn id="5" idx="2"/>
          </p:cNvCxnSpPr>
          <p:nvPr/>
        </p:nvCxnSpPr>
        <p:spPr>
          <a:xfrm flipV="1">
            <a:off x="6893024" y="2857790"/>
            <a:ext cx="488383" cy="205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6"/>
          </p:cNvCxnSpPr>
          <p:nvPr/>
        </p:nvCxnSpPr>
        <p:spPr>
          <a:xfrm flipV="1">
            <a:off x="6871720" y="2857790"/>
            <a:ext cx="1083845" cy="212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01135" y="3516488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SG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35" y="3516488"/>
                <a:ext cx="55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30081" y="4395575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81" y="4395575"/>
                <a:ext cx="5187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6815319" y="4900519"/>
            <a:ext cx="91037" cy="9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44592" y="48311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92" y="4831138"/>
                <a:ext cx="36798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871720" y="2475458"/>
            <a:ext cx="940710" cy="250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30550" y="2360867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550" y="2360867"/>
                <a:ext cx="4219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8229" y="4961588"/>
                <a:ext cx="6798784" cy="84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S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Radiance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SG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SG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SG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SG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en-SG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SG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SG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SG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𝑑𝐴𝑑</m:t>
                            </m:r>
                            <m:r>
                              <a:rPr lang="en-SG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SG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SG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G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SG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SG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func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SG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SG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𝑠𝑟</m:t>
                            </m:r>
                          </m:den>
                        </m:f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SG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29" y="4961588"/>
                <a:ext cx="6798784" cy="846065"/>
              </a:xfrm>
              <a:prstGeom prst="rect">
                <a:avLst/>
              </a:prstGeom>
              <a:blipFill rotWithShape="0">
                <a:blip r:embed="rId7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871720" y="3132995"/>
            <a:ext cx="58228" cy="185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6885959" y="4169880"/>
            <a:ext cx="259500" cy="244338"/>
          </a:xfrm>
          <a:prstGeom prst="arc">
            <a:avLst>
              <a:gd name="adj1" fmla="val 11323644"/>
              <a:gd name="adj2" fmla="val 20755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7706" y="3888861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06" y="3888861"/>
                <a:ext cx="18947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0150" y="360672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0" y="3606728"/>
                <a:ext cx="3866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rot="1285808">
            <a:off x="6301055" y="4716086"/>
            <a:ext cx="1275907" cy="43593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59975" y="4229552"/>
                <a:ext cx="649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975" y="4229552"/>
                <a:ext cx="64973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9" idx="2"/>
            <a:endCxn id="4" idx="6"/>
          </p:cNvCxnSpPr>
          <p:nvPr/>
        </p:nvCxnSpPr>
        <p:spPr>
          <a:xfrm flipH="1">
            <a:off x="7567902" y="4764907"/>
            <a:ext cx="221545" cy="17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3" idx="2"/>
          </p:cNvCxnSpPr>
          <p:nvPr/>
        </p:nvCxnSpPr>
        <p:spPr>
          <a:xfrm>
            <a:off x="5984840" y="4598884"/>
            <a:ext cx="360321" cy="10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Cosine term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(</a:t>
                </a:r>
                <a:r>
                  <a:rPr lang="en-SG" dirty="0" smtClean="0"/>
                  <a:t>Infinitesimal) </a:t>
                </a:r>
                <a:r>
                  <a:rPr lang="en-SG" dirty="0" smtClean="0"/>
                  <a:t>projected area receives more light by a factor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39862" y="5701137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29274" y="3748868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5" idx="7"/>
            <a:endCxn id="20" idx="2"/>
          </p:cNvCxnSpPr>
          <p:nvPr/>
        </p:nvCxnSpPr>
        <p:spPr>
          <a:xfrm flipV="1">
            <a:off x="1340891" y="3833929"/>
            <a:ext cx="488383" cy="205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6"/>
          </p:cNvCxnSpPr>
          <p:nvPr/>
        </p:nvCxnSpPr>
        <p:spPr>
          <a:xfrm flipV="1">
            <a:off x="1319587" y="3833929"/>
            <a:ext cx="1083845" cy="212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549002" y="4492627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SG" dirty="0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02" y="4492627"/>
                <a:ext cx="55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977948" y="5371714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48" y="5371714"/>
                <a:ext cx="5187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63186" y="5876658"/>
            <a:ext cx="91037" cy="9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92459" y="580727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59" y="5807277"/>
                <a:ext cx="36798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319587" y="3451597"/>
            <a:ext cx="940710" cy="250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319587" y="4109134"/>
            <a:ext cx="58228" cy="185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1333826" y="5146019"/>
            <a:ext cx="259500" cy="244338"/>
          </a:xfrm>
          <a:prstGeom prst="arc">
            <a:avLst>
              <a:gd name="adj1" fmla="val 11323644"/>
              <a:gd name="adj2" fmla="val 20755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395573" y="4865000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73" y="4865000"/>
                <a:ext cx="18947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48017" y="458286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17" y="4582867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8611" y="5264343"/>
                <a:ext cx="649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1" y="5264343"/>
                <a:ext cx="64973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4" idx="2"/>
            <a:endCxn id="19" idx="6"/>
          </p:cNvCxnSpPr>
          <p:nvPr/>
        </p:nvCxnSpPr>
        <p:spPr>
          <a:xfrm flipH="1">
            <a:off x="2015769" y="5741046"/>
            <a:ext cx="221545" cy="17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2707" y="5575023"/>
            <a:ext cx="360321" cy="10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203711" y="348049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11" y="3480491"/>
                <a:ext cx="42191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rot="1285808">
            <a:off x="748922" y="5692225"/>
            <a:ext cx="1275907" cy="43593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99527" y="2513747"/>
                <a:ext cx="354494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SG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SG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SG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SG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func>
                            <m:funcPr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𝑑𝐴𝑑</m:t>
                          </m:r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SG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27" y="2513747"/>
                <a:ext cx="3544945" cy="6481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V="1">
            <a:off x="7962788" y="1497331"/>
            <a:ext cx="490429" cy="719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548342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91217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72192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081742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72242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91217" y="1497330"/>
            <a:ext cx="761999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7694622" y="1163684"/>
                <a:ext cx="649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22" y="1163684"/>
                <a:ext cx="64973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8058030" y="1742996"/>
                <a:ext cx="518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030" y="1742996"/>
                <a:ext cx="51873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>
            <a:off x="8453216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643716" y="1102684"/>
            <a:ext cx="0" cy="18676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7147183" y="260100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SG" b="1" dirty="0" smtClean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83" y="2601008"/>
                <a:ext cx="42191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8068641" y="1506376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641" y="1506376"/>
                <a:ext cx="18947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/>
          <p:cNvSpPr/>
          <p:nvPr/>
        </p:nvSpPr>
        <p:spPr>
          <a:xfrm>
            <a:off x="8242087" y="1094658"/>
            <a:ext cx="914400" cy="914400"/>
          </a:xfrm>
          <a:prstGeom prst="arc">
            <a:avLst>
              <a:gd name="adj1" fmla="val 9317819"/>
              <a:gd name="adj2" fmla="val 113152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>
            <a:off x="6187312" y="4524824"/>
            <a:ext cx="2587899" cy="2587899"/>
          </a:xfrm>
          <a:prstGeom prst="chord">
            <a:avLst>
              <a:gd name="adj1" fmla="val 10756282"/>
              <a:gd name="adj2" fmla="val 21571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823468">
            <a:off x="8007810" y="4890215"/>
            <a:ext cx="365228" cy="2457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96083" y="5501389"/>
            <a:ext cx="2579128" cy="683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>
            <a:stCxn id="38" idx="2"/>
            <a:endCxn id="40" idx="2"/>
          </p:cNvCxnSpPr>
          <p:nvPr/>
        </p:nvCxnSpPr>
        <p:spPr>
          <a:xfrm flipV="1">
            <a:off x="7481291" y="4920723"/>
            <a:ext cx="551612" cy="90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  <a:endCxn id="40" idx="6"/>
          </p:cNvCxnSpPr>
          <p:nvPr/>
        </p:nvCxnSpPr>
        <p:spPr>
          <a:xfrm flipV="1">
            <a:off x="7481291" y="5105491"/>
            <a:ext cx="866654" cy="71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41674" y="5654808"/>
            <a:ext cx="306271" cy="1846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40" idx="2"/>
            <a:endCxn id="14" idx="2"/>
          </p:cNvCxnSpPr>
          <p:nvPr/>
        </p:nvCxnSpPr>
        <p:spPr>
          <a:xfrm>
            <a:off x="8032903" y="4920723"/>
            <a:ext cx="8771" cy="8264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7"/>
            <a:endCxn id="14" idx="6"/>
          </p:cNvCxnSpPr>
          <p:nvPr/>
        </p:nvCxnSpPr>
        <p:spPr>
          <a:xfrm>
            <a:off x="8345770" y="5003475"/>
            <a:ext cx="2175" cy="74366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7613941" y="4631534"/>
                <a:ext cx="542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41" y="4631534"/>
                <a:ext cx="54239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7879681" y="5775168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SG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81" y="5775168"/>
                <a:ext cx="677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259910" y="4546830"/>
            <a:ext cx="159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Projecting area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297039" y="4546830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Projecting solid angle</a:t>
            </a:r>
            <a:endParaRPr lang="en-US" dirty="0"/>
          </a:p>
        </p:txBody>
      </p:sp>
      <p:cxnSp>
        <p:nvCxnSpPr>
          <p:cNvPr id="67" name="Straight Arrow Connector 66"/>
          <p:cNvCxnSpPr>
            <a:endCxn id="65" idx="0"/>
          </p:cNvCxnSpPr>
          <p:nvPr/>
        </p:nvCxnSpPr>
        <p:spPr>
          <a:xfrm flipH="1">
            <a:off x="3058206" y="3236428"/>
            <a:ext cx="1083378" cy="1310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4" idx="0"/>
          </p:cNvCxnSpPr>
          <p:nvPr/>
        </p:nvCxnSpPr>
        <p:spPr>
          <a:xfrm flipH="1">
            <a:off x="5389390" y="3228975"/>
            <a:ext cx="130516" cy="131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Power per unit area per unit solid 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Radiance is </a:t>
                </a:r>
                <a:r>
                  <a:rPr lang="en-SG" dirty="0" smtClean="0">
                    <a:solidFill>
                      <a:srgbClr val="FF0000"/>
                    </a:solidFill>
                  </a:rPr>
                  <a:t>irradiance</a:t>
                </a:r>
                <a:r>
                  <a:rPr lang="en-SG" dirty="0" smtClean="0"/>
                  <a:t> per projected unit solid angle </a:t>
                </a:r>
                <a14:m>
                  <m:oMath xmlns:m="http://schemas.openxmlformats.org/officeDocument/2006/math">
                    <m:r>
                      <a:rPr lang="en-SG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SG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SG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S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SG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func>
                          <m:func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Or </a:t>
                </a:r>
                <a:r>
                  <a:rPr lang="en-S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radiant intensity </a:t>
                </a:r>
                <a:r>
                  <a:rPr lang="en-SG" dirty="0" smtClean="0"/>
                  <a:t>per projected area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SG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SG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SG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SG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  <m:r>
                          <a:rPr lang="en-SG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func>
                          <m:func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Radiant intensity is less used in graphics compared to radiance and irradiance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SG" dirty="0" smtClean="0"/>
                  <a:t>Can model light density from point source (e.g., a star on the night sky)</a:t>
                </a: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SG" dirty="0" smtClean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442147" y="5214714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3963" y="4192333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5943" y="4277394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98870" y="3773284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27810" y="6148926"/>
            <a:ext cx="1275907" cy="435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8" idx="2"/>
          </p:cNvCxnSpPr>
          <p:nvPr/>
        </p:nvCxnSpPr>
        <p:spPr>
          <a:xfrm flipH="1" flipV="1">
            <a:off x="1505943" y="4362455"/>
            <a:ext cx="115870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8" idx="6"/>
          </p:cNvCxnSpPr>
          <p:nvPr/>
        </p:nvCxnSpPr>
        <p:spPr>
          <a:xfrm flipV="1">
            <a:off x="1621813" y="4362455"/>
            <a:ext cx="458288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315325" y="4296001"/>
            <a:ext cx="115870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23674" y="4296001"/>
            <a:ext cx="465809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114321" y="3609375"/>
            <a:ext cx="574158" cy="17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4110313" y="3713043"/>
            <a:ext cx="115870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218662" y="3713043"/>
            <a:ext cx="465809" cy="107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61525" y="4932251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48314" y="4957227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3118031" y="4248156"/>
            <a:ext cx="632767" cy="2542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410462" y="4248156"/>
            <a:ext cx="632767" cy="2542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158751">
            <a:off x="2974535" y="5255523"/>
            <a:ext cx="632767" cy="2542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0111325">
            <a:off x="5386313" y="5214932"/>
            <a:ext cx="632767" cy="2542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90756" y="5338493"/>
            <a:ext cx="101431" cy="10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91500" y="4729683"/>
            <a:ext cx="101431" cy="10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99969" y="6308348"/>
            <a:ext cx="101431" cy="10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48154" y="5180883"/>
            <a:ext cx="101431" cy="10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433757" y="3880178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23175" y="3974366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241349" y="3274239"/>
            <a:ext cx="246354" cy="145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67840" y="3526972"/>
                <a:ext cx="55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" y="3526972"/>
                <a:ext cx="551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525191" y="3089573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91" y="3089573"/>
                <a:ext cx="5036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793642" y="3870159"/>
                <a:ext cx="365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42" y="3870159"/>
                <a:ext cx="36574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156601" y="5554965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601" y="5554965"/>
                <a:ext cx="4459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3806</TotalTime>
  <Words>2002</Words>
  <Application>Microsoft Office PowerPoint</Application>
  <PresentationFormat>On-screen Show (4:3)</PresentationFormat>
  <Paragraphs>550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Calibri Light</vt:lpstr>
      <vt:lpstr>Cambria Math</vt:lpstr>
      <vt:lpstr>Courier New</vt:lpstr>
      <vt:lpstr>Wingdings</vt:lpstr>
      <vt:lpstr>Retrospect</vt:lpstr>
      <vt:lpstr>Understanding Basic Concepts in Radiometry</vt:lpstr>
      <vt:lpstr>This talk</vt:lpstr>
      <vt:lpstr>Light models</vt:lpstr>
      <vt:lpstr>Radiant power (flux)</vt:lpstr>
      <vt:lpstr>Irradiance</vt:lpstr>
      <vt:lpstr>Confusion #0: Per unit surface area</vt:lpstr>
      <vt:lpstr>Radiance</vt:lpstr>
      <vt:lpstr>Cosine term</vt:lpstr>
      <vt:lpstr>Power per unit area per unit solid angle</vt:lpstr>
      <vt:lpstr>Radiometry: Bottom-up</vt:lpstr>
      <vt:lpstr>Directional quantities</vt:lpstr>
      <vt:lpstr>Why</vt:lpstr>
      <vt:lpstr>Proof that radiant is invariant</vt:lpstr>
      <vt:lpstr>Proof that radiant is invariant</vt:lpstr>
      <vt:lpstr>Questions</vt:lpstr>
      <vt:lpstr>Examples of radiance invariance: Light field</vt:lpstr>
      <vt:lpstr>Radiance change through refraction</vt:lpstr>
      <vt:lpstr>Reflection and refraction</vt:lpstr>
      <vt:lpstr>Confusion #1: Inverse-square law</vt:lpstr>
      <vt:lpstr>Radiance from a point light</vt:lpstr>
      <vt:lpstr>Edge cases</vt:lpstr>
      <vt:lpstr>Pitfall: Thinking at the limit</vt:lpstr>
      <vt:lpstr>Scene radiance function</vt:lpstr>
      <vt:lpstr>Digression: sampling and reconstruction</vt:lpstr>
      <vt:lpstr>Different views of rendering</vt:lpstr>
      <vt:lpstr>Scene radiance and image irradiance</vt:lpstr>
      <vt:lpstr>Sensor integrals</vt:lpstr>
      <vt:lpstr>Confusion #2: Geometric (cosine) term</vt:lpstr>
      <vt:lpstr>BRDF</vt:lpstr>
      <vt:lpstr>Radiance over irradiance</vt:lpstr>
      <vt:lpstr>Reflectance distribution function</vt:lpstr>
      <vt:lpstr>Mirror reflection</vt:lpstr>
      <vt:lpstr>Perfectly diffuse reflection (Lambertian)</vt:lpstr>
      <vt:lpstr>Confusion #3: Diffuse photon distribution</vt:lpstr>
      <vt:lpstr>The rendering equation [Kajiya86]</vt:lpstr>
      <vt:lpstr>Why</vt:lpstr>
      <vt:lpstr>New formulation</vt:lpstr>
      <vt:lpstr>Conclusion</vt:lpstr>
      <vt:lpstr>End</vt:lpstr>
      <vt:lpstr>PowerPoint Presentation</vt:lpstr>
      <vt:lpstr>Digression: Fourier transform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Hoang</dc:creator>
  <cp:lastModifiedBy>Duong Hoang</cp:lastModifiedBy>
  <cp:revision>842</cp:revision>
  <dcterms:created xsi:type="dcterms:W3CDTF">2014-11-02T03:36:14Z</dcterms:created>
  <dcterms:modified xsi:type="dcterms:W3CDTF">2014-11-04T19:10:50Z</dcterms:modified>
</cp:coreProperties>
</file>