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271" r:id="rId12"/>
    <p:sldId id="273" r:id="rId13"/>
    <p:sldId id="270" r:id="rId14"/>
    <p:sldId id="277" r:id="rId15"/>
    <p:sldId id="278" r:id="rId16"/>
    <p:sldId id="282" r:id="rId17"/>
    <p:sldId id="279" r:id="rId18"/>
    <p:sldId id="280" r:id="rId19"/>
    <p:sldId id="281" r:id="rId20"/>
    <p:sldId id="283" r:id="rId21"/>
    <p:sldId id="28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15" y="3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space\Compression\Datasets\Flame-OH\Query%20data%20dumps\plots-flame-oh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RMS error ratio</a:t>
            </a:r>
          </a:p>
          <a:p>
            <a:pPr>
              <a:defRPr/>
            </a:pPr>
            <a:r>
              <a:rPr lang="en-US" sz="2000" b="1" dirty="0"/>
              <a:t>(IDX-then-</a:t>
            </a:r>
            <a:r>
              <a:rPr lang="en-US" sz="2000" b="1" dirty="0" err="1"/>
              <a:t>zfp</a:t>
            </a:r>
            <a:r>
              <a:rPr lang="en-US" sz="2000" b="1" baseline="0" dirty="0"/>
              <a:t>/</a:t>
            </a:r>
            <a:r>
              <a:rPr lang="en-US" sz="2000" b="1" baseline="0" dirty="0" err="1"/>
              <a:t>zfp</a:t>
            </a:r>
            <a:r>
              <a:rPr lang="en-US" sz="2000" b="1" baseline="0" dirty="0"/>
              <a:t>-then-IDX)</a:t>
            </a:r>
            <a:endParaRPr lang="en-US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Bit rate 1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Sheet1!$A$25:$A$31</c:f>
              <c:numCache>
                <c:formatCode>0.00E+00</c:formatCode>
                <c:ptCount val="7"/>
                <c:pt idx="0">
                  <c:v>3.342401356818121</c:v>
                </c:pt>
                <c:pt idx="1">
                  <c:v>4.3595010066419375</c:v>
                </c:pt>
                <c:pt idx="2">
                  <c:v>5.5670469993868803</c:v>
                </c:pt>
                <c:pt idx="3">
                  <c:v>7.2857542472239087</c:v>
                </c:pt>
                <c:pt idx="4">
                  <c:v>8.0497408740088741</c:v>
                </c:pt>
                <c:pt idx="5">
                  <c:v>7.9004835743649728</c:v>
                </c:pt>
                <c:pt idx="6">
                  <c:v>7.3205930842738214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C61-4450-A452-D76515A54378}"/>
            </c:ext>
          </c:extLst>
        </c:ser>
        <c:ser>
          <c:idx val="1"/>
          <c:order val="1"/>
          <c:tx>
            <c:v>Bit rate 2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Sheet1!$B$25:$B$31</c:f>
              <c:numCache>
                <c:formatCode>0.00E+00</c:formatCode>
                <c:ptCount val="7"/>
                <c:pt idx="0">
                  <c:v>5.5259070772560612</c:v>
                </c:pt>
                <c:pt idx="1">
                  <c:v>7.4998931139303</c:v>
                </c:pt>
                <c:pt idx="2">
                  <c:v>9.9279697950677388</c:v>
                </c:pt>
                <c:pt idx="3">
                  <c:v>13.268061392231909</c:v>
                </c:pt>
                <c:pt idx="4">
                  <c:v>16.249492333723495</c:v>
                </c:pt>
                <c:pt idx="5">
                  <c:v>17.428071362720186</c:v>
                </c:pt>
                <c:pt idx="6">
                  <c:v>16.712535319122534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C61-4450-A452-D76515A54378}"/>
            </c:ext>
          </c:extLst>
        </c:ser>
        <c:ser>
          <c:idx val="2"/>
          <c:order val="2"/>
          <c:tx>
            <c:v>Bit rate 4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val>
            <c:numRef>
              <c:f>Sheet1!$C$25:$C$31</c:f>
              <c:numCache>
                <c:formatCode>0.00E+00</c:formatCode>
                <c:ptCount val="7"/>
                <c:pt idx="0">
                  <c:v>8.2028094023063556</c:v>
                </c:pt>
                <c:pt idx="1">
                  <c:v>11.367968147310068</c:v>
                </c:pt>
                <c:pt idx="2">
                  <c:v>15.392076544077391</c:v>
                </c:pt>
                <c:pt idx="3">
                  <c:v>20.910270537497997</c:v>
                </c:pt>
                <c:pt idx="4">
                  <c:v>28.581835328630991</c:v>
                </c:pt>
                <c:pt idx="5">
                  <c:v>34.406496877146282</c:v>
                </c:pt>
                <c:pt idx="6">
                  <c:v>36.655571234387111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C61-4450-A452-D76515A54378}"/>
            </c:ext>
          </c:extLst>
        </c:ser>
        <c:ser>
          <c:idx val="3"/>
          <c:order val="3"/>
          <c:tx>
            <c:v>Bit rate 8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val>
            <c:numRef>
              <c:f>Sheet1!$D$25:$D$31</c:f>
              <c:numCache>
                <c:formatCode>0.00E+00</c:formatCode>
                <c:ptCount val="7"/>
                <c:pt idx="0">
                  <c:v>9.7138063276087916</c:v>
                </c:pt>
                <c:pt idx="1">
                  <c:v>13.534555873020466</c:v>
                </c:pt>
                <c:pt idx="2">
                  <c:v>18.360595415120343</c:v>
                </c:pt>
                <c:pt idx="3">
                  <c:v>25.05720875798821</c:v>
                </c:pt>
                <c:pt idx="4">
                  <c:v>36.801056454569363</c:v>
                </c:pt>
                <c:pt idx="5">
                  <c:v>46.072652755903384</c:v>
                </c:pt>
                <c:pt idx="6">
                  <c:v>53.375899573627109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C61-4450-A452-D76515A54378}"/>
            </c:ext>
          </c:extLst>
        </c:ser>
        <c:ser>
          <c:idx val="4"/>
          <c:order val="4"/>
          <c:tx>
            <c:v>Bit rate 16</c:v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val>
            <c:numRef>
              <c:f>Sheet1!$E$25:$E$31</c:f>
              <c:numCache>
                <c:formatCode>0.00E+00</c:formatCode>
                <c:ptCount val="7"/>
                <c:pt idx="0">
                  <c:v>9.4738125901593335</c:v>
                </c:pt>
                <c:pt idx="1">
                  <c:v>13.13688223070517</c:v>
                </c:pt>
                <c:pt idx="2">
                  <c:v>17.703013961228194</c:v>
                </c:pt>
                <c:pt idx="3">
                  <c:v>24.063780317113959</c:v>
                </c:pt>
                <c:pt idx="4">
                  <c:v>35.273757719019066</c:v>
                </c:pt>
                <c:pt idx="5">
                  <c:v>43.765323089857937</c:v>
                </c:pt>
                <c:pt idx="6">
                  <c:v>51.018852632784018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C61-4450-A452-D76515A543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3718984"/>
        <c:axId val="373719376"/>
      </c:lineChart>
      <c:catAx>
        <c:axId val="3737189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/>
                  <a:t>Resolution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3719376"/>
        <c:crosses val="autoZero"/>
        <c:auto val="1"/>
        <c:lblAlgn val="ctr"/>
        <c:lblOffset val="100"/>
        <c:noMultiLvlLbl val="0"/>
      </c:catAx>
      <c:valAx>
        <c:axId val="373719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/>
                  <a:t>RMS error ratio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3718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/>
              <a:t>Percentages of</a:t>
            </a:r>
            <a:r>
              <a:rPr lang="en-US" sz="2000" baseline="0"/>
              <a:t> leading zero bits skipped</a:t>
            </a:r>
            <a:endParaRPr lang="en-US" sz="20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SLZ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Density</c:v>
                </c:pt>
                <c:pt idx="1">
                  <c:v>Pressure</c:v>
                </c:pt>
                <c:pt idx="2">
                  <c:v>Diffusivity</c:v>
                </c:pt>
                <c:pt idx="3">
                  <c:v>Viscosity</c:v>
                </c:pt>
                <c:pt idx="4">
                  <c:v>Velocity-x</c:v>
                </c:pt>
                <c:pt idx="5">
                  <c:v>Velocity-y</c:v>
                </c:pt>
                <c:pt idx="6">
                  <c:v>Velocity-z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88</c:v>
                </c:pt>
                <c:pt idx="1">
                  <c:v>74</c:v>
                </c:pt>
                <c:pt idx="2">
                  <c:v>58</c:v>
                </c:pt>
                <c:pt idx="3">
                  <c:v>58</c:v>
                </c:pt>
                <c:pt idx="4">
                  <c:v>84</c:v>
                </c:pt>
                <c:pt idx="5">
                  <c:v>84</c:v>
                </c:pt>
                <c:pt idx="6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AB-45C6-9C68-F248FEE33E7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ZFP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Density</c:v>
                </c:pt>
                <c:pt idx="1">
                  <c:v>Pressure</c:v>
                </c:pt>
                <c:pt idx="2">
                  <c:v>Diffusivity</c:v>
                </c:pt>
                <c:pt idx="3">
                  <c:v>Viscosity</c:v>
                </c:pt>
                <c:pt idx="4">
                  <c:v>Velocity-x</c:v>
                </c:pt>
                <c:pt idx="5">
                  <c:v>Velocity-y</c:v>
                </c:pt>
                <c:pt idx="6">
                  <c:v>Velocity-z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90</c:v>
                </c:pt>
                <c:pt idx="1">
                  <c:v>81</c:v>
                </c:pt>
                <c:pt idx="2">
                  <c:v>62</c:v>
                </c:pt>
                <c:pt idx="3">
                  <c:v>61</c:v>
                </c:pt>
                <c:pt idx="4">
                  <c:v>89</c:v>
                </c:pt>
                <c:pt idx="5">
                  <c:v>88</c:v>
                </c:pt>
                <c:pt idx="6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AB-45C6-9C68-F248FEE33E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7994480"/>
        <c:axId val="347994872"/>
      </c:barChart>
      <c:catAx>
        <c:axId val="34799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7994872"/>
        <c:crosses val="autoZero"/>
        <c:auto val="1"/>
        <c:lblAlgn val="ctr"/>
        <c:lblOffset val="100"/>
        <c:noMultiLvlLbl val="0"/>
      </c:catAx>
      <c:valAx>
        <c:axId val="347994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7994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315C4-4111-42A1-85E3-D71FD66975F5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80A9-0C95-413B-B29B-A121E9D9DD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25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781E3-FAD0-42BC-8B62-DD88E3F60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739307-84C5-41F1-8201-9AD2482F57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4213A-0ED3-488B-96CE-3F4755BA5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54BB40-BB88-4D3C-B22E-56BBC2E96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BFB7B-A124-4D6E-AE7A-1D1F9E564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942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3D88E-6A26-437F-BF12-86753443C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A83995-4029-480D-8813-B68F1E00D8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FE67D-BEA0-4767-8617-B0B5A04E2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0AE0B-E593-4084-8D88-417127145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08F0F-3FB8-4508-BA6C-31C673322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316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E0BF07-C124-41EA-9D31-201AC171E0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24D71D-9513-4EDA-A5DF-35C3E76A48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714CA-779D-4EE5-9AE9-49AF36246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33C94C-A74C-4603-ABC0-7D4078B14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F66D2-1553-4AC9-B577-39368D8E8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879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4E17F-9C12-4E6A-BE25-5AB0D128E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7D00C-6F77-421E-8A3C-F15E8D6C13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8A8DEA-6EB1-42A0-B86C-F24411F2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1FF0A3-E79F-4CE4-8BC5-A67EC6ADC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569368-2CD7-4668-B00E-C9014D023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15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C4F64-FF5D-4BF4-BC51-A2F49D4D9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E05A58-9640-4080-A571-D541152D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C73AB-FAD8-4C45-A457-99FD63707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89D61-F61C-4690-A6A6-954131F0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3B379-2F86-48B7-83F0-722F38013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185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E09D6-1F89-48EE-8B8F-864028D5F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2945E8-9FDD-4732-9E16-A630113C0C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236CA8-319A-4DE5-A073-C2679FFD4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F24300-F186-4762-A9E9-BBB447A3B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7C3352-4E18-4CA7-88A7-5285F01F8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8482AC-C7DB-486A-88D7-60647AE3F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6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4B4FC-8494-4081-8714-26B9D845A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FB84EF-DB24-4350-9F3E-41185602CA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A8C66A-6A43-4C8A-A812-081A2139F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9D54C2-DB2D-4735-B6C0-23F6CE9E44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9835AB-A0EF-4362-9CD4-CB99523272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946B07-8608-494B-BECF-4559A1B00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623E72-BB29-48ED-8631-B10160311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F70A4A-230D-4337-A4F5-255799700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16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6AE13-2CE2-4822-876A-7340E978E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3035E5-60AB-44AF-89F0-ECE10D7A2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5CB3F-FD73-4E75-82C7-42D75CBAC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E223DE-A583-4AB2-A4E6-65660BD4B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727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7CBCCB-A60F-4A34-93EB-8B5C666BB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072CB2-6C78-43BC-ADC1-B973A3C1D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E03774-30C1-407E-9646-BAEE033FA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811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1D416-CFF1-4DE4-9F3B-6B659A0AE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2629E-E1F2-4031-9302-AF711E9BE0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C55E26-0C06-471A-BDA6-02B2222B90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338D75-4934-4B21-9730-5A785CCA1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25BDAB-21B3-4627-A4EB-BC910C196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F398E3-603D-4D17-9A0A-BD5A1EA58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4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3EEB6-EE03-4B17-B828-4272850D4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6DDA20-610F-4FA1-B7CA-E5D7838C9D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CB812A-8BC0-4CA6-99A6-45F4D8829E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8C5FF8-5BBF-4121-A49C-7B43835BD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1EE1CF-F6F6-4365-9A8C-23B2AB0FA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0797E4-0CB4-418E-93FD-F40DAAF69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983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EBBBB2-A492-4709-8EBF-D438192C6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5981C-A6E2-41C7-9116-60486CD67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5C1A8-4F8A-4AF1-8A91-31AABA720B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D6823-C4DD-4002-92E6-0108C68DB31B}" type="datetimeFigureOut">
              <a:rPr lang="en-US" smtClean="0"/>
              <a:t>8/16/2017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32876-2B88-4843-8E7D-0829D59982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B3C15D-135F-492C-B78B-4C726E271A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A4377-E6CC-4D71-B054-69CE5E7FC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68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647EE-F601-4738-986B-4712E38B58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Data optimal storage and streaming for scientific analyses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A06675-D611-48BF-BCDE-A938A5AB0B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Duong Hoang</a:t>
            </a:r>
          </a:p>
          <a:p>
            <a:r>
              <a:rPr lang="en-US" dirty="0"/>
              <a:t>Pavol Klacansky</a:t>
            </a:r>
          </a:p>
          <a:p>
            <a:r>
              <a:rPr lang="en-US" dirty="0"/>
              <a:t>Peter Lindstrom</a:t>
            </a:r>
          </a:p>
          <a:p>
            <a:r>
              <a:rPr lang="en-US" dirty="0"/>
              <a:t>Peer Timo Bremer</a:t>
            </a:r>
          </a:p>
          <a:p>
            <a:r>
              <a:rPr lang="en-US" dirty="0"/>
              <a:t>Valerio Pascucci</a:t>
            </a:r>
          </a:p>
        </p:txBody>
      </p:sp>
    </p:spTree>
    <p:extLst>
      <p:ext uri="{BB962C8B-B14F-4D97-AF65-F5344CB8AC3E}">
        <p14:creationId xmlns:p14="http://schemas.microsoft.com/office/powerpoint/2010/main" val="1667990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D78D8-B34A-47CE-8ED5-E61F78FC9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Streaming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D4B712C-885B-423D-8F6A-558CD62AE7C7}"/>
              </a:ext>
            </a:extLst>
          </p:cNvPr>
          <p:cNvCxnSpPr>
            <a:cxnSpLocks/>
            <a:endCxn id="20" idx="0"/>
          </p:cNvCxnSpPr>
          <p:nvPr/>
        </p:nvCxnSpPr>
        <p:spPr>
          <a:xfrm flipH="1">
            <a:off x="3434070" y="1783680"/>
            <a:ext cx="876652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A92CAA99-7031-4134-9752-C98056330FD3}"/>
              </a:ext>
            </a:extLst>
          </p:cNvPr>
          <p:cNvSpPr/>
          <p:nvPr/>
        </p:nvSpPr>
        <p:spPr>
          <a:xfrm>
            <a:off x="2817479" y="2320575"/>
            <a:ext cx="1233182" cy="469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Streaming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8078F8F-4B0F-4D0B-8A67-F99A66174F8D}"/>
              </a:ext>
            </a:extLst>
          </p:cNvPr>
          <p:cNvSpPr/>
          <p:nvPr/>
        </p:nvSpPr>
        <p:spPr>
          <a:xfrm>
            <a:off x="5025182" y="2320575"/>
            <a:ext cx="1233182" cy="4697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1C89EA1-744E-4269-9EDF-862328171EB2}"/>
              </a:ext>
            </a:extLst>
          </p:cNvPr>
          <p:cNvCxnSpPr>
            <a:cxnSpLocks/>
            <a:endCxn id="21" idx="0"/>
          </p:cNvCxnSpPr>
          <p:nvPr/>
        </p:nvCxnSpPr>
        <p:spPr>
          <a:xfrm>
            <a:off x="4537222" y="1783680"/>
            <a:ext cx="1104551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4191345-64A5-45FC-BB32-00846C7BE959}"/>
              </a:ext>
            </a:extLst>
          </p:cNvPr>
          <p:cNvSpPr txBox="1"/>
          <p:nvPr/>
        </p:nvSpPr>
        <p:spPr>
          <a:xfrm>
            <a:off x="4940425" y="2857470"/>
            <a:ext cx="5908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How to store data in a way that supports efficient streaming?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1183FF0-B952-416A-9B99-D4599CB1039A}"/>
              </a:ext>
            </a:extLst>
          </p:cNvPr>
          <p:cNvSpPr/>
          <p:nvPr/>
        </p:nvSpPr>
        <p:spPr>
          <a:xfrm>
            <a:off x="5025182" y="3875094"/>
            <a:ext cx="1995182" cy="4007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How to group bits?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2EB5F67-DFD0-4690-9FC3-0ABDE58C9A77}"/>
              </a:ext>
            </a:extLst>
          </p:cNvPr>
          <p:cNvSpPr/>
          <p:nvPr/>
        </p:nvSpPr>
        <p:spPr>
          <a:xfrm>
            <a:off x="8892511" y="3875094"/>
            <a:ext cx="1995182" cy="4007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Compression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8480E1A-4FFB-4121-91CB-C1B1DC28263A}"/>
              </a:ext>
            </a:extLst>
          </p:cNvPr>
          <p:cNvCxnSpPr>
            <a:stCxn id="23" idx="2"/>
            <a:endCxn id="24" idx="0"/>
          </p:cNvCxnSpPr>
          <p:nvPr/>
        </p:nvCxnSpPr>
        <p:spPr>
          <a:xfrm flipH="1">
            <a:off x="6022773" y="3226802"/>
            <a:ext cx="1872147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EB7AA32-34D5-48A3-A01F-79EA439E0FA9}"/>
              </a:ext>
            </a:extLst>
          </p:cNvPr>
          <p:cNvCxnSpPr>
            <a:stCxn id="23" idx="2"/>
            <a:endCxn id="25" idx="0"/>
          </p:cNvCxnSpPr>
          <p:nvPr/>
        </p:nvCxnSpPr>
        <p:spPr>
          <a:xfrm>
            <a:off x="7894920" y="3226802"/>
            <a:ext cx="1995182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76C93BDA-7D5F-4D71-8FFD-E23EC59BA699}"/>
              </a:ext>
            </a:extLst>
          </p:cNvPr>
          <p:cNvSpPr txBox="1"/>
          <p:nvPr/>
        </p:nvSpPr>
        <p:spPr>
          <a:xfrm>
            <a:off x="0" y="2871692"/>
            <a:ext cx="4050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Given a query,</a:t>
            </a:r>
          </a:p>
          <a:p>
            <a:pPr algn="r"/>
            <a:r>
              <a:rPr lang="en-US" dirty="0"/>
              <a:t>Where to refine?</a:t>
            </a:r>
          </a:p>
          <a:p>
            <a:pPr algn="r"/>
            <a:r>
              <a:rPr lang="en-US" dirty="0"/>
              <a:t>Which to refine (resolution or precision)?</a:t>
            </a:r>
          </a:p>
        </p:txBody>
      </p:sp>
    </p:spTree>
    <p:extLst>
      <p:ext uri="{BB962C8B-B14F-4D97-AF65-F5344CB8AC3E}">
        <p14:creationId xmlns:p14="http://schemas.microsoft.com/office/powerpoint/2010/main" val="713907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4935D-27C4-4456-9DAC-4D4E23811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Multi-resolution decomposition using wavelets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B9C80-B3B8-44B1-AD6E-DFF8994E6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41147" cy="4351338"/>
          </a:xfrm>
        </p:spPr>
        <p:txBody>
          <a:bodyPr/>
          <a:lstStyle/>
          <a:p>
            <a:r>
              <a:rPr lang="en-US" dirty="0"/>
              <a:t>We want to associate each bit with</a:t>
            </a:r>
          </a:p>
          <a:p>
            <a:pPr lvl="1"/>
            <a:r>
              <a:rPr lang="en-US" dirty="0"/>
              <a:t>A precision level (i.e. “bit plane”)</a:t>
            </a:r>
          </a:p>
          <a:p>
            <a:pPr lvl="1"/>
            <a:r>
              <a:rPr lang="en-US" dirty="0"/>
              <a:t>A resolution level</a:t>
            </a:r>
          </a:p>
          <a:p>
            <a:r>
              <a:rPr lang="en-US" dirty="0"/>
              <a:t>Not straightforward in the canonical basis</a:t>
            </a:r>
          </a:p>
          <a:p>
            <a:r>
              <a:rPr lang="en-US" dirty="0"/>
              <a:t>Hierarchical space filling curve is a possible solution</a:t>
            </a:r>
          </a:p>
          <a:p>
            <a:r>
              <a:rPr lang="en-US" dirty="0"/>
              <a:t>We use wavelets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D58BFE-D08C-4B62-8637-B36751D9FE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347" y="1690688"/>
            <a:ext cx="6360142" cy="298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61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A2BB4-E576-47D3-8EA6-D38A25B95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Significance map encoding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59962B-212D-4915-89F9-A2121EB8A73B}"/>
              </a:ext>
            </a:extLst>
          </p:cNvPr>
          <p:cNvSpPr txBox="1"/>
          <p:nvPr/>
        </p:nvSpPr>
        <p:spPr>
          <a:xfrm>
            <a:off x="5744257" y="5177598"/>
            <a:ext cx="45631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/>
              <a:t>Assuming </a:t>
            </a:r>
            <a:r>
              <a:rPr lang="en-SG" b="1" dirty="0"/>
              <a:t>16</a:t>
            </a:r>
            <a:r>
              <a:rPr lang="en-SG" dirty="0"/>
              <a:t> bit integers,</a:t>
            </a:r>
          </a:p>
          <a:p>
            <a:r>
              <a:rPr lang="en-SG" b="1" dirty="0"/>
              <a:t>32</a:t>
            </a:r>
            <a:r>
              <a:rPr lang="en-SG" dirty="0"/>
              <a:t>x</a:t>
            </a:r>
            <a:r>
              <a:rPr lang="en-SG" b="1" dirty="0"/>
              <a:t>32</a:t>
            </a:r>
            <a:r>
              <a:rPr lang="en-SG" dirty="0"/>
              <a:t>(x</a:t>
            </a:r>
            <a:r>
              <a:rPr lang="en-SG" b="1" dirty="0"/>
              <a:t>32</a:t>
            </a:r>
            <a:r>
              <a:rPr lang="en-SG" dirty="0"/>
              <a:t>) partitions,</a:t>
            </a:r>
          </a:p>
          <a:p>
            <a:r>
              <a:rPr lang="en-SG" b="1" dirty="0"/>
              <a:t>16</a:t>
            </a:r>
            <a:r>
              <a:rPr lang="en-SG" dirty="0"/>
              <a:t> wavelet levels</a:t>
            </a:r>
          </a:p>
          <a:p>
            <a:endParaRPr lang="en-SG" dirty="0"/>
          </a:p>
          <a:p>
            <a:r>
              <a:rPr lang="en-SG" dirty="0"/>
              <a:t>Overhead ~ </a:t>
            </a:r>
            <a:r>
              <a:rPr lang="en-SG" b="1" dirty="0"/>
              <a:t>10</a:t>
            </a:r>
            <a:r>
              <a:rPr lang="en-SG" dirty="0"/>
              <a:t> KB in 2D, </a:t>
            </a:r>
            <a:r>
              <a:rPr lang="en-SG" b="1" dirty="0"/>
              <a:t>512</a:t>
            </a:r>
            <a:r>
              <a:rPr lang="en-SG" dirty="0"/>
              <a:t> KB in 3D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5A14A4B-AF3B-4207-BE69-2A7116BC27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423290"/>
              </p:ext>
            </p:extLst>
          </p:nvPr>
        </p:nvGraphicFramePr>
        <p:xfrm>
          <a:off x="5854641" y="1919820"/>
          <a:ext cx="3309258" cy="3235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3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0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SG" dirty="0"/>
                        <a:t>Level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Partition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#leading zeros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SG" dirty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SG" dirty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SG" dirty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…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SG" dirty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14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SG" dirty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13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SG" dirty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14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SG" dirty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SG" dirty="0"/>
                        <a:t>…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5282C10-CFAE-42A6-ACD1-4964975E5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81" y="1464969"/>
            <a:ext cx="4247619" cy="42571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D0C7E3-62E4-4FEB-8DDE-5205E93723B4}"/>
              </a:ext>
            </a:extLst>
          </p:cNvPr>
          <p:cNvSpPr txBox="1"/>
          <p:nvPr/>
        </p:nvSpPr>
        <p:spPr>
          <a:xfrm>
            <a:off x="915081" y="6211669"/>
            <a:ext cx="4247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err="1"/>
              <a:t>Colors</a:t>
            </a:r>
            <a:r>
              <a:rPr lang="en-SG" dirty="0"/>
              <a:t> encode numbers of leading zero bits per wavelet coefficient</a:t>
            </a:r>
            <a:endParaRPr lang="en-US" dirty="0"/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0E7A9F3F-F73B-4F57-870F-700A46B4B704}"/>
              </a:ext>
            </a:extLst>
          </p:cNvPr>
          <p:cNvSpPr/>
          <p:nvPr/>
        </p:nvSpPr>
        <p:spPr>
          <a:xfrm rot="10800000">
            <a:off x="2916937" y="5762490"/>
            <a:ext cx="243906" cy="4491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37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12368-42B4-47EA-9E2E-594952E7E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Visualization at low bit rate (8% size)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F67178C-813C-408C-91B8-1605E7F3B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6016"/>
            <a:ext cx="12192000" cy="568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876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220"/>
            <a:ext cx="10515600" cy="1325563"/>
          </a:xfrm>
        </p:spPr>
        <p:txBody>
          <a:bodyPr/>
          <a:lstStyle/>
          <a:p>
            <a:r>
              <a:rPr lang="en-SG" dirty="0"/>
              <a:t>Effectiveness of SLZ encoding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5783"/>
            <a:ext cx="10515600" cy="4831180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Leading zero bits</a:t>
            </a:r>
            <a:r>
              <a:rPr lang="en-US" dirty="0">
                <a:solidFill>
                  <a:schemeClr val="accent3"/>
                </a:solidFill>
              </a:rPr>
              <a:t> </a:t>
            </a:r>
            <a:r>
              <a:rPr lang="en-US" dirty="0"/>
              <a:t>can account for ~80% the number of bits</a:t>
            </a:r>
          </a:p>
          <a:p>
            <a:r>
              <a:rPr lang="en-SG" dirty="0"/>
              <a:t>Not too bad compared to </a:t>
            </a:r>
            <a:r>
              <a:rPr lang="en-SG" dirty="0" err="1"/>
              <a:t>zfp</a:t>
            </a:r>
            <a:endParaRPr lang="en-SG" dirty="0"/>
          </a:p>
          <a:p>
            <a:r>
              <a:rPr lang="en-SG" b="1" dirty="0"/>
              <a:t>Advantage of SLZ: decouple resolution and precision</a:t>
            </a:r>
          </a:p>
          <a:p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496615"/>
              </p:ext>
            </p:extLst>
          </p:nvPr>
        </p:nvGraphicFramePr>
        <p:xfrm>
          <a:off x="838200" y="2921419"/>
          <a:ext cx="6227595" cy="3936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421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D78D8-B34A-47CE-8ED5-E61F78FC9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Streaming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D4B712C-885B-423D-8F6A-558CD62AE7C7}"/>
              </a:ext>
            </a:extLst>
          </p:cNvPr>
          <p:cNvCxnSpPr>
            <a:cxnSpLocks/>
            <a:endCxn id="20" idx="0"/>
          </p:cNvCxnSpPr>
          <p:nvPr/>
        </p:nvCxnSpPr>
        <p:spPr>
          <a:xfrm flipH="1">
            <a:off x="3434070" y="1783680"/>
            <a:ext cx="876652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A92CAA99-7031-4134-9752-C98056330FD3}"/>
              </a:ext>
            </a:extLst>
          </p:cNvPr>
          <p:cNvSpPr/>
          <p:nvPr/>
        </p:nvSpPr>
        <p:spPr>
          <a:xfrm>
            <a:off x="2817479" y="2320575"/>
            <a:ext cx="1233182" cy="469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Streaming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8078F8F-4B0F-4D0B-8A67-F99A66174F8D}"/>
              </a:ext>
            </a:extLst>
          </p:cNvPr>
          <p:cNvSpPr/>
          <p:nvPr/>
        </p:nvSpPr>
        <p:spPr>
          <a:xfrm>
            <a:off x="5025182" y="2320575"/>
            <a:ext cx="1233182" cy="4697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1C89EA1-744E-4269-9EDF-862328171EB2}"/>
              </a:ext>
            </a:extLst>
          </p:cNvPr>
          <p:cNvCxnSpPr>
            <a:cxnSpLocks/>
            <a:endCxn id="21" idx="0"/>
          </p:cNvCxnSpPr>
          <p:nvPr/>
        </p:nvCxnSpPr>
        <p:spPr>
          <a:xfrm>
            <a:off x="4537222" y="1783680"/>
            <a:ext cx="1104551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4191345-64A5-45FC-BB32-00846C7BE959}"/>
              </a:ext>
            </a:extLst>
          </p:cNvPr>
          <p:cNvSpPr txBox="1"/>
          <p:nvPr/>
        </p:nvSpPr>
        <p:spPr>
          <a:xfrm>
            <a:off x="4940425" y="2857470"/>
            <a:ext cx="5908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How to store data in a way that supports efficient streaming?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1183FF0-B952-416A-9B99-D4599CB1039A}"/>
              </a:ext>
            </a:extLst>
          </p:cNvPr>
          <p:cNvSpPr/>
          <p:nvPr/>
        </p:nvSpPr>
        <p:spPr>
          <a:xfrm>
            <a:off x="5025182" y="3875094"/>
            <a:ext cx="1995182" cy="4007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How to group bits?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2EB5F67-DFD0-4690-9FC3-0ABDE58C9A77}"/>
              </a:ext>
            </a:extLst>
          </p:cNvPr>
          <p:cNvSpPr/>
          <p:nvPr/>
        </p:nvSpPr>
        <p:spPr>
          <a:xfrm>
            <a:off x="8892511" y="3875094"/>
            <a:ext cx="1995182" cy="4007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Compression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8480E1A-4FFB-4121-91CB-C1B1DC28263A}"/>
              </a:ext>
            </a:extLst>
          </p:cNvPr>
          <p:cNvCxnSpPr>
            <a:stCxn id="23" idx="2"/>
            <a:endCxn id="24" idx="0"/>
          </p:cNvCxnSpPr>
          <p:nvPr/>
        </p:nvCxnSpPr>
        <p:spPr>
          <a:xfrm flipH="1">
            <a:off x="6022773" y="3226802"/>
            <a:ext cx="1872147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EB7AA32-34D5-48A3-A01F-79EA439E0FA9}"/>
              </a:ext>
            </a:extLst>
          </p:cNvPr>
          <p:cNvCxnSpPr>
            <a:stCxn id="23" idx="2"/>
            <a:endCxn id="25" idx="0"/>
          </p:cNvCxnSpPr>
          <p:nvPr/>
        </p:nvCxnSpPr>
        <p:spPr>
          <a:xfrm>
            <a:off x="7894920" y="3226802"/>
            <a:ext cx="1995182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76C93BDA-7D5F-4D71-8FFD-E23EC59BA699}"/>
              </a:ext>
            </a:extLst>
          </p:cNvPr>
          <p:cNvSpPr txBox="1"/>
          <p:nvPr/>
        </p:nvSpPr>
        <p:spPr>
          <a:xfrm>
            <a:off x="0" y="2871692"/>
            <a:ext cx="4050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rgbClr val="FF0000"/>
                </a:solidFill>
              </a:rPr>
              <a:t>Given a query,</a:t>
            </a:r>
          </a:p>
          <a:p>
            <a:pPr algn="r"/>
            <a:r>
              <a:rPr lang="en-US" dirty="0"/>
              <a:t>Where to refine?</a:t>
            </a:r>
          </a:p>
          <a:p>
            <a:pPr algn="r"/>
            <a:r>
              <a:rPr lang="en-US" dirty="0"/>
              <a:t>Which to refine (resolution or precision)?</a:t>
            </a:r>
          </a:p>
        </p:txBody>
      </p:sp>
    </p:spTree>
    <p:extLst>
      <p:ext uri="{BB962C8B-B14F-4D97-AF65-F5344CB8AC3E}">
        <p14:creationId xmlns:p14="http://schemas.microsoft.com/office/powerpoint/2010/main" val="228329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B78A8C-235A-4993-955F-00DE29375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133" y="1345840"/>
            <a:ext cx="10463867" cy="53924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DCCE56-53FB-496A-A0B9-276703790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different bit streams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2E5DED-3306-4386-93ED-CBBB0FB375A4}"/>
              </a:ext>
            </a:extLst>
          </p:cNvPr>
          <p:cNvSpPr txBox="1"/>
          <p:nvPr/>
        </p:nvSpPr>
        <p:spPr>
          <a:xfrm>
            <a:off x="5771625" y="6368964"/>
            <a:ext cx="278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Number of blocks streamed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E6CF2-08FF-4F9A-9D34-DAAB75E2D28E}"/>
              </a:ext>
            </a:extLst>
          </p:cNvPr>
          <p:cNvSpPr txBox="1"/>
          <p:nvPr/>
        </p:nvSpPr>
        <p:spPr>
          <a:xfrm>
            <a:off x="1174459" y="3706660"/>
            <a:ext cx="1755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PSNR</a:t>
            </a:r>
          </a:p>
          <a:p>
            <a:r>
              <a:rPr lang="en-US" dirty="0"/>
              <a:t>(higher is better)</a:t>
            </a:r>
          </a:p>
        </p:txBody>
      </p:sp>
    </p:spTree>
    <p:extLst>
      <p:ext uri="{BB962C8B-B14F-4D97-AF65-F5344CB8AC3E}">
        <p14:creationId xmlns:p14="http://schemas.microsoft.com/office/powerpoint/2010/main" val="32506424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74630-3BF3-483F-9521-1BD785AE8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RMSE vs Histogram bit streams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ED1A08A-0AA2-4645-AE20-F933BC0184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75957"/>
            <a:ext cx="8641360" cy="4860765"/>
          </a:xfrm>
        </p:spPr>
      </p:pic>
    </p:spTree>
    <p:extLst>
      <p:ext uri="{BB962C8B-B14F-4D97-AF65-F5344CB8AC3E}">
        <p14:creationId xmlns:p14="http://schemas.microsoft.com/office/powerpoint/2010/main" val="4082382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E83C5-231A-4D7E-B352-A84E200E1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Optimize based on (weighted) histogram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D44877-EC6F-42EA-BF01-9474461EA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histogram difference as an error measurement</a:t>
            </a:r>
          </a:p>
          <a:p>
            <a:pPr lvl="1"/>
            <a:r>
              <a:rPr lang="en-US" dirty="0"/>
              <a:t>Weights can be used to simulate</a:t>
            </a:r>
          </a:p>
          <a:p>
            <a:pPr lvl="2"/>
            <a:r>
              <a:rPr lang="en-US" dirty="0" err="1"/>
              <a:t>Iso</a:t>
            </a:r>
            <a:r>
              <a:rPr lang="en-US" dirty="0"/>
              <a:t>-contour extraction</a:t>
            </a:r>
          </a:p>
          <a:p>
            <a:pPr lvl="2"/>
            <a:r>
              <a:rPr lang="en-US" dirty="0"/>
              <a:t>Transfer functions in volume rendering</a:t>
            </a:r>
          </a:p>
          <a:p>
            <a:pPr lvl="2"/>
            <a:r>
              <a:rPr lang="en-US" dirty="0"/>
              <a:t>Range queries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09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2BCA3-B7A0-4F4E-A787-CC697A44C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7A4B289-B3E9-4C2E-A370-52B7D4CD4DB6}"/>
              </a:ext>
            </a:extLst>
          </p:cNvPr>
          <p:cNvCxnSpPr>
            <a:cxnSpLocks/>
            <a:endCxn id="5" idx="0"/>
          </p:cNvCxnSpPr>
          <p:nvPr/>
        </p:nvCxnSpPr>
        <p:spPr>
          <a:xfrm flipH="1">
            <a:off x="4012910" y="1825625"/>
            <a:ext cx="876652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BF996F9-F795-4182-8E18-6CD9F6737E20}"/>
              </a:ext>
            </a:extLst>
          </p:cNvPr>
          <p:cNvSpPr/>
          <p:nvPr/>
        </p:nvSpPr>
        <p:spPr>
          <a:xfrm>
            <a:off x="3396319" y="2362520"/>
            <a:ext cx="1233182" cy="469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Streaming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68A14B-A7B3-4173-9C9E-9A20BED02772}"/>
              </a:ext>
            </a:extLst>
          </p:cNvPr>
          <p:cNvSpPr/>
          <p:nvPr/>
        </p:nvSpPr>
        <p:spPr>
          <a:xfrm>
            <a:off x="5604022" y="2362520"/>
            <a:ext cx="1233182" cy="4697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E952D74-12B4-4228-BF35-A639EB3C745E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5116062" y="1825625"/>
            <a:ext cx="1104551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A40DFB3-6F39-45A6-9A8D-FFC655498501}"/>
              </a:ext>
            </a:extLst>
          </p:cNvPr>
          <p:cNvSpPr txBox="1"/>
          <p:nvPr/>
        </p:nvSpPr>
        <p:spPr>
          <a:xfrm>
            <a:off x="5519265" y="2899415"/>
            <a:ext cx="5908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How to store data in a way that supports efficient streaming?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BF10A9-F9EB-4A54-88D9-39B1AAD78FA9}"/>
              </a:ext>
            </a:extLst>
          </p:cNvPr>
          <p:cNvSpPr/>
          <p:nvPr/>
        </p:nvSpPr>
        <p:spPr>
          <a:xfrm>
            <a:off x="5604022" y="3917039"/>
            <a:ext cx="1995182" cy="4007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How to group bits?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D26E52-EDA0-4CDF-8E30-D7895E4D1BC9}"/>
              </a:ext>
            </a:extLst>
          </p:cNvPr>
          <p:cNvSpPr/>
          <p:nvPr/>
        </p:nvSpPr>
        <p:spPr>
          <a:xfrm>
            <a:off x="9471351" y="3917039"/>
            <a:ext cx="1995182" cy="4007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Compression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8213E50-555C-4874-B6FD-E6E200B9994E}"/>
              </a:ext>
            </a:extLst>
          </p:cNvPr>
          <p:cNvCxnSpPr>
            <a:stCxn id="8" idx="2"/>
            <a:endCxn id="9" idx="0"/>
          </p:cNvCxnSpPr>
          <p:nvPr/>
        </p:nvCxnSpPr>
        <p:spPr>
          <a:xfrm flipH="1">
            <a:off x="6601613" y="3268747"/>
            <a:ext cx="1872147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90F5F28-88DE-43AB-9489-73946142A21C}"/>
              </a:ext>
            </a:extLst>
          </p:cNvPr>
          <p:cNvCxnSpPr>
            <a:stCxn id="8" idx="2"/>
            <a:endCxn id="10" idx="0"/>
          </p:cNvCxnSpPr>
          <p:nvPr/>
        </p:nvCxnSpPr>
        <p:spPr>
          <a:xfrm>
            <a:off x="8473760" y="3268747"/>
            <a:ext cx="1995182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DEB323A-B9D3-488C-ABDF-524A5FCC2964}"/>
              </a:ext>
            </a:extLst>
          </p:cNvPr>
          <p:cNvSpPr txBox="1"/>
          <p:nvPr/>
        </p:nvSpPr>
        <p:spPr>
          <a:xfrm>
            <a:off x="578840" y="2913637"/>
            <a:ext cx="4050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Given a query,</a:t>
            </a:r>
          </a:p>
          <a:p>
            <a:pPr algn="r"/>
            <a:r>
              <a:rPr lang="en-US" dirty="0"/>
              <a:t>Where to refine?</a:t>
            </a:r>
          </a:p>
          <a:p>
            <a:pPr algn="r"/>
            <a:r>
              <a:rPr lang="en-US" dirty="0"/>
              <a:t>Which to refine (resolution or precision)?</a:t>
            </a:r>
          </a:p>
          <a:p>
            <a:pPr algn="r"/>
            <a:r>
              <a:rPr lang="en-US" dirty="0">
                <a:solidFill>
                  <a:srgbClr val="FF0000"/>
                </a:solidFill>
              </a:rPr>
              <a:t>Error quantification?</a:t>
            </a:r>
          </a:p>
        </p:txBody>
      </p:sp>
    </p:spTree>
    <p:extLst>
      <p:ext uri="{BB962C8B-B14F-4D97-AF65-F5344CB8AC3E}">
        <p14:creationId xmlns:p14="http://schemas.microsoft.com/office/powerpoint/2010/main" val="1293744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B0E0A-F0F3-4E16-BB0E-F4CBFFFAD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analyses don’t require high-resolution or high-precision data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2AEEE1F-2F6A-4BB8-94B1-F4A0AA3B44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25" y="2245861"/>
            <a:ext cx="3042657" cy="24284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CA7958-D253-4D70-9989-2816D9444F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683" y="2258219"/>
            <a:ext cx="3027174" cy="24160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E8D86B-B6BE-49A7-AB03-7C6D500E63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454" y="1121766"/>
            <a:ext cx="3126605" cy="31266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C42C0C-4C20-4D1A-BACC-FA0E773E45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5757" y="4046840"/>
            <a:ext cx="2973997" cy="297399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B576C4B-0B8C-4CA5-9B26-5BE43D2DD0F0}"/>
              </a:ext>
            </a:extLst>
          </p:cNvPr>
          <p:cNvSpPr txBox="1"/>
          <p:nvPr/>
        </p:nvSpPr>
        <p:spPr>
          <a:xfrm>
            <a:off x="955646" y="4860102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64-bit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94228AF-EEC3-406A-BF31-0CE8DFDE0276}"/>
              </a:ext>
            </a:extLst>
          </p:cNvPr>
          <p:cNvSpPr txBox="1"/>
          <p:nvPr/>
        </p:nvSpPr>
        <p:spPr>
          <a:xfrm>
            <a:off x="4684325" y="4860102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8-bit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DB76734-3D1E-4A6B-BAF2-B1242E9D4A7F}"/>
                  </a:ext>
                </a:extLst>
              </p:cNvPr>
              <p:cNvSpPr txBox="1"/>
              <p:nvPr/>
            </p:nvSpPr>
            <p:spPr>
              <a:xfrm>
                <a:off x="7989831" y="2784863"/>
                <a:ext cx="7296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512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DB76734-3D1E-4A6B-BAF2-B1242E9D4A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9831" y="2784863"/>
                <a:ext cx="729623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4B5CEA0-0850-4FFA-9731-F6422AC1BA25}"/>
                  </a:ext>
                </a:extLst>
              </p:cNvPr>
              <p:cNvSpPr txBox="1"/>
              <p:nvPr/>
            </p:nvSpPr>
            <p:spPr>
              <a:xfrm>
                <a:off x="7989831" y="4973214"/>
                <a:ext cx="6013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4B5CEA0-0850-4FFA-9731-F6422AC1BA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9831" y="4973214"/>
                <a:ext cx="601383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54619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53B7B-BCA8-422F-A913-DCB6C6F58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 vs resolution for </a:t>
            </a:r>
            <a:r>
              <a:rPr lang="en-US" dirty="0" err="1"/>
              <a:t>iso</a:t>
            </a:r>
            <a:r>
              <a:rPr lang="en-US" dirty="0"/>
              <a:t>-surface extraction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7EFCE49-BB20-415D-A412-0826A01F6F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694" y="1968238"/>
            <a:ext cx="5801784" cy="4351338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B8AFDD-1B73-4A98-87CD-65309FF1C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059" y="1690688"/>
            <a:ext cx="2630264" cy="23064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918F05-371E-407B-96D9-5513E178C4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7059" y="4274643"/>
            <a:ext cx="2630264" cy="228394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EF3A000-B131-427B-885F-28298D9281B1}"/>
              </a:ext>
            </a:extLst>
          </p:cNvPr>
          <p:cNvSpPr txBox="1"/>
          <p:nvPr/>
        </p:nvSpPr>
        <p:spPr>
          <a:xfrm>
            <a:off x="604007" y="2718033"/>
            <a:ext cx="1032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Precision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FEEAF0-59A3-47DD-9A71-5EBFD03A1A0F}"/>
              </a:ext>
            </a:extLst>
          </p:cNvPr>
          <p:cNvSpPr txBox="1"/>
          <p:nvPr/>
        </p:nvSpPr>
        <p:spPr>
          <a:xfrm>
            <a:off x="604006" y="5047284"/>
            <a:ext cx="1180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Resolution</a:t>
            </a:r>
          </a:p>
        </p:txBody>
      </p:sp>
    </p:spTree>
    <p:extLst>
      <p:ext uri="{BB962C8B-B14F-4D97-AF65-F5344CB8AC3E}">
        <p14:creationId xmlns:p14="http://schemas.microsoft.com/office/powerpoint/2010/main" val="2750148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2BCA3-B7A0-4F4E-A787-CC697A44C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7A4B289-B3E9-4C2E-A370-52B7D4CD4DB6}"/>
              </a:ext>
            </a:extLst>
          </p:cNvPr>
          <p:cNvCxnSpPr>
            <a:cxnSpLocks/>
            <a:endCxn id="5" idx="0"/>
          </p:cNvCxnSpPr>
          <p:nvPr/>
        </p:nvCxnSpPr>
        <p:spPr>
          <a:xfrm flipH="1">
            <a:off x="4012910" y="1825625"/>
            <a:ext cx="876652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CBF996F9-F795-4182-8E18-6CD9F6737E20}"/>
              </a:ext>
            </a:extLst>
          </p:cNvPr>
          <p:cNvSpPr/>
          <p:nvPr/>
        </p:nvSpPr>
        <p:spPr>
          <a:xfrm>
            <a:off x="3396319" y="2362520"/>
            <a:ext cx="1233182" cy="469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Streaming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68A14B-A7B3-4173-9C9E-9A20BED02772}"/>
              </a:ext>
            </a:extLst>
          </p:cNvPr>
          <p:cNvSpPr/>
          <p:nvPr/>
        </p:nvSpPr>
        <p:spPr>
          <a:xfrm>
            <a:off x="5604022" y="2362520"/>
            <a:ext cx="1233182" cy="4697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E952D74-12B4-4228-BF35-A639EB3C745E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5116062" y="1825625"/>
            <a:ext cx="1104551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A40DFB3-6F39-45A6-9A8D-FFC655498501}"/>
              </a:ext>
            </a:extLst>
          </p:cNvPr>
          <p:cNvSpPr txBox="1"/>
          <p:nvPr/>
        </p:nvSpPr>
        <p:spPr>
          <a:xfrm>
            <a:off x="5519265" y="2899415"/>
            <a:ext cx="5908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How to store data in a way that supports efficient streaming?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BF10A9-F9EB-4A54-88D9-39B1AAD78FA9}"/>
              </a:ext>
            </a:extLst>
          </p:cNvPr>
          <p:cNvSpPr/>
          <p:nvPr/>
        </p:nvSpPr>
        <p:spPr>
          <a:xfrm>
            <a:off x="5604022" y="3917039"/>
            <a:ext cx="1995182" cy="4007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How to group bits?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D26E52-EDA0-4CDF-8E30-D7895E4D1BC9}"/>
              </a:ext>
            </a:extLst>
          </p:cNvPr>
          <p:cNvSpPr/>
          <p:nvPr/>
        </p:nvSpPr>
        <p:spPr>
          <a:xfrm>
            <a:off x="9471351" y="3917039"/>
            <a:ext cx="1995182" cy="4007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Compression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8213E50-555C-4874-B6FD-E6E200B9994E}"/>
              </a:ext>
            </a:extLst>
          </p:cNvPr>
          <p:cNvCxnSpPr>
            <a:stCxn id="8" idx="2"/>
            <a:endCxn id="9" idx="0"/>
          </p:cNvCxnSpPr>
          <p:nvPr/>
        </p:nvCxnSpPr>
        <p:spPr>
          <a:xfrm flipH="1">
            <a:off x="6601613" y="3268747"/>
            <a:ext cx="1872147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90F5F28-88DE-43AB-9489-73946142A21C}"/>
              </a:ext>
            </a:extLst>
          </p:cNvPr>
          <p:cNvCxnSpPr>
            <a:stCxn id="8" idx="2"/>
            <a:endCxn id="10" idx="0"/>
          </p:cNvCxnSpPr>
          <p:nvPr/>
        </p:nvCxnSpPr>
        <p:spPr>
          <a:xfrm>
            <a:off x="8473760" y="3268747"/>
            <a:ext cx="1995182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DEB323A-B9D3-488C-ABDF-524A5FCC2964}"/>
              </a:ext>
            </a:extLst>
          </p:cNvPr>
          <p:cNvSpPr txBox="1"/>
          <p:nvPr/>
        </p:nvSpPr>
        <p:spPr>
          <a:xfrm>
            <a:off x="578840" y="2913637"/>
            <a:ext cx="4050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Given a query,</a:t>
            </a:r>
          </a:p>
          <a:p>
            <a:pPr algn="r"/>
            <a:r>
              <a:rPr lang="en-US" dirty="0"/>
              <a:t>Where to refine?</a:t>
            </a:r>
          </a:p>
          <a:p>
            <a:pPr algn="r"/>
            <a:r>
              <a:rPr lang="en-US" dirty="0"/>
              <a:t>Which to refine (resolution or precision)?</a:t>
            </a:r>
          </a:p>
          <a:p>
            <a:pPr algn="r"/>
            <a:r>
              <a:rPr lang="en-US" dirty="0"/>
              <a:t>Error quantification?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8B3B5A2-7AC0-4BE4-AE35-4733836FF39F}"/>
              </a:ext>
            </a:extLst>
          </p:cNvPr>
          <p:cNvSpPr/>
          <p:nvPr/>
        </p:nvSpPr>
        <p:spPr>
          <a:xfrm>
            <a:off x="1169653" y="4387442"/>
            <a:ext cx="143451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Wavelet domain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031CF68-01BD-4B3F-B939-82EDCFF21440}"/>
              </a:ext>
            </a:extLst>
          </p:cNvPr>
          <p:cNvSpPr/>
          <p:nvPr/>
        </p:nvSpPr>
        <p:spPr>
          <a:xfrm>
            <a:off x="3664155" y="4387442"/>
            <a:ext cx="17832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Original domain,</a:t>
            </a:r>
          </a:p>
          <a:p>
            <a:pPr algn="ctr"/>
            <a:r>
              <a:rPr lang="en-US" dirty="0"/>
              <a:t>Topological analyses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702BBE0-C0B4-48A1-85FE-4C17C75D88EE}"/>
              </a:ext>
            </a:extLst>
          </p:cNvPr>
          <p:cNvCxnSpPr>
            <a:cxnSpLocks/>
            <a:stCxn id="13" idx="2"/>
            <a:endCxn id="15" idx="0"/>
          </p:cNvCxnSpPr>
          <p:nvPr/>
        </p:nvCxnSpPr>
        <p:spPr>
          <a:xfrm flipH="1">
            <a:off x="1886912" y="4113966"/>
            <a:ext cx="717259" cy="273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858AF7F-C4B6-4CC8-B7FF-BC4A45B9802B}"/>
              </a:ext>
            </a:extLst>
          </p:cNvPr>
          <p:cNvCxnSpPr>
            <a:cxnSpLocks/>
            <a:stCxn id="13" idx="2"/>
            <a:endCxn id="16" idx="0"/>
          </p:cNvCxnSpPr>
          <p:nvPr/>
        </p:nvCxnSpPr>
        <p:spPr>
          <a:xfrm>
            <a:off x="2604171" y="4113966"/>
            <a:ext cx="1951620" cy="273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E87A9EE-F56D-45C0-B926-3F33B247CD59}"/>
              </a:ext>
            </a:extLst>
          </p:cNvPr>
          <p:cNvSpPr txBox="1"/>
          <p:nvPr/>
        </p:nvSpPr>
        <p:spPr>
          <a:xfrm flipH="1">
            <a:off x="4084748" y="5310772"/>
            <a:ext cx="1434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Pavol</a:t>
            </a:r>
          </a:p>
        </p:txBody>
      </p:sp>
    </p:spTree>
    <p:extLst>
      <p:ext uri="{BB962C8B-B14F-4D97-AF65-F5344CB8AC3E}">
        <p14:creationId xmlns:p14="http://schemas.microsoft.com/office/powerpoint/2010/main" val="3511119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C9A7F-DD7A-44A8-A80A-1FCFF55A5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B959A0-9F92-41AE-A4B5-EAB184FB3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Given a bit “budget”, find the best representation of the data (in terms of precision/resolution), for a given query</a:t>
            </a:r>
          </a:p>
          <a:p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A619258-4F90-4203-A272-4C02D5C61140}"/>
              </a:ext>
            </a:extLst>
          </p:cNvPr>
          <p:cNvCxnSpPr>
            <a:cxnSpLocks/>
            <a:endCxn id="7" idx="0"/>
          </p:cNvCxnSpPr>
          <p:nvPr/>
        </p:nvCxnSpPr>
        <p:spPr>
          <a:xfrm flipH="1">
            <a:off x="4148356" y="2707089"/>
            <a:ext cx="876652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0E38CCE-CFA2-40DF-B074-71D1F94B732B}"/>
              </a:ext>
            </a:extLst>
          </p:cNvPr>
          <p:cNvSpPr/>
          <p:nvPr/>
        </p:nvSpPr>
        <p:spPr>
          <a:xfrm>
            <a:off x="3531765" y="3243984"/>
            <a:ext cx="1233182" cy="469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Streaming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7A6E94-0E16-4238-A5D7-E48A82242315}"/>
              </a:ext>
            </a:extLst>
          </p:cNvPr>
          <p:cNvSpPr/>
          <p:nvPr/>
        </p:nvSpPr>
        <p:spPr>
          <a:xfrm>
            <a:off x="5739468" y="3243984"/>
            <a:ext cx="1233182" cy="469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3687BDD-54E0-4CA9-9C32-2192574EE21A}"/>
              </a:ext>
            </a:extLst>
          </p:cNvPr>
          <p:cNvCxnSpPr>
            <a:cxnSpLocks/>
            <a:endCxn id="8" idx="0"/>
          </p:cNvCxnSpPr>
          <p:nvPr/>
        </p:nvCxnSpPr>
        <p:spPr>
          <a:xfrm>
            <a:off x="5217952" y="2707089"/>
            <a:ext cx="1138107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964E3F1-251C-49BB-A90F-07A6EA11C424}"/>
              </a:ext>
            </a:extLst>
          </p:cNvPr>
          <p:cNvSpPr txBox="1"/>
          <p:nvPr/>
        </p:nvSpPr>
        <p:spPr>
          <a:xfrm>
            <a:off x="714351" y="3795101"/>
            <a:ext cx="4050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Where to refine?</a:t>
            </a:r>
          </a:p>
          <a:p>
            <a:pPr algn="r"/>
            <a:r>
              <a:rPr lang="en-US" dirty="0"/>
              <a:t>Which to refine (resolution or precision)?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A8BD26-2D2A-4AC8-A929-FFFF56EBA769}"/>
              </a:ext>
            </a:extLst>
          </p:cNvPr>
          <p:cNvSpPr txBox="1"/>
          <p:nvPr/>
        </p:nvSpPr>
        <p:spPr>
          <a:xfrm>
            <a:off x="5654711" y="3780879"/>
            <a:ext cx="5908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to store data in a way that supports efficient streaming?</a:t>
            </a:r>
          </a:p>
        </p:txBody>
      </p:sp>
    </p:spTree>
    <p:extLst>
      <p:ext uri="{BB962C8B-B14F-4D97-AF65-F5344CB8AC3E}">
        <p14:creationId xmlns:p14="http://schemas.microsoft.com/office/powerpoint/2010/main" val="4185041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C9A7F-DD7A-44A8-A80A-1FCFF55A5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B959A0-9F92-41AE-A4B5-EAB184FB3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Given a bit “budget”, find the best representation of the data (in terms of precision/resolution), for a given query</a:t>
            </a:r>
          </a:p>
          <a:p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A619258-4F90-4203-A272-4C02D5C61140}"/>
              </a:ext>
            </a:extLst>
          </p:cNvPr>
          <p:cNvCxnSpPr>
            <a:cxnSpLocks/>
            <a:endCxn id="7" idx="0"/>
          </p:cNvCxnSpPr>
          <p:nvPr/>
        </p:nvCxnSpPr>
        <p:spPr>
          <a:xfrm flipH="1">
            <a:off x="4148356" y="2707089"/>
            <a:ext cx="876652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0E38CCE-CFA2-40DF-B074-71D1F94B732B}"/>
              </a:ext>
            </a:extLst>
          </p:cNvPr>
          <p:cNvSpPr/>
          <p:nvPr/>
        </p:nvSpPr>
        <p:spPr>
          <a:xfrm>
            <a:off x="3531765" y="3243984"/>
            <a:ext cx="1233182" cy="469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Streaming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7A6E94-0E16-4238-A5D7-E48A82242315}"/>
              </a:ext>
            </a:extLst>
          </p:cNvPr>
          <p:cNvSpPr/>
          <p:nvPr/>
        </p:nvSpPr>
        <p:spPr>
          <a:xfrm>
            <a:off x="5739468" y="3243984"/>
            <a:ext cx="1233182" cy="469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3687BDD-54E0-4CA9-9C32-2192574EE21A}"/>
              </a:ext>
            </a:extLst>
          </p:cNvPr>
          <p:cNvCxnSpPr>
            <a:cxnSpLocks/>
            <a:endCxn id="8" idx="0"/>
          </p:cNvCxnSpPr>
          <p:nvPr/>
        </p:nvCxnSpPr>
        <p:spPr>
          <a:xfrm>
            <a:off x="5251508" y="2707089"/>
            <a:ext cx="1104551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964E3F1-251C-49BB-A90F-07A6EA11C424}"/>
              </a:ext>
            </a:extLst>
          </p:cNvPr>
          <p:cNvSpPr txBox="1"/>
          <p:nvPr/>
        </p:nvSpPr>
        <p:spPr>
          <a:xfrm>
            <a:off x="714286" y="3795101"/>
            <a:ext cx="4050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Given a query,</a:t>
            </a:r>
          </a:p>
          <a:p>
            <a:pPr algn="r"/>
            <a:r>
              <a:rPr lang="en-US" dirty="0"/>
              <a:t>Where to refine?</a:t>
            </a:r>
          </a:p>
          <a:p>
            <a:pPr algn="r"/>
            <a:r>
              <a:rPr lang="en-US" dirty="0"/>
              <a:t>Which to refine (resolution or precision)?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A8BD26-2D2A-4AC8-A929-FFFF56EBA769}"/>
              </a:ext>
            </a:extLst>
          </p:cNvPr>
          <p:cNvSpPr txBox="1"/>
          <p:nvPr/>
        </p:nvSpPr>
        <p:spPr>
          <a:xfrm>
            <a:off x="5654711" y="3780879"/>
            <a:ext cx="5908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to store data in a way that supports efficient streaming?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2AE8AE-B6D1-474C-B058-9BF3C8480FCA}"/>
              </a:ext>
            </a:extLst>
          </p:cNvPr>
          <p:cNvSpPr/>
          <p:nvPr/>
        </p:nvSpPr>
        <p:spPr>
          <a:xfrm>
            <a:off x="5739468" y="4798503"/>
            <a:ext cx="1995182" cy="4007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How to group bits?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7A94A83-0D5C-4F41-9678-C5100AB54C59}"/>
              </a:ext>
            </a:extLst>
          </p:cNvPr>
          <p:cNvSpPr/>
          <p:nvPr/>
        </p:nvSpPr>
        <p:spPr>
          <a:xfrm>
            <a:off x="9606797" y="4798503"/>
            <a:ext cx="1995182" cy="4007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Compression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C0521EE-AFB0-4D6D-A54D-996E4AAAEFE3}"/>
              </a:ext>
            </a:extLst>
          </p:cNvPr>
          <p:cNvCxnSpPr>
            <a:stCxn id="16" idx="2"/>
            <a:endCxn id="4" idx="0"/>
          </p:cNvCxnSpPr>
          <p:nvPr/>
        </p:nvCxnSpPr>
        <p:spPr>
          <a:xfrm flipH="1">
            <a:off x="6737059" y="4150211"/>
            <a:ext cx="1872147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172975C-2CB7-4416-BB74-0E9B74BD79F6}"/>
              </a:ext>
            </a:extLst>
          </p:cNvPr>
          <p:cNvCxnSpPr>
            <a:stCxn id="16" idx="2"/>
            <a:endCxn id="12" idx="0"/>
          </p:cNvCxnSpPr>
          <p:nvPr/>
        </p:nvCxnSpPr>
        <p:spPr>
          <a:xfrm>
            <a:off x="8609206" y="4150211"/>
            <a:ext cx="1995182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9977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64E5F-7CD3-42A1-83CD-61618914F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Storage scheme supporting progressive resolution and precision: combining </a:t>
            </a:r>
            <a:r>
              <a:rPr lang="en-US" dirty="0" err="1"/>
              <a:t>zfp</a:t>
            </a:r>
            <a:r>
              <a:rPr lang="en-US" dirty="0"/>
              <a:t> and </a:t>
            </a:r>
            <a:r>
              <a:rPr lang="en-US" dirty="0" err="1"/>
              <a:t>idx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1A194C-6117-4DFE-A906-724DD49714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14" y="1690689"/>
            <a:ext cx="2201804" cy="2201804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B7BF01-0693-4AD4-86E0-00661D89B7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919" y="1690688"/>
            <a:ext cx="2201806" cy="22018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4E7714A-60B8-4A60-9A0F-3680677DA0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511" y="1690688"/>
            <a:ext cx="2201805" cy="22018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FC984E6-7A30-41F5-9CFC-86F7B31A5C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316" y="1690688"/>
            <a:ext cx="2201805" cy="22018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CBB406-76F5-4DE0-9BBB-5F477E66EB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907" y="1690688"/>
            <a:ext cx="2201805" cy="220180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B23CBA7-559A-43F6-B700-EC269F554F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032" y="3892493"/>
            <a:ext cx="7304762" cy="280952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00F571F-786B-4AA6-A8F4-E2A994B27103}"/>
              </a:ext>
            </a:extLst>
          </p:cNvPr>
          <p:cNvSpPr/>
          <p:nvPr/>
        </p:nvSpPr>
        <p:spPr>
          <a:xfrm>
            <a:off x="2230452" y="6024785"/>
            <a:ext cx="3247402" cy="546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IDX, then </a:t>
            </a:r>
            <a:r>
              <a:rPr lang="en-US" dirty="0" err="1"/>
              <a:t>zfp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3E93651-3CF2-4681-946E-040761532404}"/>
              </a:ext>
            </a:extLst>
          </p:cNvPr>
          <p:cNvSpPr/>
          <p:nvPr/>
        </p:nvSpPr>
        <p:spPr>
          <a:xfrm>
            <a:off x="5845322" y="6024785"/>
            <a:ext cx="3526471" cy="546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zfp</a:t>
            </a:r>
            <a:r>
              <a:rPr lang="en-US" dirty="0"/>
              <a:t>, then IDX</a:t>
            </a:r>
          </a:p>
        </p:txBody>
      </p:sp>
    </p:spTree>
    <p:extLst>
      <p:ext uri="{BB962C8B-B14F-4D97-AF65-F5344CB8AC3E}">
        <p14:creationId xmlns:p14="http://schemas.microsoft.com/office/powerpoint/2010/main" val="1606553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E55BD-5476-48D7-9284-608FBC5EF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Simply compressing each IDX level incurs huge errors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3AA296D-F537-48EE-9C10-06127C3898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3847056"/>
              </p:ext>
            </p:extLst>
          </p:nvPr>
        </p:nvGraphicFramePr>
        <p:xfrm>
          <a:off x="4118916" y="2110850"/>
          <a:ext cx="7997767" cy="4576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8A3DE4A-E6F6-46A4-B17B-04F04F91D561}"/>
              </a:ext>
            </a:extLst>
          </p:cNvPr>
          <p:cNvSpPr txBox="1"/>
          <p:nvPr/>
        </p:nvSpPr>
        <p:spPr>
          <a:xfrm>
            <a:off x="369117" y="2110850"/>
            <a:ext cx="374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Reason: IDX samples lack coherence due to subsampling</a:t>
            </a:r>
          </a:p>
        </p:txBody>
      </p:sp>
    </p:spTree>
    <p:extLst>
      <p:ext uri="{BB962C8B-B14F-4D97-AF65-F5344CB8AC3E}">
        <p14:creationId xmlns:p14="http://schemas.microsoft.com/office/powerpoint/2010/main" val="352830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6825-08D7-4164-83F2-BF833F3B4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Reconstruct by enforcing bi-Laplacian constraints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C4BCD41-7938-4789-A31B-AACCD33060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068" y="1986275"/>
            <a:ext cx="2390987" cy="239098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894D25-5511-4CE6-939E-1A7D23A9F1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814" y="1764229"/>
            <a:ext cx="2390986" cy="23909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B2FED7-4E2C-4BC3-A4A6-D3A45CC98E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266" y="1764228"/>
            <a:ext cx="2390987" cy="23909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3D98F8E-252A-4FDE-8E57-03100D1194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266" y="4377262"/>
            <a:ext cx="2392654" cy="23926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3E27FA2-CA5D-4065-8C7D-BA6A5BBA0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814" y="4383423"/>
            <a:ext cx="2386493" cy="2386493"/>
          </a:xfrm>
          <a:prstGeom prst="rect">
            <a:avLst/>
          </a:prstGeo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B6609C8D-E2AF-40A7-B162-451E72DD576E}"/>
              </a:ext>
            </a:extLst>
          </p:cNvPr>
          <p:cNvSpPr/>
          <p:nvPr/>
        </p:nvSpPr>
        <p:spPr>
          <a:xfrm>
            <a:off x="8053431" y="2729099"/>
            <a:ext cx="83051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2AB8343-C623-4153-924D-6DB952E029E3}"/>
              </a:ext>
            </a:extLst>
          </p:cNvPr>
          <p:cNvSpPr/>
          <p:nvPr/>
        </p:nvSpPr>
        <p:spPr>
          <a:xfrm>
            <a:off x="8053431" y="5263972"/>
            <a:ext cx="83051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3DC9F9-2A2C-4F58-ACB3-5BAF2DA662EB}"/>
              </a:ext>
            </a:extLst>
          </p:cNvPr>
          <p:cNvSpPr txBox="1"/>
          <p:nvPr/>
        </p:nvSpPr>
        <p:spPr>
          <a:xfrm>
            <a:off x="4933615" y="2664643"/>
            <a:ext cx="50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1/4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648465-6B36-464A-B669-10F97070159A}"/>
              </a:ext>
            </a:extLst>
          </p:cNvPr>
          <p:cNvSpPr txBox="1"/>
          <p:nvPr/>
        </p:nvSpPr>
        <p:spPr>
          <a:xfrm>
            <a:off x="4934562" y="5263972"/>
            <a:ext cx="50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1/8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A0FD50-BD89-42A9-879C-DEFB76B7B527}"/>
              </a:ext>
            </a:extLst>
          </p:cNvPr>
          <p:cNvSpPr txBox="1"/>
          <p:nvPr/>
        </p:nvSpPr>
        <p:spPr>
          <a:xfrm>
            <a:off x="1166068" y="5981350"/>
            <a:ext cx="2404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Too slow and unreliable</a:t>
            </a:r>
          </a:p>
        </p:txBody>
      </p:sp>
    </p:spTree>
    <p:extLst>
      <p:ext uri="{BB962C8B-B14F-4D97-AF65-F5344CB8AC3E}">
        <p14:creationId xmlns:p14="http://schemas.microsoft.com/office/powerpoint/2010/main" val="2273346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2D3AB-B3CB-4C5F-9075-B29FD5434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idea: “rip” the DC coefficient out of every </a:t>
            </a:r>
            <a:r>
              <a:rPr lang="en-US" dirty="0" err="1"/>
              <a:t>zfp</a:t>
            </a:r>
            <a:r>
              <a:rPr lang="en-US" dirty="0"/>
              <a:t> block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64AA4F6-ECFD-45DD-A107-B23CD3F0996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Build a IDX hierarchy from the DC coefficients</a:t>
                </a:r>
              </a:p>
              <a:p>
                <a:pPr lvl="1"/>
                <a:r>
                  <a:rPr lang="en-US" dirty="0"/>
                  <a:t>All DC coefficients constitute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dirty="0"/>
                  <a:t> the data</a:t>
                </a:r>
              </a:p>
              <a:p>
                <a:r>
                  <a:rPr lang="en-US" dirty="0"/>
                  <a:t>The rest 63 coefficients are separated into two “resolution levels”:</a:t>
                </a:r>
              </a:p>
              <a:p>
                <a:pPr lvl="1"/>
                <a:r>
                  <a:rPr lang="en-US" dirty="0"/>
                  <a:t>7 linear (together with DC coefficients constitute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3 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dirty="0"/>
                  <a:t> the data)</a:t>
                </a:r>
              </a:p>
              <a:p>
                <a:pPr lvl="1"/>
                <a:r>
                  <a:rPr lang="en-US" dirty="0"/>
                  <a:t>56 quadratic (together with linear and DC coefficients complete the data)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64AA4F6-ECFD-45DD-A107-B23CD3F0996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2414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B238D-84BF-4C6E-8D98-1A68D5F41F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527" y="1783680"/>
            <a:ext cx="10515600" cy="4351338"/>
          </a:xfrm>
        </p:spPr>
        <p:txBody>
          <a:bodyPr/>
          <a:lstStyle/>
          <a:p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1CDBE3E-B1FD-4115-A64C-1B4B3B8B0992}"/>
              </a:ext>
            </a:extLst>
          </p:cNvPr>
          <p:cNvCxnSpPr>
            <a:cxnSpLocks/>
            <a:endCxn id="5" idx="0"/>
          </p:cNvCxnSpPr>
          <p:nvPr/>
        </p:nvCxnSpPr>
        <p:spPr>
          <a:xfrm flipH="1">
            <a:off x="3434070" y="1783680"/>
            <a:ext cx="876652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E201D9A7-F0FE-4D6E-BAB8-1E067EAFA55C}"/>
              </a:ext>
            </a:extLst>
          </p:cNvPr>
          <p:cNvSpPr/>
          <p:nvPr/>
        </p:nvSpPr>
        <p:spPr>
          <a:xfrm>
            <a:off x="2817479" y="2320575"/>
            <a:ext cx="1233182" cy="4697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Streaming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F3A5BD-024F-44D1-8F78-96DB8B1E7C8D}"/>
              </a:ext>
            </a:extLst>
          </p:cNvPr>
          <p:cNvSpPr/>
          <p:nvPr/>
        </p:nvSpPr>
        <p:spPr>
          <a:xfrm>
            <a:off x="5025182" y="2320575"/>
            <a:ext cx="1233182" cy="4697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Storage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B4614A5-26A0-4224-A1BF-A5019470844E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4537222" y="1783680"/>
            <a:ext cx="1104551" cy="536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5AB9797-0BD5-44C4-911D-CAFA2E101810}"/>
              </a:ext>
            </a:extLst>
          </p:cNvPr>
          <p:cNvSpPr txBox="1"/>
          <p:nvPr/>
        </p:nvSpPr>
        <p:spPr>
          <a:xfrm>
            <a:off x="0" y="2871692"/>
            <a:ext cx="4050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Given a query,</a:t>
            </a:r>
          </a:p>
          <a:p>
            <a:pPr algn="r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Where to refine?</a:t>
            </a:r>
          </a:p>
          <a:p>
            <a:pPr algn="r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Which to refine (resolution or precision)?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075999-1C22-4D18-9B3F-2B900BF8D3DC}"/>
              </a:ext>
            </a:extLst>
          </p:cNvPr>
          <p:cNvSpPr txBox="1"/>
          <p:nvPr/>
        </p:nvSpPr>
        <p:spPr>
          <a:xfrm>
            <a:off x="4940425" y="2857470"/>
            <a:ext cx="5908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to store data in a way that supports efficient streaming?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69D82E-5DF8-41D9-A3E8-0AC8B6123951}"/>
              </a:ext>
            </a:extLst>
          </p:cNvPr>
          <p:cNvSpPr/>
          <p:nvPr/>
        </p:nvSpPr>
        <p:spPr>
          <a:xfrm>
            <a:off x="5025182" y="3875094"/>
            <a:ext cx="1995182" cy="4007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How to group bits?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70B417-C0E7-4A38-B2C5-5B1701F264E4}"/>
              </a:ext>
            </a:extLst>
          </p:cNvPr>
          <p:cNvSpPr/>
          <p:nvPr/>
        </p:nvSpPr>
        <p:spPr>
          <a:xfrm>
            <a:off x="8892511" y="3875094"/>
            <a:ext cx="1995182" cy="4007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Compression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864CA3D-069C-41A5-B05C-A4C73B1AEBFD}"/>
              </a:ext>
            </a:extLst>
          </p:cNvPr>
          <p:cNvCxnSpPr>
            <a:stCxn id="9" idx="2"/>
            <a:endCxn id="10" idx="0"/>
          </p:cNvCxnSpPr>
          <p:nvPr/>
        </p:nvCxnSpPr>
        <p:spPr>
          <a:xfrm flipH="1">
            <a:off x="6022773" y="3226802"/>
            <a:ext cx="1872147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A5792D1-D283-41FC-8558-1B126D1E3A5F}"/>
              </a:ext>
            </a:extLst>
          </p:cNvPr>
          <p:cNvCxnSpPr>
            <a:stCxn id="9" idx="2"/>
            <a:endCxn id="11" idx="0"/>
          </p:cNvCxnSpPr>
          <p:nvPr/>
        </p:nvCxnSpPr>
        <p:spPr>
          <a:xfrm>
            <a:off x="7894920" y="3226802"/>
            <a:ext cx="1995182" cy="648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2038D4C-E9A0-4121-9BE6-A4BF7924231D}"/>
                  </a:ext>
                </a:extLst>
              </p:cNvPr>
              <p:cNvSpPr txBox="1"/>
              <p:nvPr/>
            </p:nvSpPr>
            <p:spPr>
              <a:xfrm>
                <a:off x="1040235" y="4883034"/>
                <a:ext cx="4849275" cy="120032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Do not group bits across resolution levels</a:t>
                </a:r>
              </a:p>
              <a:p>
                <a:r>
                  <a:rPr lang="en-US" dirty="0"/>
                  <a:t>Do not group bits across bit planes</a:t>
                </a:r>
              </a:p>
              <a:p>
                <a:r>
                  <a:rPr lang="en-US" dirty="0"/>
                  <a:t>Disk block is 4KB</a:t>
                </a:r>
              </a:p>
              <a:p>
                <a:r>
                  <a:rPr lang="en-US" dirty="0"/>
                  <a:t>Spatial extent of each bit group as large as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128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2038D4C-E9A0-4121-9BE6-A4BF79242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0235" y="4883034"/>
                <a:ext cx="4849275" cy="1200329"/>
              </a:xfrm>
              <a:prstGeom prst="rect">
                <a:avLst/>
              </a:prstGeom>
              <a:blipFill>
                <a:blip r:embed="rId2"/>
                <a:stretch>
                  <a:fillRect l="-1132" t="-2538" b="-71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44A0C6EC-76B9-4981-B975-798DB41BB7EA}"/>
              </a:ext>
            </a:extLst>
          </p:cNvPr>
          <p:cNvSpPr txBox="1"/>
          <p:nvPr/>
        </p:nvSpPr>
        <p:spPr>
          <a:xfrm>
            <a:off x="6892341" y="4892064"/>
            <a:ext cx="2574726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Encode nearby </a:t>
            </a:r>
            <a:r>
              <a:rPr lang="en-US" dirty="0" err="1"/>
              <a:t>zfp</a:t>
            </a:r>
            <a:r>
              <a:rPr lang="en-US" dirty="0"/>
              <a:t> blocks</a:t>
            </a:r>
          </a:p>
          <a:p>
            <a:r>
              <a:rPr lang="en-US" dirty="0"/>
              <a:t>together to take advantage of spatial coherent of blocks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8335C84-1E87-4CEA-BF20-0DCCE73099A1}"/>
              </a:ext>
            </a:extLst>
          </p:cNvPr>
          <p:cNvSpPr txBox="1"/>
          <p:nvPr/>
        </p:nvSpPr>
        <p:spPr>
          <a:xfrm>
            <a:off x="9600330" y="4883034"/>
            <a:ext cx="2574726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Combining different transforms: DCT + Gram polynomials (generalized </a:t>
            </a:r>
            <a:r>
              <a:rPr lang="en-US" dirty="0" err="1"/>
              <a:t>zfp</a:t>
            </a:r>
            <a:r>
              <a:rPr lang="en-US" dirty="0"/>
              <a:t>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3EAA8650-4076-41C0-9A92-AA6CD7F25BCD}"/>
              </a:ext>
            </a:extLst>
          </p:cNvPr>
          <p:cNvCxnSpPr>
            <a:cxnSpLocks/>
            <a:stCxn id="10" idx="2"/>
            <a:endCxn id="14" idx="0"/>
          </p:cNvCxnSpPr>
          <p:nvPr/>
        </p:nvCxnSpPr>
        <p:spPr>
          <a:xfrm flipH="1">
            <a:off x="3464873" y="4275829"/>
            <a:ext cx="2557900" cy="607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C2E68ED-5050-4D96-91DF-FD9979D1F5DF}"/>
              </a:ext>
            </a:extLst>
          </p:cNvPr>
          <p:cNvCxnSpPr>
            <a:stCxn id="11" idx="2"/>
            <a:endCxn id="15" idx="0"/>
          </p:cNvCxnSpPr>
          <p:nvPr/>
        </p:nvCxnSpPr>
        <p:spPr>
          <a:xfrm flipH="1">
            <a:off x="8179704" y="4275829"/>
            <a:ext cx="1710398" cy="6162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A63B52A-6159-450A-92B8-69C8CBBED3F2}"/>
              </a:ext>
            </a:extLst>
          </p:cNvPr>
          <p:cNvCxnSpPr>
            <a:stCxn id="11" idx="2"/>
            <a:endCxn id="16" idx="0"/>
          </p:cNvCxnSpPr>
          <p:nvPr/>
        </p:nvCxnSpPr>
        <p:spPr>
          <a:xfrm>
            <a:off x="9890102" y="4275829"/>
            <a:ext cx="997591" cy="607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985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8603</TotalTime>
  <Words>754</Words>
  <Application>Microsoft Office PowerPoint</Application>
  <PresentationFormat>Widescreen</PresentationFormat>
  <Paragraphs>160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Office Theme</vt:lpstr>
      <vt:lpstr>Data optimal storage and streaming for scientific analyses</vt:lpstr>
      <vt:lpstr>Many analyses don’t require high-resolution or high-precision data</vt:lpstr>
      <vt:lpstr>Problems</vt:lpstr>
      <vt:lpstr>Problems</vt:lpstr>
      <vt:lpstr>Storage scheme supporting progressive resolution and precision: combining zfp and idx</vt:lpstr>
      <vt:lpstr>Simply compressing each IDX level incurs huge errors</vt:lpstr>
      <vt:lpstr>Reconstruct by enforcing bi-Laplacian constraints</vt:lpstr>
      <vt:lpstr>Another idea: “rip” the DC coefficient out of every zfp block</vt:lpstr>
      <vt:lpstr>PowerPoint Presentation</vt:lpstr>
      <vt:lpstr>Streaming</vt:lpstr>
      <vt:lpstr>Multi-resolution decomposition using wavelets</vt:lpstr>
      <vt:lpstr>Significance map encoding</vt:lpstr>
      <vt:lpstr>Visualization at low bit rate (8% size)</vt:lpstr>
      <vt:lpstr>Effectiveness of SLZ encoding</vt:lpstr>
      <vt:lpstr>Streaming</vt:lpstr>
      <vt:lpstr>Comparing different bit streams</vt:lpstr>
      <vt:lpstr>RMSE vs Histogram bit streams</vt:lpstr>
      <vt:lpstr>Optimize based on (weighted) histogram</vt:lpstr>
      <vt:lpstr>PowerPoint Presentation</vt:lpstr>
      <vt:lpstr>Precision vs resolution for iso-surface extraction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Duong Hoang</dc:creator>
  <cp:lastModifiedBy>Duong Hoang</cp:lastModifiedBy>
  <cp:revision>52</cp:revision>
  <dcterms:created xsi:type="dcterms:W3CDTF">2017-07-20T03:08:29Z</dcterms:created>
  <dcterms:modified xsi:type="dcterms:W3CDTF">2017-08-16T20:33:31Z</dcterms:modified>
</cp:coreProperties>
</file>