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7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8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9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87" r:id="rId7"/>
    <p:sldId id="261" r:id="rId8"/>
    <p:sldId id="262" r:id="rId9"/>
    <p:sldId id="271" r:id="rId10"/>
    <p:sldId id="284" r:id="rId11"/>
    <p:sldId id="285" r:id="rId12"/>
    <p:sldId id="266" r:id="rId13"/>
    <p:sldId id="265" r:id="rId14"/>
    <p:sldId id="267" r:id="rId15"/>
    <p:sldId id="269" r:id="rId16"/>
    <p:sldId id="283" r:id="rId17"/>
    <p:sldId id="282" r:id="rId18"/>
    <p:sldId id="268" r:id="rId19"/>
    <p:sldId id="272" r:id="rId20"/>
    <p:sldId id="273" r:id="rId21"/>
    <p:sldId id="274" r:id="rId22"/>
    <p:sldId id="275" r:id="rId23"/>
    <p:sldId id="276" r:id="rId24"/>
    <p:sldId id="277" r:id="rId25"/>
    <p:sldId id="279" r:id="rId26"/>
    <p:sldId id="280" r:id="rId27"/>
    <p:sldId id="281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Workspace\Compression\Benchmarks\GatherTimingNumbers\data\repor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Workspace\Compression\Benchmarks\GatherTimingNumbers\data\repor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Workspace\Compression\Benchmarks\GatherTimingNumbers\data\report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Workspace\Compression\Benchmarks\Brick%20Compression\blocks-timi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Workspace\Compression\Datasets\Flame-OH\Query%20data%20dumps\plots-flame-oh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Workspace\Compression\Datasets\RTv16k\384-384-256\Query%20data%20dumps%203\char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Workspace\Compression\Datasets\RTv16k\384-384-256\Query%20data%20dumps%203\chart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D:\Workspace\Compression\Datasets\RTv16k\384-384-256\Query%20data%20dumps%203\chart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D:\Workspace\Compression\Datasets\RTv16k\384-384-256\Query%20data%20dumps%203\chart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Total</a:t>
            </a:r>
            <a:r>
              <a:rPr lang="en-US" baseline="0"/>
              <a:t> time (I/O + Computation + Decompression)</a:t>
            </a:r>
          </a:p>
          <a:p>
            <a:pPr>
              <a:defRPr/>
            </a:pPr>
            <a:r>
              <a:rPr lang="en-US" baseline="0"/>
              <a:t>Smaller is better</a:t>
            </a:r>
            <a:endParaRPr lang="en-US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Sheet1!$B$13</c:f>
              <c:strCache>
                <c:ptCount val="1"/>
                <c:pt idx="0">
                  <c:v>Normal IDX</c:v>
                </c:pt>
              </c:strCache>
            </c:strRef>
          </c:tx>
          <c:cat>
            <c:strRef>
              <c:f>Sheet1!$A$14:$A$23</c:f>
              <c:strCache>
                <c:ptCount val="10"/>
                <c:pt idx="0">
                  <c:v>64x32x32</c:v>
                </c:pt>
                <c:pt idx="1">
                  <c:v>128x32x32</c:v>
                </c:pt>
                <c:pt idx="2">
                  <c:v>128x64x32</c:v>
                </c:pt>
                <c:pt idx="3">
                  <c:v>128x64x64</c:v>
                </c:pt>
                <c:pt idx="4">
                  <c:v>256x64x64</c:v>
                </c:pt>
                <c:pt idx="5">
                  <c:v>256x128x64</c:v>
                </c:pt>
                <c:pt idx="6">
                  <c:v>256x128x128</c:v>
                </c:pt>
                <c:pt idx="7">
                  <c:v>512x128x128</c:v>
                </c:pt>
                <c:pt idx="8">
                  <c:v>512x256x128</c:v>
                </c:pt>
                <c:pt idx="9">
                  <c:v>512x256x256</c:v>
                </c:pt>
              </c:strCache>
            </c:strRef>
          </c:cat>
          <c:val>
            <c:numRef>
              <c:f>Sheet1!$B$14:$B$23</c:f>
              <c:numCache>
                <c:formatCode>General</c:formatCode>
                <c:ptCount val="10"/>
                <c:pt idx="0">
                  <c:v>104</c:v>
                </c:pt>
                <c:pt idx="1">
                  <c:v>125</c:v>
                </c:pt>
                <c:pt idx="2">
                  <c:v>124</c:v>
                </c:pt>
                <c:pt idx="3">
                  <c:v>87</c:v>
                </c:pt>
                <c:pt idx="4">
                  <c:v>143</c:v>
                </c:pt>
                <c:pt idx="5">
                  <c:v>234</c:v>
                </c:pt>
                <c:pt idx="6">
                  <c:v>457</c:v>
                </c:pt>
                <c:pt idx="7">
                  <c:v>890</c:v>
                </c:pt>
                <c:pt idx="8">
                  <c:v>1843</c:v>
                </c:pt>
                <c:pt idx="9">
                  <c:v>3630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Sheet1!$C$13</c:f>
              <c:strCache>
                <c:ptCount val="1"/>
                <c:pt idx="0">
                  <c:v>Bit rate 16</c:v>
                </c:pt>
              </c:strCache>
            </c:strRef>
          </c:tx>
          <c:cat>
            <c:strRef>
              <c:f>Sheet1!$A$14:$A$23</c:f>
              <c:strCache>
                <c:ptCount val="10"/>
                <c:pt idx="0">
                  <c:v>64x32x32</c:v>
                </c:pt>
                <c:pt idx="1">
                  <c:v>128x32x32</c:v>
                </c:pt>
                <c:pt idx="2">
                  <c:v>128x64x32</c:v>
                </c:pt>
                <c:pt idx="3">
                  <c:v>128x64x64</c:v>
                </c:pt>
                <c:pt idx="4">
                  <c:v>256x64x64</c:v>
                </c:pt>
                <c:pt idx="5">
                  <c:v>256x128x64</c:v>
                </c:pt>
                <c:pt idx="6">
                  <c:v>256x128x128</c:v>
                </c:pt>
                <c:pt idx="7">
                  <c:v>512x128x128</c:v>
                </c:pt>
                <c:pt idx="8">
                  <c:v>512x256x128</c:v>
                </c:pt>
                <c:pt idx="9">
                  <c:v>512x256x256</c:v>
                </c:pt>
              </c:strCache>
            </c:strRef>
          </c:cat>
          <c:val>
            <c:numRef>
              <c:f>Sheet1!$C$14:$C$23</c:f>
              <c:numCache>
                <c:formatCode>General</c:formatCode>
                <c:ptCount val="10"/>
                <c:pt idx="0">
                  <c:v>413</c:v>
                </c:pt>
                <c:pt idx="1">
                  <c:v>612</c:v>
                </c:pt>
                <c:pt idx="2">
                  <c:v>1128</c:v>
                </c:pt>
                <c:pt idx="3">
                  <c:v>1978</c:v>
                </c:pt>
                <c:pt idx="4">
                  <c:v>1978</c:v>
                </c:pt>
                <c:pt idx="5">
                  <c:v>1978</c:v>
                </c:pt>
                <c:pt idx="6">
                  <c:v>1978</c:v>
                </c:pt>
                <c:pt idx="7">
                  <c:v>1978</c:v>
                </c:pt>
                <c:pt idx="8">
                  <c:v>1978</c:v>
                </c:pt>
                <c:pt idx="9">
                  <c:v>1978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Sheet1!$D$13</c:f>
              <c:strCache>
                <c:ptCount val="1"/>
                <c:pt idx="0">
                  <c:v>Bit rate 8</c:v>
                </c:pt>
              </c:strCache>
            </c:strRef>
          </c:tx>
          <c:cat>
            <c:strRef>
              <c:f>Sheet1!$A$14:$A$23</c:f>
              <c:strCache>
                <c:ptCount val="10"/>
                <c:pt idx="0">
                  <c:v>64x32x32</c:v>
                </c:pt>
                <c:pt idx="1">
                  <c:v>128x32x32</c:v>
                </c:pt>
                <c:pt idx="2">
                  <c:v>128x64x32</c:v>
                </c:pt>
                <c:pt idx="3">
                  <c:v>128x64x64</c:v>
                </c:pt>
                <c:pt idx="4">
                  <c:v>256x64x64</c:v>
                </c:pt>
                <c:pt idx="5">
                  <c:v>256x128x64</c:v>
                </c:pt>
                <c:pt idx="6">
                  <c:v>256x128x128</c:v>
                </c:pt>
                <c:pt idx="7">
                  <c:v>512x128x128</c:v>
                </c:pt>
                <c:pt idx="8">
                  <c:v>512x256x128</c:v>
                </c:pt>
                <c:pt idx="9">
                  <c:v>512x256x256</c:v>
                </c:pt>
              </c:strCache>
            </c:strRef>
          </c:cat>
          <c:val>
            <c:numRef>
              <c:f>Sheet1!$D$14:$D$23</c:f>
              <c:numCache>
                <c:formatCode>General</c:formatCode>
                <c:ptCount val="10"/>
                <c:pt idx="0">
                  <c:v>278</c:v>
                </c:pt>
                <c:pt idx="1">
                  <c:v>406</c:v>
                </c:pt>
                <c:pt idx="2">
                  <c:v>686</c:v>
                </c:pt>
                <c:pt idx="3">
                  <c:v>1220</c:v>
                </c:pt>
                <c:pt idx="4">
                  <c:v>1220</c:v>
                </c:pt>
                <c:pt idx="5">
                  <c:v>1220</c:v>
                </c:pt>
                <c:pt idx="6">
                  <c:v>1220</c:v>
                </c:pt>
                <c:pt idx="7">
                  <c:v>1220</c:v>
                </c:pt>
                <c:pt idx="8">
                  <c:v>1220</c:v>
                </c:pt>
                <c:pt idx="9">
                  <c:v>1220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Sheet1!$E$13</c:f>
              <c:strCache>
                <c:ptCount val="1"/>
                <c:pt idx="0">
                  <c:v>Bit rate 4</c:v>
                </c:pt>
              </c:strCache>
            </c:strRef>
          </c:tx>
          <c:cat>
            <c:strRef>
              <c:f>Sheet1!$A$14:$A$23</c:f>
              <c:strCache>
                <c:ptCount val="10"/>
                <c:pt idx="0">
                  <c:v>64x32x32</c:v>
                </c:pt>
                <c:pt idx="1">
                  <c:v>128x32x32</c:v>
                </c:pt>
                <c:pt idx="2">
                  <c:v>128x64x32</c:v>
                </c:pt>
                <c:pt idx="3">
                  <c:v>128x64x64</c:v>
                </c:pt>
                <c:pt idx="4">
                  <c:v>256x64x64</c:v>
                </c:pt>
                <c:pt idx="5">
                  <c:v>256x128x64</c:v>
                </c:pt>
                <c:pt idx="6">
                  <c:v>256x128x128</c:v>
                </c:pt>
                <c:pt idx="7">
                  <c:v>512x128x128</c:v>
                </c:pt>
                <c:pt idx="8">
                  <c:v>512x256x128</c:v>
                </c:pt>
                <c:pt idx="9">
                  <c:v>512x256x256</c:v>
                </c:pt>
              </c:strCache>
            </c:strRef>
          </c:cat>
          <c:val>
            <c:numRef>
              <c:f>Sheet1!$E$14:$E$23</c:f>
              <c:numCache>
                <c:formatCode>General</c:formatCode>
                <c:ptCount val="10"/>
                <c:pt idx="0">
                  <c:v>186</c:v>
                </c:pt>
                <c:pt idx="1">
                  <c:v>271</c:v>
                </c:pt>
                <c:pt idx="2">
                  <c:v>462</c:v>
                </c:pt>
                <c:pt idx="3">
                  <c:v>754</c:v>
                </c:pt>
                <c:pt idx="4">
                  <c:v>754</c:v>
                </c:pt>
                <c:pt idx="5">
                  <c:v>754</c:v>
                </c:pt>
                <c:pt idx="6">
                  <c:v>754</c:v>
                </c:pt>
                <c:pt idx="7">
                  <c:v>754</c:v>
                </c:pt>
                <c:pt idx="8">
                  <c:v>754</c:v>
                </c:pt>
                <c:pt idx="9">
                  <c:v>754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Sheet1!$F$13</c:f>
              <c:strCache>
                <c:ptCount val="1"/>
                <c:pt idx="0">
                  <c:v>Bit rate 2</c:v>
                </c:pt>
              </c:strCache>
            </c:strRef>
          </c:tx>
          <c:cat>
            <c:strRef>
              <c:f>Sheet1!$A$14:$A$23</c:f>
              <c:strCache>
                <c:ptCount val="10"/>
                <c:pt idx="0">
                  <c:v>64x32x32</c:v>
                </c:pt>
                <c:pt idx="1">
                  <c:v>128x32x32</c:v>
                </c:pt>
                <c:pt idx="2">
                  <c:v>128x64x32</c:v>
                </c:pt>
                <c:pt idx="3">
                  <c:v>128x64x64</c:v>
                </c:pt>
                <c:pt idx="4">
                  <c:v>256x64x64</c:v>
                </c:pt>
                <c:pt idx="5">
                  <c:v>256x128x64</c:v>
                </c:pt>
                <c:pt idx="6">
                  <c:v>256x128x128</c:v>
                </c:pt>
                <c:pt idx="7">
                  <c:v>512x128x128</c:v>
                </c:pt>
                <c:pt idx="8">
                  <c:v>512x256x128</c:v>
                </c:pt>
                <c:pt idx="9">
                  <c:v>512x256x256</c:v>
                </c:pt>
              </c:strCache>
            </c:strRef>
          </c:cat>
          <c:val>
            <c:numRef>
              <c:f>Sheet1!$F$14:$F$23</c:f>
              <c:numCache>
                <c:formatCode>General</c:formatCode>
                <c:ptCount val="10"/>
                <c:pt idx="0">
                  <c:v>174</c:v>
                </c:pt>
                <c:pt idx="1">
                  <c:v>183</c:v>
                </c:pt>
                <c:pt idx="2">
                  <c:v>327</c:v>
                </c:pt>
                <c:pt idx="3">
                  <c:v>583</c:v>
                </c:pt>
                <c:pt idx="4">
                  <c:v>583</c:v>
                </c:pt>
                <c:pt idx="5">
                  <c:v>583</c:v>
                </c:pt>
                <c:pt idx="6">
                  <c:v>583</c:v>
                </c:pt>
                <c:pt idx="7">
                  <c:v>583</c:v>
                </c:pt>
                <c:pt idx="8">
                  <c:v>583</c:v>
                </c:pt>
                <c:pt idx="9">
                  <c:v>583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Sheet1!$G$13</c:f>
              <c:strCache>
                <c:ptCount val="1"/>
                <c:pt idx="0">
                  <c:v>Bit rate 1</c:v>
                </c:pt>
              </c:strCache>
            </c:strRef>
          </c:tx>
          <c:cat>
            <c:strRef>
              <c:f>Sheet1!$A$14:$A$23</c:f>
              <c:strCache>
                <c:ptCount val="10"/>
                <c:pt idx="0">
                  <c:v>64x32x32</c:v>
                </c:pt>
                <c:pt idx="1">
                  <c:v>128x32x32</c:v>
                </c:pt>
                <c:pt idx="2">
                  <c:v>128x64x32</c:v>
                </c:pt>
                <c:pt idx="3">
                  <c:v>128x64x64</c:v>
                </c:pt>
                <c:pt idx="4">
                  <c:v>256x64x64</c:v>
                </c:pt>
                <c:pt idx="5">
                  <c:v>256x128x64</c:v>
                </c:pt>
                <c:pt idx="6">
                  <c:v>256x128x128</c:v>
                </c:pt>
                <c:pt idx="7">
                  <c:v>512x128x128</c:v>
                </c:pt>
                <c:pt idx="8">
                  <c:v>512x256x128</c:v>
                </c:pt>
                <c:pt idx="9">
                  <c:v>512x256x256</c:v>
                </c:pt>
              </c:strCache>
            </c:strRef>
          </c:cat>
          <c:val>
            <c:numRef>
              <c:f>Sheet1!$G$14:$G$23</c:f>
              <c:numCache>
                <c:formatCode>General</c:formatCode>
                <c:ptCount val="10"/>
                <c:pt idx="0">
                  <c:v>191</c:v>
                </c:pt>
                <c:pt idx="1">
                  <c:v>173</c:v>
                </c:pt>
                <c:pt idx="2">
                  <c:v>258</c:v>
                </c:pt>
                <c:pt idx="3">
                  <c:v>501</c:v>
                </c:pt>
                <c:pt idx="4">
                  <c:v>501</c:v>
                </c:pt>
                <c:pt idx="5">
                  <c:v>501</c:v>
                </c:pt>
                <c:pt idx="6">
                  <c:v>501</c:v>
                </c:pt>
                <c:pt idx="7">
                  <c:v>501</c:v>
                </c:pt>
                <c:pt idx="8">
                  <c:v>501</c:v>
                </c:pt>
                <c:pt idx="9">
                  <c:v>501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3315216"/>
        <c:axId val="373725648"/>
      </c:lineChart>
      <c:catAx>
        <c:axId val="3133152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73725648"/>
        <c:crosses val="autoZero"/>
        <c:auto val="1"/>
        <c:lblAlgn val="ctr"/>
        <c:lblOffset val="100"/>
        <c:noMultiLvlLbl val="0"/>
      </c:catAx>
      <c:valAx>
        <c:axId val="37372564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milliseconds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133152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Breakdown of processing</a:t>
            </a:r>
            <a:r>
              <a:rPr lang="en-US" baseline="0"/>
              <a:t> time at different resolutions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Sheet1!$C$46</c:f>
              <c:strCache>
                <c:ptCount val="1"/>
                <c:pt idx="0">
                  <c:v>I/O</c:v>
                </c:pt>
              </c:strCache>
            </c:strRef>
          </c:tx>
          <c:invertIfNegative val="0"/>
          <c:cat>
            <c:multiLvlStrRef>
              <c:f>Sheet1!$A$47:$B$66</c:f>
              <c:multiLvlStrCache>
                <c:ptCount val="20"/>
                <c:lvl>
                  <c:pt idx="0">
                    <c:v>Bit rate 16</c:v>
                  </c:pt>
                  <c:pt idx="1">
                    <c:v>Bit rate 8</c:v>
                  </c:pt>
                  <c:pt idx="3">
                    <c:v>Bit rate 16</c:v>
                  </c:pt>
                  <c:pt idx="4">
                    <c:v>Bit rate 8</c:v>
                  </c:pt>
                  <c:pt idx="6">
                    <c:v>Bit rate 16</c:v>
                  </c:pt>
                  <c:pt idx="7">
                    <c:v>Bit rate 8</c:v>
                  </c:pt>
                  <c:pt idx="9">
                    <c:v>Bit rate 16</c:v>
                  </c:pt>
                  <c:pt idx="10">
                    <c:v>Bit rate 8</c:v>
                  </c:pt>
                  <c:pt idx="12">
                    <c:v>Bit rate 16</c:v>
                  </c:pt>
                  <c:pt idx="13">
                    <c:v>Bit rate 8</c:v>
                  </c:pt>
                  <c:pt idx="15">
                    <c:v>Bit rate 16</c:v>
                  </c:pt>
                  <c:pt idx="16">
                    <c:v>Bit rate 8</c:v>
                  </c:pt>
                  <c:pt idx="18">
                    <c:v>Bit rate 16</c:v>
                  </c:pt>
                  <c:pt idx="19">
                    <c:v>Bit rate 8</c:v>
                  </c:pt>
                </c:lvl>
                <c:lvl>
                  <c:pt idx="0">
                    <c:v>32x16x16</c:v>
                  </c:pt>
                  <c:pt idx="2">
                    <c:v>  </c:v>
                  </c:pt>
                  <c:pt idx="3">
                    <c:v>64x16x16</c:v>
                  </c:pt>
                  <c:pt idx="5">
                    <c:v> </c:v>
                  </c:pt>
                  <c:pt idx="6">
                    <c:v>64x32x16</c:v>
                  </c:pt>
                  <c:pt idx="8">
                    <c:v> </c:v>
                  </c:pt>
                  <c:pt idx="9">
                    <c:v>64x32x32</c:v>
                  </c:pt>
                  <c:pt idx="11">
                    <c:v>  </c:v>
                  </c:pt>
                  <c:pt idx="12">
                    <c:v>128x32x32</c:v>
                  </c:pt>
                  <c:pt idx="14">
                    <c:v>  </c:v>
                  </c:pt>
                  <c:pt idx="15">
                    <c:v>128x64x32</c:v>
                  </c:pt>
                  <c:pt idx="17">
                    <c:v>  </c:v>
                  </c:pt>
                  <c:pt idx="18">
                    <c:v>128x64x64</c:v>
                  </c:pt>
                </c:lvl>
              </c:multiLvlStrCache>
            </c:multiLvlStrRef>
          </c:cat>
          <c:val>
            <c:numRef>
              <c:f>Sheet1!$C$47:$C$66</c:f>
              <c:numCache>
                <c:formatCode>General</c:formatCode>
                <c:ptCount val="20"/>
                <c:pt idx="0">
                  <c:v>126</c:v>
                </c:pt>
                <c:pt idx="1">
                  <c:v>67</c:v>
                </c:pt>
                <c:pt idx="3">
                  <c:v>125</c:v>
                </c:pt>
                <c:pt idx="4">
                  <c:v>66</c:v>
                </c:pt>
                <c:pt idx="6">
                  <c:v>126</c:v>
                </c:pt>
                <c:pt idx="7">
                  <c:v>116</c:v>
                </c:pt>
                <c:pt idx="9">
                  <c:v>223</c:v>
                </c:pt>
                <c:pt idx="10">
                  <c:v>136</c:v>
                </c:pt>
                <c:pt idx="12">
                  <c:v>259</c:v>
                </c:pt>
                <c:pt idx="13">
                  <c:v>171</c:v>
                </c:pt>
                <c:pt idx="15">
                  <c:v>487</c:v>
                </c:pt>
                <c:pt idx="16">
                  <c:v>260</c:v>
                </c:pt>
                <c:pt idx="18">
                  <c:v>726</c:v>
                </c:pt>
                <c:pt idx="19">
                  <c:v>390</c:v>
                </c:pt>
              </c:numCache>
            </c:numRef>
          </c:val>
        </c:ser>
        <c:ser>
          <c:idx val="1"/>
          <c:order val="1"/>
          <c:tx>
            <c:strRef>
              <c:f>Sheet1!$D$46</c:f>
              <c:strCache>
                <c:ptCount val="1"/>
                <c:pt idx="0">
                  <c:v>Computation</c:v>
                </c:pt>
              </c:strCache>
            </c:strRef>
          </c:tx>
          <c:invertIfNegative val="0"/>
          <c:cat>
            <c:multiLvlStrRef>
              <c:f>Sheet1!$A$47:$B$66</c:f>
              <c:multiLvlStrCache>
                <c:ptCount val="20"/>
                <c:lvl>
                  <c:pt idx="0">
                    <c:v>Bit rate 16</c:v>
                  </c:pt>
                  <c:pt idx="1">
                    <c:v>Bit rate 8</c:v>
                  </c:pt>
                  <c:pt idx="3">
                    <c:v>Bit rate 16</c:v>
                  </c:pt>
                  <c:pt idx="4">
                    <c:v>Bit rate 8</c:v>
                  </c:pt>
                  <c:pt idx="6">
                    <c:v>Bit rate 16</c:v>
                  </c:pt>
                  <c:pt idx="7">
                    <c:v>Bit rate 8</c:v>
                  </c:pt>
                  <c:pt idx="9">
                    <c:v>Bit rate 16</c:v>
                  </c:pt>
                  <c:pt idx="10">
                    <c:v>Bit rate 8</c:v>
                  </c:pt>
                  <c:pt idx="12">
                    <c:v>Bit rate 16</c:v>
                  </c:pt>
                  <c:pt idx="13">
                    <c:v>Bit rate 8</c:v>
                  </c:pt>
                  <c:pt idx="15">
                    <c:v>Bit rate 16</c:v>
                  </c:pt>
                  <c:pt idx="16">
                    <c:v>Bit rate 8</c:v>
                  </c:pt>
                  <c:pt idx="18">
                    <c:v>Bit rate 16</c:v>
                  </c:pt>
                  <c:pt idx="19">
                    <c:v>Bit rate 8</c:v>
                  </c:pt>
                </c:lvl>
                <c:lvl>
                  <c:pt idx="0">
                    <c:v>32x16x16</c:v>
                  </c:pt>
                  <c:pt idx="2">
                    <c:v>  </c:v>
                  </c:pt>
                  <c:pt idx="3">
                    <c:v>64x16x16</c:v>
                  </c:pt>
                  <c:pt idx="5">
                    <c:v> </c:v>
                  </c:pt>
                  <c:pt idx="6">
                    <c:v>64x32x16</c:v>
                  </c:pt>
                  <c:pt idx="8">
                    <c:v> </c:v>
                  </c:pt>
                  <c:pt idx="9">
                    <c:v>64x32x32</c:v>
                  </c:pt>
                  <c:pt idx="11">
                    <c:v>  </c:v>
                  </c:pt>
                  <c:pt idx="12">
                    <c:v>128x32x32</c:v>
                  </c:pt>
                  <c:pt idx="14">
                    <c:v>  </c:v>
                  </c:pt>
                  <c:pt idx="15">
                    <c:v>128x64x32</c:v>
                  </c:pt>
                  <c:pt idx="17">
                    <c:v>  </c:v>
                  </c:pt>
                  <c:pt idx="18">
                    <c:v>128x64x64</c:v>
                  </c:pt>
                </c:lvl>
              </c:multiLvlStrCache>
            </c:multiLvlStrRef>
          </c:cat>
          <c:val>
            <c:numRef>
              <c:f>Sheet1!$D$47:$D$66</c:f>
              <c:numCache>
                <c:formatCode>General</c:formatCode>
                <c:ptCount val="20"/>
                <c:pt idx="0">
                  <c:v>44</c:v>
                </c:pt>
                <c:pt idx="1">
                  <c:v>25</c:v>
                </c:pt>
                <c:pt idx="3">
                  <c:v>36</c:v>
                </c:pt>
                <c:pt idx="4">
                  <c:v>33</c:v>
                </c:pt>
                <c:pt idx="6">
                  <c:v>57</c:v>
                </c:pt>
                <c:pt idx="7">
                  <c:v>24</c:v>
                </c:pt>
                <c:pt idx="9">
                  <c:v>65</c:v>
                </c:pt>
                <c:pt idx="10">
                  <c:v>51</c:v>
                </c:pt>
                <c:pt idx="12">
                  <c:v>113</c:v>
                </c:pt>
                <c:pt idx="13">
                  <c:v>64</c:v>
                </c:pt>
                <c:pt idx="15">
                  <c:v>163</c:v>
                </c:pt>
                <c:pt idx="16">
                  <c:v>94</c:v>
                </c:pt>
                <c:pt idx="18">
                  <c:v>299</c:v>
                </c:pt>
                <c:pt idx="19">
                  <c:v>160</c:v>
                </c:pt>
              </c:numCache>
            </c:numRef>
          </c:val>
        </c:ser>
        <c:ser>
          <c:idx val="2"/>
          <c:order val="2"/>
          <c:tx>
            <c:strRef>
              <c:f>Sheet1!$E$46</c:f>
              <c:strCache>
                <c:ptCount val="1"/>
                <c:pt idx="0">
                  <c:v>Decompression</c:v>
                </c:pt>
              </c:strCache>
            </c:strRef>
          </c:tx>
          <c:invertIfNegative val="0"/>
          <c:cat>
            <c:multiLvlStrRef>
              <c:f>Sheet1!$A$47:$B$66</c:f>
              <c:multiLvlStrCache>
                <c:ptCount val="20"/>
                <c:lvl>
                  <c:pt idx="0">
                    <c:v>Bit rate 16</c:v>
                  </c:pt>
                  <c:pt idx="1">
                    <c:v>Bit rate 8</c:v>
                  </c:pt>
                  <c:pt idx="3">
                    <c:v>Bit rate 16</c:v>
                  </c:pt>
                  <c:pt idx="4">
                    <c:v>Bit rate 8</c:v>
                  </c:pt>
                  <c:pt idx="6">
                    <c:v>Bit rate 16</c:v>
                  </c:pt>
                  <c:pt idx="7">
                    <c:v>Bit rate 8</c:v>
                  </c:pt>
                  <c:pt idx="9">
                    <c:v>Bit rate 16</c:v>
                  </c:pt>
                  <c:pt idx="10">
                    <c:v>Bit rate 8</c:v>
                  </c:pt>
                  <c:pt idx="12">
                    <c:v>Bit rate 16</c:v>
                  </c:pt>
                  <c:pt idx="13">
                    <c:v>Bit rate 8</c:v>
                  </c:pt>
                  <c:pt idx="15">
                    <c:v>Bit rate 16</c:v>
                  </c:pt>
                  <c:pt idx="16">
                    <c:v>Bit rate 8</c:v>
                  </c:pt>
                  <c:pt idx="18">
                    <c:v>Bit rate 16</c:v>
                  </c:pt>
                  <c:pt idx="19">
                    <c:v>Bit rate 8</c:v>
                  </c:pt>
                </c:lvl>
                <c:lvl>
                  <c:pt idx="0">
                    <c:v>32x16x16</c:v>
                  </c:pt>
                  <c:pt idx="2">
                    <c:v>  </c:v>
                  </c:pt>
                  <c:pt idx="3">
                    <c:v>64x16x16</c:v>
                  </c:pt>
                  <c:pt idx="5">
                    <c:v> </c:v>
                  </c:pt>
                  <c:pt idx="6">
                    <c:v>64x32x16</c:v>
                  </c:pt>
                  <c:pt idx="8">
                    <c:v> </c:v>
                  </c:pt>
                  <c:pt idx="9">
                    <c:v>64x32x32</c:v>
                  </c:pt>
                  <c:pt idx="11">
                    <c:v>  </c:v>
                  </c:pt>
                  <c:pt idx="12">
                    <c:v>128x32x32</c:v>
                  </c:pt>
                  <c:pt idx="14">
                    <c:v>  </c:v>
                  </c:pt>
                  <c:pt idx="15">
                    <c:v>128x64x32</c:v>
                  </c:pt>
                  <c:pt idx="17">
                    <c:v>  </c:v>
                  </c:pt>
                  <c:pt idx="18">
                    <c:v>128x64x64</c:v>
                  </c:pt>
                </c:lvl>
              </c:multiLvlStrCache>
            </c:multiLvlStrRef>
          </c:cat>
          <c:val>
            <c:numRef>
              <c:f>Sheet1!$E$47:$E$66</c:f>
              <c:numCache>
                <c:formatCode>General</c:formatCode>
                <c:ptCount val="20"/>
                <c:pt idx="0">
                  <c:v>21</c:v>
                </c:pt>
                <c:pt idx="1">
                  <c:v>15</c:v>
                </c:pt>
                <c:pt idx="3">
                  <c:v>35</c:v>
                </c:pt>
                <c:pt idx="4">
                  <c:v>29</c:v>
                </c:pt>
                <c:pt idx="6">
                  <c:v>65</c:v>
                </c:pt>
                <c:pt idx="7">
                  <c:v>53</c:v>
                </c:pt>
                <c:pt idx="9">
                  <c:v>125</c:v>
                </c:pt>
                <c:pt idx="10">
                  <c:v>91</c:v>
                </c:pt>
                <c:pt idx="12">
                  <c:v>240</c:v>
                </c:pt>
                <c:pt idx="13">
                  <c:v>171</c:v>
                </c:pt>
                <c:pt idx="15">
                  <c:v>478</c:v>
                </c:pt>
                <c:pt idx="16">
                  <c:v>332</c:v>
                </c:pt>
                <c:pt idx="18">
                  <c:v>953</c:v>
                </c:pt>
                <c:pt idx="19">
                  <c:v>670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373722120"/>
        <c:axId val="373721336"/>
      </c:barChart>
      <c:catAx>
        <c:axId val="3737221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73721336"/>
        <c:crosses val="autoZero"/>
        <c:auto val="1"/>
        <c:lblAlgn val="ctr"/>
        <c:lblOffset val="100"/>
        <c:noMultiLvlLbl val="0"/>
      </c:catAx>
      <c:valAx>
        <c:axId val="373721336"/>
        <c:scaling>
          <c:orientation val="minMax"/>
          <c:max val="2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milliseconds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737221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I/O Speed</a:t>
            </a:r>
          </a:p>
          <a:p>
            <a:pPr>
              <a:defRPr/>
            </a:pPr>
            <a:r>
              <a:rPr lang="en-US"/>
              <a:t>Larger is better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Sheet1!$B$25</c:f>
              <c:strCache>
                <c:ptCount val="1"/>
                <c:pt idx="0">
                  <c:v>Normal IDX</c:v>
                </c:pt>
              </c:strCache>
            </c:strRef>
          </c:tx>
          <c:cat>
            <c:strRef>
              <c:f>Sheet1!$A$26:$A$32</c:f>
              <c:strCache>
                <c:ptCount val="7"/>
                <c:pt idx="0">
                  <c:v>Resolution 7</c:v>
                </c:pt>
                <c:pt idx="1">
                  <c:v>Resolution 6</c:v>
                </c:pt>
                <c:pt idx="2">
                  <c:v>Resolution 5</c:v>
                </c:pt>
                <c:pt idx="3">
                  <c:v>Resolution 4</c:v>
                </c:pt>
                <c:pt idx="4">
                  <c:v>Resolution 3</c:v>
                </c:pt>
                <c:pt idx="5">
                  <c:v>Resolution 2</c:v>
                </c:pt>
                <c:pt idx="6">
                  <c:v>Resolution 1</c:v>
                </c:pt>
              </c:strCache>
            </c:strRef>
          </c:cat>
          <c:val>
            <c:numRef>
              <c:f>Sheet1!$B$26:$B$32</c:f>
              <c:numCache>
                <c:formatCode>General</c:formatCode>
                <c:ptCount val="7"/>
                <c:pt idx="0">
                  <c:v>71</c:v>
                </c:pt>
                <c:pt idx="1">
                  <c:v>83</c:v>
                </c:pt>
                <c:pt idx="2">
                  <c:v>88</c:v>
                </c:pt>
                <c:pt idx="3">
                  <c:v>87</c:v>
                </c:pt>
                <c:pt idx="4">
                  <c:v>81</c:v>
                </c:pt>
                <c:pt idx="5">
                  <c:v>78</c:v>
                </c:pt>
                <c:pt idx="6">
                  <c:v>79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Sheet1!$C$25</c:f>
              <c:strCache>
                <c:ptCount val="1"/>
                <c:pt idx="0">
                  <c:v>Bit rate 16</c:v>
                </c:pt>
              </c:strCache>
            </c:strRef>
          </c:tx>
          <c:cat>
            <c:strRef>
              <c:f>Sheet1!$A$26:$A$32</c:f>
              <c:strCache>
                <c:ptCount val="7"/>
                <c:pt idx="0">
                  <c:v>Resolution 7</c:v>
                </c:pt>
                <c:pt idx="1">
                  <c:v>Resolution 6</c:v>
                </c:pt>
                <c:pt idx="2">
                  <c:v>Resolution 5</c:v>
                </c:pt>
                <c:pt idx="3">
                  <c:v>Resolution 4</c:v>
                </c:pt>
                <c:pt idx="4">
                  <c:v>Resolution 3</c:v>
                </c:pt>
                <c:pt idx="5">
                  <c:v>Resolution 2</c:v>
                </c:pt>
                <c:pt idx="6">
                  <c:v>Resolution 1</c:v>
                </c:pt>
              </c:strCache>
            </c:strRef>
          </c:cat>
          <c:val>
            <c:numRef>
              <c:f>Sheet1!$C$26:$C$32</c:f>
              <c:numCache>
                <c:formatCode>General</c:formatCode>
                <c:ptCount val="7"/>
                <c:pt idx="0">
                  <c:v>8</c:v>
                </c:pt>
                <c:pt idx="1">
                  <c:v>16</c:v>
                </c:pt>
                <c:pt idx="2">
                  <c:v>31</c:v>
                </c:pt>
                <c:pt idx="3">
                  <c:v>35</c:v>
                </c:pt>
                <c:pt idx="4">
                  <c:v>61</c:v>
                </c:pt>
                <c:pt idx="5">
                  <c:v>65</c:v>
                </c:pt>
                <c:pt idx="6">
                  <c:v>88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Sheet1!$D$25</c:f>
              <c:strCache>
                <c:ptCount val="1"/>
                <c:pt idx="0">
                  <c:v>Bit rate 8</c:v>
                </c:pt>
              </c:strCache>
            </c:strRef>
          </c:tx>
          <c:cat>
            <c:strRef>
              <c:f>Sheet1!$A$26:$A$32</c:f>
              <c:strCache>
                <c:ptCount val="7"/>
                <c:pt idx="0">
                  <c:v>Resolution 7</c:v>
                </c:pt>
                <c:pt idx="1">
                  <c:v>Resolution 6</c:v>
                </c:pt>
                <c:pt idx="2">
                  <c:v>Resolution 5</c:v>
                </c:pt>
                <c:pt idx="3">
                  <c:v>Resolution 4</c:v>
                </c:pt>
                <c:pt idx="4">
                  <c:v>Resolution 3</c:v>
                </c:pt>
                <c:pt idx="5">
                  <c:v>Resolution 2</c:v>
                </c:pt>
                <c:pt idx="6">
                  <c:v>Resolution 1</c:v>
                </c:pt>
              </c:strCache>
            </c:strRef>
          </c:cat>
          <c:val>
            <c:numRef>
              <c:f>Sheet1!$D$26:$D$32</c:f>
              <c:numCache>
                <c:formatCode>General</c:formatCode>
                <c:ptCount val="7"/>
                <c:pt idx="0">
                  <c:v>7</c:v>
                </c:pt>
                <c:pt idx="1">
                  <c:v>15</c:v>
                </c:pt>
                <c:pt idx="2">
                  <c:v>17</c:v>
                </c:pt>
                <c:pt idx="3">
                  <c:v>29</c:v>
                </c:pt>
                <c:pt idx="4">
                  <c:v>46</c:v>
                </c:pt>
                <c:pt idx="5">
                  <c:v>61</c:v>
                </c:pt>
                <c:pt idx="6">
                  <c:v>82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Sheet1!$E$25</c:f>
              <c:strCache>
                <c:ptCount val="1"/>
                <c:pt idx="0">
                  <c:v>Bit rate 4</c:v>
                </c:pt>
              </c:strCache>
            </c:strRef>
          </c:tx>
          <c:cat>
            <c:strRef>
              <c:f>Sheet1!$A$26:$A$32</c:f>
              <c:strCache>
                <c:ptCount val="7"/>
                <c:pt idx="0">
                  <c:v>Resolution 7</c:v>
                </c:pt>
                <c:pt idx="1">
                  <c:v>Resolution 6</c:v>
                </c:pt>
                <c:pt idx="2">
                  <c:v>Resolution 5</c:v>
                </c:pt>
                <c:pt idx="3">
                  <c:v>Resolution 4</c:v>
                </c:pt>
                <c:pt idx="4">
                  <c:v>Resolution 3</c:v>
                </c:pt>
                <c:pt idx="5">
                  <c:v>Resolution 2</c:v>
                </c:pt>
                <c:pt idx="6">
                  <c:v>Resolution 1</c:v>
                </c:pt>
              </c:strCache>
            </c:strRef>
          </c:cat>
          <c:val>
            <c:numRef>
              <c:f>Sheet1!$E$26:$E$32</c:f>
              <c:numCache>
                <c:formatCode>General</c:formatCode>
                <c:ptCount val="7"/>
                <c:pt idx="0">
                  <c:v>7</c:v>
                </c:pt>
                <c:pt idx="1">
                  <c:v>14</c:v>
                </c:pt>
                <c:pt idx="2">
                  <c:v>26</c:v>
                </c:pt>
                <c:pt idx="3">
                  <c:v>26</c:v>
                </c:pt>
                <c:pt idx="4">
                  <c:v>43</c:v>
                </c:pt>
                <c:pt idx="5">
                  <c:v>53</c:v>
                </c:pt>
                <c:pt idx="6">
                  <c:v>87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Sheet1!$F$25</c:f>
              <c:strCache>
                <c:ptCount val="1"/>
                <c:pt idx="0">
                  <c:v>Bit rate 2</c:v>
                </c:pt>
              </c:strCache>
            </c:strRef>
          </c:tx>
          <c:cat>
            <c:strRef>
              <c:f>Sheet1!$A$26:$A$32</c:f>
              <c:strCache>
                <c:ptCount val="7"/>
                <c:pt idx="0">
                  <c:v>Resolution 7</c:v>
                </c:pt>
                <c:pt idx="1">
                  <c:v>Resolution 6</c:v>
                </c:pt>
                <c:pt idx="2">
                  <c:v>Resolution 5</c:v>
                </c:pt>
                <c:pt idx="3">
                  <c:v>Resolution 4</c:v>
                </c:pt>
                <c:pt idx="4">
                  <c:v>Resolution 3</c:v>
                </c:pt>
                <c:pt idx="5">
                  <c:v>Resolution 2</c:v>
                </c:pt>
                <c:pt idx="6">
                  <c:v>Resolution 1</c:v>
                </c:pt>
              </c:strCache>
            </c:strRef>
          </c:cat>
          <c:val>
            <c:numRef>
              <c:f>Sheet1!$F$26:$F$32</c:f>
              <c:numCache>
                <c:formatCode>General</c:formatCode>
                <c:ptCount val="7"/>
                <c:pt idx="0">
                  <c:v>6</c:v>
                </c:pt>
                <c:pt idx="1">
                  <c:v>8</c:v>
                </c:pt>
                <c:pt idx="2">
                  <c:v>21</c:v>
                </c:pt>
                <c:pt idx="3">
                  <c:v>19</c:v>
                </c:pt>
                <c:pt idx="4">
                  <c:v>53</c:v>
                </c:pt>
                <c:pt idx="5">
                  <c:v>62</c:v>
                </c:pt>
                <c:pt idx="6">
                  <c:v>79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Sheet1!$G$25</c:f>
              <c:strCache>
                <c:ptCount val="1"/>
                <c:pt idx="0">
                  <c:v>Bit rate 1</c:v>
                </c:pt>
              </c:strCache>
            </c:strRef>
          </c:tx>
          <c:cat>
            <c:strRef>
              <c:f>Sheet1!$A$26:$A$32</c:f>
              <c:strCache>
                <c:ptCount val="7"/>
                <c:pt idx="0">
                  <c:v>Resolution 7</c:v>
                </c:pt>
                <c:pt idx="1">
                  <c:v>Resolution 6</c:v>
                </c:pt>
                <c:pt idx="2">
                  <c:v>Resolution 5</c:v>
                </c:pt>
                <c:pt idx="3">
                  <c:v>Resolution 4</c:v>
                </c:pt>
                <c:pt idx="4">
                  <c:v>Resolution 3</c:v>
                </c:pt>
                <c:pt idx="5">
                  <c:v>Resolution 2</c:v>
                </c:pt>
                <c:pt idx="6">
                  <c:v>Resolution 1</c:v>
                </c:pt>
              </c:strCache>
            </c:strRef>
          </c:cat>
          <c:val>
            <c:numRef>
              <c:f>Sheet1!$G$26:$G$32</c:f>
              <c:numCache>
                <c:formatCode>General</c:formatCode>
                <c:ptCount val="7"/>
                <c:pt idx="0">
                  <c:v>0.7</c:v>
                </c:pt>
                <c:pt idx="1">
                  <c:v>0.9</c:v>
                </c:pt>
                <c:pt idx="2">
                  <c:v>4</c:v>
                </c:pt>
                <c:pt idx="3">
                  <c:v>5</c:v>
                </c:pt>
                <c:pt idx="4">
                  <c:v>42</c:v>
                </c:pt>
                <c:pt idx="5">
                  <c:v>59</c:v>
                </c:pt>
                <c:pt idx="6">
                  <c:v>69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3719768"/>
        <c:axId val="373724080"/>
      </c:lineChart>
      <c:catAx>
        <c:axId val="3737197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73724080"/>
        <c:crosses val="autoZero"/>
        <c:auto val="1"/>
        <c:lblAlgn val="ctr"/>
        <c:lblOffset val="100"/>
        <c:noMultiLvlLbl val="0"/>
      </c:catAx>
      <c:valAx>
        <c:axId val="3737240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MB/s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737197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Time at which a block is accessed as a function of </a:t>
            </a:r>
            <a:r>
              <a:rPr lang="en-US" sz="1800" b="0" i="0" baseline="0" dirty="0" smtClean="0">
                <a:effectLst/>
              </a:rPr>
              <a:t>block position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11187005785915767"/>
          <c:y val="1.606886802325991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Full resolution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Sheet2!$A$1:$A$128</c:f>
              <c:numCache>
                <c:formatCode>General</c:formatCode>
                <c:ptCount val="128"/>
                <c:pt idx="0">
                  <c:v>9.91</c:v>
                </c:pt>
                <c:pt idx="1">
                  <c:v>9.91</c:v>
                </c:pt>
                <c:pt idx="2">
                  <c:v>9.9</c:v>
                </c:pt>
                <c:pt idx="3">
                  <c:v>12.15</c:v>
                </c:pt>
                <c:pt idx="4">
                  <c:v>12.19</c:v>
                </c:pt>
                <c:pt idx="5">
                  <c:v>12.15</c:v>
                </c:pt>
                <c:pt idx="6">
                  <c:v>13.18</c:v>
                </c:pt>
                <c:pt idx="7">
                  <c:v>13.21</c:v>
                </c:pt>
                <c:pt idx="8">
                  <c:v>13.22</c:v>
                </c:pt>
                <c:pt idx="9">
                  <c:v>14.02</c:v>
                </c:pt>
                <c:pt idx="10">
                  <c:v>14.09</c:v>
                </c:pt>
                <c:pt idx="11">
                  <c:v>14.09</c:v>
                </c:pt>
                <c:pt idx="12">
                  <c:v>14.85</c:v>
                </c:pt>
                <c:pt idx="13">
                  <c:v>14.91</c:v>
                </c:pt>
                <c:pt idx="14">
                  <c:v>14.91</c:v>
                </c:pt>
                <c:pt idx="15">
                  <c:v>15.65</c:v>
                </c:pt>
                <c:pt idx="16">
                  <c:v>15.66</c:v>
                </c:pt>
                <c:pt idx="17">
                  <c:v>15.73</c:v>
                </c:pt>
                <c:pt idx="18">
                  <c:v>16.5</c:v>
                </c:pt>
                <c:pt idx="19">
                  <c:v>16.54</c:v>
                </c:pt>
                <c:pt idx="20">
                  <c:v>16.54</c:v>
                </c:pt>
                <c:pt idx="21">
                  <c:v>17.71</c:v>
                </c:pt>
                <c:pt idx="22">
                  <c:v>17.78</c:v>
                </c:pt>
                <c:pt idx="23">
                  <c:v>18.79</c:v>
                </c:pt>
                <c:pt idx="24">
                  <c:v>18.79</c:v>
                </c:pt>
                <c:pt idx="25">
                  <c:v>18.79</c:v>
                </c:pt>
                <c:pt idx="26">
                  <c:v>19.670000000000002</c:v>
                </c:pt>
                <c:pt idx="27">
                  <c:v>19.690000000000001</c:v>
                </c:pt>
                <c:pt idx="28">
                  <c:v>19.72</c:v>
                </c:pt>
                <c:pt idx="29">
                  <c:v>20.47</c:v>
                </c:pt>
                <c:pt idx="30">
                  <c:v>20.49</c:v>
                </c:pt>
                <c:pt idx="31">
                  <c:v>20.54</c:v>
                </c:pt>
                <c:pt idx="32">
                  <c:v>21.36</c:v>
                </c:pt>
                <c:pt idx="33">
                  <c:v>21.37</c:v>
                </c:pt>
                <c:pt idx="34">
                  <c:v>21.41</c:v>
                </c:pt>
                <c:pt idx="35">
                  <c:v>22.22</c:v>
                </c:pt>
                <c:pt idx="36">
                  <c:v>22.23</c:v>
                </c:pt>
                <c:pt idx="37">
                  <c:v>22.25</c:v>
                </c:pt>
                <c:pt idx="38">
                  <c:v>23.11</c:v>
                </c:pt>
                <c:pt idx="39">
                  <c:v>23.12</c:v>
                </c:pt>
                <c:pt idx="40">
                  <c:v>23.16</c:v>
                </c:pt>
                <c:pt idx="41">
                  <c:v>23.77</c:v>
                </c:pt>
                <c:pt idx="42">
                  <c:v>23.79</c:v>
                </c:pt>
                <c:pt idx="43">
                  <c:v>23.82</c:v>
                </c:pt>
                <c:pt idx="44">
                  <c:v>24.42</c:v>
                </c:pt>
                <c:pt idx="45">
                  <c:v>24.42</c:v>
                </c:pt>
                <c:pt idx="46">
                  <c:v>24.47</c:v>
                </c:pt>
                <c:pt idx="47">
                  <c:v>25.05</c:v>
                </c:pt>
                <c:pt idx="48">
                  <c:v>25.05</c:v>
                </c:pt>
                <c:pt idx="49">
                  <c:v>25.07</c:v>
                </c:pt>
                <c:pt idx="50">
                  <c:v>31.39</c:v>
                </c:pt>
                <c:pt idx="51">
                  <c:v>31.4</c:v>
                </c:pt>
                <c:pt idx="52">
                  <c:v>31.46</c:v>
                </c:pt>
                <c:pt idx="53">
                  <c:v>32.299999999999997</c:v>
                </c:pt>
                <c:pt idx="54">
                  <c:v>32.340000000000003</c:v>
                </c:pt>
                <c:pt idx="55">
                  <c:v>32.4</c:v>
                </c:pt>
                <c:pt idx="56">
                  <c:v>33.22</c:v>
                </c:pt>
                <c:pt idx="57">
                  <c:v>33.22</c:v>
                </c:pt>
                <c:pt idx="58">
                  <c:v>33.28</c:v>
                </c:pt>
                <c:pt idx="59">
                  <c:v>34.1</c:v>
                </c:pt>
                <c:pt idx="60">
                  <c:v>34.14</c:v>
                </c:pt>
                <c:pt idx="61">
                  <c:v>34.18</c:v>
                </c:pt>
                <c:pt idx="62">
                  <c:v>35.549999999999997</c:v>
                </c:pt>
                <c:pt idx="63">
                  <c:v>35.54</c:v>
                </c:pt>
                <c:pt idx="64">
                  <c:v>35.549999999999997</c:v>
                </c:pt>
                <c:pt idx="65">
                  <c:v>36.44</c:v>
                </c:pt>
                <c:pt idx="66">
                  <c:v>36.450000000000003</c:v>
                </c:pt>
                <c:pt idx="67">
                  <c:v>36.54</c:v>
                </c:pt>
                <c:pt idx="68">
                  <c:v>37.369999999999997</c:v>
                </c:pt>
                <c:pt idx="69">
                  <c:v>37.36</c:v>
                </c:pt>
                <c:pt idx="70">
                  <c:v>37.46</c:v>
                </c:pt>
                <c:pt idx="71">
                  <c:v>38.26</c:v>
                </c:pt>
                <c:pt idx="72">
                  <c:v>38.26</c:v>
                </c:pt>
                <c:pt idx="73">
                  <c:v>38.35</c:v>
                </c:pt>
                <c:pt idx="74">
                  <c:v>39.1</c:v>
                </c:pt>
                <c:pt idx="75">
                  <c:v>39.119999999999997</c:v>
                </c:pt>
                <c:pt idx="76">
                  <c:v>39.15</c:v>
                </c:pt>
                <c:pt idx="77">
                  <c:v>39.99</c:v>
                </c:pt>
                <c:pt idx="78">
                  <c:v>39.99</c:v>
                </c:pt>
                <c:pt idx="79">
                  <c:v>40.090000000000003</c:v>
                </c:pt>
                <c:pt idx="80">
                  <c:v>40.9</c:v>
                </c:pt>
                <c:pt idx="81">
                  <c:v>40.92</c:v>
                </c:pt>
                <c:pt idx="82">
                  <c:v>40.97</c:v>
                </c:pt>
                <c:pt idx="83">
                  <c:v>41.75</c:v>
                </c:pt>
                <c:pt idx="84">
                  <c:v>41.74</c:v>
                </c:pt>
                <c:pt idx="85">
                  <c:v>41.87</c:v>
                </c:pt>
                <c:pt idx="86">
                  <c:v>42.64</c:v>
                </c:pt>
                <c:pt idx="87">
                  <c:v>42.64</c:v>
                </c:pt>
                <c:pt idx="88">
                  <c:v>42.71</c:v>
                </c:pt>
                <c:pt idx="89">
                  <c:v>43.52</c:v>
                </c:pt>
                <c:pt idx="90">
                  <c:v>43.53</c:v>
                </c:pt>
                <c:pt idx="91">
                  <c:v>43.6</c:v>
                </c:pt>
                <c:pt idx="92">
                  <c:v>44.71</c:v>
                </c:pt>
                <c:pt idx="93">
                  <c:v>44.72</c:v>
                </c:pt>
                <c:pt idx="94">
                  <c:v>44.78</c:v>
                </c:pt>
                <c:pt idx="95">
                  <c:v>45.51</c:v>
                </c:pt>
                <c:pt idx="96">
                  <c:v>45.51</c:v>
                </c:pt>
                <c:pt idx="97">
                  <c:v>45.56</c:v>
                </c:pt>
                <c:pt idx="98">
                  <c:v>46.55</c:v>
                </c:pt>
                <c:pt idx="99">
                  <c:v>46.57</c:v>
                </c:pt>
                <c:pt idx="100">
                  <c:v>46.57</c:v>
                </c:pt>
                <c:pt idx="101">
                  <c:v>47.55</c:v>
                </c:pt>
                <c:pt idx="102">
                  <c:v>47.61</c:v>
                </c:pt>
                <c:pt idx="103">
                  <c:v>47.61</c:v>
                </c:pt>
                <c:pt idx="104">
                  <c:v>48.46</c:v>
                </c:pt>
                <c:pt idx="105">
                  <c:v>48.47</c:v>
                </c:pt>
                <c:pt idx="106">
                  <c:v>48.52</c:v>
                </c:pt>
                <c:pt idx="107">
                  <c:v>49.32</c:v>
                </c:pt>
                <c:pt idx="108">
                  <c:v>49.32</c:v>
                </c:pt>
                <c:pt idx="109">
                  <c:v>49.37</c:v>
                </c:pt>
                <c:pt idx="110">
                  <c:v>50.21</c:v>
                </c:pt>
                <c:pt idx="111">
                  <c:v>50.21</c:v>
                </c:pt>
                <c:pt idx="112">
                  <c:v>50.26</c:v>
                </c:pt>
                <c:pt idx="113">
                  <c:v>51.08</c:v>
                </c:pt>
                <c:pt idx="114">
                  <c:v>51.08</c:v>
                </c:pt>
                <c:pt idx="115">
                  <c:v>51.13</c:v>
                </c:pt>
                <c:pt idx="116">
                  <c:v>51.98</c:v>
                </c:pt>
                <c:pt idx="117">
                  <c:v>51.99</c:v>
                </c:pt>
                <c:pt idx="118">
                  <c:v>52.04</c:v>
                </c:pt>
                <c:pt idx="119">
                  <c:v>52.84</c:v>
                </c:pt>
                <c:pt idx="120">
                  <c:v>52.84</c:v>
                </c:pt>
                <c:pt idx="121">
                  <c:v>52.89</c:v>
                </c:pt>
                <c:pt idx="122">
                  <c:v>53.67</c:v>
                </c:pt>
                <c:pt idx="123">
                  <c:v>53.67</c:v>
                </c:pt>
                <c:pt idx="124">
                  <c:v>53.73</c:v>
                </c:pt>
                <c:pt idx="125">
                  <c:v>54.79</c:v>
                </c:pt>
                <c:pt idx="126">
                  <c:v>54.79</c:v>
                </c:pt>
                <c:pt idx="127">
                  <c:v>54.84</c:v>
                </c:pt>
              </c:numCache>
            </c:numRef>
          </c:val>
          <c:smooth val="0"/>
        </c:ser>
        <c:ser>
          <c:idx val="1"/>
          <c:order val="1"/>
          <c:tx>
            <c:v>Half resolution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Sheet2!$D$1:$D$64</c:f>
              <c:numCache>
                <c:formatCode>General</c:formatCode>
                <c:ptCount val="64"/>
                <c:pt idx="0">
                  <c:v>39.130000000000003</c:v>
                </c:pt>
                <c:pt idx="1">
                  <c:v>40.1</c:v>
                </c:pt>
                <c:pt idx="2">
                  <c:v>39.15</c:v>
                </c:pt>
                <c:pt idx="3">
                  <c:v>41.04</c:v>
                </c:pt>
                <c:pt idx="4">
                  <c:v>40.99</c:v>
                </c:pt>
                <c:pt idx="5">
                  <c:v>41.05</c:v>
                </c:pt>
                <c:pt idx="6">
                  <c:v>42.08</c:v>
                </c:pt>
                <c:pt idx="7">
                  <c:v>42.12</c:v>
                </c:pt>
                <c:pt idx="8">
                  <c:v>42.12</c:v>
                </c:pt>
                <c:pt idx="9">
                  <c:v>43.15</c:v>
                </c:pt>
                <c:pt idx="10">
                  <c:v>43.17</c:v>
                </c:pt>
                <c:pt idx="11">
                  <c:v>43.26</c:v>
                </c:pt>
                <c:pt idx="12">
                  <c:v>44.01</c:v>
                </c:pt>
                <c:pt idx="13">
                  <c:v>44.05</c:v>
                </c:pt>
                <c:pt idx="14">
                  <c:v>44.09</c:v>
                </c:pt>
                <c:pt idx="15">
                  <c:v>44.86</c:v>
                </c:pt>
                <c:pt idx="16">
                  <c:v>44.87</c:v>
                </c:pt>
                <c:pt idx="17">
                  <c:v>44.93</c:v>
                </c:pt>
                <c:pt idx="18">
                  <c:v>45.74</c:v>
                </c:pt>
                <c:pt idx="19">
                  <c:v>45.76</c:v>
                </c:pt>
                <c:pt idx="20">
                  <c:v>45.84</c:v>
                </c:pt>
                <c:pt idx="21">
                  <c:v>46.87</c:v>
                </c:pt>
                <c:pt idx="22">
                  <c:v>46.89</c:v>
                </c:pt>
                <c:pt idx="23">
                  <c:v>46.96</c:v>
                </c:pt>
                <c:pt idx="24">
                  <c:v>47.78</c:v>
                </c:pt>
                <c:pt idx="25">
                  <c:v>47.78</c:v>
                </c:pt>
                <c:pt idx="26">
                  <c:v>47.89</c:v>
                </c:pt>
                <c:pt idx="27">
                  <c:v>48.66</c:v>
                </c:pt>
                <c:pt idx="28">
                  <c:v>48.7</c:v>
                </c:pt>
                <c:pt idx="29">
                  <c:v>48.74</c:v>
                </c:pt>
                <c:pt idx="30">
                  <c:v>49.68</c:v>
                </c:pt>
                <c:pt idx="31">
                  <c:v>49.7</c:v>
                </c:pt>
                <c:pt idx="32">
                  <c:v>49.65</c:v>
                </c:pt>
                <c:pt idx="33">
                  <c:v>50.6</c:v>
                </c:pt>
                <c:pt idx="34">
                  <c:v>50.63</c:v>
                </c:pt>
                <c:pt idx="35">
                  <c:v>50.71</c:v>
                </c:pt>
                <c:pt idx="36">
                  <c:v>51.56</c:v>
                </c:pt>
                <c:pt idx="37">
                  <c:v>51.58</c:v>
                </c:pt>
                <c:pt idx="38">
                  <c:v>51.66</c:v>
                </c:pt>
                <c:pt idx="39">
                  <c:v>52.52</c:v>
                </c:pt>
                <c:pt idx="40">
                  <c:v>52.48</c:v>
                </c:pt>
                <c:pt idx="41">
                  <c:v>52.56</c:v>
                </c:pt>
                <c:pt idx="42">
                  <c:v>53.5</c:v>
                </c:pt>
                <c:pt idx="43">
                  <c:v>53.52</c:v>
                </c:pt>
                <c:pt idx="44">
                  <c:v>53.5</c:v>
                </c:pt>
                <c:pt idx="45">
                  <c:v>54.21</c:v>
                </c:pt>
                <c:pt idx="46">
                  <c:v>54.23</c:v>
                </c:pt>
                <c:pt idx="47">
                  <c:v>54.33</c:v>
                </c:pt>
                <c:pt idx="48">
                  <c:v>54.93</c:v>
                </c:pt>
                <c:pt idx="49">
                  <c:v>54.91</c:v>
                </c:pt>
                <c:pt idx="50">
                  <c:v>54.99</c:v>
                </c:pt>
                <c:pt idx="51">
                  <c:v>55.69</c:v>
                </c:pt>
                <c:pt idx="52">
                  <c:v>55.71</c:v>
                </c:pt>
                <c:pt idx="53">
                  <c:v>55.74</c:v>
                </c:pt>
                <c:pt idx="54">
                  <c:v>61.42</c:v>
                </c:pt>
                <c:pt idx="55">
                  <c:v>61.48</c:v>
                </c:pt>
                <c:pt idx="56">
                  <c:v>61.55</c:v>
                </c:pt>
                <c:pt idx="57">
                  <c:v>62.31</c:v>
                </c:pt>
                <c:pt idx="58">
                  <c:v>62.39</c:v>
                </c:pt>
                <c:pt idx="59">
                  <c:v>62.41</c:v>
                </c:pt>
                <c:pt idx="60">
                  <c:v>63.2</c:v>
                </c:pt>
                <c:pt idx="61">
                  <c:v>63.28</c:v>
                </c:pt>
                <c:pt idx="62">
                  <c:v>63.3</c:v>
                </c:pt>
                <c:pt idx="63">
                  <c:v>64.55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73724864"/>
        <c:axId val="373725256"/>
      </c:lineChart>
      <c:catAx>
        <c:axId val="3737248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 smtClean="0"/>
                  <a:t>IDX Block</a:t>
                </a:r>
                <a:endParaRPr 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3725256"/>
        <c:crosses val="autoZero"/>
        <c:auto val="1"/>
        <c:lblAlgn val="ctr"/>
        <c:lblOffset val="100"/>
        <c:noMultiLvlLbl val="0"/>
      </c:catAx>
      <c:valAx>
        <c:axId val="373725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 smtClean="0"/>
                  <a:t>Clock value</a:t>
                </a:r>
                <a:endParaRPr 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3724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/>
              <a:t>RMS error ratio</a:t>
            </a:r>
          </a:p>
          <a:p>
            <a:pPr>
              <a:defRPr/>
            </a:pPr>
            <a:r>
              <a:rPr lang="en-US" sz="2000" b="1"/>
              <a:t>(IDX block</a:t>
            </a:r>
            <a:r>
              <a:rPr lang="en-US" sz="2000" b="1" baseline="0"/>
              <a:t> compression/brick compression)</a:t>
            </a:r>
            <a:endParaRPr lang="en-US" sz="2000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Bit rate 1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Sheet1!$A$25:$A$31</c:f>
              <c:numCache>
                <c:formatCode>0.00E+00</c:formatCode>
                <c:ptCount val="7"/>
                <c:pt idx="0">
                  <c:v>3.342401356818121</c:v>
                </c:pt>
                <c:pt idx="1">
                  <c:v>4.3595010066419375</c:v>
                </c:pt>
                <c:pt idx="2">
                  <c:v>5.5670469993868803</c:v>
                </c:pt>
                <c:pt idx="3">
                  <c:v>7.2857542472239087</c:v>
                </c:pt>
                <c:pt idx="4">
                  <c:v>8.0497408740088741</c:v>
                </c:pt>
                <c:pt idx="5">
                  <c:v>7.9004835743649728</c:v>
                </c:pt>
                <c:pt idx="6">
                  <c:v>7.3205930842738214</c:v>
                </c:pt>
              </c:numCache>
            </c:numRef>
          </c:val>
          <c:smooth val="0"/>
        </c:ser>
        <c:ser>
          <c:idx val="1"/>
          <c:order val="1"/>
          <c:tx>
            <c:v>Bit rate 2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Sheet1!$B$25:$B$31</c:f>
              <c:numCache>
                <c:formatCode>0.00E+00</c:formatCode>
                <c:ptCount val="7"/>
                <c:pt idx="0">
                  <c:v>5.5259070772560612</c:v>
                </c:pt>
                <c:pt idx="1">
                  <c:v>7.4998931139303</c:v>
                </c:pt>
                <c:pt idx="2">
                  <c:v>9.9279697950677388</c:v>
                </c:pt>
                <c:pt idx="3">
                  <c:v>13.268061392231909</c:v>
                </c:pt>
                <c:pt idx="4">
                  <c:v>16.249492333723495</c:v>
                </c:pt>
                <c:pt idx="5">
                  <c:v>17.428071362720186</c:v>
                </c:pt>
                <c:pt idx="6">
                  <c:v>16.712535319122534</c:v>
                </c:pt>
              </c:numCache>
            </c:numRef>
          </c:val>
          <c:smooth val="0"/>
        </c:ser>
        <c:ser>
          <c:idx val="2"/>
          <c:order val="2"/>
          <c:tx>
            <c:v>Bit rate 4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val>
            <c:numRef>
              <c:f>Sheet1!$C$25:$C$31</c:f>
              <c:numCache>
                <c:formatCode>0.00E+00</c:formatCode>
                <c:ptCount val="7"/>
                <c:pt idx="0">
                  <c:v>8.2028094023063556</c:v>
                </c:pt>
                <c:pt idx="1">
                  <c:v>11.367968147310068</c:v>
                </c:pt>
                <c:pt idx="2">
                  <c:v>15.392076544077391</c:v>
                </c:pt>
                <c:pt idx="3">
                  <c:v>20.910270537497997</c:v>
                </c:pt>
                <c:pt idx="4">
                  <c:v>28.581835328630991</c:v>
                </c:pt>
                <c:pt idx="5">
                  <c:v>34.406496877146282</c:v>
                </c:pt>
                <c:pt idx="6">
                  <c:v>36.655571234387111</c:v>
                </c:pt>
              </c:numCache>
            </c:numRef>
          </c:val>
          <c:smooth val="0"/>
        </c:ser>
        <c:ser>
          <c:idx val="3"/>
          <c:order val="3"/>
          <c:tx>
            <c:v>Bit rate 8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val>
            <c:numRef>
              <c:f>Sheet1!$D$25:$D$31</c:f>
              <c:numCache>
                <c:formatCode>0.00E+00</c:formatCode>
                <c:ptCount val="7"/>
                <c:pt idx="0">
                  <c:v>9.7138063276087916</c:v>
                </c:pt>
                <c:pt idx="1">
                  <c:v>13.534555873020466</c:v>
                </c:pt>
                <c:pt idx="2">
                  <c:v>18.360595415120343</c:v>
                </c:pt>
                <c:pt idx="3">
                  <c:v>25.05720875798821</c:v>
                </c:pt>
                <c:pt idx="4">
                  <c:v>36.801056454569363</c:v>
                </c:pt>
                <c:pt idx="5">
                  <c:v>46.072652755903384</c:v>
                </c:pt>
                <c:pt idx="6">
                  <c:v>53.375899573627109</c:v>
                </c:pt>
              </c:numCache>
            </c:numRef>
          </c:val>
          <c:smooth val="0"/>
        </c:ser>
        <c:ser>
          <c:idx val="4"/>
          <c:order val="4"/>
          <c:tx>
            <c:v>Bit rate 16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val>
            <c:numRef>
              <c:f>Sheet1!$E$25:$E$31</c:f>
              <c:numCache>
                <c:formatCode>0.00E+00</c:formatCode>
                <c:ptCount val="7"/>
                <c:pt idx="0">
                  <c:v>9.4738125901593335</c:v>
                </c:pt>
                <c:pt idx="1">
                  <c:v>13.13688223070517</c:v>
                </c:pt>
                <c:pt idx="2">
                  <c:v>17.703013961228194</c:v>
                </c:pt>
                <c:pt idx="3">
                  <c:v>24.063780317113959</c:v>
                </c:pt>
                <c:pt idx="4">
                  <c:v>35.273757719019066</c:v>
                </c:pt>
                <c:pt idx="5">
                  <c:v>43.765323089857937</c:v>
                </c:pt>
                <c:pt idx="6">
                  <c:v>51.018852632784018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3718984"/>
        <c:axId val="373719376"/>
      </c:lineChart>
      <c:catAx>
        <c:axId val="3737189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Resolution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3719376"/>
        <c:crosses val="autoZero"/>
        <c:auto val="1"/>
        <c:lblAlgn val="ctr"/>
        <c:lblOffset val="100"/>
        <c:noMultiLvlLbl val="0"/>
      </c:catAx>
      <c:valAx>
        <c:axId val="373719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RMS error ratio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3718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Data transfer budget = 1</a:t>
            </a:r>
            <a:r>
              <a:rPr lang="en-US" baseline="0"/>
              <a:t> </a:t>
            </a:r>
            <a:r>
              <a:rPr lang="en-US"/>
              <a:t>MB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Block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strRef>
                  <c:f>Sheet1!$C$2</c:f>
                  <c:strCache>
                    <c:ptCount val="1"/>
                    <c:pt idx="0">
                      <c:v>0.2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{E64711D1-3F97-4871-9B65-084EB68CB55A}</c15:txfldGUID>
                      <c15:f>Sheet1!$C$2</c15:f>
                      <c15:dlblFieldTableCache>
                        <c:ptCount val="1"/>
                        <c:pt idx="0">
                          <c:v>0.2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"/>
              <c:layout/>
              <c:tx>
                <c:strRef>
                  <c:f>Sheet1!$C$3</c:f>
                  <c:strCache>
                    <c:ptCount val="1"/>
                    <c:pt idx="0">
                      <c:v>0.4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{70DBE8AC-AB20-4E48-BAC1-88E9491F87EA}</c15:txfldGUID>
                      <c15:f>Sheet1!$C$3</c15:f>
                      <c15:dlblFieldTableCache>
                        <c:ptCount val="1"/>
                        <c:pt idx="0">
                          <c:v>0.4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"/>
              <c:layout/>
              <c:tx>
                <c:strRef>
                  <c:f>Sheet1!$C$4</c:f>
                  <c:strCache>
                    <c:ptCount val="1"/>
                    <c:pt idx="0">
                      <c:v>0.9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{A4CABCC6-50A1-4301-868D-B96C8BCEB4E6}</c15:txfldGUID>
                      <c15:f>Sheet1!$C$4</c15:f>
                      <c15:dlblFieldTableCache>
                        <c:ptCount val="1"/>
                        <c:pt idx="0">
                          <c:v>0.9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"/>
              <c:layout/>
              <c:tx>
                <c:strRef>
                  <c:f>Sheet1!$C$5</c:f>
                  <c:strCache>
                    <c:ptCount val="1"/>
                    <c:pt idx="0">
                      <c:v>1.8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{96227C20-2713-4DB6-86A3-9AC20AADFF07}</c15:txfldGUID>
                      <c15:f>Sheet1!$C$5</c15:f>
                      <c15:dlblFieldTableCache>
                        <c:ptCount val="1"/>
                        <c:pt idx="0">
                          <c:v>1.8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"/>
              <c:layout/>
              <c:tx>
                <c:strRef>
                  <c:f>Sheet1!$C$6</c:f>
                  <c:strCache>
                    <c:ptCount val="1"/>
                    <c:pt idx="0">
                      <c:v>3.6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{DE2DE6F7-01FE-449C-874D-6570414EFE1A}</c15:txfldGUID>
                      <c15:f>Sheet1!$C$6</c15:f>
                      <c15:dlblFieldTableCache>
                        <c:ptCount val="1"/>
                        <c:pt idx="0">
                          <c:v>3.6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5"/>
              <c:layout/>
              <c:tx>
                <c:strRef>
                  <c:f>Sheet1!$C$7</c:f>
                  <c:strCache>
                    <c:ptCount val="1"/>
                    <c:pt idx="0">
                      <c:v>7.1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{2538AEC7-FFD1-4313-AA5A-D6D7D6974E6C}</c15:txfldGUID>
                      <c15:f>Sheet1!$C$7</c15:f>
                      <c15:dlblFieldTableCache>
                        <c:ptCount val="1"/>
                        <c:pt idx="0">
                          <c:v>7.1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6"/>
              <c:layout/>
              <c:tx>
                <c:strRef>
                  <c:f>Sheet1!$C$8</c:f>
                  <c:strCache>
                    <c:ptCount val="1"/>
                    <c:pt idx="0">
                      <c:v>14.2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{29FFF594-11B1-42B1-B02F-4D71BAD8BDEE}</c15:txfldGUID>
                      <c15:f>Sheet1!$C$8</c15:f>
                      <c15:dlblFieldTableCache>
                        <c:ptCount val="1"/>
                        <c:pt idx="0">
                          <c:v>14.2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7"/>
              <c:layout/>
              <c:tx>
                <c:strRef>
                  <c:f>Sheet1!$C$9</c:f>
                  <c:strCache>
                    <c:ptCount val="1"/>
                    <c:pt idx="0">
                      <c:v>28.4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{B35945A4-4AF9-43A8-9D4C-75A4D103D1A8}</c15:txfldGUID>
                      <c15:f>Sheet1!$C$9</c15:f>
                      <c15:dlblFieldTableCache>
                        <c:ptCount val="1"/>
                        <c:pt idx="0">
                          <c:v>28.4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8"/>
              <c:layout/>
              <c:tx>
                <c:strRef>
                  <c:f>Sheet1!$C$10</c:f>
                  <c:strCache>
                    <c:ptCount val="1"/>
                    <c:pt idx="0">
                      <c:v>56.9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{C37179DC-9BC8-4CAA-95D2-7077A8DBDA90}</c15:txfldGUID>
                      <c15:f>Sheet1!$C$10</c15:f>
                      <c15:dlblFieldTableCache>
                        <c:ptCount val="1"/>
                        <c:pt idx="0">
                          <c:v>56.9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9"/>
              <c:layout/>
              <c:tx>
                <c:strRef>
                  <c:f>Sheet1!$C$11</c:f>
                  <c:strCache>
                    <c:ptCount val="1"/>
                    <c:pt idx="0">
                      <c:v>64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{B441C03A-1E5D-4575-8F9B-398DB33890D7}</c15:txfldGUID>
                      <c15:f>Sheet1!$C$11</c15:f>
                      <c15:dlblFieldTableCache>
                        <c:ptCount val="1"/>
                        <c:pt idx="0">
                          <c:v>64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Sheet1!$B$12:$B$21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2.1475012016338502</c:v>
                </c:pt>
                <c:pt idx="1">
                  <c:v>0.13536611629663201</c:v>
                </c:pt>
                <c:pt idx="2">
                  <c:v>3.3637887416400697E-2</c:v>
                </c:pt>
                <c:pt idx="3">
                  <c:v>1.9351491112072398E-2</c:v>
                </c:pt>
                <c:pt idx="4">
                  <c:v>1.6004939617471198E-2</c:v>
                </c:pt>
                <c:pt idx="5">
                  <c:v>1.84967423789314E-2</c:v>
                </c:pt>
                <c:pt idx="6">
                  <c:v>2.3008236233619798E-2</c:v>
                </c:pt>
                <c:pt idx="7">
                  <c:v>4.0784096418247699E-2</c:v>
                </c:pt>
                <c:pt idx="8">
                  <c:v>5.8636701218347798E-2</c:v>
                </c:pt>
                <c:pt idx="9">
                  <c:v>7.1762104596739901E-2</c:v>
                </c:pt>
              </c:numCache>
            </c:numRef>
          </c:val>
        </c:ser>
        <c:ser>
          <c:idx val="1"/>
          <c:order val="1"/>
          <c:tx>
            <c:v>Brick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strRef>
                  <c:f>Sheet1!$F$2</c:f>
                  <c:strCache>
                    <c:ptCount val="1"/>
                    <c:pt idx="0">
                      <c:v>0.2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{C5BDF30F-24CA-4C4F-9E91-273E49D7AEDB}</c15:txfldGUID>
                      <c15:f>Sheet1!$F$2</c15:f>
                      <c15:dlblFieldTableCache>
                        <c:ptCount val="1"/>
                        <c:pt idx="0">
                          <c:v>0.2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"/>
              <c:layout/>
              <c:tx>
                <c:strRef>
                  <c:f>Sheet1!$F$3</c:f>
                  <c:strCache>
                    <c:ptCount val="1"/>
                    <c:pt idx="0">
                      <c:v>0.2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{591B0204-DFA4-45CA-B344-36B263030DB6}</c15:txfldGUID>
                      <c15:f>Sheet1!$F$3</c15:f>
                      <c15:dlblFieldTableCache>
                        <c:ptCount val="1"/>
                        <c:pt idx="0">
                          <c:v>0.2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"/>
              <c:layout/>
              <c:tx>
                <c:strRef>
                  <c:f>Sheet1!$F$4</c:f>
                  <c:strCache>
                    <c:ptCount val="1"/>
                    <c:pt idx="0">
                      <c:v>0.2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{9C6C4AFE-688A-4C39-A617-6D57BB0040F0}</c15:txfldGUID>
                      <c15:f>Sheet1!$F$4</c15:f>
                      <c15:dlblFieldTableCache>
                        <c:ptCount val="1"/>
                        <c:pt idx="0">
                          <c:v>0.2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"/>
              <c:layout/>
              <c:tx>
                <c:strRef>
                  <c:f>Sheet1!$F$5</c:f>
                  <c:strCache>
                    <c:ptCount val="1"/>
                    <c:pt idx="0">
                      <c:v>0.2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{AC910E6E-1EE2-4C9A-813C-280AD4A2E255}</c15:txfldGUID>
                      <c15:f>Sheet1!$F$5</c15:f>
                      <c15:dlblFieldTableCache>
                        <c:ptCount val="1"/>
                        <c:pt idx="0">
                          <c:v>0.2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"/>
              <c:layout/>
              <c:tx>
                <c:strRef>
                  <c:f>Sheet1!$F$6</c:f>
                  <c:strCache>
                    <c:ptCount val="1"/>
                    <c:pt idx="0">
                      <c:v>0.2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{D683354A-5950-4B23-A475-A6100D052D3D}</c15:txfldGUID>
                      <c15:f>Sheet1!$F$6</c15:f>
                      <c15:dlblFieldTableCache>
                        <c:ptCount val="1"/>
                        <c:pt idx="0">
                          <c:v>0.2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5"/>
              <c:layout/>
              <c:tx>
                <c:strRef>
                  <c:f>Sheet1!$F$7</c:f>
                  <c:strCache>
                    <c:ptCount val="1"/>
                    <c:pt idx="0">
                      <c:v>0.2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{2F577DB1-D44E-4707-A41D-AC8A594BB735}</c15:txfldGUID>
                      <c15:f>Sheet1!$F$7</c15:f>
                      <c15:dlblFieldTableCache>
                        <c:ptCount val="1"/>
                        <c:pt idx="0">
                          <c:v>0.2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6"/>
              <c:layout/>
              <c:tx>
                <c:strRef>
                  <c:f>Sheet1!$F$8</c:f>
                  <c:strCache>
                    <c:ptCount val="1"/>
                    <c:pt idx="0">
                      <c:v>0.2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{A1EE5C93-6B5C-44E9-88E1-95D17A2241E9}</c15:txfldGUID>
                      <c15:f>Sheet1!$F$8</c15:f>
                      <c15:dlblFieldTableCache>
                        <c:ptCount val="1"/>
                        <c:pt idx="0">
                          <c:v>0.2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7"/>
              <c:layout/>
              <c:tx>
                <c:strRef>
                  <c:f>Sheet1!$F$9</c:f>
                  <c:strCache>
                    <c:ptCount val="1"/>
                    <c:pt idx="0">
                      <c:v>0.4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{0AC2C9E7-5CE6-47C7-9297-76B467AC16DC}</c15:txfldGUID>
                      <c15:f>Sheet1!$F$9</c15:f>
                      <c15:dlblFieldTableCache>
                        <c:ptCount val="1"/>
                        <c:pt idx="0">
                          <c:v>0.4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8"/>
              <c:layout/>
              <c:tx>
                <c:strRef>
                  <c:f>Sheet1!$F$10</c:f>
                  <c:strCache>
                    <c:ptCount val="1"/>
                    <c:pt idx="0">
                      <c:v>0.9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{AD874E0F-2249-4F34-80A0-254339F91439}</c15:txfldGUID>
                      <c15:f>Sheet1!$F$10</c15:f>
                      <c15:dlblFieldTableCache>
                        <c:ptCount val="1"/>
                        <c:pt idx="0">
                          <c:v>0.9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9"/>
              <c:layout/>
              <c:tx>
                <c:strRef>
                  <c:f>Sheet1!$F$11</c:f>
                  <c:strCache>
                    <c:ptCount val="1"/>
                    <c:pt idx="0">
                      <c:v>1.8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{81C92DB2-99FD-4A14-9D28-4CE407E79FC7}</c15:txfldGUID>
                      <c15:f>Sheet1!$F$11</c15:f>
                      <c15:dlblFieldTableCache>
                        <c:ptCount val="1"/>
                        <c:pt idx="0">
                          <c:v>1.8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Sheet1!$B$12:$B$21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cat>
          <c:val>
            <c:numRef>
              <c:f>Sheet1!$E$2:$E$11</c:f>
              <c:numCache>
                <c:formatCode>General</c:formatCode>
                <c:ptCount val="10"/>
                <c:pt idx="0">
                  <c:v>2.1557403350510298</c:v>
                </c:pt>
                <c:pt idx="1">
                  <c:v>2.1557403350510298</c:v>
                </c:pt>
                <c:pt idx="2">
                  <c:v>2.1557403350510298</c:v>
                </c:pt>
                <c:pt idx="3">
                  <c:v>2.1557403350510298</c:v>
                </c:pt>
                <c:pt idx="4">
                  <c:v>2.1557403350510298</c:v>
                </c:pt>
                <c:pt idx="5">
                  <c:v>2.1557403350510298</c:v>
                </c:pt>
                <c:pt idx="6">
                  <c:v>2.1557403350510298</c:v>
                </c:pt>
                <c:pt idx="7">
                  <c:v>0.11157875948292401</c:v>
                </c:pt>
                <c:pt idx="8">
                  <c:v>5.7952746069445102E-2</c:v>
                </c:pt>
                <c:pt idx="9">
                  <c:v>7.1659450296131397E-2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3722904"/>
        <c:axId val="373720552"/>
      </c:barChart>
      <c:catAx>
        <c:axId val="3737229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HZ</a:t>
                </a:r>
                <a:r>
                  <a:rPr lang="en-US" sz="1400" baseline="0" dirty="0"/>
                  <a:t> </a:t>
                </a:r>
                <a:r>
                  <a:rPr lang="en-US" sz="1400" baseline="0" dirty="0" smtClean="0"/>
                  <a:t>level</a:t>
                </a:r>
                <a:endParaRPr 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3720552"/>
        <c:crosses val="autoZero"/>
        <c:auto val="1"/>
        <c:lblAlgn val="ctr"/>
        <c:lblOffset val="100"/>
        <c:noMultiLvlLbl val="0"/>
      </c:catAx>
      <c:valAx>
        <c:axId val="373720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RMS</a:t>
                </a:r>
                <a:r>
                  <a:rPr lang="en-US" sz="1400" baseline="0" dirty="0"/>
                  <a:t> error</a:t>
                </a:r>
                <a:endParaRPr 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3722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/>
              <a:t>Data transfer budget = 3 MB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Block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strRef>
                  <c:f>Sheet1!$C$12</c:f>
                  <c:strCache>
                    <c:ptCount val="1"/>
                    <c:pt idx="0">
                      <c:v>0.7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{77F4B8C4-1E15-4009-9926-C4830F7270C4}</c15:txfldGUID>
                      <c15:f>Sheet1!$C$12</c15:f>
                      <c15:dlblFieldTableCache>
                        <c:ptCount val="1"/>
                        <c:pt idx="0">
                          <c:v>0.7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"/>
              <c:layout/>
              <c:tx>
                <c:strRef>
                  <c:f>Sheet1!$C$13</c:f>
                  <c:strCache>
                    <c:ptCount val="1"/>
                    <c:pt idx="0">
                      <c:v>1.3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{96E4D75D-D1B8-4E31-9637-99277904FDA3}</c15:txfldGUID>
                      <c15:f>Sheet1!$C$13</c15:f>
                      <c15:dlblFieldTableCache>
                        <c:ptCount val="1"/>
                        <c:pt idx="0">
                          <c:v>1.3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"/>
              <c:layout/>
              <c:tx>
                <c:strRef>
                  <c:f>Sheet1!$C$14</c:f>
                  <c:strCache>
                    <c:ptCount val="1"/>
                    <c:pt idx="0">
                      <c:v>2.7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{928CED8A-C9B7-40E5-8F2E-24282772534D}</c15:txfldGUID>
                      <c15:f>Sheet1!$C$14</c15:f>
                      <c15:dlblFieldTableCache>
                        <c:ptCount val="1"/>
                        <c:pt idx="0">
                          <c:v>2.7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"/>
              <c:layout/>
              <c:tx>
                <c:strRef>
                  <c:f>Sheet1!$C$15</c:f>
                  <c:strCache>
                    <c:ptCount val="1"/>
                    <c:pt idx="0">
                      <c:v>5.3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{62C1803C-5DE2-4B40-906B-1EB50E24D67C}</c15:txfldGUID>
                      <c15:f>Sheet1!$C$15</c15:f>
                      <c15:dlblFieldTableCache>
                        <c:ptCount val="1"/>
                        <c:pt idx="0">
                          <c:v>5.3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"/>
              <c:layout/>
              <c:tx>
                <c:strRef>
                  <c:f>Sheet1!$C$16</c:f>
                  <c:strCache>
                    <c:ptCount val="1"/>
                    <c:pt idx="0">
                      <c:v>10.7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{FEE0A9E0-DDEB-4266-BD61-CE8E16547B38}</c15:txfldGUID>
                      <c15:f>Sheet1!$C$16</c15:f>
                      <c15:dlblFieldTableCache>
                        <c:ptCount val="1"/>
                        <c:pt idx="0">
                          <c:v>10.7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5"/>
              <c:layout/>
              <c:tx>
                <c:strRef>
                  <c:f>Sheet1!$C$17</c:f>
                  <c:strCache>
                    <c:ptCount val="1"/>
                    <c:pt idx="0">
                      <c:v>21.3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{0F723837-4F83-4682-B521-AC1AACA1A06E}</c15:txfldGUID>
                      <c15:f>Sheet1!$C$17</c15:f>
                      <c15:dlblFieldTableCache>
                        <c:ptCount val="1"/>
                        <c:pt idx="0">
                          <c:v>21.3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6"/>
              <c:layout/>
              <c:tx>
                <c:strRef>
                  <c:f>Sheet1!$C$18</c:f>
                  <c:strCache>
                    <c:ptCount val="1"/>
                    <c:pt idx="0">
                      <c:v>42.7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{6430B075-2E18-4F66-851B-63DA5AC3846D}</c15:txfldGUID>
                      <c15:f>Sheet1!$C$18</c15:f>
                      <c15:dlblFieldTableCache>
                        <c:ptCount val="1"/>
                        <c:pt idx="0">
                          <c:v>42.7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7"/>
              <c:layout/>
              <c:tx>
                <c:strRef>
                  <c:f>Sheet1!$C$19</c:f>
                  <c:strCache>
                    <c:ptCount val="1"/>
                    <c:pt idx="0">
                      <c:v>64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{14E47AEB-76EA-4D4C-9BC8-B3B35D80ADBD}</c15:txfldGUID>
                      <c15:f>Sheet1!$C$19</c15:f>
                      <c15:dlblFieldTableCache>
                        <c:ptCount val="1"/>
                        <c:pt idx="0">
                          <c:v>64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8"/>
              <c:layout/>
              <c:tx>
                <c:strRef>
                  <c:f>Sheet1!$C$20</c:f>
                  <c:strCache>
                    <c:ptCount val="1"/>
                    <c:pt idx="0">
                      <c:v>64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{09F6CF54-4089-41B0-9916-32B7D0BC6FFA}</c15:txfldGUID>
                      <c15:f>Sheet1!$C$20</c15:f>
                      <c15:dlblFieldTableCache>
                        <c:ptCount val="1"/>
                        <c:pt idx="0">
                          <c:v>64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9"/>
              <c:layout/>
              <c:tx>
                <c:strRef>
                  <c:f>Sheet1!$C$21</c:f>
                  <c:strCache>
                    <c:ptCount val="1"/>
                    <c:pt idx="0">
                      <c:v>64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{530D8975-0B1A-4848-82D2-0D8252F2E4F3}</c15:txfldGUID>
                      <c15:f>Sheet1!$C$21</c15:f>
                      <c15:dlblFieldTableCache>
                        <c:ptCount val="1"/>
                        <c:pt idx="0">
                          <c:v>64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Sheet1!$B$12:$B$21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cat>
          <c:val>
            <c:numRef>
              <c:f>Sheet1!$D$12:$D$21</c:f>
              <c:numCache>
                <c:formatCode>General</c:formatCode>
                <c:ptCount val="10"/>
                <c:pt idx="0">
                  <c:v>3.2908657161259597E-2</c:v>
                </c:pt>
                <c:pt idx="1">
                  <c:v>1.7107921222230999E-2</c:v>
                </c:pt>
                <c:pt idx="2">
                  <c:v>9.4181682899619999E-3</c:v>
                </c:pt>
                <c:pt idx="3">
                  <c:v>6.8097561688517001E-3</c:v>
                </c:pt>
                <c:pt idx="4">
                  <c:v>1.25876882442978E-2</c:v>
                </c:pt>
                <c:pt idx="5">
                  <c:v>1.8155420927480698E-2</c:v>
                </c:pt>
                <c:pt idx="6">
                  <c:v>2.30058025170423E-2</c:v>
                </c:pt>
                <c:pt idx="7">
                  <c:v>4.0784096418247699E-2</c:v>
                </c:pt>
                <c:pt idx="8">
                  <c:v>5.8636701218347798E-2</c:v>
                </c:pt>
                <c:pt idx="9">
                  <c:v>7.1762104596739901E-2</c:v>
                </c:pt>
              </c:numCache>
            </c:numRef>
          </c:val>
        </c:ser>
        <c:ser>
          <c:idx val="1"/>
          <c:order val="1"/>
          <c:tx>
            <c:v>Brick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strRef>
                  <c:f>Sheet1!$F$12</c:f>
                  <c:strCache>
                    <c:ptCount val="1"/>
                    <c:pt idx="0">
                      <c:v>0.7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{BD1D8DDE-C73C-45E0-9DC3-5BBA1FECB67B}</c15:txfldGUID>
                      <c15:f>Sheet1!$F$12</c15:f>
                      <c15:dlblFieldTableCache>
                        <c:ptCount val="1"/>
                        <c:pt idx="0">
                          <c:v>0.7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"/>
              <c:layout/>
              <c:tx>
                <c:strRef>
                  <c:f>Sheet1!$F$13</c:f>
                  <c:strCache>
                    <c:ptCount val="1"/>
                    <c:pt idx="0">
                      <c:v>0.7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{B6A7933A-C7C2-4074-8FA8-04C1B33FDF2F}</c15:txfldGUID>
                      <c15:f>Sheet1!$F$13</c15:f>
                      <c15:dlblFieldTableCache>
                        <c:ptCount val="1"/>
                        <c:pt idx="0">
                          <c:v>0.7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"/>
              <c:layout/>
              <c:tx>
                <c:strRef>
                  <c:f>Sheet1!$F$14</c:f>
                  <c:strCache>
                    <c:ptCount val="1"/>
                    <c:pt idx="0">
                      <c:v>0.7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{49CE0A47-7D1D-402E-8E88-C168A82B28BD}</c15:txfldGUID>
                      <c15:f>Sheet1!$F$14</c15:f>
                      <c15:dlblFieldTableCache>
                        <c:ptCount val="1"/>
                        <c:pt idx="0">
                          <c:v>0.7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"/>
              <c:layout/>
              <c:tx>
                <c:strRef>
                  <c:f>Sheet1!$F$15</c:f>
                  <c:strCache>
                    <c:ptCount val="1"/>
                    <c:pt idx="0">
                      <c:v>0.7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{4EEBFE75-8D93-4864-9098-EC110CB0E508}</c15:txfldGUID>
                      <c15:f>Sheet1!$F$15</c15:f>
                      <c15:dlblFieldTableCache>
                        <c:ptCount val="1"/>
                        <c:pt idx="0">
                          <c:v>0.7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"/>
              <c:layout/>
              <c:tx>
                <c:strRef>
                  <c:f>Sheet1!$F$16</c:f>
                  <c:strCache>
                    <c:ptCount val="1"/>
                    <c:pt idx="0">
                      <c:v>0.7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{12DA75A6-9A5B-4939-861E-73C9413CB09C}</c15:txfldGUID>
                      <c15:f>Sheet1!$F$16</c15:f>
                      <c15:dlblFieldTableCache>
                        <c:ptCount val="1"/>
                        <c:pt idx="0">
                          <c:v>0.7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5"/>
              <c:layout/>
              <c:tx>
                <c:strRef>
                  <c:f>Sheet1!$F$17</c:f>
                  <c:strCache>
                    <c:ptCount val="1"/>
                    <c:pt idx="0">
                      <c:v>0.7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{2A34621E-A87A-41FE-9AD8-4AFB899A895E}</c15:txfldGUID>
                      <c15:f>Sheet1!$F$17</c15:f>
                      <c15:dlblFieldTableCache>
                        <c:ptCount val="1"/>
                        <c:pt idx="0">
                          <c:v>0.7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6"/>
              <c:layout/>
              <c:tx>
                <c:strRef>
                  <c:f>Sheet1!$F$18</c:f>
                  <c:strCache>
                    <c:ptCount val="1"/>
                    <c:pt idx="0">
                      <c:v>0.7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{058257FC-6DC0-47E1-B2F4-884EB7CFC27D}</c15:txfldGUID>
                      <c15:f>Sheet1!$F$18</c15:f>
                      <c15:dlblFieldTableCache>
                        <c:ptCount val="1"/>
                        <c:pt idx="0">
                          <c:v>0.7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7"/>
              <c:layout/>
              <c:tx>
                <c:strRef>
                  <c:f>Sheet1!$F$19</c:f>
                  <c:strCache>
                    <c:ptCount val="1"/>
                    <c:pt idx="0">
                      <c:v>1.3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{6BCADC44-1348-4F4C-8FCD-0348E8410036}</c15:txfldGUID>
                      <c15:f>Sheet1!$F$19</c15:f>
                      <c15:dlblFieldTableCache>
                        <c:ptCount val="1"/>
                        <c:pt idx="0">
                          <c:v>1.3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8"/>
              <c:layout/>
              <c:tx>
                <c:strRef>
                  <c:f>Sheet1!$F$20</c:f>
                  <c:strCache>
                    <c:ptCount val="1"/>
                    <c:pt idx="0">
                      <c:v>2.7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{257BA152-F02E-4FF8-86DD-61EC618B484B}</c15:txfldGUID>
                      <c15:f>Sheet1!$F$20</c15:f>
                      <c15:dlblFieldTableCache>
                        <c:ptCount val="1"/>
                        <c:pt idx="0">
                          <c:v>2.7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9"/>
              <c:layout/>
              <c:tx>
                <c:strRef>
                  <c:f>Sheet1!$F$21</c:f>
                  <c:strCache>
                    <c:ptCount val="1"/>
                    <c:pt idx="0">
                      <c:v>5.3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{C91F2A2F-EF3E-4A25-A3B4-0648429FD73A}</c15:txfldGUID>
                      <c15:f>Sheet1!$F$21</c15:f>
                      <c15:dlblFieldTableCache>
                        <c:ptCount val="1"/>
                        <c:pt idx="0">
                          <c:v>5.3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Sheet1!$B$12:$B$21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cat>
          <c:val>
            <c:numRef>
              <c:f>Sheet1!$E$12:$E$21</c:f>
              <c:numCache>
                <c:formatCode>General</c:formatCode>
                <c:ptCount val="10"/>
                <c:pt idx="0">
                  <c:v>1.30735135469817E-2</c:v>
                </c:pt>
                <c:pt idx="1">
                  <c:v>1.22717857005061E-2</c:v>
                </c:pt>
                <c:pt idx="2">
                  <c:v>1.19806320531987E-2</c:v>
                </c:pt>
                <c:pt idx="3">
                  <c:v>1.1977041562511399E-2</c:v>
                </c:pt>
                <c:pt idx="4">
                  <c:v>1.6119497849168201E-2</c:v>
                </c:pt>
                <c:pt idx="5">
                  <c:v>2.0701569650873001E-2</c:v>
                </c:pt>
                <c:pt idx="6">
                  <c:v>2.5133368343269801E-2</c:v>
                </c:pt>
                <c:pt idx="7">
                  <c:v>4.0497707712256401E-2</c:v>
                </c:pt>
                <c:pt idx="8">
                  <c:v>5.8612135916122202E-2</c:v>
                </c:pt>
                <c:pt idx="9">
                  <c:v>7.1760264715596794E-2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3723296"/>
        <c:axId val="373723688"/>
      </c:barChart>
      <c:catAx>
        <c:axId val="3737232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 smtClean="0"/>
                  <a:t>HZ</a:t>
                </a:r>
                <a:r>
                  <a:rPr lang="en-US" sz="1400" baseline="0" dirty="0" smtClean="0"/>
                  <a:t> level</a:t>
                </a:r>
                <a:endParaRPr 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3723688"/>
        <c:crosses val="autoZero"/>
        <c:auto val="1"/>
        <c:lblAlgn val="ctr"/>
        <c:lblOffset val="100"/>
        <c:noMultiLvlLbl val="0"/>
      </c:catAx>
      <c:valAx>
        <c:axId val="373723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RMS</a:t>
                </a:r>
                <a:r>
                  <a:rPr lang="en-US" sz="1400" baseline="0" dirty="0"/>
                  <a:t> error</a:t>
                </a:r>
                <a:endParaRPr 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3723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/>
              <a:t>Data transfer budget = 9 MB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Block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strRef>
                  <c:f>Sheet1!$C$22</c:f>
                  <c:strCache>
                    <c:ptCount val="1"/>
                    <c:pt idx="0">
                      <c:v>2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{2A7FA0C0-1118-46A6-8818-667F66583F2B}</c15:txfldGUID>
                      <c15:f>Sheet1!$C$22</c15:f>
                      <c15:dlblFieldTableCache>
                        <c:ptCount val="1"/>
                        <c:pt idx="0">
                          <c:v>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"/>
              <c:layout/>
              <c:tx>
                <c:strRef>
                  <c:f>Sheet1!$C$23</c:f>
                  <c:strCache>
                    <c:ptCount val="1"/>
                    <c:pt idx="0">
                      <c:v>4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{C27CB61E-E442-46B4-9B7D-EE7E149AA052}</c15:txfldGUID>
                      <c15:f>Sheet1!$C$23</c15:f>
                      <c15:dlblFieldTableCache>
                        <c:ptCount val="1"/>
                        <c:pt idx="0">
                          <c:v>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"/>
              <c:layout/>
              <c:tx>
                <c:strRef>
                  <c:f>Sheet1!$C$24</c:f>
                  <c:strCache>
                    <c:ptCount val="1"/>
                    <c:pt idx="0">
                      <c:v>8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{DF31009B-A9DA-41A3-8787-95E7E48DB139}</c15:txfldGUID>
                      <c15:f>Sheet1!$C$24</c15:f>
                      <c15:dlblFieldTableCache>
                        <c:ptCount val="1"/>
                        <c:pt idx="0">
                          <c:v>8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"/>
              <c:layout/>
              <c:tx>
                <c:strRef>
                  <c:f>Sheet1!$C$25</c:f>
                  <c:strCache>
                    <c:ptCount val="1"/>
                    <c:pt idx="0">
                      <c:v>16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{D54E3B00-E64A-4E2A-85F2-D71521C215CE}</c15:txfldGUID>
                      <c15:f>Sheet1!$C$25</c15:f>
                      <c15:dlblFieldTableCache>
                        <c:ptCount val="1"/>
                        <c:pt idx="0">
                          <c:v>16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"/>
              <c:layout/>
              <c:tx>
                <c:strRef>
                  <c:f>Sheet1!$C$26</c:f>
                  <c:strCache>
                    <c:ptCount val="1"/>
                    <c:pt idx="0">
                      <c:v>32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{A11167BD-2CCA-49B1-9261-6ED6BD1C726E}</c15:txfldGUID>
                      <c15:f>Sheet1!$C$26</c15:f>
                      <c15:dlblFieldTableCache>
                        <c:ptCount val="1"/>
                        <c:pt idx="0">
                          <c:v>32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5"/>
              <c:layout/>
              <c:tx>
                <c:strRef>
                  <c:f>Sheet1!$C$27</c:f>
                  <c:strCache>
                    <c:ptCount val="1"/>
                    <c:pt idx="0">
                      <c:v>64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{5E7D6C07-E047-4B54-8A56-6B9652CBCEC8}</c15:txfldGUID>
                      <c15:f>Sheet1!$C$27</c15:f>
                      <c15:dlblFieldTableCache>
                        <c:ptCount val="1"/>
                        <c:pt idx="0">
                          <c:v>64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6"/>
              <c:layout/>
              <c:tx>
                <c:strRef>
                  <c:f>Sheet1!$C$28</c:f>
                  <c:strCache>
                    <c:ptCount val="1"/>
                    <c:pt idx="0">
                      <c:v>64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{03E0D5F2-499D-42A6-B2E4-2705AA094661}</c15:txfldGUID>
                      <c15:f>Sheet1!$C$28</c15:f>
                      <c15:dlblFieldTableCache>
                        <c:ptCount val="1"/>
                        <c:pt idx="0">
                          <c:v>64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7"/>
              <c:layout/>
              <c:tx>
                <c:strRef>
                  <c:f>Sheet1!$C$29</c:f>
                  <c:strCache>
                    <c:ptCount val="1"/>
                    <c:pt idx="0">
                      <c:v>64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{FB8FA550-DDE7-4A9E-B934-95EDEC1FEF66}</c15:txfldGUID>
                      <c15:f>Sheet1!$C$29</c15:f>
                      <c15:dlblFieldTableCache>
                        <c:ptCount val="1"/>
                        <c:pt idx="0">
                          <c:v>64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8"/>
              <c:layout/>
              <c:tx>
                <c:strRef>
                  <c:f>Sheet1!$C$30</c:f>
                  <c:strCache>
                    <c:ptCount val="1"/>
                    <c:pt idx="0">
                      <c:v>64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{2F269DCD-F15B-4CC3-AFE5-742968B158F1}</c15:txfldGUID>
                      <c15:f>Sheet1!$C$30</c15:f>
                      <c15:dlblFieldTableCache>
                        <c:ptCount val="1"/>
                        <c:pt idx="0">
                          <c:v>64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9"/>
              <c:layout/>
              <c:tx>
                <c:strRef>
                  <c:f>Sheet1!$C$31</c:f>
                  <c:strCache>
                    <c:ptCount val="1"/>
                    <c:pt idx="0">
                      <c:v>64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{0D943C0D-D70F-42A1-9428-AB114C9B2F1C}</c15:txfldGUID>
                      <c15:f>Sheet1!$C$31</c15:f>
                      <c15:dlblFieldTableCache>
                        <c:ptCount val="1"/>
                        <c:pt idx="0">
                          <c:v>64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Sheet1!$B$32:$B$41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cat>
          <c:val>
            <c:numRef>
              <c:f>Sheet1!$D$22:$D$31</c:f>
              <c:numCache>
                <c:formatCode>General</c:formatCode>
                <c:ptCount val="10"/>
                <c:pt idx="0">
                  <c:v>7.4018337437335002E-3</c:v>
                </c:pt>
                <c:pt idx="1">
                  <c:v>4.2167559616842001E-3</c:v>
                </c:pt>
                <c:pt idx="2">
                  <c:v>4.5534852126765E-3</c:v>
                </c:pt>
                <c:pt idx="3">
                  <c:v>5.9397986650368004E-3</c:v>
                </c:pt>
                <c:pt idx="4">
                  <c:v>1.2565082520162999E-2</c:v>
                </c:pt>
                <c:pt idx="5">
                  <c:v>1.8155402646848898E-2</c:v>
                </c:pt>
                <c:pt idx="6">
                  <c:v>2.3005802517035798E-2</c:v>
                </c:pt>
                <c:pt idx="7">
                  <c:v>4.0784096418247699E-2</c:v>
                </c:pt>
                <c:pt idx="8">
                  <c:v>5.8636701218347798E-2</c:v>
                </c:pt>
                <c:pt idx="9">
                  <c:v>7.1762104596739901E-2</c:v>
                </c:pt>
              </c:numCache>
            </c:numRef>
          </c:val>
        </c:ser>
        <c:ser>
          <c:idx val="1"/>
          <c:order val="1"/>
          <c:tx>
            <c:v>Brick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strRef>
                  <c:f>Sheet1!$F$22</c:f>
                  <c:strCache>
                    <c:ptCount val="1"/>
                    <c:pt idx="0">
                      <c:v>2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{42A9B5FF-A3F4-4E22-8CAE-69FACBAE59FE}</c15:txfldGUID>
                      <c15:f>Sheet1!$F$22</c15:f>
                      <c15:dlblFieldTableCache>
                        <c:ptCount val="1"/>
                        <c:pt idx="0">
                          <c:v>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"/>
              <c:layout/>
              <c:tx>
                <c:strRef>
                  <c:f>Sheet1!$F$23</c:f>
                  <c:strCache>
                    <c:ptCount val="1"/>
                    <c:pt idx="0">
                      <c:v>2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{DD35B254-D9A4-4C2B-B8A7-9F9992CF22D0}</c15:txfldGUID>
                      <c15:f>Sheet1!$F$23</c15:f>
                      <c15:dlblFieldTableCache>
                        <c:ptCount val="1"/>
                        <c:pt idx="0">
                          <c:v>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"/>
              <c:layout/>
              <c:tx>
                <c:strRef>
                  <c:f>Sheet1!$F$24</c:f>
                  <c:strCache>
                    <c:ptCount val="1"/>
                    <c:pt idx="0">
                      <c:v>2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{BC9E71FE-CF1C-4D38-9FEE-D2DA66471F1A}</c15:txfldGUID>
                      <c15:f>Sheet1!$F$24</c15:f>
                      <c15:dlblFieldTableCache>
                        <c:ptCount val="1"/>
                        <c:pt idx="0">
                          <c:v>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"/>
              <c:layout/>
              <c:tx>
                <c:strRef>
                  <c:f>Sheet1!$F$25</c:f>
                  <c:strCache>
                    <c:ptCount val="1"/>
                    <c:pt idx="0">
                      <c:v>2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{835BED9E-495B-4355-B65C-61903A5619EB}</c15:txfldGUID>
                      <c15:f>Sheet1!$F$25</c15:f>
                      <c15:dlblFieldTableCache>
                        <c:ptCount val="1"/>
                        <c:pt idx="0">
                          <c:v>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"/>
              <c:layout/>
              <c:tx>
                <c:strRef>
                  <c:f>Sheet1!$F$26</c:f>
                  <c:strCache>
                    <c:ptCount val="1"/>
                    <c:pt idx="0">
                      <c:v>2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{DB7BA584-E5C9-4EE8-A064-95CC85C1EB41}</c15:txfldGUID>
                      <c15:f>Sheet1!$F$26</c15:f>
                      <c15:dlblFieldTableCache>
                        <c:ptCount val="1"/>
                        <c:pt idx="0">
                          <c:v>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5"/>
              <c:layout/>
              <c:tx>
                <c:strRef>
                  <c:f>Sheet1!$F$27</c:f>
                  <c:strCache>
                    <c:ptCount val="1"/>
                    <c:pt idx="0">
                      <c:v>2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{675DFB8D-206A-4E65-8B84-565CC87C606D}</c15:txfldGUID>
                      <c15:f>Sheet1!$F$27</c15:f>
                      <c15:dlblFieldTableCache>
                        <c:ptCount val="1"/>
                        <c:pt idx="0">
                          <c:v>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6"/>
              <c:layout/>
              <c:tx>
                <c:strRef>
                  <c:f>Sheet1!$F$28</c:f>
                  <c:strCache>
                    <c:ptCount val="1"/>
                    <c:pt idx="0">
                      <c:v>2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{4EE34CB1-2C9E-47C2-89B8-BC97570EB273}</c15:txfldGUID>
                      <c15:f>Sheet1!$F$28</c15:f>
                      <c15:dlblFieldTableCache>
                        <c:ptCount val="1"/>
                        <c:pt idx="0">
                          <c:v>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7"/>
              <c:layout/>
              <c:tx>
                <c:strRef>
                  <c:f>Sheet1!$F$29</c:f>
                  <c:strCache>
                    <c:ptCount val="1"/>
                    <c:pt idx="0">
                      <c:v>4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{8E872F1A-7F0B-4A65-8442-29449543B3BA}</c15:txfldGUID>
                      <c15:f>Sheet1!$F$29</c15:f>
                      <c15:dlblFieldTableCache>
                        <c:ptCount val="1"/>
                        <c:pt idx="0">
                          <c:v>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8"/>
              <c:layout/>
              <c:tx>
                <c:strRef>
                  <c:f>Sheet1!$F$30</c:f>
                  <c:strCache>
                    <c:ptCount val="1"/>
                    <c:pt idx="0">
                      <c:v>8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{789E6E30-6BAD-4510-85EC-2EA88BB17214}</c15:txfldGUID>
                      <c15:f>Sheet1!$F$30</c15:f>
                      <c15:dlblFieldTableCache>
                        <c:ptCount val="1"/>
                        <c:pt idx="0">
                          <c:v>8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9"/>
              <c:layout/>
              <c:tx>
                <c:strRef>
                  <c:f>Sheet1!$F$31</c:f>
                  <c:strCache>
                    <c:ptCount val="1"/>
                    <c:pt idx="0">
                      <c:v>16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{B261C736-27A7-49D3-B002-421C488CCF48}</c15:txfldGUID>
                      <c15:f>Sheet1!$F$31</c15:f>
                      <c15:dlblFieldTableCache>
                        <c:ptCount val="1"/>
                        <c:pt idx="0">
                          <c:v>16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Sheet1!$B$32:$B$41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cat>
          <c:val>
            <c:numRef>
              <c:f>Sheet1!$E$22:$E$31</c:f>
              <c:numCache>
                <c:formatCode>General</c:formatCode>
                <c:ptCount val="10"/>
                <c:pt idx="0">
                  <c:v>1.0864369904413E-3</c:v>
                </c:pt>
                <c:pt idx="1">
                  <c:v>1.0864369904413E-3</c:v>
                </c:pt>
                <c:pt idx="2">
                  <c:v>4.6520360574230004E-3</c:v>
                </c:pt>
                <c:pt idx="3">
                  <c:v>6.0820443029417004E-3</c:v>
                </c:pt>
                <c:pt idx="4">
                  <c:v>1.25544796386464E-2</c:v>
                </c:pt>
                <c:pt idx="5">
                  <c:v>1.80635996404169E-2</c:v>
                </c:pt>
                <c:pt idx="6">
                  <c:v>2.2851131857041899E-2</c:v>
                </c:pt>
                <c:pt idx="7">
                  <c:v>4.0778511215194602E-2</c:v>
                </c:pt>
                <c:pt idx="8">
                  <c:v>5.86364472647605E-2</c:v>
                </c:pt>
                <c:pt idx="9">
                  <c:v>7.1762103597810795E-2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4647680"/>
        <c:axId val="374646896"/>
      </c:barChart>
      <c:catAx>
        <c:axId val="3746476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HZ </a:t>
                </a:r>
                <a:r>
                  <a:rPr lang="en-US" sz="1400" dirty="0" smtClean="0"/>
                  <a:t>level</a:t>
                </a:r>
                <a:endParaRPr 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4646896"/>
        <c:crosses val="autoZero"/>
        <c:auto val="1"/>
        <c:lblAlgn val="ctr"/>
        <c:lblOffset val="100"/>
        <c:noMultiLvlLbl val="0"/>
      </c:catAx>
      <c:valAx>
        <c:axId val="37464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RMS error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4647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/>
              <a:t>Data transfer budget  = 27 MB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Block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strRef>
                  <c:f>Sheet1!$C$32</c:f>
                  <c:strCache>
                    <c:ptCount val="1"/>
                    <c:pt idx="0">
                      <c:v>6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{924C8C44-4EC1-4881-98CC-AADB76DE80BE}</c15:txfldGUID>
                      <c15:f>Sheet1!$C$32</c15:f>
                      <c15:dlblFieldTableCache>
                        <c:ptCount val="1"/>
                        <c:pt idx="0">
                          <c:v>6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"/>
              <c:layout/>
              <c:tx>
                <c:strRef>
                  <c:f>Sheet1!$C$33</c:f>
                  <c:strCache>
                    <c:ptCount val="1"/>
                    <c:pt idx="0">
                      <c:v>12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{4F47B9F0-2902-41BE-8A34-E6D77FB4C118}</c15:txfldGUID>
                      <c15:f>Sheet1!$C$33</c15:f>
                      <c15:dlblFieldTableCache>
                        <c:ptCount val="1"/>
                        <c:pt idx="0">
                          <c:v>12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"/>
              <c:layout/>
              <c:tx>
                <c:strRef>
                  <c:f>Sheet1!$C$34</c:f>
                  <c:strCache>
                    <c:ptCount val="1"/>
                    <c:pt idx="0">
                      <c:v>24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{5B4C9479-CA0F-4FE0-A688-5300BC622077}</c15:txfldGUID>
                      <c15:f>Sheet1!$C$34</c15:f>
                      <c15:dlblFieldTableCache>
                        <c:ptCount val="1"/>
                        <c:pt idx="0">
                          <c:v>24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"/>
              <c:layout/>
              <c:tx>
                <c:strRef>
                  <c:f>Sheet1!$C$35</c:f>
                  <c:strCache>
                    <c:ptCount val="1"/>
                    <c:pt idx="0">
                      <c:v>48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{8A943362-F6E8-4940-9D70-008AEC4FADCC}</c15:txfldGUID>
                      <c15:f>Sheet1!$C$35</c15:f>
                      <c15:dlblFieldTableCache>
                        <c:ptCount val="1"/>
                        <c:pt idx="0">
                          <c:v>48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"/>
              <c:layout/>
              <c:tx>
                <c:strRef>
                  <c:f>Sheet1!$C$36</c:f>
                  <c:strCache>
                    <c:ptCount val="1"/>
                    <c:pt idx="0">
                      <c:v>64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{8B03F864-EF4D-4C86-B21F-F03DAA60F4B4}</c15:txfldGUID>
                      <c15:f>Sheet1!$C$36</c15:f>
                      <c15:dlblFieldTableCache>
                        <c:ptCount val="1"/>
                        <c:pt idx="0">
                          <c:v>64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5"/>
              <c:layout/>
              <c:tx>
                <c:strRef>
                  <c:f>Sheet1!$C$37</c:f>
                  <c:strCache>
                    <c:ptCount val="1"/>
                    <c:pt idx="0">
                      <c:v>64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{7DF31E73-4D0C-4F6C-B0B0-5517289E71FE}</c15:txfldGUID>
                      <c15:f>Sheet1!$C$37</c15:f>
                      <c15:dlblFieldTableCache>
                        <c:ptCount val="1"/>
                        <c:pt idx="0">
                          <c:v>64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6"/>
              <c:layout/>
              <c:tx>
                <c:strRef>
                  <c:f>Sheet1!$C$38</c:f>
                  <c:strCache>
                    <c:ptCount val="1"/>
                    <c:pt idx="0">
                      <c:v>64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{4120686F-C9CC-4448-8781-DBB8A662CA5E}</c15:txfldGUID>
                      <c15:f>Sheet1!$C$38</c15:f>
                      <c15:dlblFieldTableCache>
                        <c:ptCount val="1"/>
                        <c:pt idx="0">
                          <c:v>64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7"/>
              <c:layout/>
              <c:tx>
                <c:strRef>
                  <c:f>Sheet1!$C$39</c:f>
                  <c:strCache>
                    <c:ptCount val="1"/>
                    <c:pt idx="0">
                      <c:v>64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{EBE05436-D861-4E59-840A-73ABA4DC558B}</c15:txfldGUID>
                      <c15:f>Sheet1!$C$39</c15:f>
                      <c15:dlblFieldTableCache>
                        <c:ptCount val="1"/>
                        <c:pt idx="0">
                          <c:v>64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8"/>
              <c:layout/>
              <c:tx>
                <c:strRef>
                  <c:f>Sheet1!$C$40</c:f>
                  <c:strCache>
                    <c:ptCount val="1"/>
                    <c:pt idx="0">
                      <c:v>64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{B8BE3E0C-17AB-4F9F-BA78-DB4FDEE45060}</c15:txfldGUID>
                      <c15:f>Sheet1!$C$40</c15:f>
                      <c15:dlblFieldTableCache>
                        <c:ptCount val="1"/>
                        <c:pt idx="0">
                          <c:v>64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9"/>
              <c:layout/>
              <c:tx>
                <c:strRef>
                  <c:f>Sheet1!$C$41</c:f>
                  <c:strCache>
                    <c:ptCount val="1"/>
                    <c:pt idx="0">
                      <c:v>64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{B4C92E07-5703-4EA5-8A07-E0427A96AE1E}</c15:txfldGUID>
                      <c15:f>Sheet1!$C$41</c15:f>
                      <c15:dlblFieldTableCache>
                        <c:ptCount val="1"/>
                        <c:pt idx="0">
                          <c:v>64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Sheet1!$B$32:$B$41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cat>
          <c:val>
            <c:numRef>
              <c:f>Sheet1!$D$32:$D$41</c:f>
              <c:numCache>
                <c:formatCode>General</c:formatCode>
                <c:ptCount val="10"/>
                <c:pt idx="0">
                  <c:v>6.9156010337810005E-4</c:v>
                </c:pt>
                <c:pt idx="1">
                  <c:v>2.8825425798932E-3</c:v>
                </c:pt>
                <c:pt idx="2">
                  <c:v>4.4855549454495E-3</c:v>
                </c:pt>
                <c:pt idx="3">
                  <c:v>5.9393478966713997E-3</c:v>
                </c:pt>
                <c:pt idx="4">
                  <c:v>1.2565082511406801E-2</c:v>
                </c:pt>
                <c:pt idx="5">
                  <c:v>1.8155402646848898E-2</c:v>
                </c:pt>
                <c:pt idx="6">
                  <c:v>2.3005802517035798E-2</c:v>
                </c:pt>
                <c:pt idx="7">
                  <c:v>4.0784096418247699E-2</c:v>
                </c:pt>
                <c:pt idx="8">
                  <c:v>5.8636701218347798E-2</c:v>
                </c:pt>
                <c:pt idx="9">
                  <c:v>7.1762104596739901E-2</c:v>
                </c:pt>
              </c:numCache>
            </c:numRef>
          </c:val>
        </c:ser>
        <c:ser>
          <c:idx val="1"/>
          <c:order val="1"/>
          <c:tx>
            <c:v>Brick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strRef>
                  <c:f>Sheet1!$F$32</c:f>
                  <c:strCache>
                    <c:ptCount val="1"/>
                    <c:pt idx="0">
                      <c:v>6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{7E85A424-E999-4F5D-B7F0-24A7BF2C9141}</c15:txfldGUID>
                      <c15:f>Sheet1!$F$32</c15:f>
                      <c15:dlblFieldTableCache>
                        <c:ptCount val="1"/>
                        <c:pt idx="0">
                          <c:v>6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"/>
              <c:layout/>
              <c:tx>
                <c:strRef>
                  <c:f>Sheet1!$F$33</c:f>
                  <c:strCache>
                    <c:ptCount val="1"/>
                    <c:pt idx="0">
                      <c:v>6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{07807BEB-DD4A-4AB7-AD43-E6DC57AD7BC7}</c15:txfldGUID>
                      <c15:f>Sheet1!$F$33</c15:f>
                      <c15:dlblFieldTableCache>
                        <c:ptCount val="1"/>
                        <c:pt idx="0">
                          <c:v>6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"/>
              <c:layout/>
              <c:tx>
                <c:strRef>
                  <c:f>Sheet1!$F$34</c:f>
                  <c:strCache>
                    <c:ptCount val="1"/>
                    <c:pt idx="0">
                      <c:v>6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{BC83C0AA-AA8E-4963-B4C4-CE1544500FEB}</c15:txfldGUID>
                      <c15:f>Sheet1!$F$34</c15:f>
                      <c15:dlblFieldTableCache>
                        <c:ptCount val="1"/>
                        <c:pt idx="0">
                          <c:v>6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3"/>
              <c:layout/>
              <c:tx>
                <c:strRef>
                  <c:f>Sheet1!$F$35</c:f>
                  <c:strCache>
                    <c:ptCount val="1"/>
                    <c:pt idx="0">
                      <c:v>6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{DA5F9B93-5F56-42B8-A660-AFE42B60A8FD}</c15:txfldGUID>
                      <c15:f>Sheet1!$F$35</c15:f>
                      <c15:dlblFieldTableCache>
                        <c:ptCount val="1"/>
                        <c:pt idx="0">
                          <c:v>6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"/>
              <c:layout/>
              <c:tx>
                <c:strRef>
                  <c:f>Sheet1!$F$36</c:f>
                  <c:strCache>
                    <c:ptCount val="1"/>
                    <c:pt idx="0">
                      <c:v>6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{8DB45618-18A9-4B70-B94E-DFD43EB40649}</c15:txfldGUID>
                      <c15:f>Sheet1!$F$36</c15:f>
                      <c15:dlblFieldTableCache>
                        <c:ptCount val="1"/>
                        <c:pt idx="0">
                          <c:v>6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5"/>
              <c:layout/>
              <c:tx>
                <c:strRef>
                  <c:f>Sheet1!$F$37</c:f>
                  <c:strCache>
                    <c:ptCount val="1"/>
                    <c:pt idx="0">
                      <c:v>6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{CBC0A82A-2DBE-49D0-BEC7-33EAB67176BA}</c15:txfldGUID>
                      <c15:f>Sheet1!$F$37</c15:f>
                      <c15:dlblFieldTableCache>
                        <c:ptCount val="1"/>
                        <c:pt idx="0">
                          <c:v>6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6"/>
              <c:layout/>
              <c:tx>
                <c:strRef>
                  <c:f>Sheet1!$F$38</c:f>
                  <c:strCache>
                    <c:ptCount val="1"/>
                    <c:pt idx="0">
                      <c:v>6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{69EB5EF4-DC8B-4BA6-A325-B825868ADDC2}</c15:txfldGUID>
                      <c15:f>Sheet1!$F$38</c15:f>
                      <c15:dlblFieldTableCache>
                        <c:ptCount val="1"/>
                        <c:pt idx="0">
                          <c:v>6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7"/>
              <c:layout/>
              <c:tx>
                <c:strRef>
                  <c:f>Sheet1!$F$39</c:f>
                  <c:strCache>
                    <c:ptCount val="1"/>
                    <c:pt idx="0">
                      <c:v>12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{276B2B81-CD4E-40CF-9F2E-B4B971370837}</c15:txfldGUID>
                      <c15:f>Sheet1!$F$39</c15:f>
                      <c15:dlblFieldTableCache>
                        <c:ptCount val="1"/>
                        <c:pt idx="0">
                          <c:v>12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8"/>
              <c:layout/>
              <c:tx>
                <c:strRef>
                  <c:f>Sheet1!$F$40</c:f>
                  <c:strCache>
                    <c:ptCount val="1"/>
                    <c:pt idx="0">
                      <c:v>24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{640C69F2-CCE3-4611-9C01-CEE8AE9F84E6}</c15:txfldGUID>
                      <c15:f>Sheet1!$F$40</c15:f>
                      <c15:dlblFieldTableCache>
                        <c:ptCount val="1"/>
                        <c:pt idx="0">
                          <c:v>24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9"/>
              <c:layout/>
              <c:tx>
                <c:strRef>
                  <c:f>Sheet1!$F$41</c:f>
                  <c:strCache>
                    <c:ptCount val="1"/>
                    <c:pt idx="0">
                      <c:v>48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{4693EFF6-4CA1-4E8B-B617-9D262AABD79B}</c15:txfldGUID>
                      <c15:f>Sheet1!$F$41</c15:f>
                      <c15:dlblFieldTableCache>
                        <c:ptCount val="1"/>
                        <c:pt idx="0">
                          <c:v>48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Sheet1!$B$32:$B$41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cat>
          <c:val>
            <c:numRef>
              <c:f>Sheet1!$E$32:$E$41</c:f>
              <c:numCache>
                <c:formatCode>General</c:formatCode>
                <c:ptCount val="10"/>
                <c:pt idx="0">
                  <c:v>3.9817272568999999E-5</c:v>
                </c:pt>
                <c:pt idx="1">
                  <c:v>2.8829268751071001E-3</c:v>
                </c:pt>
                <c:pt idx="2">
                  <c:v>4.4879824814326999E-3</c:v>
                </c:pt>
                <c:pt idx="3">
                  <c:v>5.9418442388056002E-3</c:v>
                </c:pt>
                <c:pt idx="4">
                  <c:v>1.2564753653244E-2</c:v>
                </c:pt>
                <c:pt idx="5">
                  <c:v>1.8153902120108999E-2</c:v>
                </c:pt>
                <c:pt idx="6">
                  <c:v>2.3004133586870701E-2</c:v>
                </c:pt>
                <c:pt idx="7">
                  <c:v>4.07840792727256E-2</c:v>
                </c:pt>
                <c:pt idx="8">
                  <c:v>5.86367012138755E-2</c:v>
                </c:pt>
                <c:pt idx="9">
                  <c:v>7.1762104596739901E-2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4648072"/>
        <c:axId val="374651992"/>
      </c:barChart>
      <c:catAx>
        <c:axId val="3746480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HZ </a:t>
                </a:r>
                <a:r>
                  <a:rPr lang="en-US" sz="1400" dirty="0" smtClean="0"/>
                  <a:t>level</a:t>
                </a:r>
                <a:endParaRPr 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4651992"/>
        <c:crosses val="autoZero"/>
        <c:auto val="1"/>
        <c:lblAlgn val="ctr"/>
        <c:lblOffset val="100"/>
        <c:noMultiLvlLbl val="0"/>
      </c:catAx>
      <c:valAx>
        <c:axId val="374651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RMS error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4648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EE5FC0-BB1F-4752-8CAD-63058C841E57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B3841-F9D8-4AF2-AC51-12C181B61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87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B3841-F9D8-4AF2-AC51-12C181B6105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214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FCD27-6F5A-4CB7-8156-1A1F02A05D88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F6E9B-EC93-4FF1-9F84-F1DD4362C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259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FCD27-6F5A-4CB7-8156-1A1F02A05D88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F6E9B-EC93-4FF1-9F84-F1DD4362C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761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FCD27-6F5A-4CB7-8156-1A1F02A05D88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F6E9B-EC93-4FF1-9F84-F1DD4362C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012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FCD27-6F5A-4CB7-8156-1A1F02A05D88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F6E9B-EC93-4FF1-9F84-F1DD4362C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279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FCD27-6F5A-4CB7-8156-1A1F02A05D88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F6E9B-EC93-4FF1-9F84-F1DD4362C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558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FCD27-6F5A-4CB7-8156-1A1F02A05D88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F6E9B-EC93-4FF1-9F84-F1DD4362C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112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FCD27-6F5A-4CB7-8156-1A1F02A05D88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F6E9B-EC93-4FF1-9F84-F1DD4362C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191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FCD27-6F5A-4CB7-8156-1A1F02A05D88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F6E9B-EC93-4FF1-9F84-F1DD4362C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500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FCD27-6F5A-4CB7-8156-1A1F02A05D88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F6E9B-EC93-4FF1-9F84-F1DD4362C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23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FCD27-6F5A-4CB7-8156-1A1F02A05D88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F6E9B-EC93-4FF1-9F84-F1DD4362C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70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FCD27-6F5A-4CB7-8156-1A1F02A05D88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F6E9B-EC93-4FF1-9F84-F1DD4362C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423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FCD27-6F5A-4CB7-8156-1A1F02A05D88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F6E9B-EC93-4FF1-9F84-F1DD4362C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68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8686" y="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SG" dirty="0" smtClean="0"/>
              <a:t>Towards data-optimal storage, retrieval, and algorithms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SG" dirty="0" smtClean="0"/>
              <a:t>Duong (/</a:t>
            </a:r>
            <a:r>
              <a:rPr lang="en-SG" dirty="0" err="1" smtClean="0"/>
              <a:t>zwong</a:t>
            </a:r>
            <a:r>
              <a:rPr lang="en-SG" dirty="0" smtClean="0"/>
              <a:t>/) Hoang (</a:t>
            </a:r>
            <a:r>
              <a:rPr lang="en-SG" dirty="0" err="1" smtClean="0"/>
              <a:t>Univ</a:t>
            </a:r>
            <a:r>
              <a:rPr lang="en-SG" dirty="0" smtClean="0"/>
              <a:t> of Utah)</a:t>
            </a:r>
          </a:p>
          <a:p>
            <a:r>
              <a:rPr lang="en-SG" dirty="0" smtClean="0"/>
              <a:t>Peter Lindstrom (</a:t>
            </a:r>
            <a:r>
              <a:rPr lang="en-SG" dirty="0" smtClean="0"/>
              <a:t>Lawrence Livermore National Laboratory)</a:t>
            </a:r>
            <a:endParaRPr lang="en-SG" dirty="0" smtClean="0"/>
          </a:p>
          <a:p>
            <a:r>
              <a:rPr lang="en-SG" dirty="0" smtClean="0"/>
              <a:t>Peer-</a:t>
            </a:r>
            <a:r>
              <a:rPr lang="en-SG" dirty="0" err="1" smtClean="0"/>
              <a:t>Timo</a:t>
            </a:r>
            <a:r>
              <a:rPr lang="en-SG" dirty="0" smtClean="0"/>
              <a:t> Bremer </a:t>
            </a:r>
            <a:r>
              <a:rPr lang="en-SG" dirty="0"/>
              <a:t>(Lawrence Livermore National Laboratory)</a:t>
            </a:r>
            <a:endParaRPr lang="en-SG" dirty="0" smtClean="0"/>
          </a:p>
          <a:p>
            <a:r>
              <a:rPr lang="en-SG" dirty="0" smtClean="0"/>
              <a:t>Valerio </a:t>
            </a:r>
            <a:r>
              <a:rPr lang="en-SG" dirty="0" err="1" smtClean="0"/>
              <a:t>Pascucci</a:t>
            </a:r>
            <a:r>
              <a:rPr lang="en-SG" dirty="0"/>
              <a:t> </a:t>
            </a:r>
            <a:r>
              <a:rPr lang="en-SG" dirty="0" smtClean="0"/>
              <a:t>(</a:t>
            </a:r>
            <a:r>
              <a:rPr lang="en-SG" dirty="0" err="1" smtClean="0"/>
              <a:t>Univ</a:t>
            </a:r>
            <a:r>
              <a:rPr lang="en-SG" dirty="0" smtClean="0"/>
              <a:t> of Utah)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70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G" dirty="0" smtClean="0"/>
              <a:t>Datasets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62" y="1846003"/>
            <a:ext cx="2555130" cy="255513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642" y="2024111"/>
            <a:ext cx="2198914" cy="21989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24111"/>
            <a:ext cx="2598478" cy="25984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724" y="1846003"/>
            <a:ext cx="2776586" cy="27765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5862" y="4786605"/>
            <a:ext cx="24096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dirty="0" smtClean="0"/>
              <a:t>Miranda</a:t>
            </a:r>
          </a:p>
          <a:p>
            <a:r>
              <a:rPr lang="en-SG" dirty="0" smtClean="0"/>
              <a:t>Density field</a:t>
            </a:r>
          </a:p>
          <a:p>
            <a:r>
              <a:rPr lang="en-SG" dirty="0" smtClean="0"/>
              <a:t>384 x 384 x 256 x 64-bit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412282" y="4786605"/>
            <a:ext cx="24096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dirty="0" smtClean="0"/>
              <a:t>Combustion</a:t>
            </a:r>
          </a:p>
          <a:p>
            <a:r>
              <a:rPr lang="en-SG" dirty="0" smtClean="0"/>
              <a:t>Heat release rate field</a:t>
            </a:r>
          </a:p>
          <a:p>
            <a:r>
              <a:rPr lang="en-SG" dirty="0" smtClean="0"/>
              <a:t>512 x 512 x 256 x 64-bit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0" y="4786605"/>
            <a:ext cx="24096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dirty="0" smtClean="0"/>
              <a:t>Combustion</a:t>
            </a:r>
          </a:p>
          <a:p>
            <a:r>
              <a:rPr lang="en-SG" dirty="0" smtClean="0"/>
              <a:t>OH field</a:t>
            </a:r>
          </a:p>
          <a:p>
            <a:r>
              <a:rPr lang="en-SG" dirty="0" smtClean="0"/>
              <a:t>512 x 512 x 256 x 64-bit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8724" y="4786605"/>
            <a:ext cx="24096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dirty="0" smtClean="0"/>
              <a:t>Synthetic</a:t>
            </a:r>
          </a:p>
          <a:p>
            <a:r>
              <a:rPr lang="en-SG" dirty="0" smtClean="0"/>
              <a:t>Sine function</a:t>
            </a:r>
          </a:p>
          <a:p>
            <a:r>
              <a:rPr lang="en-SG" dirty="0" smtClean="0"/>
              <a:t>512 x 512 x 512 x 32-bit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65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G" dirty="0" smtClean="0"/>
              <a:t>Interpret brick samples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019" y="1939149"/>
            <a:ext cx="7868107" cy="4851400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1120346"/>
            <a:ext cx="10515600" cy="5313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SG" dirty="0" smtClean="0"/>
              <a:t>Low-resolution bricks exhibit “uneven” sampling patterns</a:t>
            </a:r>
          </a:p>
          <a:p>
            <a:endParaRPr lang="en-SG" dirty="0" smtClean="0"/>
          </a:p>
          <a:p>
            <a:r>
              <a:rPr lang="en-SG" dirty="0" smtClean="0"/>
              <a:t>We can </a:t>
            </a:r>
            <a:r>
              <a:rPr lang="en-SG" dirty="0" smtClean="0"/>
              <a:t>choose to </a:t>
            </a:r>
            <a:r>
              <a:rPr lang="en-SG" dirty="0" smtClean="0"/>
              <a:t>throw </a:t>
            </a:r>
            <a:r>
              <a:rPr lang="en-SG" dirty="0" smtClean="0"/>
              <a:t>away “unneeded” samples</a:t>
            </a:r>
          </a:p>
          <a:p>
            <a:endParaRPr lang="en-SG" dirty="0"/>
          </a:p>
          <a:p>
            <a:r>
              <a:rPr lang="en-SG" dirty="0" smtClean="0"/>
              <a:t>Need to investigate different interpolation schemes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89" y="1487223"/>
            <a:ext cx="8390476" cy="6571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89" y="2527399"/>
            <a:ext cx="8361905" cy="6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68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G" dirty="0" smtClean="0"/>
              <a:t>I/O penalty for brick compression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5562"/>
            <a:ext cx="10515600" cy="5157615"/>
          </a:xfrm>
        </p:spPr>
        <p:txBody>
          <a:bodyPr/>
          <a:lstStyle/>
          <a:p>
            <a:r>
              <a:rPr lang="en-SG" dirty="0" smtClean="0"/>
              <a:t>How to benchmark disk I/O</a:t>
            </a:r>
          </a:p>
          <a:p>
            <a:pPr lvl="1"/>
            <a:r>
              <a:rPr lang="en-SG" dirty="0" smtClean="0"/>
              <a:t>Clear disk buffer (managed by disk controller, on hardware)</a:t>
            </a:r>
          </a:p>
          <a:p>
            <a:pPr lvl="2"/>
            <a:r>
              <a:rPr lang="en-SG" dirty="0" smtClean="0"/>
              <a:t>Read (and write) a reasonably large (&gt; 16 MB) file</a:t>
            </a:r>
          </a:p>
          <a:p>
            <a:pPr lvl="1"/>
            <a:r>
              <a:rPr lang="en-SG" dirty="0" smtClean="0"/>
              <a:t>Clear disk cache (managed by OS, in RAM)</a:t>
            </a:r>
          </a:p>
          <a:p>
            <a:pPr lvl="2"/>
            <a:r>
              <a:rPr lang="en-SG" dirty="0" smtClean="0"/>
              <a:t>Mac, Linux: purge command</a:t>
            </a:r>
          </a:p>
          <a:p>
            <a:pPr lvl="2"/>
            <a:r>
              <a:rPr lang="en-SG" dirty="0" smtClean="0"/>
              <a:t>Windows: use a Win32 API to empty standby list</a:t>
            </a:r>
          </a:p>
          <a:p>
            <a:r>
              <a:rPr lang="en-SG" dirty="0" smtClean="0"/>
              <a:t>High resolution timers (clock() function has a resolution of ~ 15ms)</a:t>
            </a:r>
          </a:p>
          <a:p>
            <a:pPr lvl="1"/>
            <a:r>
              <a:rPr lang="en-SG" dirty="0" smtClean="0"/>
              <a:t>Linux: </a:t>
            </a:r>
            <a:r>
              <a:rPr lang="en-SG" dirty="0" err="1" smtClean="0"/>
              <a:t>clock_gettime</a:t>
            </a:r>
            <a:r>
              <a:rPr lang="en-SG" dirty="0" smtClean="0"/>
              <a:t>(CLOCK_MONOTONIC)</a:t>
            </a:r>
          </a:p>
          <a:p>
            <a:pPr lvl="1"/>
            <a:r>
              <a:rPr lang="en-SG" dirty="0" smtClean="0"/>
              <a:t>Mac: </a:t>
            </a:r>
            <a:r>
              <a:rPr lang="en-SG" dirty="0" err="1" smtClean="0"/>
              <a:t>mac_absolute_time</a:t>
            </a:r>
            <a:r>
              <a:rPr lang="en-SG" dirty="0" smtClean="0"/>
              <a:t>()</a:t>
            </a:r>
          </a:p>
          <a:p>
            <a:pPr lvl="1"/>
            <a:r>
              <a:rPr lang="en-SG" dirty="0" smtClean="0"/>
              <a:t>Windows: </a:t>
            </a:r>
            <a:r>
              <a:rPr lang="en-SG" dirty="0" err="1" smtClean="0"/>
              <a:t>QueryPerformanceCounter</a:t>
            </a:r>
            <a:r>
              <a:rPr lang="en-SG" dirty="0" smtClean="0"/>
              <a:t>()</a:t>
            </a:r>
          </a:p>
          <a:p>
            <a:pPr lvl="1"/>
            <a:r>
              <a:rPr lang="en-SG" dirty="0" smtClean="0"/>
              <a:t>C++ 11’s </a:t>
            </a:r>
            <a:r>
              <a:rPr lang="en-SG" dirty="0" err="1" smtClean="0"/>
              <a:t>chrono</a:t>
            </a:r>
            <a:r>
              <a:rPr lang="en-SG" dirty="0" smtClean="0"/>
              <a:t>::</a:t>
            </a:r>
            <a:r>
              <a:rPr lang="en-SG" dirty="0" err="1" smtClean="0"/>
              <a:t>high_resolution_clock</a:t>
            </a:r>
            <a:endParaRPr lang="en-SG" dirty="0" smtClean="0"/>
          </a:p>
          <a:p>
            <a:r>
              <a:rPr lang="en-SG" dirty="0" smtClean="0"/>
              <a:t>Measure multiple times (~20) and take the median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08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487" y="0"/>
            <a:ext cx="10515600" cy="1325563"/>
          </a:xfrm>
        </p:spPr>
        <p:txBody>
          <a:bodyPr/>
          <a:lstStyle/>
          <a:p>
            <a:r>
              <a:rPr lang="en-SG" dirty="0" smtClean="0"/>
              <a:t>I/O penalty for brick compression (2)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2699198"/>
              </p:ext>
            </p:extLst>
          </p:nvPr>
        </p:nvGraphicFramePr>
        <p:xfrm>
          <a:off x="0" y="1202725"/>
          <a:ext cx="7422292" cy="5729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405816" y="1325563"/>
            <a:ext cx="46827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dirty="0" smtClean="0"/>
              <a:t>512x512x256 volume, double precision</a:t>
            </a:r>
          </a:p>
          <a:p>
            <a:r>
              <a:rPr lang="en-SG" dirty="0" smtClean="0"/>
              <a:t>Compressed to 16 bits/double</a:t>
            </a:r>
          </a:p>
          <a:p>
            <a:endParaRPr lang="en-SG" dirty="0"/>
          </a:p>
          <a:p>
            <a:r>
              <a:rPr lang="en-SG" dirty="0" smtClean="0"/>
              <a:t>Brick compression is better for high-resolution data at low bit rates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79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962" y="0"/>
            <a:ext cx="10515600" cy="1325563"/>
          </a:xfrm>
        </p:spPr>
        <p:txBody>
          <a:bodyPr/>
          <a:lstStyle/>
          <a:p>
            <a:r>
              <a:rPr lang="en-SG" dirty="0" smtClean="0"/>
              <a:t>Decompression time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4474339"/>
              </p:ext>
            </p:extLst>
          </p:nvPr>
        </p:nvGraphicFramePr>
        <p:xfrm>
          <a:off x="0" y="1325563"/>
          <a:ext cx="8577649" cy="553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405816" y="1325563"/>
            <a:ext cx="46827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dirty="0" smtClean="0"/>
              <a:t>512x512x256 volume, double precision</a:t>
            </a:r>
          </a:p>
          <a:p>
            <a:r>
              <a:rPr lang="en-SG" dirty="0" smtClean="0"/>
              <a:t>Compressed to 16 bits/double</a:t>
            </a:r>
          </a:p>
          <a:p>
            <a:endParaRPr lang="en-SG" dirty="0"/>
          </a:p>
          <a:p>
            <a:r>
              <a:rPr lang="en-SG" dirty="0" smtClean="0"/>
              <a:t>Decompression time is significant (although should be quite faster with new code)</a:t>
            </a:r>
          </a:p>
          <a:p>
            <a:endParaRPr lang="en-SG" dirty="0"/>
          </a:p>
          <a:p>
            <a:r>
              <a:rPr lang="en-SG" dirty="0" smtClean="0"/>
              <a:t>Notice that I/O time does not scale expectedly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51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G" dirty="0" smtClean="0"/>
              <a:t>I/O speed when reading bricked 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4733046"/>
              </p:ext>
            </p:extLst>
          </p:nvPr>
        </p:nvGraphicFramePr>
        <p:xfrm>
          <a:off x="838200" y="1219200"/>
          <a:ext cx="105156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601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G" dirty="0" smtClean="0"/>
              <a:t>IDX blocks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983194"/>
            <a:ext cx="10515600" cy="3520723"/>
          </a:xfrm>
        </p:spPr>
      </p:pic>
      <p:cxnSp>
        <p:nvCxnSpPr>
          <p:cNvPr id="6" name="Straight Connector 5"/>
          <p:cNvCxnSpPr/>
          <p:nvPr/>
        </p:nvCxnSpPr>
        <p:spPr>
          <a:xfrm>
            <a:off x="5728996" y="3228392"/>
            <a:ext cx="0" cy="122231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013511" y="3228392"/>
            <a:ext cx="0" cy="122231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288693" y="3228392"/>
            <a:ext cx="0" cy="122231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592081" y="4674637"/>
            <a:ext cx="3153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dirty="0" smtClean="0"/>
              <a:t>4 blocks, each having 4 samples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999665"/>
              </p:ext>
            </p:extLst>
          </p:nvPr>
        </p:nvGraphicFramePr>
        <p:xfrm>
          <a:off x="158621" y="3625716"/>
          <a:ext cx="4189444" cy="443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361"/>
                <a:gridCol w="1047361"/>
                <a:gridCol w="1047361"/>
                <a:gridCol w="1047361"/>
              </a:tblGrid>
              <a:tr h="443142">
                <a:tc>
                  <a:txBody>
                    <a:bodyPr/>
                    <a:lstStyle/>
                    <a:p>
                      <a:r>
                        <a:rPr lang="en-SG" dirty="0" smtClean="0"/>
                        <a:t>Header</a:t>
                      </a:r>
                      <a:r>
                        <a:rPr lang="en-SG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dirty="0" smtClean="0"/>
                        <a:t>Header</a:t>
                      </a:r>
                      <a:r>
                        <a:rPr lang="en-SG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dirty="0" smtClean="0"/>
                        <a:t>Header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dirty="0" smtClean="0"/>
                        <a:t>Header 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Curved Up Arrow 16"/>
          <p:cNvSpPr/>
          <p:nvPr/>
        </p:nvSpPr>
        <p:spPr>
          <a:xfrm>
            <a:off x="718457" y="4124131"/>
            <a:ext cx="4506686" cy="55050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urved Up Arrow 17"/>
          <p:cNvSpPr/>
          <p:nvPr/>
        </p:nvSpPr>
        <p:spPr>
          <a:xfrm>
            <a:off x="1864567" y="4124131"/>
            <a:ext cx="4645089" cy="60182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64037" y="5043969"/>
            <a:ext cx="783086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dirty="0" smtClean="0"/>
              <a:t>Blocking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dirty="0"/>
              <a:t>a</a:t>
            </a:r>
            <a:r>
              <a:rPr lang="en-SG" dirty="0" smtClean="0"/>
              <a:t>llows flexibility in I/O and storage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dirty="0" smtClean="0"/>
              <a:t>acts as a kind of index for fast sub-volume queries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SG" dirty="0"/>
              <a:t>s</a:t>
            </a:r>
            <a:r>
              <a:rPr lang="en-SG" dirty="0" smtClean="0"/>
              <a:t>aves space when the a volume’s dimension(s) is not a power of 2</a:t>
            </a:r>
          </a:p>
          <a:p>
            <a:endParaRPr lang="en-SG" dirty="0"/>
          </a:p>
          <a:p>
            <a:r>
              <a:rPr lang="en-SG" dirty="0" smtClean="0"/>
              <a:t>Usually headers take up a tiny space compared to actual data (on the order of KB)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04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724" y="0"/>
            <a:ext cx="10515600" cy="1325563"/>
          </a:xfrm>
        </p:spPr>
        <p:txBody>
          <a:bodyPr/>
          <a:lstStyle/>
          <a:p>
            <a:r>
              <a:rPr lang="en-SG" dirty="0" smtClean="0"/>
              <a:t>Block access time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0483654"/>
              </p:ext>
            </p:extLst>
          </p:nvPr>
        </p:nvGraphicFramePr>
        <p:xfrm>
          <a:off x="0" y="1325563"/>
          <a:ext cx="9349946" cy="553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209903" y="1622854"/>
            <a:ext cx="298209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dirty="0" smtClean="0"/>
              <a:t>Hypothesis: the “jump” is seek time due to constantly jumping back and forth between IDX block headers and block data</a:t>
            </a:r>
          </a:p>
          <a:p>
            <a:endParaRPr lang="en-SG" dirty="0"/>
          </a:p>
          <a:p>
            <a:r>
              <a:rPr lang="en-SG" dirty="0" smtClean="0"/>
              <a:t>Seek time on a typical hard 7200rpm hard drive is around 15 </a:t>
            </a:r>
            <a:r>
              <a:rPr lang="en-SG" dirty="0" err="1" smtClean="0"/>
              <a:t>ms</a:t>
            </a:r>
            <a:r>
              <a:rPr lang="en-SG" dirty="0" smtClean="0"/>
              <a:t>. Numbers seem to check out.</a:t>
            </a:r>
          </a:p>
          <a:p>
            <a:endParaRPr lang="en-SG" dirty="0"/>
          </a:p>
          <a:p>
            <a:r>
              <a:rPr lang="en-SG" dirty="0" smtClean="0"/>
              <a:t>Seek does not occur at every read because headers are small and thus would be partially cached in RAM</a:t>
            </a:r>
          </a:p>
        </p:txBody>
      </p:sp>
    </p:spTree>
    <p:extLst>
      <p:ext uri="{BB962C8B-B14F-4D97-AF65-F5344CB8AC3E}">
        <p14:creationId xmlns:p14="http://schemas.microsoft.com/office/powerpoint/2010/main" val="10377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G" dirty="0" smtClean="0"/>
              <a:t>Block compression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20346"/>
            <a:ext cx="10515600" cy="5313405"/>
          </a:xfrm>
        </p:spPr>
        <p:txBody>
          <a:bodyPr/>
          <a:lstStyle/>
          <a:p>
            <a:r>
              <a:rPr lang="en-SG" dirty="0" smtClean="0"/>
              <a:t>Keep data in each block in row-major order (instead of Z order)</a:t>
            </a:r>
          </a:p>
          <a:p>
            <a:r>
              <a:rPr lang="en-SG" dirty="0" smtClean="0"/>
              <a:t>Only compress the last 6 HZ levels (where the samples are still somewhat coherent)</a:t>
            </a:r>
          </a:p>
          <a:p>
            <a:pPr lvl="1"/>
            <a:r>
              <a:rPr lang="en-SG" dirty="0" smtClean="0"/>
              <a:t>The uncompressed data is only 1/64 the original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110" y="2215719"/>
            <a:ext cx="3969180" cy="421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06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962" y="0"/>
            <a:ext cx="10515600" cy="1325563"/>
          </a:xfrm>
        </p:spPr>
        <p:txBody>
          <a:bodyPr/>
          <a:lstStyle/>
          <a:p>
            <a:r>
              <a:rPr lang="en-SG" dirty="0" smtClean="0"/>
              <a:t>Ratio of RMS error (block/brick)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4727251"/>
              </p:ext>
            </p:extLst>
          </p:nvPr>
        </p:nvGraphicFramePr>
        <p:xfrm>
          <a:off x="0" y="1103870"/>
          <a:ext cx="8544697" cy="5754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852328" y="5561905"/>
            <a:ext cx="35074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dirty="0" smtClean="0"/>
              <a:t>Not corresponds to plots on the left, but just to demonstrate visually what a large RMS error </a:t>
            </a:r>
            <a:r>
              <a:rPr lang="en-SG" dirty="0" smtClean="0"/>
              <a:t>would look like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3909" y="106118"/>
            <a:ext cx="2380952" cy="26190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3909" y="2725166"/>
            <a:ext cx="2390476" cy="26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36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G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6996"/>
            <a:ext cx="10515600" cy="5019967"/>
          </a:xfrm>
        </p:spPr>
        <p:txBody>
          <a:bodyPr/>
          <a:lstStyle/>
          <a:p>
            <a:r>
              <a:rPr lang="en-SG" dirty="0" smtClean="0"/>
              <a:t>Rapid increase in computing power, thus data size</a:t>
            </a:r>
          </a:p>
          <a:p>
            <a:r>
              <a:rPr lang="en-SG" dirty="0" smtClean="0"/>
              <a:t>Need serious computing resources to visualize/analyse data</a:t>
            </a:r>
          </a:p>
          <a:p>
            <a:pPr lvl="1"/>
            <a:r>
              <a:rPr lang="en-SG" dirty="0" smtClean="0"/>
              <a:t>Run </a:t>
            </a:r>
            <a:r>
              <a:rPr lang="en-SG" dirty="0" err="1" smtClean="0"/>
              <a:t>ParaView</a:t>
            </a:r>
            <a:r>
              <a:rPr lang="en-SG" dirty="0" smtClean="0"/>
              <a:t>/</a:t>
            </a:r>
            <a:r>
              <a:rPr lang="en-SG" dirty="0" err="1" smtClean="0"/>
              <a:t>VisIt</a:t>
            </a:r>
            <a:r>
              <a:rPr lang="en-SG" dirty="0" smtClean="0"/>
              <a:t> on computer clusters</a:t>
            </a:r>
          </a:p>
          <a:p>
            <a:r>
              <a:rPr lang="en-SG" dirty="0" smtClean="0"/>
              <a:t>Alternatively, work on a reduced representation of data</a:t>
            </a:r>
          </a:p>
          <a:p>
            <a:pPr lvl="1"/>
            <a:r>
              <a:rPr lang="en-SG" dirty="0" smtClean="0"/>
              <a:t>Low resolution</a:t>
            </a:r>
          </a:p>
          <a:p>
            <a:pPr lvl="1"/>
            <a:r>
              <a:rPr lang="en-SG" dirty="0" smtClean="0"/>
              <a:t>Low precision</a:t>
            </a:r>
          </a:p>
          <a:p>
            <a:pPr lvl="1"/>
            <a:r>
              <a:rPr lang="en-SG" dirty="0" smtClean="0"/>
              <a:t>Suffice for surprisingly many tasks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383384"/>
            <a:ext cx="8073081" cy="18650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381" y="215058"/>
            <a:ext cx="2447619" cy="59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16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G" dirty="0" smtClean="0"/>
              <a:t>Fixed-bit-budget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5562"/>
            <a:ext cx="10515600" cy="5355155"/>
          </a:xfrm>
        </p:spPr>
        <p:txBody>
          <a:bodyPr>
            <a:normAutofit/>
          </a:bodyPr>
          <a:lstStyle/>
          <a:p>
            <a:r>
              <a:rPr lang="en-SG" dirty="0" smtClean="0"/>
              <a:t>Attempt at an apple-to-apple comparison of brick and block compression schemes</a:t>
            </a:r>
          </a:p>
          <a:p>
            <a:r>
              <a:rPr lang="en-SG" dirty="0" smtClean="0"/>
              <a:t>Fix a query budget (i.e. cannot read more than x MB)</a:t>
            </a:r>
          </a:p>
          <a:p>
            <a:r>
              <a:rPr lang="en-SG" dirty="0" smtClean="0"/>
              <a:t>Each scheme determines the best possible bit rate to query at each resolution</a:t>
            </a:r>
          </a:p>
          <a:p>
            <a:r>
              <a:rPr lang="en-SG" dirty="0" err="1" smtClean="0"/>
              <a:t>Upsample</a:t>
            </a:r>
            <a:r>
              <a:rPr lang="en-SG" dirty="0" smtClean="0"/>
              <a:t> the queried data to full resolution and compare with original data (using RMS error)</a:t>
            </a:r>
          </a:p>
          <a:p>
            <a:r>
              <a:rPr lang="en-SG" dirty="0" smtClean="0"/>
              <a:t>Expect some trade-offs</a:t>
            </a:r>
          </a:p>
          <a:p>
            <a:pPr lvl="1"/>
            <a:r>
              <a:rPr lang="en-SG" dirty="0" smtClean="0"/>
              <a:t>Brick scheme would need to use lower bit rates to compensate for reading more samples (64x at max)</a:t>
            </a:r>
          </a:p>
          <a:p>
            <a:pPr lvl="1"/>
            <a:r>
              <a:rPr lang="en-SG" dirty="0" smtClean="0"/>
              <a:t>Block scheme would need to increase its bit rate to compensate for larger compression errors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41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G" dirty="0" smtClean="0"/>
              <a:t>Fixed-bit-budget comparison (budget = 1 MB)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5703261"/>
              </p:ext>
            </p:extLst>
          </p:nvPr>
        </p:nvGraphicFramePr>
        <p:xfrm>
          <a:off x="838200" y="1244600"/>
          <a:ext cx="10515600" cy="561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2575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G" dirty="0" smtClean="0"/>
              <a:t>Fixed-bit-budget comparison (budget = 3 MB)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2093572"/>
              </p:ext>
            </p:extLst>
          </p:nvPr>
        </p:nvGraphicFramePr>
        <p:xfrm>
          <a:off x="838200" y="1219200"/>
          <a:ext cx="10515600" cy="5638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18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G" dirty="0" smtClean="0"/>
              <a:t>Fixed-bit-budget comparison (budget = 9 MB)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7279086"/>
              </p:ext>
            </p:extLst>
          </p:nvPr>
        </p:nvGraphicFramePr>
        <p:xfrm>
          <a:off x="838200" y="1128584"/>
          <a:ext cx="10515600" cy="5729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159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9" y="0"/>
            <a:ext cx="10709189" cy="1325563"/>
          </a:xfrm>
        </p:spPr>
        <p:txBody>
          <a:bodyPr/>
          <a:lstStyle/>
          <a:p>
            <a:r>
              <a:rPr lang="en-SG" dirty="0" smtClean="0"/>
              <a:t>Fixed-bit-budget comparison (budget = 27 MB)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0050477"/>
              </p:ext>
            </p:extLst>
          </p:nvPr>
        </p:nvGraphicFramePr>
        <p:xfrm>
          <a:off x="838200" y="1128584"/>
          <a:ext cx="10515600" cy="5729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6030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G" dirty="0" smtClean="0"/>
              <a:t>Future research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4851400"/>
          </a:xfrm>
        </p:spPr>
        <p:txBody>
          <a:bodyPr/>
          <a:lstStyle/>
          <a:p>
            <a:r>
              <a:rPr lang="en-SG" dirty="0" smtClean="0"/>
              <a:t>Current </a:t>
            </a:r>
            <a:r>
              <a:rPr lang="en-SG" dirty="0" err="1" smtClean="0"/>
              <a:t>upsampling</a:t>
            </a:r>
            <a:r>
              <a:rPr lang="en-SG" dirty="0" smtClean="0"/>
              <a:t> method is “IDX-aware” tri-linear interpolation</a:t>
            </a:r>
          </a:p>
          <a:p>
            <a:r>
              <a:rPr lang="en-SG" smtClean="0"/>
              <a:t>Cubic</a:t>
            </a:r>
            <a:r>
              <a:rPr lang="en-SG" dirty="0" smtClean="0"/>
              <a:t>, Laplacian, </a:t>
            </a:r>
            <a:r>
              <a:rPr lang="en-SG" smtClean="0"/>
              <a:t>bi-Laplacian </a:t>
            </a:r>
            <a:r>
              <a:rPr lang="en-SG" smtClean="0"/>
              <a:t>interpolants?</a:t>
            </a:r>
            <a:endParaRPr lang="en-SG" dirty="0" smtClean="0"/>
          </a:p>
          <a:p>
            <a:pPr lvl="1"/>
            <a:r>
              <a:rPr lang="en-SG" dirty="0" smtClean="0"/>
              <a:t>Reduce as much as possible the errors caused by </a:t>
            </a:r>
            <a:r>
              <a:rPr lang="en-SG" dirty="0" err="1" smtClean="0"/>
              <a:t>upsampling</a:t>
            </a:r>
            <a:endParaRPr lang="en-SG" dirty="0" smtClean="0"/>
          </a:p>
          <a:p>
            <a:pPr lvl="1"/>
            <a:endParaRPr lang="en-SG" dirty="0"/>
          </a:p>
          <a:p>
            <a:r>
              <a:rPr lang="en-SG" dirty="0" smtClean="0"/>
              <a:t>Perform reasonably complex, qualitative analysis on reduced precision and reduced resolution inputs</a:t>
            </a:r>
          </a:p>
          <a:p>
            <a:pPr lvl="1"/>
            <a:r>
              <a:rPr lang="en-SG" dirty="0" smtClean="0"/>
              <a:t>RMS error is not </a:t>
            </a:r>
            <a:r>
              <a:rPr lang="en-SG" dirty="0" smtClean="0"/>
              <a:t>enough</a:t>
            </a:r>
          </a:p>
          <a:p>
            <a:pPr marL="457200" lvl="1" indent="0">
              <a:buNone/>
            </a:pPr>
            <a:endParaRPr lang="en-SG" dirty="0" smtClean="0"/>
          </a:p>
          <a:p>
            <a:r>
              <a:rPr lang="en-SG" dirty="0" smtClean="0"/>
              <a:t>Understand </a:t>
            </a:r>
            <a:r>
              <a:rPr lang="en-SG" dirty="0"/>
              <a:t>better the trade-offs between bit rate and resolution</a:t>
            </a:r>
          </a:p>
        </p:txBody>
      </p:sp>
    </p:spTree>
    <p:extLst>
      <p:ext uri="{BB962C8B-B14F-4D97-AF65-F5344CB8AC3E}">
        <p14:creationId xmlns:p14="http://schemas.microsoft.com/office/powerpoint/2010/main" val="332256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G" dirty="0" smtClean="0"/>
              <a:t>In the long run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4851400"/>
          </a:xfrm>
        </p:spPr>
        <p:txBody>
          <a:bodyPr/>
          <a:lstStyle/>
          <a:p>
            <a:r>
              <a:rPr lang="en-SG" dirty="0" smtClean="0"/>
              <a:t>Data storage format that supports data-optimal queries</a:t>
            </a:r>
          </a:p>
          <a:p>
            <a:pPr lvl="1"/>
            <a:r>
              <a:rPr lang="en-SG" dirty="0" smtClean="0"/>
              <a:t>Do not fetch every bit plane if only need a few bits per sample</a:t>
            </a:r>
          </a:p>
          <a:p>
            <a:pPr lvl="1"/>
            <a:r>
              <a:rPr lang="en-SG" dirty="0" smtClean="0"/>
              <a:t>Do not fetch every sample if only need every eighth sample</a:t>
            </a:r>
          </a:p>
          <a:p>
            <a:pPr lvl="1"/>
            <a:r>
              <a:rPr lang="en-SG" dirty="0" smtClean="0"/>
              <a:t>Adaptively fetch more bits/samples if necessary</a:t>
            </a:r>
          </a:p>
          <a:p>
            <a:endParaRPr lang="en-SG" dirty="0" smtClean="0"/>
          </a:p>
          <a:p>
            <a:r>
              <a:rPr lang="en-SG" dirty="0" smtClean="0"/>
              <a:t>Map a “</a:t>
            </a:r>
            <a:r>
              <a:rPr lang="en-SG" dirty="0" err="1" smtClean="0"/>
              <a:t>catalog</a:t>
            </a:r>
            <a:r>
              <a:rPr lang="en-SG" dirty="0" smtClean="0"/>
              <a:t>” of analysis tasks onto the 2D space of numerical precision and spatial resolution</a:t>
            </a:r>
          </a:p>
          <a:p>
            <a:pPr lvl="1"/>
            <a:r>
              <a:rPr lang="en-SG" dirty="0" smtClean="0"/>
              <a:t>Example: volume rendering may tolerate less precise data, while derivative computation may work better with somewhat low resolution data</a:t>
            </a:r>
          </a:p>
          <a:p>
            <a:pPr lvl="1"/>
            <a:r>
              <a:rPr lang="en-SG" dirty="0" smtClean="0"/>
              <a:t>Let system automatically suggests optimal bit precision/resolution</a:t>
            </a:r>
          </a:p>
        </p:txBody>
      </p:sp>
    </p:spTree>
    <p:extLst>
      <p:ext uri="{BB962C8B-B14F-4D97-AF65-F5344CB8AC3E}">
        <p14:creationId xmlns:p14="http://schemas.microsoft.com/office/powerpoint/2010/main" val="17495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 smtClean="0"/>
              <a:t>Thank you</a:t>
            </a:r>
          </a:p>
          <a:p>
            <a:r>
              <a:rPr lang="en-SG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35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G" dirty="0" smtClean="0"/>
              <a:t>IDX + </a:t>
            </a:r>
            <a:r>
              <a:rPr lang="en-SG" dirty="0" err="1" smtClean="0"/>
              <a:t>zfp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4851400"/>
          </a:xfrm>
        </p:spPr>
        <p:txBody>
          <a:bodyPr/>
          <a:lstStyle/>
          <a:p>
            <a:r>
              <a:rPr lang="en-SG" dirty="0" smtClean="0"/>
              <a:t>Combine two data-reduction techniques: IDX (for spatial resolution) and </a:t>
            </a:r>
            <a:r>
              <a:rPr lang="en-SG" dirty="0" err="1" smtClean="0"/>
              <a:t>zfp</a:t>
            </a:r>
            <a:r>
              <a:rPr lang="en-SG" dirty="0" smtClean="0"/>
              <a:t> (for numerical precision</a:t>
            </a:r>
            <a:r>
              <a:rPr lang="en-SG" dirty="0" smtClean="0"/>
              <a:t>)</a:t>
            </a:r>
          </a:p>
          <a:p>
            <a:r>
              <a:rPr lang="en-SG" dirty="0" smtClean="0"/>
              <a:t>IDX sub-samples the structured data</a:t>
            </a:r>
          </a:p>
          <a:p>
            <a:r>
              <a:rPr lang="en-SG" dirty="0" err="1" smtClean="0"/>
              <a:t>zfp</a:t>
            </a:r>
            <a:r>
              <a:rPr lang="en-SG" dirty="0" smtClean="0"/>
              <a:t> reduces bit-precision of the data</a:t>
            </a:r>
          </a:p>
          <a:p>
            <a:r>
              <a:rPr lang="en-SG" dirty="0" smtClean="0"/>
              <a:t>Subsampling is also one form of compression</a:t>
            </a:r>
            <a:endParaRPr lang="en-SG" dirty="0" smtClean="0"/>
          </a:p>
          <a:p>
            <a:endParaRPr lang="en-SG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709971"/>
            <a:ext cx="2477041" cy="24669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268" y="3709971"/>
            <a:ext cx="2477041" cy="24669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199" y="3709971"/>
            <a:ext cx="2466992" cy="24669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05232" y="6343134"/>
            <a:ext cx="1507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dirty="0" smtClean="0"/>
              <a:t>Original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88475" y="6343134"/>
            <a:ext cx="1507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dirty="0" smtClean="0"/>
              <a:t>Sub-sampling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59934" y="6343134"/>
            <a:ext cx="1992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dirty="0" smtClean="0"/>
              <a:t>Reduced </a:t>
            </a:r>
            <a:r>
              <a:rPr lang="en-SG" dirty="0" err="1" smtClean="0"/>
              <a:t>color</a:t>
            </a:r>
            <a:r>
              <a:rPr lang="en-SG" dirty="0" smtClean="0"/>
              <a:t> bits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8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G" dirty="0" smtClean="0"/>
              <a:t>IDX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551" y="3151199"/>
            <a:ext cx="4929247" cy="1398562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35" y="4652394"/>
            <a:ext cx="11633695" cy="1985888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838200" y="897924"/>
            <a:ext cx="10515600" cy="52790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SG" dirty="0" smtClean="0"/>
              <a:t>Re-arranges samples to store those belonging to the same “resolution” together on disk</a:t>
            </a:r>
          </a:p>
          <a:p>
            <a:pPr lvl="2"/>
            <a:r>
              <a:rPr lang="en-SG" dirty="0" smtClean="0"/>
              <a:t>Use Z-like space filling curves to preserve spatial locality</a:t>
            </a:r>
          </a:p>
          <a:p>
            <a:pPr lvl="2"/>
            <a:r>
              <a:rPr lang="en-SG" dirty="0" smtClean="0"/>
              <a:t>This order is called Hierarchical Z (or HZ)</a:t>
            </a:r>
          </a:p>
          <a:p>
            <a:pPr lvl="1"/>
            <a:r>
              <a:rPr lang="en-SG" dirty="0" smtClean="0"/>
              <a:t>No redundant data (e.g., pyramids)</a:t>
            </a:r>
          </a:p>
          <a:p>
            <a:pPr lvl="1"/>
            <a:r>
              <a:rPr lang="en-SG" dirty="0" smtClean="0"/>
              <a:t>Supports fast reads of low-resolution data (avoids disk seeks)</a:t>
            </a:r>
          </a:p>
          <a:p>
            <a:pPr lvl="1"/>
            <a:r>
              <a:rPr lang="en-SG" dirty="0" smtClean="0"/>
              <a:t>Supports progressive data streaming</a:t>
            </a:r>
          </a:p>
          <a:p>
            <a:pPr lvl="1"/>
            <a:r>
              <a:rPr lang="en-SG" dirty="0" smtClean="0"/>
              <a:t>Implemented in </a:t>
            </a:r>
            <a:r>
              <a:rPr lang="en-SG" dirty="0" err="1" smtClean="0"/>
              <a:t>ViSUS</a:t>
            </a:r>
            <a:r>
              <a:rPr lang="en-SG" dirty="0" smtClean="0"/>
              <a:t> software</a:t>
            </a:r>
          </a:p>
          <a:p>
            <a:pPr lvl="2"/>
            <a:r>
              <a:rPr lang="en-SG" dirty="0" smtClean="0"/>
              <a:t>Used successfully in many real-world analysis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03487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G" dirty="0" err="1" smtClean="0"/>
              <a:t>zfp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79157"/>
            <a:ext cx="10515600" cy="5097806"/>
          </a:xfrm>
        </p:spPr>
        <p:txBody>
          <a:bodyPr/>
          <a:lstStyle/>
          <a:p>
            <a:r>
              <a:rPr lang="en-SG" dirty="0" smtClean="0"/>
              <a:t>Break the input volume into 4x4x4 blocks</a:t>
            </a:r>
          </a:p>
          <a:p>
            <a:r>
              <a:rPr lang="en-SG" dirty="0" smtClean="0"/>
              <a:t>Orthogonal block transform on each block</a:t>
            </a:r>
          </a:p>
          <a:p>
            <a:pPr lvl="1"/>
            <a:r>
              <a:rPr lang="en-SG" dirty="0" smtClean="0"/>
              <a:t>De-correlates the numbers in the block</a:t>
            </a:r>
          </a:p>
          <a:p>
            <a:pPr lvl="1"/>
            <a:r>
              <a:rPr lang="en-SG" dirty="0" err="1"/>
              <a:t>z</a:t>
            </a:r>
            <a:r>
              <a:rPr lang="en-SG" dirty="0" err="1" smtClean="0"/>
              <a:t>fp</a:t>
            </a:r>
            <a:r>
              <a:rPr lang="en-SG" dirty="0" smtClean="0"/>
              <a:t>: special constants facilitates fast implementation</a:t>
            </a:r>
          </a:p>
          <a:p>
            <a:r>
              <a:rPr lang="en-SG" dirty="0" smtClean="0"/>
              <a:t>Many high-frequency co-</a:t>
            </a:r>
            <a:r>
              <a:rPr lang="en-SG" dirty="0" err="1" smtClean="0"/>
              <a:t>efficients</a:t>
            </a:r>
            <a:r>
              <a:rPr lang="en-SG" dirty="0" smtClean="0"/>
              <a:t> are near 0</a:t>
            </a:r>
          </a:p>
          <a:p>
            <a:pPr lvl="1"/>
            <a:r>
              <a:rPr lang="en-SG" dirty="0" smtClean="0"/>
              <a:t>Efficient (embedded) coding of these co-</a:t>
            </a:r>
            <a:r>
              <a:rPr lang="en-SG" dirty="0" err="1" smtClean="0"/>
              <a:t>efficients</a:t>
            </a:r>
            <a:endParaRPr lang="en-SG" dirty="0" smtClean="0"/>
          </a:p>
          <a:p>
            <a:pPr lvl="1"/>
            <a:r>
              <a:rPr lang="en-SG" dirty="0" err="1" smtClean="0"/>
              <a:t>Lossy</a:t>
            </a:r>
            <a:r>
              <a:rPr lang="en-SG" dirty="0" smtClean="0"/>
              <a:t> by throwing away trailing bits in the encoding</a:t>
            </a:r>
          </a:p>
          <a:p>
            <a:r>
              <a:rPr lang="en-SG" dirty="0" smtClean="0"/>
              <a:t>Embedded coding allows decompression of “partial” bit streams</a:t>
            </a:r>
          </a:p>
          <a:p>
            <a:pPr lvl="1"/>
            <a:r>
              <a:rPr lang="en-SG" dirty="0" smtClean="0"/>
              <a:t>Read just enough data to decompress, say, at 1 bit/double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414" y="680587"/>
            <a:ext cx="3154691" cy="31546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95146" y="311255"/>
            <a:ext cx="3927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dirty="0" smtClean="0"/>
              <a:t>(this is the DCT transform, used in JPEG)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25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Embedded Coding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0426386"/>
              </p:ext>
            </p:extLst>
          </p:nvPr>
        </p:nvGraphicFramePr>
        <p:xfrm>
          <a:off x="838199" y="3456718"/>
          <a:ext cx="10515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1808473"/>
              </p:ext>
            </p:extLst>
          </p:nvPr>
        </p:nvGraphicFramePr>
        <p:xfrm>
          <a:off x="838199" y="4894220"/>
          <a:ext cx="10515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8200" y="5265060"/>
            <a:ext cx="10515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dirty="0" smtClean="0"/>
              <a:t>                   bit 1                                         bit 2                                           bit 3                                          bit 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3845636"/>
            <a:ext cx="10515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dirty="0" smtClean="0"/>
              <a:t>1/16           2/16                              4/16                                                                            8/16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06313" y="3064123"/>
            <a:ext cx="501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dirty="0" smtClean="0"/>
              <a:t>IDX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06313" y="4526365"/>
            <a:ext cx="467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dirty="0" err="1" smtClean="0"/>
              <a:t>zfp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838199" y="1754658"/>
            <a:ext cx="10515600" cy="47122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SG" dirty="0" smtClean="0"/>
              <a:t>Any prefix segment of the data contains useful information</a:t>
            </a:r>
          </a:p>
          <a:p>
            <a:r>
              <a:rPr lang="en-SG" dirty="0" smtClean="0"/>
              <a:t>Keep reading incrementally to obtain “better”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23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341" y="0"/>
            <a:ext cx="10515600" cy="1325563"/>
          </a:xfrm>
        </p:spPr>
        <p:txBody>
          <a:bodyPr/>
          <a:lstStyle/>
          <a:p>
            <a:r>
              <a:rPr lang="en-SG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2723"/>
            <a:ext cx="10515600" cy="4974239"/>
          </a:xfrm>
        </p:spPr>
        <p:txBody>
          <a:bodyPr/>
          <a:lstStyle/>
          <a:p>
            <a:r>
              <a:rPr lang="en-SG" dirty="0" err="1"/>
              <a:t>z</a:t>
            </a:r>
            <a:r>
              <a:rPr lang="en-SG" dirty="0" err="1" smtClean="0"/>
              <a:t>fp</a:t>
            </a:r>
            <a:r>
              <a:rPr lang="en-SG" dirty="0" smtClean="0"/>
              <a:t> </a:t>
            </a:r>
            <a:r>
              <a:rPr lang="en-SG" dirty="0" smtClean="0"/>
              <a:t>requires data in each block to be smooth, while IDX samples scatter sparsely at low resolutions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59" y="2159107"/>
            <a:ext cx="4240819" cy="450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G" dirty="0" smtClean="0"/>
              <a:t>Two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4851400"/>
          </a:xfrm>
        </p:spPr>
        <p:txBody>
          <a:bodyPr/>
          <a:lstStyle/>
          <a:p>
            <a:r>
              <a:rPr lang="en-SG" dirty="0" smtClean="0"/>
              <a:t>Block compression (a)</a:t>
            </a:r>
          </a:p>
          <a:p>
            <a:pPr lvl="1"/>
            <a:r>
              <a:rPr lang="en-SG" dirty="0" smtClean="0"/>
              <a:t>Poor(</a:t>
            </a:r>
            <a:r>
              <a:rPr lang="en-SG" dirty="0" err="1" smtClean="0"/>
              <a:t>er</a:t>
            </a:r>
            <a:r>
              <a:rPr lang="en-SG" dirty="0" smtClean="0"/>
              <a:t>) quality due to sparse data</a:t>
            </a:r>
          </a:p>
          <a:p>
            <a:pPr lvl="1"/>
            <a:r>
              <a:rPr lang="en-SG" dirty="0" smtClean="0"/>
              <a:t>No read penalty</a:t>
            </a:r>
          </a:p>
          <a:p>
            <a:r>
              <a:rPr lang="en-SG" dirty="0" smtClean="0"/>
              <a:t>Brick compression (b)</a:t>
            </a:r>
          </a:p>
          <a:p>
            <a:pPr lvl="1"/>
            <a:r>
              <a:rPr lang="en-SG" dirty="0" smtClean="0"/>
              <a:t>Best quality</a:t>
            </a:r>
          </a:p>
          <a:p>
            <a:pPr lvl="1"/>
            <a:r>
              <a:rPr lang="en-SG" dirty="0" smtClean="0"/>
              <a:t>Have to read whole “bricks” to get (a few) samples within</a:t>
            </a:r>
          </a:p>
          <a:p>
            <a:pPr lvl="1"/>
            <a:endParaRPr lang="en-SG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348" y="3965447"/>
            <a:ext cx="7304762" cy="28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13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SG" dirty="0" smtClean="0"/>
              <a:t>Interleaving bit planes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4217765"/>
              </p:ext>
            </p:extLst>
          </p:nvPr>
        </p:nvGraphicFramePr>
        <p:xfrm>
          <a:off x="522513" y="3523696"/>
          <a:ext cx="10747312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43414"/>
                <a:gridCol w="1343414"/>
                <a:gridCol w="1343414"/>
                <a:gridCol w="1343414"/>
                <a:gridCol w="1343414"/>
                <a:gridCol w="1343414"/>
                <a:gridCol w="1343414"/>
                <a:gridCol w="1343414"/>
              </a:tblGrid>
              <a:tr h="370840">
                <a:tc>
                  <a:txBody>
                    <a:bodyPr/>
                    <a:lstStyle/>
                    <a:p>
                      <a:r>
                        <a:rPr lang="en-SG" dirty="0" smtClean="0"/>
                        <a:t>B1-bit1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SG" dirty="0" smtClean="0"/>
                        <a:t>B2-bit1</a:t>
                      </a:r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SG" dirty="0" smtClean="0"/>
                        <a:t>B3-bit1</a:t>
                      </a:r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SG" dirty="0" smtClean="0"/>
                        <a:t>B4-bit1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SG" dirty="0" smtClean="0"/>
                        <a:t>B1-bit2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SG" dirty="0" smtClean="0"/>
                        <a:t>B2-bit2</a:t>
                      </a:r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SG" dirty="0" smtClean="0"/>
                        <a:t>B3-bit2</a:t>
                      </a:r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SG" dirty="0" smtClean="0"/>
                        <a:t>B4-bit2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079135"/>
              </p:ext>
            </p:extLst>
          </p:nvPr>
        </p:nvGraphicFramePr>
        <p:xfrm>
          <a:off x="531845" y="2134028"/>
          <a:ext cx="1073798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4495"/>
                <a:gridCol w="2684495"/>
                <a:gridCol w="2684495"/>
                <a:gridCol w="2684495"/>
              </a:tblGrid>
              <a:tr h="370840">
                <a:tc>
                  <a:txBody>
                    <a:bodyPr/>
                    <a:lstStyle/>
                    <a:p>
                      <a:r>
                        <a:rPr lang="en-SG" dirty="0" smtClean="0"/>
                        <a:t>B1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dirty="0" smtClean="0"/>
                        <a:t>B2</a:t>
                      </a:r>
                      <a:endParaRPr 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SG" dirty="0" smtClean="0"/>
                        <a:t>B3</a:t>
                      </a:r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SG" dirty="0" smtClean="0"/>
                        <a:t>B4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6" name="Right Brace 5"/>
          <p:cNvSpPr/>
          <p:nvPr/>
        </p:nvSpPr>
        <p:spPr>
          <a:xfrm rot="16200000">
            <a:off x="1567389" y="658735"/>
            <a:ext cx="597467" cy="26685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0548" y="1325563"/>
            <a:ext cx="3042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dirty="0" smtClean="0"/>
              <a:t>2 bits per value * 64 = 128 bits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 rot="16200000">
            <a:off x="1070304" y="2690763"/>
            <a:ext cx="238699" cy="131562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3556" y="2859892"/>
            <a:ext cx="1446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dirty="0" smtClean="0"/>
              <a:t>64 bits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1843" y="4599992"/>
            <a:ext cx="946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dirty="0" smtClean="0"/>
              <a:t>Just need to fetch (the first) half of the compressed data if the required precision is only 1 bit/value</a:t>
            </a:r>
            <a:endParaRPr lang="en-US" dirty="0"/>
          </a:p>
        </p:txBody>
      </p:sp>
      <p:sp>
        <p:nvSpPr>
          <p:cNvPr id="11" name="Down Arrow 10"/>
          <p:cNvSpPr/>
          <p:nvPr/>
        </p:nvSpPr>
        <p:spPr>
          <a:xfrm>
            <a:off x="5685454" y="2722077"/>
            <a:ext cx="410546" cy="619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8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1234</Words>
  <Application>Microsoft Office PowerPoint</Application>
  <PresentationFormat>Widescreen</PresentationFormat>
  <Paragraphs>203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Towards data-optimal storage, retrieval, and algorithms</vt:lpstr>
      <vt:lpstr>Problem</vt:lpstr>
      <vt:lpstr>IDX + zfp</vt:lpstr>
      <vt:lpstr>IDX</vt:lpstr>
      <vt:lpstr>zfp</vt:lpstr>
      <vt:lpstr>Embedded Coding</vt:lpstr>
      <vt:lpstr>Challenges</vt:lpstr>
      <vt:lpstr>Two approaches</vt:lpstr>
      <vt:lpstr>Interleaving bit planes</vt:lpstr>
      <vt:lpstr>Datasets</vt:lpstr>
      <vt:lpstr>Interpret brick samples</vt:lpstr>
      <vt:lpstr>I/O penalty for brick compression (1)</vt:lpstr>
      <vt:lpstr>I/O penalty for brick compression (2)</vt:lpstr>
      <vt:lpstr>Decompression time</vt:lpstr>
      <vt:lpstr>I/O speed when reading bricked data</vt:lpstr>
      <vt:lpstr>IDX blocks</vt:lpstr>
      <vt:lpstr>Block access time</vt:lpstr>
      <vt:lpstr>Block compression</vt:lpstr>
      <vt:lpstr>Ratio of RMS error (block/brick)</vt:lpstr>
      <vt:lpstr>Fixed-bit-budget comparison</vt:lpstr>
      <vt:lpstr>Fixed-bit-budget comparison (budget = 1 MB)</vt:lpstr>
      <vt:lpstr>Fixed-bit-budget comparison (budget = 3 MB)</vt:lpstr>
      <vt:lpstr>Fixed-bit-budget comparison (budget = 9 MB)</vt:lpstr>
      <vt:lpstr>Fixed-bit-budget comparison (budget = 27 MB)</vt:lpstr>
      <vt:lpstr>Future research directions</vt:lpstr>
      <vt:lpstr>In the long run</vt:lpstr>
      <vt:lpstr>The end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Duong Hoang</dc:creator>
  <cp:lastModifiedBy>Duong Hoang</cp:lastModifiedBy>
  <cp:revision>127</cp:revision>
  <dcterms:created xsi:type="dcterms:W3CDTF">2015-07-30T05:14:32Z</dcterms:created>
  <dcterms:modified xsi:type="dcterms:W3CDTF">2015-11-06T17:14:23Z</dcterms:modified>
</cp:coreProperties>
</file>