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3" r:id="rId5"/>
    <p:sldId id="258" r:id="rId6"/>
    <p:sldId id="257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83" d="100"/>
          <a:sy n="83" d="100"/>
        </p:scale>
        <p:origin x="90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59C5D-367A-4664-B6F0-AB936399CE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6D6D9A-7A96-4C93-A09B-8B7BD294D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47E0C-7F36-423C-BC27-7C08534ED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6E8B-2A44-42DF-AF8F-BDE3C113A341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ADFA1-067E-4EFF-9ADA-026B56D99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E6F9F-6105-41EF-B962-12938ECB1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565B6-9483-43C7-BA53-B8AA87C0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909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08BF6-897E-4403-BB97-12542329F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D6504C-4F29-44EC-BC11-401477BCD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B31D3-BE48-40B0-AC42-FE3F9D5D2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6E8B-2A44-42DF-AF8F-BDE3C113A341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DCBF9-D7F3-4534-837A-51B8EB11B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E5F48-CEDB-4396-882A-AE99BDB5E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565B6-9483-43C7-BA53-B8AA87C0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4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AA4DDB-D178-441A-B7FF-B396944C0E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FD91FF-726B-4B9E-AFB0-2B993DEC4B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BA0FF-DDB0-4C34-B08A-6BF6A892A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6E8B-2A44-42DF-AF8F-BDE3C113A341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621BE-D8D8-4BC9-B8A3-CAA2F0F49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3B683-BC9B-4CC6-945A-FEFCA8BB0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565B6-9483-43C7-BA53-B8AA87C0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6944D-6090-460B-B659-F9A807C52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BA94B-0D7A-409B-AC6F-278E3C8D0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E888F-17F8-4270-BA6F-72DB88CD9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6E8B-2A44-42DF-AF8F-BDE3C113A341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F5168-9BE2-4615-B0B7-88DD1CAC8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ED7815-084C-4BDB-80A9-F818C934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565B6-9483-43C7-BA53-B8AA87C0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52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5ACCF-20EF-447A-B750-D9D945EAF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86A027-9E81-440A-A9CF-BF15C7D70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EE0E6-C52F-47F4-AB4A-AECBF563F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6E8B-2A44-42DF-AF8F-BDE3C113A341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9776E-758E-4255-B621-130E534A3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9A172-9FCA-42C8-A71B-7499A0012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565B6-9483-43C7-BA53-B8AA87C0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07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F91BF-96EF-41BC-ADC6-E159F4711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D477C7-4F89-408F-9903-7EB026197D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4B75E4-80EA-41A7-A859-242420DF7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897917-691F-4C53-80D9-07B5AAB37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6E8B-2A44-42DF-AF8F-BDE3C113A341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00EEA6-07E1-4F0E-966C-775D8BF90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C0F548-6ECC-4701-AB18-A4C00806F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565B6-9483-43C7-BA53-B8AA87C0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675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67E7A-E1CF-41D5-9B56-BBE36DA81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C3E7B8-B1D5-4B98-A68D-934CF5DC4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84A5D4-B4A6-4CF2-A377-0A93DB2EBA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5CC07C-A8BB-4191-A446-13B789287E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79CCB7-C4BC-48BB-BBC0-8DF5AD814B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B6D9F2-2244-4C54-9859-0904390AD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6E8B-2A44-42DF-AF8F-BDE3C113A341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7EC022-B459-4CF4-AF21-9F35AC964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6D2114-EA16-4C26-9DEC-3E04085C8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565B6-9483-43C7-BA53-B8AA87C0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87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36D3A-86BC-4548-A9EB-8DC026EDF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4E30AD-4CBE-4BB5-9D85-DEA588A42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6E8B-2A44-42DF-AF8F-BDE3C113A341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54C53F-499D-4B97-8C25-B58267A22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F93A56-4F0C-425D-A167-97299D5CA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565B6-9483-43C7-BA53-B8AA87C0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940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67F506-2B20-4C95-AA95-D9F6CEBEF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6E8B-2A44-42DF-AF8F-BDE3C113A341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941232-48B1-4DA6-AFF4-E9D7EBEE9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806CE-FEC5-44D0-B9E1-620A7A5EA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565B6-9483-43C7-BA53-B8AA87C0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2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8F3FD-EF1D-43E8-ABE6-18B00D23A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1C06B-8748-4FBB-9F9B-463E7FD19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E7FC15-BAA1-4A7B-91E8-083459168F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52D6C-9F74-4511-8367-4BFC31B37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6E8B-2A44-42DF-AF8F-BDE3C113A341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598A47-AF5B-419C-8E7C-EF1A818DE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B2FB16-42F0-437A-A546-7E871AE9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565B6-9483-43C7-BA53-B8AA87C0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60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46902-E67F-420B-B24C-8BED8D7A1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0A78BE-4F05-4C26-87C5-6A6542FF04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949DA8-AE36-4C67-B41C-9B454EF11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41F36-9C81-4CC9-88EF-F182B8671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6E8B-2A44-42DF-AF8F-BDE3C113A341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0A1E35-BABA-430E-8852-FDE05DD5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C327F-9D91-44C9-A300-67C27D920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565B6-9483-43C7-BA53-B8AA87C0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79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EA5B04-8295-4141-A75C-56B065E88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1C8431-9960-42C8-ACBB-E6662887A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4F673-054B-4AE6-B6DF-DD89098ACB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46E8B-2A44-42DF-AF8F-BDE3C113A341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1D540-93CD-40B4-923C-A974F494B5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01072-BD53-44E9-B1DE-B334D85276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565B6-9483-43C7-BA53-B8AA87C01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8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#_combining_idx_and_zf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#_scaling_io_and_in_situ_analysis_with_reduced_resolution_and_compressed_data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#_mixed_resolution_and_mixed_precision_bit_streaming_in_the_wavelet_doma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#_resolution_precision_tradeoffs_for_data_analytics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#_improvements_in_wavelet_transform_and_wavelet_compressio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#_binomial_coding_for_compression_of_particle_positions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#_file_format_supporting_local_queries_that_improve_resolution_andor_data_precisio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A6D88-DE7B-45BC-BAA3-6B86E6D026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Novel data reduction combining resolution and precision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923467-647B-4C26-9F49-AA30F0C09B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841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47F74-0230-441D-AE2A-3574228B9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81037"/>
          </a:xfrm>
        </p:spPr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Combining IDX and zfp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8E5F9-CD15-46E2-8937-70737AE01D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81036"/>
            <a:ext cx="6682154" cy="6176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Studied methods of combining zfp compression with IDX indexing and an interpolation method based on bi-Laplacian constraints to fix blocking artifacts </a:t>
            </a:r>
            <a:r>
              <a:rPr lang="en-US" b="1" dirty="0"/>
              <a:t>(LLNL internship summer 2015)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Proposed and implemented a novel scheme: separate each zfp block into three "resolution levels": constant, linear, and higher-order coefficients. </a:t>
            </a:r>
          </a:p>
          <a:p>
            <a:pPr lvl="1"/>
            <a:r>
              <a:rPr lang="en-US" dirty="0"/>
              <a:t>Scalable on </a:t>
            </a:r>
            <a:r>
              <a:rPr lang="en-US" dirty="0" err="1"/>
              <a:t>Shaheen</a:t>
            </a:r>
            <a:r>
              <a:rPr lang="en-US" dirty="0"/>
              <a:t> and Mira</a:t>
            </a:r>
          </a:p>
          <a:p>
            <a:pPr lvl="1"/>
            <a:r>
              <a:rPr lang="en-US" dirty="0"/>
              <a:t>Comparable to zfp in terms of reconstruction quality</a:t>
            </a:r>
          </a:p>
          <a:p>
            <a:pPr lvl="1"/>
            <a:r>
              <a:rPr lang="en-US" dirty="0"/>
              <a:t>Able to achieve very high compression ratios (~2000x)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683A63-9C34-4BB6-BD92-084EE1D600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049" y="-1"/>
            <a:ext cx="4670952" cy="31675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A9BC28-5334-40AF-A73F-9EF9EAD6AB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322" y="3167509"/>
            <a:ext cx="5361678" cy="3677944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C5B168A6-67D2-4745-87AE-B560B178301B}"/>
              </a:ext>
            </a:extLst>
          </p:cNvPr>
          <p:cNvSpPr/>
          <p:nvPr/>
        </p:nvSpPr>
        <p:spPr>
          <a:xfrm>
            <a:off x="6154616" y="1155574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95BAC703-F5F0-4E25-86BE-7CBEF713ED46}"/>
              </a:ext>
            </a:extLst>
          </p:cNvPr>
          <p:cNvSpPr/>
          <p:nvPr/>
        </p:nvSpPr>
        <p:spPr>
          <a:xfrm>
            <a:off x="5506497" y="5446193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14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57368-DA2A-4AFF-B6B7-DD75868A6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67895"/>
          </a:xfrm>
        </p:spPr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Scaling I/O and in-situ analysis with reduced data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C55B1-D1A4-497E-BB56-BD3D7E79A5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67896"/>
            <a:ext cx="5566787" cy="619010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Scaling aggregation of coarse-resolution data to up to 32K processes using localized aggregation and domain partitioning</a:t>
            </a:r>
            <a:endParaRPr lang="en-US" b="1" dirty="0"/>
          </a:p>
          <a:p>
            <a:pPr marL="0" indent="0">
              <a:buNone/>
            </a:pPr>
            <a:r>
              <a:rPr lang="en-US" sz="2200" b="1" dirty="0"/>
              <a:t>S. Kumar, D. Hoang, S. Petruzza, J. Edwards, V. Pascucci</a:t>
            </a:r>
            <a:br>
              <a:rPr lang="en-US" sz="2200" b="1" dirty="0"/>
            </a:br>
            <a:r>
              <a:rPr lang="en-US" sz="2200" b="1" i="1" dirty="0"/>
              <a:t>24th IEEE International Conference on High Performance Computing, Data, and Analytics (</a:t>
            </a:r>
            <a:r>
              <a:rPr lang="en-US" sz="2200" b="1" i="1" dirty="0" err="1"/>
              <a:t>HiPC</a:t>
            </a:r>
            <a:r>
              <a:rPr lang="en-US" sz="2200" b="1" i="1" dirty="0"/>
              <a:t> '17)</a:t>
            </a:r>
            <a:r>
              <a:rPr lang="en-US" sz="2200" b="1" dirty="0"/>
              <a:t> </a:t>
            </a:r>
          </a:p>
          <a:p>
            <a:endParaRPr lang="en-US" dirty="0"/>
          </a:p>
          <a:p>
            <a:r>
              <a:rPr lang="en-US" dirty="0"/>
              <a:t>Obtained good results for common topological data analyses on data subsampled up to 4x in each dimension</a:t>
            </a:r>
          </a:p>
          <a:p>
            <a:pPr marL="0" indent="0">
              <a:buNone/>
            </a:pPr>
            <a:r>
              <a:rPr lang="en-US" sz="2200" b="1" dirty="0"/>
              <a:t>(Poster) S. Kumar, S. Petruzza, D. Hoang, V. Pascucci. 26th International Symposium on High Performance Parallel and Distributed Computing (HPDC 2017)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A1B164-1332-403C-9869-6A74614987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357" y="812581"/>
            <a:ext cx="6667500" cy="2438400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61ED780B-83C8-4F77-ABBA-3A29928F2156}"/>
              </a:ext>
            </a:extLst>
          </p:cNvPr>
          <p:cNvSpPr/>
          <p:nvPr/>
        </p:nvSpPr>
        <p:spPr>
          <a:xfrm>
            <a:off x="4292544" y="1628100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55A51E-0C36-40A0-96A4-CBBD2E32CE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189" y="3687745"/>
            <a:ext cx="6531811" cy="29592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CD7EC8-E50E-4882-9D05-054E94A30AFD}"/>
              </a:ext>
            </a:extLst>
          </p:cNvPr>
          <p:cNvSpPr txBox="1"/>
          <p:nvPr/>
        </p:nvSpPr>
        <p:spPr>
          <a:xfrm rot="16200000">
            <a:off x="4894600" y="4218178"/>
            <a:ext cx="1474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segmentation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1E474-3230-42C6-BA03-F18BF3462AF5}"/>
              </a:ext>
            </a:extLst>
          </p:cNvPr>
          <p:cNvSpPr txBox="1"/>
          <p:nvPr/>
        </p:nvSpPr>
        <p:spPr>
          <a:xfrm rot="16200000">
            <a:off x="5046609" y="5666159"/>
            <a:ext cx="1185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isocontour</a:t>
            </a:r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8ECA5E41-91A8-4C0F-8EE8-85A2C3D746C9}"/>
              </a:ext>
            </a:extLst>
          </p:cNvPr>
          <p:cNvSpPr/>
          <p:nvPr/>
        </p:nvSpPr>
        <p:spPr>
          <a:xfrm>
            <a:off x="4292544" y="4583223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043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B2E16-7D88-4FAE-A30D-94B1832C8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2192000" cy="810524"/>
          </a:xfrm>
        </p:spPr>
        <p:txBody>
          <a:bodyPr>
            <a:normAutofit/>
          </a:bodyPr>
          <a:lstStyle/>
          <a:p>
            <a:r>
              <a:rPr lang="en-US" dirty="0">
                <a:hlinkClick r:id="rId2" action="ppaction://hlinkfile"/>
              </a:rPr>
              <a:t>Mixed-precision bit streaming in the wavelet domain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ABC09-0CCE-4A71-AD10-8D3E3D56C8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28780"/>
            <a:ext cx="4903596" cy="601096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Devised a "skip leading zero“ streaming scheme which outperforms fixed-rate zfp compression in 2D, and is competitive with zfp in 3D</a:t>
            </a:r>
          </a:p>
          <a:p>
            <a:pPr marL="0" indent="0">
              <a:buNone/>
            </a:pPr>
            <a:r>
              <a:rPr lang="en-US" b="1" dirty="0"/>
              <a:t>(LLNL internship summer 2016)</a:t>
            </a:r>
          </a:p>
          <a:p>
            <a:endParaRPr lang="en-US" dirty="0"/>
          </a:p>
          <a:p>
            <a:r>
              <a:rPr lang="en-US" dirty="0"/>
              <a:t>Implemented a visualization tool that lets user interactively explore different streaming strategies and gain insights into each</a:t>
            </a:r>
          </a:p>
          <a:p>
            <a:pPr marL="0" indent="0">
              <a:buNone/>
            </a:pPr>
            <a:r>
              <a:rPr lang="en-US" b="1" dirty="0"/>
              <a:t>(LLNL internship summer 2017 – one of the best student poster awards)</a:t>
            </a:r>
            <a:br>
              <a:rPr lang="en-US" dirty="0"/>
            </a:b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F896D3-038D-401F-A905-F59DE519DB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819" y="690994"/>
            <a:ext cx="6203182" cy="28841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F92BD64-9E91-448F-B6FF-820D42C3BB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149" y="3652426"/>
            <a:ext cx="5787851" cy="3187318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DE994D2D-9647-4063-81D9-322A4343582B}"/>
              </a:ext>
            </a:extLst>
          </p:cNvPr>
          <p:cNvSpPr/>
          <p:nvPr/>
        </p:nvSpPr>
        <p:spPr>
          <a:xfrm>
            <a:off x="4270550" y="1689501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A3206FA-AB31-4BD1-AC38-ABF30B6998A9}"/>
              </a:ext>
            </a:extLst>
          </p:cNvPr>
          <p:cNvSpPr/>
          <p:nvPr/>
        </p:nvSpPr>
        <p:spPr>
          <a:xfrm>
            <a:off x="4903596" y="4264623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041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F37C7-5571-43AF-8337-055303764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835855"/>
          </a:xfrm>
        </p:spPr>
        <p:txBody>
          <a:bodyPr/>
          <a:lstStyle/>
          <a:p>
            <a:r>
              <a:rPr lang="en-US" dirty="0">
                <a:hlinkClick r:id="rId2"/>
              </a:rPr>
              <a:t>Resolution-precision tradeoffs for data analytics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701E92-0464-4FCC-8206-337A7AEC5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3675"/>
            <a:ext cx="4873451" cy="607607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Systematic studies of the resolution-versus-precision tradeoffs for common data analysis and visualization tasks</a:t>
            </a:r>
          </a:p>
          <a:p>
            <a:r>
              <a:rPr lang="en-US" dirty="0"/>
              <a:t>Empirical evidence that jointly optimizing resolution and precision can provide signiﬁcant improvements on the results of analysis tasks over adjusting either independently</a:t>
            </a:r>
          </a:p>
          <a:p>
            <a:r>
              <a:rPr lang="en-US" dirty="0"/>
              <a:t>A greedy approach that gives estimations for lower bounds of error for various analysis tasks</a:t>
            </a:r>
          </a:p>
          <a:p>
            <a:pPr marL="0" indent="0">
              <a:buNone/>
            </a:pPr>
            <a:r>
              <a:rPr lang="en-US" sz="2200" b="1" dirty="0"/>
              <a:t>D. Hoang, P. Klacansky, H. Bhatia, P-T. Bremer, P. Lindstrom, V. Pascucci</a:t>
            </a:r>
            <a:br>
              <a:rPr lang="en-US" sz="2200" b="1" dirty="0"/>
            </a:br>
            <a:r>
              <a:rPr lang="en-US" sz="2200" b="1" i="1" dirty="0"/>
              <a:t>IEEE Transactions on Visualization and Computer Graphics 25(1):1-11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39062B-ABD2-41AF-8DE0-7E412DBC5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469" y="3282593"/>
            <a:ext cx="9991794" cy="2066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BB7183-2D8A-4BAB-89DA-473E6D2AE4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861" y="5354114"/>
            <a:ext cx="9626058" cy="14804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D829F6-D281-426B-9F99-6B065E6239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575" y="758468"/>
            <a:ext cx="72104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163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7FD83-CCC8-4DDC-8A6C-5C2B1B1FE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2192000" cy="662782"/>
          </a:xfrm>
        </p:spPr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Improvements in wavelet transform and compression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153A3-A317-4E4B-A159-4738C4091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81038"/>
            <a:ext cx="5838092" cy="615870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Distributed wavelet transform that scales perfectly to 64K processes on Mira</a:t>
            </a:r>
          </a:p>
          <a:p>
            <a:r>
              <a:rPr lang="en-US" dirty="0"/>
              <a:t>Showed that zfp is about 10x to 20x faster than EBCOT for encoding wavelet coefficients while the compressed data size is about 10% smaller with zfp.</a:t>
            </a:r>
          </a:p>
          <a:p>
            <a:r>
              <a:rPr lang="en-US" dirty="0"/>
              <a:t>Introduced linear-lifting approach to extend the input function at the while maintaining smoothness across the boundary</a:t>
            </a:r>
          </a:p>
          <a:p>
            <a:r>
              <a:rPr lang="en-US" dirty="0"/>
              <a:t>Tile-based wavelet transform 3x faster than traditional code</a:t>
            </a:r>
          </a:p>
          <a:p>
            <a:r>
              <a:rPr lang="en-US" dirty="0"/>
              <a:t>Made the zfp decoder 2x faster with the use of AVX2 instructions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AE5E48-0059-4AA0-AF0C-115AE8E2F9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832" y="639223"/>
            <a:ext cx="4862800" cy="18482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739853-FADF-4A90-A26E-04C499F56A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685" y="4761246"/>
            <a:ext cx="3868013" cy="20001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0CDF67-F465-460D-AEB9-F451CA9679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685" y="2487504"/>
            <a:ext cx="3623017" cy="2191372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40D84A28-9C78-42BD-836D-6EC40B7499A9}"/>
              </a:ext>
            </a:extLst>
          </p:cNvPr>
          <p:cNvSpPr/>
          <p:nvPr/>
        </p:nvSpPr>
        <p:spPr>
          <a:xfrm>
            <a:off x="4802512" y="1343820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975171C2-DB47-41FD-BA5C-DF292BC9520D}"/>
              </a:ext>
            </a:extLst>
          </p:cNvPr>
          <p:cNvSpPr/>
          <p:nvPr/>
        </p:nvSpPr>
        <p:spPr>
          <a:xfrm>
            <a:off x="5508170" y="3947357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5A8788AB-757F-4CAD-8DBD-6D94F04ED131}"/>
              </a:ext>
            </a:extLst>
          </p:cNvPr>
          <p:cNvSpPr/>
          <p:nvPr/>
        </p:nvSpPr>
        <p:spPr>
          <a:xfrm>
            <a:off x="5508170" y="6010056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888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28F96-18BF-422A-B56A-10305071D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1036"/>
          </a:xfrm>
        </p:spPr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Binomial coding for compression of particle positions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CB250-3008-4E0F-9573-0EC49E9AC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81037"/>
            <a:ext cx="5416062" cy="6176962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Implemented binomial coding for compression of particle positions, which  compresses 14% better than the state-of-the-art methods</a:t>
            </a:r>
          </a:p>
          <a:p>
            <a:endParaRPr lang="en-US" dirty="0"/>
          </a:p>
          <a:p>
            <a:r>
              <a:rPr lang="en-US" dirty="0"/>
              <a:t>Rendered particles at reduced levels of details, achieving 7x reduction in data size</a:t>
            </a:r>
          </a:p>
          <a:p>
            <a:pPr marL="0" indent="0">
              <a:buNone/>
            </a:pPr>
            <a:r>
              <a:rPr lang="en-US" b="1" dirty="0"/>
              <a:t>(LLNL internship summer 2018)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7E5AF5-00F3-4247-ABD3-39F9C869F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062" y="2341425"/>
            <a:ext cx="6775938" cy="18880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4989A3-CFA2-4333-87EF-E4E41BED66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238" y="4344964"/>
            <a:ext cx="6265762" cy="25130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93A244-27E1-47ED-953B-F057A74F131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2" b="10762"/>
          <a:stretch/>
        </p:blipFill>
        <p:spPr>
          <a:xfrm>
            <a:off x="442128" y="625978"/>
            <a:ext cx="9597851" cy="1645920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19311DE9-655B-4D9E-AFF5-20A5E1EA0484}"/>
              </a:ext>
            </a:extLst>
          </p:cNvPr>
          <p:cNvSpPr/>
          <p:nvPr/>
        </p:nvSpPr>
        <p:spPr>
          <a:xfrm>
            <a:off x="4653224" y="5287486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3818EC6-0D4B-4538-B596-FD5DF6AFAB49}"/>
              </a:ext>
            </a:extLst>
          </p:cNvPr>
          <p:cNvSpPr/>
          <p:nvPr/>
        </p:nvSpPr>
        <p:spPr>
          <a:xfrm>
            <a:off x="4240405" y="2326957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542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2D3A9-0D7B-49AB-91A8-A9DA6DE6B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1036"/>
          </a:xfrm>
        </p:spPr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File format supporting resolution/precision queries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97216-9325-4E5D-8E23-AA4DABD00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81037"/>
            <a:ext cx="4389006" cy="61769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Novel, compressed file format that supports progressive data queries in precision or resolution (work in progress)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Compressed in-memory representation for adaptive-resolution and adaptive-precision data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DF22F1-B961-4CFB-A526-3BCEB30D7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006" y="623922"/>
            <a:ext cx="3946968" cy="19761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37871D-1E37-4F54-91AB-B95E5AB74E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631" y="2205873"/>
            <a:ext cx="4521630" cy="16408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588313-8C50-46E7-B925-1DD6A411E3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184" y="2536194"/>
            <a:ext cx="1957943" cy="19287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BEF56C-3519-4ED1-971D-64F66565EA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006" y="4124957"/>
            <a:ext cx="7567430" cy="19287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B997E3-A509-45AD-BE2B-DF60A96995CD}"/>
              </a:ext>
            </a:extLst>
          </p:cNvPr>
          <p:cNvSpPr txBox="1"/>
          <p:nvPr/>
        </p:nvSpPr>
        <p:spPr>
          <a:xfrm>
            <a:off x="4745620" y="6086542"/>
            <a:ext cx="174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Refinement map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30EA86-3B8D-47E0-81AC-0F3A73B6A487}"/>
              </a:ext>
            </a:extLst>
          </p:cNvPr>
          <p:cNvSpPr txBox="1"/>
          <p:nvPr/>
        </p:nvSpPr>
        <p:spPr>
          <a:xfrm>
            <a:off x="7037408" y="6044041"/>
            <a:ext cx="2361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Isocontour</a:t>
            </a:r>
            <a:r>
              <a:rPr lang="en-US" dirty="0"/>
              <a:t> on mixed-resolution blocks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AC5363-993C-4FBA-BB1B-BAB966741F19}"/>
              </a:ext>
            </a:extLst>
          </p:cNvPr>
          <p:cNvSpPr txBox="1"/>
          <p:nvPr/>
        </p:nvSpPr>
        <p:spPr>
          <a:xfrm>
            <a:off x="10170184" y="6086542"/>
            <a:ext cx="2361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Reference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9CA5E9AB-AA9B-4211-ADD7-E5CDD5E4977A}"/>
              </a:ext>
            </a:extLst>
          </p:cNvPr>
          <p:cNvSpPr/>
          <p:nvPr/>
        </p:nvSpPr>
        <p:spPr>
          <a:xfrm>
            <a:off x="3105909" y="5146022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A46B1A2A-D4AD-4800-AABE-06E4EE6A136F}"/>
              </a:ext>
            </a:extLst>
          </p:cNvPr>
          <p:cNvSpPr/>
          <p:nvPr/>
        </p:nvSpPr>
        <p:spPr>
          <a:xfrm rot="18559753">
            <a:off x="1114036" y="4042344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6AAA8B45-E8B9-452E-9C11-4C28E76E48CE}"/>
              </a:ext>
            </a:extLst>
          </p:cNvPr>
          <p:cNvSpPr/>
          <p:nvPr/>
        </p:nvSpPr>
        <p:spPr>
          <a:xfrm>
            <a:off x="3801177" y="687046"/>
            <a:ext cx="1175657" cy="512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347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526</Words>
  <Application>Microsoft Office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Novel data reduction combining resolution and precision</vt:lpstr>
      <vt:lpstr>Combining IDX and zfp</vt:lpstr>
      <vt:lpstr>Scaling I/O and in-situ analysis with reduced data</vt:lpstr>
      <vt:lpstr>Mixed-precision bit streaming in the wavelet domain</vt:lpstr>
      <vt:lpstr>Resolution-precision tradeoffs for data analytics</vt:lpstr>
      <vt:lpstr>Improvements in wavelet transform and compression</vt:lpstr>
      <vt:lpstr>Binomial coding for compression of particle positions</vt:lpstr>
      <vt:lpstr>File format supporting resolution/precision queries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Novel data reduction combining resolution and precision</dc:title>
  <dc:creator>Duong Hoang</dc:creator>
  <cp:lastModifiedBy>Duong Hoang</cp:lastModifiedBy>
  <cp:revision>49</cp:revision>
  <dcterms:created xsi:type="dcterms:W3CDTF">2020-01-25T14:54:11Z</dcterms:created>
  <dcterms:modified xsi:type="dcterms:W3CDTF">2020-01-25T17:00:07Z</dcterms:modified>
</cp:coreProperties>
</file>