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2" r:id="rId3"/>
    <p:sldId id="257" r:id="rId4"/>
    <p:sldId id="258" r:id="rId5"/>
    <p:sldId id="259" r:id="rId6"/>
    <p:sldId id="260" r:id="rId7"/>
    <p:sldId id="293" r:id="rId8"/>
    <p:sldId id="295" r:id="rId9"/>
    <p:sldId id="264" r:id="rId10"/>
    <p:sldId id="294" r:id="rId11"/>
    <p:sldId id="291" r:id="rId12"/>
    <p:sldId id="266" r:id="rId13"/>
    <p:sldId id="267" r:id="rId14"/>
    <p:sldId id="301" r:id="rId15"/>
    <p:sldId id="268" r:id="rId16"/>
    <p:sldId id="299" r:id="rId17"/>
    <p:sldId id="300" r:id="rId18"/>
    <p:sldId id="269" r:id="rId19"/>
    <p:sldId id="296" r:id="rId20"/>
    <p:sldId id="270" r:id="rId21"/>
    <p:sldId id="297" r:id="rId22"/>
    <p:sldId id="273" r:id="rId23"/>
    <p:sldId id="275" r:id="rId24"/>
    <p:sldId id="271" r:id="rId25"/>
    <p:sldId id="298" r:id="rId26"/>
    <p:sldId id="276" r:id="rId27"/>
    <p:sldId id="277" r:id="rId28"/>
    <p:sldId id="282" r:id="rId29"/>
    <p:sldId id="279" r:id="rId30"/>
    <p:sldId id="280" r:id="rId31"/>
    <p:sldId id="278" r:id="rId32"/>
    <p:sldId id="303" r:id="rId33"/>
    <p:sldId id="305" r:id="rId34"/>
    <p:sldId id="283" r:id="rId35"/>
    <p:sldId id="284" r:id="rId36"/>
    <p:sldId id="285" r:id="rId37"/>
    <p:sldId id="286" r:id="rId38"/>
    <p:sldId id="287" r:id="rId39"/>
    <p:sldId id="302" r:id="rId40"/>
    <p:sldId id="289" r:id="rId41"/>
    <p:sldId id="290" r:id="rId42"/>
    <p:sldId id="304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02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yVal>
            <c:numRef>
              <c:f>Sheet1!$A$1:$A$8</c:f>
              <c:numCache>
                <c:formatCode>General</c:formatCode>
                <c:ptCount val="8"/>
                <c:pt idx="0">
                  <c:v>56</c:v>
                </c:pt>
                <c:pt idx="1">
                  <c:v>40</c:v>
                </c:pt>
                <c:pt idx="2">
                  <c:v>8</c:v>
                </c:pt>
                <c:pt idx="3">
                  <c:v>24</c:v>
                </c:pt>
                <c:pt idx="4">
                  <c:v>48</c:v>
                </c:pt>
                <c:pt idx="5">
                  <c:v>48</c:v>
                </c:pt>
                <c:pt idx="6">
                  <c:v>40</c:v>
                </c:pt>
                <c:pt idx="7">
                  <c:v>16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4318640"/>
        <c:axId val="326768808"/>
      </c:scatterChart>
      <c:valAx>
        <c:axId val="234318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8808"/>
        <c:crosses val="autoZero"/>
        <c:crossBetween val="midCat"/>
      </c:valAx>
      <c:valAx>
        <c:axId val="326768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4318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yVal>
            <c:numRef>
              <c:f>Sheet1!$B$1:$B$8</c:f>
              <c:numCache>
                <c:formatCode>General</c:formatCode>
                <c:ptCount val="8"/>
                <c:pt idx="0">
                  <c:v>48</c:v>
                </c:pt>
                <c:pt idx="1">
                  <c:v>48</c:v>
                </c:pt>
                <c:pt idx="2">
                  <c:v>16</c:v>
                </c:pt>
                <c:pt idx="3">
                  <c:v>16</c:v>
                </c:pt>
                <c:pt idx="4">
                  <c:v>48</c:v>
                </c:pt>
                <c:pt idx="5">
                  <c:v>48</c:v>
                </c:pt>
                <c:pt idx="6">
                  <c:v>28</c:v>
                </c:pt>
                <c:pt idx="7">
                  <c:v>28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766456"/>
        <c:axId val="326766064"/>
      </c:scatterChart>
      <c:valAx>
        <c:axId val="326766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6064"/>
        <c:crosses val="autoZero"/>
        <c:crossBetween val="midCat"/>
      </c:valAx>
      <c:valAx>
        <c:axId val="326766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64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yVal>
            <c:numRef>
              <c:f>Sheet1!$D$1:$D$8</c:f>
              <c:numCache>
                <c:formatCode>General</c:formatCode>
                <c:ptCount val="8"/>
                <c:pt idx="0">
                  <c:v>58</c:v>
                </c:pt>
                <c:pt idx="1">
                  <c:v>33</c:v>
                </c:pt>
                <c:pt idx="2">
                  <c:v>9</c:v>
                </c:pt>
                <c:pt idx="3">
                  <c:v>28</c:v>
                </c:pt>
                <c:pt idx="4">
                  <c:v>48</c:v>
                </c:pt>
                <c:pt idx="5">
                  <c:v>41</c:v>
                </c:pt>
                <c:pt idx="6">
                  <c:v>35</c:v>
                </c:pt>
                <c:pt idx="7">
                  <c:v>35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768024"/>
        <c:axId val="326765280"/>
      </c:scatterChart>
      <c:valAx>
        <c:axId val="326768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5280"/>
        <c:crosses val="autoZero"/>
        <c:crossBetween val="midCat"/>
      </c:valAx>
      <c:valAx>
        <c:axId val="326765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80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yVal>
            <c:numRef>
              <c:f>Sheet1!$A$1:$A$8</c:f>
              <c:numCache>
                <c:formatCode>General</c:formatCode>
                <c:ptCount val="8"/>
                <c:pt idx="0">
                  <c:v>56</c:v>
                </c:pt>
                <c:pt idx="1">
                  <c:v>40</c:v>
                </c:pt>
                <c:pt idx="2">
                  <c:v>8</c:v>
                </c:pt>
                <c:pt idx="3">
                  <c:v>24</c:v>
                </c:pt>
                <c:pt idx="4">
                  <c:v>48</c:v>
                </c:pt>
                <c:pt idx="5">
                  <c:v>48</c:v>
                </c:pt>
                <c:pt idx="6">
                  <c:v>40</c:v>
                </c:pt>
                <c:pt idx="7">
                  <c:v>16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767240"/>
        <c:axId val="326767632"/>
      </c:scatterChart>
      <c:valAx>
        <c:axId val="326767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7632"/>
        <c:crosses val="autoZero"/>
        <c:crossBetween val="midCat"/>
      </c:valAx>
      <c:valAx>
        <c:axId val="326767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7672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010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50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501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396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57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2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4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18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24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67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86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DBC60-7FE1-4142-BEAF-D680FEE6F370}" type="datetimeFigureOut">
              <a:rPr lang="en-US" smtClean="0"/>
              <a:t>8/18/2016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2DF53-8043-984E-9F6F-0D33CB3C7E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31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Towards progressive refinement in resolution and precision for scientific data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Duong Hoang</a:t>
            </a:r>
          </a:p>
          <a:p>
            <a:r>
              <a:rPr lang="en-US" dirty="0" smtClean="0"/>
              <a:t>Peer </a:t>
            </a:r>
            <a:r>
              <a:rPr lang="en-US" dirty="0" err="1" smtClean="0"/>
              <a:t>Timo</a:t>
            </a:r>
            <a:r>
              <a:rPr lang="en-US" dirty="0" smtClean="0"/>
              <a:t> Bremer</a:t>
            </a:r>
          </a:p>
          <a:p>
            <a:r>
              <a:rPr lang="en-US" dirty="0" smtClean="0"/>
              <a:t>Valerio </a:t>
            </a:r>
            <a:r>
              <a:rPr lang="en-US" dirty="0" err="1" smtClean="0"/>
              <a:t>Pascucci</a:t>
            </a:r>
            <a:endParaRPr lang="en-US" dirty="0" smtClean="0"/>
          </a:p>
          <a:p>
            <a:r>
              <a:rPr lang="en-US" dirty="0" smtClean="0"/>
              <a:t>Peter Lindstrom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89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SG" dirty="0" smtClean="0"/>
              <a:t>Non-uniform sampling - Volume rendering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98" y="1386840"/>
            <a:ext cx="8081803" cy="4983163"/>
          </a:xfrm>
        </p:spPr>
      </p:pic>
    </p:spTree>
    <p:extLst>
      <p:ext uri="{BB962C8B-B14F-4D97-AF65-F5344CB8AC3E}">
        <p14:creationId xmlns:p14="http://schemas.microsoft.com/office/powerpoint/2010/main" val="51566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353" y="0"/>
            <a:ext cx="3758973" cy="4978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7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Interpolation (bi-Laplacian constraints)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95" y="1078009"/>
            <a:ext cx="2736987" cy="273698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04" y="1078009"/>
            <a:ext cx="2736350" cy="2736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76" y="1077373"/>
            <a:ext cx="2736986" cy="27369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204" y="3958457"/>
            <a:ext cx="2744857" cy="2744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876" y="3958457"/>
            <a:ext cx="2744857" cy="274485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1895" y="1098311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>
                <a:solidFill>
                  <a:srgbClr val="FFFF00"/>
                </a:solidFill>
              </a:rPr>
              <a:t>Origina</a:t>
            </a:r>
            <a:r>
              <a:rPr lang="en-SG" dirty="0" smtClean="0">
                <a:solidFill>
                  <a:schemeClr val="bg1"/>
                </a:solidFill>
              </a:rPr>
              <a:t>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75987" y="1073264"/>
            <a:ext cx="2601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>
                <a:solidFill>
                  <a:srgbClr val="FFFF00"/>
                </a:solidFill>
              </a:rPr>
              <a:t>Block-</a:t>
            </a:r>
            <a:r>
              <a:rPr lang="en-SG" dirty="0" err="1" smtClean="0">
                <a:solidFill>
                  <a:srgbClr val="FFFF00"/>
                </a:solidFill>
              </a:rPr>
              <a:t>downsampled</a:t>
            </a:r>
            <a:r>
              <a:rPr lang="en-SG" dirty="0" smtClean="0">
                <a:solidFill>
                  <a:srgbClr val="FFFF00"/>
                </a:solidFill>
              </a:rPr>
              <a:t> (1/4)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69876" y="1098311"/>
            <a:ext cx="2240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>
                <a:solidFill>
                  <a:srgbClr val="FFFF00"/>
                </a:solidFill>
              </a:rPr>
              <a:t>Reconstructed full-res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5730243" y="2351318"/>
            <a:ext cx="627017" cy="17417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166204" y="3959676"/>
            <a:ext cx="2601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>
                <a:solidFill>
                  <a:srgbClr val="FFFF00"/>
                </a:solidFill>
              </a:rPr>
              <a:t>Block-</a:t>
            </a:r>
            <a:r>
              <a:rPr lang="en-SG" dirty="0" err="1" smtClean="0">
                <a:solidFill>
                  <a:srgbClr val="FFFF00"/>
                </a:solidFill>
              </a:rPr>
              <a:t>downsampled</a:t>
            </a:r>
            <a:r>
              <a:rPr lang="en-SG" dirty="0" smtClean="0">
                <a:solidFill>
                  <a:srgbClr val="FFFF00"/>
                </a:solidFill>
              </a:rPr>
              <a:t> (1/8)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69876" y="3959676"/>
            <a:ext cx="2240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>
                <a:solidFill>
                  <a:srgbClr val="FFFF00"/>
                </a:solidFill>
              </a:rPr>
              <a:t>Reconstructed full-res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730242" y="5156713"/>
            <a:ext cx="627017" cy="17417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0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2"/>
            <a:ext cx="8229600" cy="1143000"/>
          </a:xfrm>
        </p:spPr>
        <p:txBody>
          <a:bodyPr/>
          <a:lstStyle/>
          <a:p>
            <a:r>
              <a:rPr lang="en-US" dirty="0" smtClean="0"/>
              <a:t>Better interpolation: Wavelets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7672"/>
            <a:ext cx="8229600" cy="4978491"/>
          </a:xfrm>
        </p:spPr>
        <p:txBody>
          <a:bodyPr/>
          <a:lstStyle/>
          <a:p>
            <a:r>
              <a:rPr lang="en-US" dirty="0" smtClean="0"/>
              <a:t>Wavelets as a kind of interpolation basis</a:t>
            </a:r>
          </a:p>
          <a:p>
            <a:r>
              <a:rPr lang="en-US" dirty="0" smtClean="0"/>
              <a:t>Also “better” multi-res decomposition (“filtered data” instead of sub-sampling)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6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ums and </a:t>
            </a:r>
            <a:r>
              <a:rPr lang="en-US" b="1" dirty="0" smtClean="0"/>
              <a:t>differences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331881"/>
              </p:ext>
            </p:extLst>
          </p:nvPr>
        </p:nvGraphicFramePr>
        <p:xfrm>
          <a:off x="284908" y="2262245"/>
          <a:ext cx="8625841" cy="16696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506278">
                <a:tc>
                  <a:txBody>
                    <a:bodyPr/>
                    <a:lstStyle/>
                    <a:p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56        40          8        24        48        48        40        16</a:t>
                      </a:r>
                      <a:endParaRPr lang="en-US" sz="3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60522">
                <a:tc>
                  <a:txBody>
                    <a:bodyPr/>
                    <a:lstStyle/>
                    <a:p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48        </a:t>
                      </a:r>
                      <a:r>
                        <a:rPr lang="en-SG" sz="30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SG" sz="3000" b="1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        16         </a:t>
                      </a:r>
                      <a:r>
                        <a:rPr lang="en-SG" sz="3000" b="1" dirty="0" smtClean="0">
                          <a:solidFill>
                            <a:schemeClr val="tx1"/>
                          </a:solidFill>
                        </a:rPr>
                        <a:t>-8</a:t>
                      </a:r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SG" sz="3000" b="0" dirty="0" smtClean="0">
                          <a:solidFill>
                            <a:schemeClr val="tx1"/>
                          </a:solidFill>
                        </a:rPr>
                        <a:t>48          </a:t>
                      </a:r>
                      <a:r>
                        <a:rPr lang="en-SG" sz="3000" b="1" dirty="0" smtClean="0"/>
                        <a:t>0</a:t>
                      </a:r>
                      <a:r>
                        <a:rPr lang="en-SG" sz="3000" b="0" dirty="0" smtClean="0"/>
                        <a:t>        </a:t>
                      </a:r>
                      <a:r>
                        <a:rPr lang="en-SG" sz="3000" b="0" baseline="0" dirty="0" smtClean="0"/>
                        <a:t>2</a:t>
                      </a:r>
                      <a:r>
                        <a:rPr lang="en-SG" sz="3000" b="0" dirty="0" smtClean="0"/>
                        <a:t>8        </a:t>
                      </a:r>
                      <a:r>
                        <a:rPr lang="en-SG" sz="3000" b="1" dirty="0" smtClean="0"/>
                        <a:t>12</a:t>
                      </a:r>
                      <a:endParaRPr lang="en-US" sz="3000" b="1" dirty="0"/>
                    </a:p>
                  </a:txBody>
                  <a:tcPr/>
                </a:tc>
              </a:tr>
              <a:tr h="5605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48        16        48        28          </a:t>
                      </a:r>
                      <a:r>
                        <a:rPr lang="en-SG" sz="3000" b="1" dirty="0" smtClean="0"/>
                        <a:t>8        </a:t>
                      </a:r>
                      <a:r>
                        <a:rPr lang="en-SG" sz="3000" b="1" baseline="0" dirty="0" smtClean="0"/>
                        <a:t> </a:t>
                      </a:r>
                      <a:r>
                        <a:rPr lang="en-SG" sz="3000" b="1" dirty="0" smtClean="0"/>
                        <a:t>-8          0        12</a:t>
                      </a:r>
                      <a:endParaRPr lang="en-US" sz="3000" b="1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30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Reconstruction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358909"/>
              </p:ext>
            </p:extLst>
          </p:nvPr>
        </p:nvGraphicFramePr>
        <p:xfrm>
          <a:off x="259079" y="1138649"/>
          <a:ext cx="8625841" cy="22302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506278">
                <a:tc>
                  <a:txBody>
                    <a:bodyPr/>
                    <a:lstStyle/>
                    <a:p>
                      <a:r>
                        <a:rPr lang="en-SG" sz="3000" dirty="0" smtClean="0">
                          <a:solidFill>
                            <a:schemeClr val="accent3"/>
                          </a:solidFill>
                        </a:rPr>
                        <a:t>56        40          8        24        48        48        40        16</a:t>
                      </a:r>
                      <a:endParaRPr lang="en-US" sz="3000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560522">
                <a:tc>
                  <a:txBody>
                    <a:bodyPr/>
                    <a:lstStyle/>
                    <a:p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48        16        48        28          </a:t>
                      </a:r>
                      <a:r>
                        <a:rPr lang="en-SG" sz="3000" b="1" dirty="0" smtClean="0"/>
                        <a:t>8        </a:t>
                      </a:r>
                      <a:r>
                        <a:rPr lang="en-SG" sz="3000" b="1" baseline="0" dirty="0" smtClean="0"/>
                        <a:t> </a:t>
                      </a:r>
                      <a:r>
                        <a:rPr lang="en-SG" sz="3000" b="1" dirty="0" smtClean="0"/>
                        <a:t>-8          0        12</a:t>
                      </a:r>
                      <a:endParaRPr lang="en-US" sz="3000" b="1" dirty="0"/>
                    </a:p>
                  </a:txBody>
                  <a:tcPr/>
                </a:tc>
              </a:tr>
              <a:tr h="5605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3000" dirty="0" smtClean="0">
                          <a:solidFill>
                            <a:schemeClr val="tx1"/>
                          </a:solidFill>
                        </a:rPr>
                        <a:t>48        16        48        28          </a:t>
                      </a:r>
                      <a:r>
                        <a:rPr lang="en-SG" sz="30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SG" sz="3000" b="1" dirty="0" smtClean="0"/>
                        <a:t>         </a:t>
                      </a:r>
                      <a:r>
                        <a:rPr lang="en-SG" sz="3000" b="1" baseline="0" dirty="0" smtClean="0"/>
                        <a:t> </a:t>
                      </a:r>
                      <a:r>
                        <a:rPr lang="en-SG" sz="3000" b="1" dirty="0" smtClean="0"/>
                        <a:t>0          0          0</a:t>
                      </a:r>
                      <a:endParaRPr lang="en-US" sz="3000" b="1" dirty="0" smtClean="0"/>
                    </a:p>
                  </a:txBody>
                  <a:tcPr/>
                </a:tc>
              </a:tr>
              <a:tr h="5605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3000" dirty="0" smtClean="0">
                          <a:solidFill>
                            <a:schemeClr val="accent4"/>
                          </a:solidFill>
                        </a:rPr>
                        <a:t>48        48        16        16        48        48        28        28</a:t>
                      </a:r>
                      <a:endParaRPr lang="en-US" sz="3000" dirty="0" smtClean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7497425"/>
              </p:ext>
            </p:extLst>
          </p:nvPr>
        </p:nvGraphicFramePr>
        <p:xfrm>
          <a:off x="0" y="39384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9311746"/>
              </p:ext>
            </p:extLst>
          </p:nvPr>
        </p:nvGraphicFramePr>
        <p:xfrm>
          <a:off x="4572000" y="393845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27380" y="3938452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Original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99380" y="3947161"/>
            <a:ext cx="1536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Reconstructed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16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Predicts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accent1"/>
                </a:solidFill>
              </a:rPr>
              <a:t>updates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8863549"/>
              </p:ext>
            </p:extLst>
          </p:nvPr>
        </p:nvGraphicFramePr>
        <p:xfrm>
          <a:off x="259079" y="1782296"/>
          <a:ext cx="8625841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370840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56        40          8        24        48        48        40        16        </a:t>
                      </a:r>
                      <a:r>
                        <a:rPr lang="en-SG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40</a:t>
                      </a:r>
                      <a:endParaRPr lang="en-US" sz="28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2845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56          </a:t>
                      </a:r>
                      <a:r>
                        <a:rPr lang="en-SG" sz="2800" dirty="0" smtClean="0">
                          <a:solidFill>
                            <a:schemeClr val="accent2"/>
                          </a:solidFill>
                        </a:rPr>
                        <a:t>8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SG" sz="28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8         </a:t>
                      </a:r>
                      <a:r>
                        <a:rPr lang="en-SG" sz="2800" dirty="0" smtClean="0">
                          <a:solidFill>
                            <a:schemeClr val="accent2"/>
                          </a:solidFill>
                        </a:rPr>
                        <a:t>-4        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SG" sz="28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SG" sz="2800" b="0" dirty="0" smtClean="0"/>
                        <a:t>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0" dirty="0" smtClean="0">
                          <a:solidFill>
                            <a:schemeClr val="accent2"/>
                          </a:solidFill>
                        </a:rPr>
                        <a:t>4</a:t>
                      </a:r>
                      <a:r>
                        <a:rPr lang="en-SG" sz="2800" b="0" dirty="0" smtClean="0"/>
                        <a:t>        40       </a:t>
                      </a:r>
                      <a:r>
                        <a:rPr lang="en-SG" sz="2800" b="0" dirty="0" smtClean="0">
                          <a:solidFill>
                            <a:schemeClr val="accent2"/>
                          </a:solidFill>
                        </a:rPr>
                        <a:t>-24</a:t>
                      </a:r>
                      <a:endParaRPr lang="en-US" sz="2800" b="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4908" y="1106179"/>
                <a:ext cx="3810594" cy="601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0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𝑑𝑑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𝑜𝑑𝑑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f>
                        <m:fPr>
                          <m:ctrlP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SG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𝑣𝑒</m:t>
                          </m:r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𝑙𝑒𝑓𝑡</m:t>
                              </m:r>
                            </m:sub>
                          </m:sSub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𝑒𝑣𝑒</m:t>
                          </m:r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𝑟𝑖𝑔h𝑡</m:t>
                              </m:r>
                            </m:sub>
                          </m:sSub>
                        </m:num>
                        <m:den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908" y="1106179"/>
                <a:ext cx="3810594" cy="6018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383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Predicts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chemeClr val="accent1"/>
                </a:solidFill>
              </a:rPr>
              <a:t>updates</a:t>
            </a:r>
            <a:endParaRPr lang="en-US" dirty="0">
              <a:solidFill>
                <a:schemeClr val="accent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598125"/>
              </p:ext>
            </p:extLst>
          </p:nvPr>
        </p:nvGraphicFramePr>
        <p:xfrm>
          <a:off x="259079" y="1782296"/>
          <a:ext cx="8625841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370840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56        40          8        24        48        48        40        16        </a:t>
                      </a:r>
                      <a:r>
                        <a:rPr lang="en-SG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40</a:t>
                      </a:r>
                      <a:endParaRPr lang="en-US" sz="28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2845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56          </a:t>
                      </a:r>
                      <a:r>
                        <a:rPr lang="en-SG" sz="2800" dirty="0" smtClean="0">
                          <a:solidFill>
                            <a:schemeClr val="accent2"/>
                          </a:solidFill>
                        </a:rPr>
                        <a:t>8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        </a:t>
                      </a:r>
                      <a:r>
                        <a:rPr lang="en-SG" sz="28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8         </a:t>
                      </a:r>
                      <a:r>
                        <a:rPr lang="en-SG" sz="2800" dirty="0" smtClean="0">
                          <a:solidFill>
                            <a:schemeClr val="accent2"/>
                          </a:solidFill>
                        </a:rPr>
                        <a:t>-4        </a:t>
                      </a:r>
                      <a:r>
                        <a:rPr lang="en-SG" sz="28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SG" sz="2800" b="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SG" sz="2800" b="0" dirty="0" smtClean="0"/>
                        <a:t>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0" dirty="0" smtClean="0">
                          <a:solidFill>
                            <a:schemeClr val="accent2"/>
                          </a:solidFill>
                        </a:rPr>
                        <a:t>4</a:t>
                      </a:r>
                      <a:r>
                        <a:rPr lang="en-SG" sz="2800" b="0" dirty="0" smtClean="0"/>
                        <a:t>        40       </a:t>
                      </a:r>
                      <a:r>
                        <a:rPr lang="en-SG" sz="2800" b="0" dirty="0" smtClean="0">
                          <a:solidFill>
                            <a:schemeClr val="accent2"/>
                          </a:solidFill>
                        </a:rPr>
                        <a:t>-24</a:t>
                      </a:r>
                      <a:endParaRPr lang="en-US" sz="2800" b="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accent1"/>
                          </a:solidFill>
                        </a:rPr>
                        <a:t>58</a:t>
                      </a:r>
                      <a:r>
                        <a:rPr lang="en-SG" sz="2800" dirty="0" smtClean="0"/>
                        <a:t>        </a:t>
                      </a:r>
                      <a:r>
                        <a:rPr lang="en-SG" sz="2800" baseline="0" dirty="0" smtClean="0"/>
                        <a:t>  </a:t>
                      </a:r>
                      <a:r>
                        <a:rPr lang="en-SG" sz="2800" dirty="0" smtClean="0"/>
                        <a:t>8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0" baseline="0" dirty="0" smtClean="0">
                          <a:solidFill>
                            <a:schemeClr val="accent1"/>
                          </a:solidFill>
                        </a:rPr>
                        <a:t>9</a:t>
                      </a:r>
                      <a:r>
                        <a:rPr lang="en-SG" sz="2800" b="0" dirty="0" smtClean="0"/>
                        <a:t>        </a:t>
                      </a:r>
                      <a:r>
                        <a:rPr lang="en-SG" sz="2800" b="0" baseline="0" dirty="0" smtClean="0"/>
                        <a:t> -4</a:t>
                      </a:r>
                      <a:r>
                        <a:rPr lang="en-SG" sz="2800" b="0" dirty="0" smtClean="0"/>
                        <a:t>        </a:t>
                      </a:r>
                      <a:r>
                        <a:rPr lang="en-SG" sz="2800" b="0" baseline="0" dirty="0" smtClean="0">
                          <a:solidFill>
                            <a:schemeClr val="accent1"/>
                          </a:solidFill>
                        </a:rPr>
                        <a:t>48</a:t>
                      </a:r>
                      <a:r>
                        <a:rPr lang="en-SG" sz="2800" b="0" dirty="0" smtClean="0"/>
                        <a:t>        </a:t>
                      </a:r>
                      <a:r>
                        <a:rPr lang="en-SG" sz="2800" b="0" baseline="0" dirty="0" smtClean="0"/>
                        <a:t> </a:t>
                      </a:r>
                      <a:r>
                        <a:rPr lang="en-SG" sz="2800" b="0" dirty="0" smtClean="0"/>
                        <a:t>-4        </a:t>
                      </a:r>
                      <a:r>
                        <a:rPr lang="en-SG" sz="2800" b="0" baseline="0" dirty="0" smtClean="0">
                          <a:solidFill>
                            <a:schemeClr val="accent1"/>
                          </a:solidFill>
                        </a:rPr>
                        <a:t>35</a:t>
                      </a:r>
                      <a:r>
                        <a:rPr lang="en-SG" sz="2800" b="0" dirty="0" smtClean="0"/>
                        <a:t>       </a:t>
                      </a:r>
                      <a:r>
                        <a:rPr lang="en-SG" sz="2800" b="0" baseline="0" dirty="0" smtClean="0"/>
                        <a:t>-20</a:t>
                      </a:r>
                      <a:endParaRPr lang="en-US" sz="2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2800" b="0" dirty="0" smtClean="0"/>
                        <a:t>58         </a:t>
                      </a:r>
                      <a:r>
                        <a:rPr lang="en-SG" sz="2800" b="0" baseline="0" dirty="0" smtClean="0"/>
                        <a:t> 9</a:t>
                      </a:r>
                      <a:r>
                        <a:rPr lang="en-SG" sz="2800" b="0" dirty="0" smtClean="0"/>
                        <a:t>        48        35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1" baseline="0" dirty="0" smtClean="0"/>
                        <a:t>8</a:t>
                      </a:r>
                      <a:r>
                        <a:rPr lang="en-SG" sz="2800" b="1" dirty="0" smtClean="0"/>
                        <a:t>        </a:t>
                      </a:r>
                      <a:r>
                        <a:rPr lang="en-SG" sz="2800" b="1" baseline="0" dirty="0" smtClean="0"/>
                        <a:t> </a:t>
                      </a:r>
                      <a:r>
                        <a:rPr lang="en-SG" sz="2800" b="1" dirty="0" smtClean="0"/>
                        <a:t>-4         -4       -20</a:t>
                      </a:r>
                      <a:endParaRPr lang="en-US" sz="2800" b="1" dirty="0" smtClean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4908" y="1106179"/>
                <a:ext cx="3810594" cy="6018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0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𝑜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𝑑𝑑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𝑜𝑑𝑑</m:t>
                      </m:r>
                      <m:r>
                        <a:rPr lang="en-SG" i="1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 −</m:t>
                      </m:r>
                      <m:f>
                        <m:fPr>
                          <m:ctrlP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SG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𝑣𝑒</m:t>
                          </m:r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𝑙𝑒𝑓𝑡</m:t>
                              </m:r>
                            </m:sub>
                          </m:sSub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𝑒𝑣𝑒</m:t>
                          </m:r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𝑟𝑖𝑔h𝑡</m:t>
                              </m:r>
                            </m:sub>
                          </m:sSub>
                        </m:num>
                        <m:den>
                          <m:r>
                            <a:rPr lang="en-SG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908" y="1106179"/>
                <a:ext cx="3810594" cy="60189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944302" y="1057093"/>
                <a:ext cx="3742498" cy="6246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𝑒𝑣𝑒𝑛</m:t>
                      </m:r>
                      <m:r>
                        <a:rPr lang="en-SG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SG" b="0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𝑒𝑣𝑒𝑛</m:t>
                      </m:r>
                      <m:r>
                        <a:rPr lang="en-SG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en-SG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𝑜𝑑𝑑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𝑙𝑒𝑓𝑡</m:t>
                              </m:r>
                            </m:sub>
                          </m:sSub>
                          <m:r>
                            <a:rPr lang="en-SG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𝑜𝑑𝑑</m:t>
                              </m:r>
                            </m:e>
                            <m:sub>
                              <m:r>
                                <a:rPr lang="en-SG" b="0" i="1" dirty="0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𝑟𝑖𝑔h𝑡</m:t>
                              </m:r>
                            </m:sub>
                          </m:sSub>
                        </m:num>
                        <m:den>
                          <m:r>
                            <a:rPr lang="en-SG" b="0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302" y="1057093"/>
                <a:ext cx="3742498" cy="6246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618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Reconstruction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0050474"/>
              </p:ext>
            </p:extLst>
          </p:nvPr>
        </p:nvGraphicFramePr>
        <p:xfrm>
          <a:off x="259079" y="1143000"/>
          <a:ext cx="8625841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370840">
                <a:tc>
                  <a:txBody>
                    <a:bodyPr/>
                    <a:lstStyle/>
                    <a:p>
                      <a:r>
                        <a:rPr lang="en-SG" sz="2800" dirty="0" smtClean="0">
                          <a:solidFill>
                            <a:schemeClr val="accent3"/>
                          </a:solidFill>
                        </a:rPr>
                        <a:t>56        40          8        24        48        48        40        16        </a:t>
                      </a:r>
                      <a:r>
                        <a:rPr lang="en-SG" sz="28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40</a:t>
                      </a:r>
                      <a:endParaRPr lang="en-US" sz="28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5284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2800" b="0" dirty="0" smtClean="0"/>
                        <a:t>58         </a:t>
                      </a:r>
                      <a:r>
                        <a:rPr lang="en-SG" sz="2800" b="0" baseline="0" dirty="0" smtClean="0"/>
                        <a:t> 9</a:t>
                      </a:r>
                      <a:r>
                        <a:rPr lang="en-SG" sz="2800" b="0" dirty="0" smtClean="0"/>
                        <a:t>        48        35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1" baseline="0" dirty="0" smtClean="0"/>
                        <a:t>8</a:t>
                      </a:r>
                      <a:r>
                        <a:rPr lang="en-SG" sz="2800" b="1" dirty="0" smtClean="0"/>
                        <a:t>        </a:t>
                      </a:r>
                      <a:r>
                        <a:rPr lang="en-SG" sz="2800" b="1" baseline="0" dirty="0" smtClean="0"/>
                        <a:t> </a:t>
                      </a:r>
                      <a:r>
                        <a:rPr lang="en-SG" sz="2800" b="1" dirty="0" smtClean="0"/>
                        <a:t>-4         -4       -20</a:t>
                      </a:r>
                      <a:endParaRPr lang="en-US" sz="28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2800" b="0" dirty="0" smtClean="0"/>
                        <a:t>58         </a:t>
                      </a:r>
                      <a:r>
                        <a:rPr lang="en-SG" sz="2800" b="0" baseline="0" dirty="0" smtClean="0"/>
                        <a:t> 9</a:t>
                      </a:r>
                      <a:r>
                        <a:rPr lang="en-SG" sz="2800" b="0" dirty="0" smtClean="0"/>
                        <a:t>        48        35        </a:t>
                      </a:r>
                      <a:r>
                        <a:rPr lang="en-SG" sz="2800" b="0" baseline="0" dirty="0" smtClean="0"/>
                        <a:t>  </a:t>
                      </a:r>
                      <a:r>
                        <a:rPr lang="en-SG" sz="2800" b="1" baseline="0" dirty="0" smtClean="0"/>
                        <a:t>0</a:t>
                      </a:r>
                      <a:r>
                        <a:rPr lang="en-SG" sz="2800" b="1" dirty="0" smtClean="0"/>
                        <a:t>         </a:t>
                      </a:r>
                      <a:r>
                        <a:rPr lang="en-SG" sz="2800" b="1" baseline="0" dirty="0" smtClean="0"/>
                        <a:t> </a:t>
                      </a:r>
                      <a:r>
                        <a:rPr lang="en-SG" sz="2800" b="1" dirty="0" smtClean="0"/>
                        <a:t>0           0          0</a:t>
                      </a:r>
                      <a:endParaRPr lang="en-US" sz="28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SG" sz="2800" dirty="0" smtClean="0">
                          <a:solidFill>
                            <a:schemeClr val="accent4"/>
                          </a:solidFill>
                        </a:rPr>
                        <a:t>58        33          9        28        48        41        35        35 </a:t>
                      </a:r>
                      <a:endParaRPr lang="en-US" sz="2800" b="1" dirty="0" smtClean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514045"/>
              </p:ext>
            </p:extLst>
          </p:nvPr>
        </p:nvGraphicFramePr>
        <p:xfrm>
          <a:off x="4572000" y="408135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7103879"/>
              </p:ext>
            </p:extLst>
          </p:nvPr>
        </p:nvGraphicFramePr>
        <p:xfrm>
          <a:off x="121920" y="408135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31586" y="4114014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Original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273106" y="4114014"/>
            <a:ext cx="1536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Reconstructed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7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SG" dirty="0" smtClean="0"/>
              <a:t>A linear transform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34982" y="1143000"/>
                <a:ext cx="9009018" cy="552776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endParaRPr lang="en-US" sz="30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30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30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26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26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8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SG" sz="26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6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−8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SG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SG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SG" sz="2600" b="0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24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sz="2600" b="0" i="1" smtClean="0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4982" y="1143000"/>
                <a:ext cx="9009018" cy="5527766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577500"/>
              </p:ext>
            </p:extLst>
          </p:nvPr>
        </p:nvGraphicFramePr>
        <p:xfrm>
          <a:off x="259079" y="1158246"/>
          <a:ext cx="8625841" cy="195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25841"/>
              </a:tblGrid>
              <a:tr h="353786">
                <a:tc>
                  <a:txBody>
                    <a:bodyPr/>
                    <a:lstStyle/>
                    <a:p>
                      <a:r>
                        <a:rPr lang="en-SG" sz="2600" b="0" dirty="0" smtClean="0">
                          <a:solidFill>
                            <a:schemeClr val="accent1"/>
                          </a:solidFill>
                        </a:rPr>
                        <a:t>56        40          8        24        48        48        40        16</a:t>
                      </a:r>
                      <a:endParaRPr lang="en-US" sz="2600" b="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SG" sz="2600" b="0" dirty="0" smtClean="0">
                          <a:solidFill>
                            <a:schemeClr val="tx1"/>
                          </a:solidFill>
                        </a:rPr>
                        <a:t>48        16        48        28          8        </a:t>
                      </a:r>
                      <a:r>
                        <a:rPr lang="en-SG" sz="2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SG" sz="2600" b="0" dirty="0" smtClean="0">
                          <a:solidFill>
                            <a:schemeClr val="tx1"/>
                          </a:solidFill>
                        </a:rPr>
                        <a:t>-8          0        12</a:t>
                      </a:r>
                      <a:endParaRPr lang="en-US" sz="2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SG" sz="2600" b="0" dirty="0" smtClean="0">
                          <a:solidFill>
                            <a:schemeClr val="tx1"/>
                          </a:solidFill>
                        </a:rPr>
                        <a:t>32        38        16        10          8        </a:t>
                      </a:r>
                      <a:r>
                        <a:rPr lang="en-SG" sz="2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SG" sz="2600" b="0" dirty="0" smtClean="0">
                          <a:solidFill>
                            <a:schemeClr val="tx1"/>
                          </a:solidFill>
                        </a:rPr>
                        <a:t>-8          0        12</a:t>
                      </a:r>
                      <a:endParaRPr lang="en-US" sz="2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53786">
                <a:tc>
                  <a:txBody>
                    <a:bodyPr/>
                    <a:lstStyle/>
                    <a:p>
                      <a:r>
                        <a:rPr lang="en-SG" sz="2600" b="0" dirty="0" smtClean="0">
                          <a:solidFill>
                            <a:schemeClr val="accent2"/>
                          </a:solidFill>
                        </a:rPr>
                        <a:t>35         -3        16        10          8        </a:t>
                      </a:r>
                      <a:r>
                        <a:rPr lang="en-SG" sz="2600" b="0" baseline="0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SG" sz="2600" b="0" dirty="0" smtClean="0">
                          <a:solidFill>
                            <a:schemeClr val="accent2"/>
                          </a:solidFill>
                        </a:rPr>
                        <a:t>-8          0        12</a:t>
                      </a:r>
                      <a:endParaRPr lang="en-US" sz="2600" b="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55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SG" dirty="0" smtClean="0"/>
              <a:t>Change of basis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SG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SG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24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48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40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SG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35</m:t>
                      </m:r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begChr m:val="["/>
                          <m:endChr m:val="]"/>
                          <m:ctrlPr>
                            <a:rPr lang="en-SG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SG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SG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begChr m:val="["/>
                          <m:endChr m:val="]"/>
                          <m:ctrlPr>
                            <a:rPr lang="en-SG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SG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r>
                        <a:rPr lang="en-SG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SG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d>
                        <m:dPr>
                          <m:begChr m:val="["/>
                          <m:endChr m:val="]"/>
                          <m:ctrlPr>
                            <a:rPr lang="en-SG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SG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SG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92237" y="5299165"/>
                <a:ext cx="1124475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sz="30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sz="30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237" y="5299165"/>
                <a:ext cx="1124475" cy="55399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871808" y="5294811"/>
                <a:ext cx="170117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sz="3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sz="3000" b="0" i="1" smtClean="0">
                          <a:latin typeface="Cambria Math" panose="02040503050406030204" pitchFamily="18" charset="0"/>
                        </a:rPr>
                        <m:t>  +…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1808" y="5294811"/>
                <a:ext cx="1701171" cy="55399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674427" y="5290457"/>
                <a:ext cx="75206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sz="3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427" y="5290457"/>
                <a:ext cx="752064" cy="55399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Down Arrow 6"/>
          <p:cNvSpPr/>
          <p:nvPr/>
        </p:nvSpPr>
        <p:spPr>
          <a:xfrm>
            <a:off x="2882537" y="4767943"/>
            <a:ext cx="182880" cy="52686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157651" y="4763589"/>
            <a:ext cx="182880" cy="52686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7977052" y="4763589"/>
            <a:ext cx="182880" cy="52686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31705" y="5290457"/>
                <a:ext cx="1226105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sz="3000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SG" sz="3000" b="1" i="1" dirty="0" smtClean="0">
                          <a:latin typeface="Cambria Math" panose="02040503050406030204" pitchFamily="18" charset="0"/>
                        </a:rPr>
                        <m:t>    =</m:t>
                      </m:r>
                    </m:oMath>
                  </m:oMathPara>
                </a14:m>
                <a:endParaRPr lang="en-US" sz="3000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705" y="5290457"/>
                <a:ext cx="1226105" cy="55399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690164" y="5290456"/>
                <a:ext cx="1060611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sz="3000" b="0" i="1" smtClean="0">
                          <a:latin typeface="Cambria Math" panose="02040503050406030204" pitchFamily="18" charset="0"/>
                        </a:rPr>
                        <m:t> ×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164" y="5290456"/>
                <a:ext cx="1060611" cy="553998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Down Arrow 11"/>
          <p:cNvSpPr/>
          <p:nvPr/>
        </p:nvSpPr>
        <p:spPr>
          <a:xfrm>
            <a:off x="1887600" y="3239589"/>
            <a:ext cx="182880" cy="205957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777236" y="5290456"/>
                <a:ext cx="113665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sz="3000" b="0" i="1" smtClean="0">
                          <a:latin typeface="Cambria Math" panose="02040503050406030204" pitchFamily="18" charset="0"/>
                        </a:rPr>
                        <m:t>  ×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236" y="5290456"/>
                <a:ext cx="1136657" cy="55399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295567" y="5290456"/>
                <a:ext cx="1432508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sz="3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sz="3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r>
                        <a:rPr lang="en-SG" sz="3000" b="0" i="1" smtClean="0">
                          <a:latin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US" sz="3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5567" y="5290456"/>
                <a:ext cx="1432508" cy="553998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407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Scientific data sizes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Getting bigger and bigger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SG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  <m:r>
                          <a:rPr lang="en-SG" b="0" i="1" dirty="0" smtClean="0">
                            <a:latin typeface="Cambria Math" panose="02040503050406030204" pitchFamily="18" charset="0"/>
                          </a:rPr>
                          <m:t>000</m:t>
                        </m:r>
                      </m:e>
                      <m:sup>
                        <m:r>
                          <a:rPr lang="en-SG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 smtClean="0"/>
                  <a:t> grid of double-precision values not uncommon (~8 TB)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725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036"/>
            <a:ext cx="8229600" cy="1143000"/>
          </a:xfrm>
        </p:spPr>
        <p:txBody>
          <a:bodyPr/>
          <a:lstStyle/>
          <a:p>
            <a:r>
              <a:rPr lang="en-US" dirty="0" smtClean="0"/>
              <a:t>Multi-resolution decomposition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8964"/>
            <a:ext cx="8229600" cy="4987199"/>
          </a:xfrm>
        </p:spPr>
        <p:txBody>
          <a:bodyPr/>
          <a:lstStyle/>
          <a:p>
            <a:r>
              <a:rPr lang="en-SG" dirty="0" smtClean="0"/>
              <a:t>We use the linear CDF5/3 basis</a:t>
            </a:r>
          </a:p>
          <a:p>
            <a:r>
              <a:rPr lang="en-SG" dirty="0" smtClean="0"/>
              <a:t>The 2D wavelet transform is separable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81" y="2957648"/>
            <a:ext cx="2619103" cy="26191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448" y="2957648"/>
            <a:ext cx="2619103" cy="26191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728" y="2957647"/>
            <a:ext cx="2619103" cy="2619103"/>
          </a:xfrm>
          <a:prstGeom prst="rect">
            <a:avLst/>
          </a:prstGeom>
        </p:spPr>
      </p:pic>
      <p:cxnSp>
        <p:nvCxnSpPr>
          <p:cNvPr id="8" name="Straight Connector 7"/>
          <p:cNvCxnSpPr>
            <a:stCxn id="6" idx="0"/>
            <a:endCxn id="6" idx="2"/>
          </p:cNvCxnSpPr>
          <p:nvPr/>
        </p:nvCxnSpPr>
        <p:spPr>
          <a:xfrm>
            <a:off x="7574280" y="2957647"/>
            <a:ext cx="0" cy="26191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6" idx="1"/>
            <a:endCxn id="6" idx="3"/>
          </p:cNvCxnSpPr>
          <p:nvPr/>
        </p:nvCxnSpPr>
        <p:spPr>
          <a:xfrm>
            <a:off x="6264728" y="4267199"/>
            <a:ext cx="2619103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64728" y="3635827"/>
            <a:ext cx="130955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919504" y="2957648"/>
            <a:ext cx="0" cy="13095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264727" y="3291838"/>
            <a:ext cx="65477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92115" y="2957649"/>
            <a:ext cx="0" cy="6781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2990305" y="5108665"/>
            <a:ext cx="740228" cy="10798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35488" y="6253525"/>
            <a:ext cx="1799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“differences” in Y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5245825" y="2678973"/>
            <a:ext cx="557348" cy="7383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903247" y="2352070"/>
            <a:ext cx="1807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“differences” in X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360794" y="5108665"/>
            <a:ext cx="221188" cy="10216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75061" y="6253525"/>
            <a:ext cx="2380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“differences” in X and Y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3103516" y="2714884"/>
            <a:ext cx="1679678" cy="1679678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314537" y="2350842"/>
            <a:ext cx="121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“Averages”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6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4672"/>
            <a:ext cx="8229600" cy="1143000"/>
          </a:xfrm>
        </p:spPr>
        <p:txBody>
          <a:bodyPr/>
          <a:lstStyle/>
          <a:p>
            <a:r>
              <a:rPr lang="en-SG" dirty="0" smtClean="0"/>
              <a:t>Actual level decomposition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" y="1434739"/>
            <a:ext cx="3790406" cy="379040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8" y="1434738"/>
            <a:ext cx="3790407" cy="3790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8161" y="5339919"/>
            <a:ext cx="3790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smtClean="0"/>
              <a:t>5 transforms in X, followed by</a:t>
            </a:r>
          </a:p>
          <a:p>
            <a:pPr algn="ctr"/>
            <a:r>
              <a:rPr lang="en-SG" dirty="0" smtClean="0"/>
              <a:t>5 transforms in Y</a:t>
            </a:r>
          </a:p>
          <a:p>
            <a:pPr algn="ctr"/>
            <a:r>
              <a:rPr lang="en-SG" dirty="0" smtClean="0"/>
              <a:t>More </a:t>
            </a:r>
            <a:r>
              <a:rPr lang="en-SG" dirty="0" err="1" smtClean="0"/>
              <a:t>subbands</a:t>
            </a:r>
            <a:r>
              <a:rPr lang="en-SG" dirty="0" smtClean="0"/>
              <a:t>, more costly computations, better results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76798" y="5339919"/>
            <a:ext cx="3790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smtClean="0"/>
              <a:t>1 transform in X, followed by 1 transform in Y, </a:t>
            </a:r>
            <a:r>
              <a:rPr lang="en-SG" dirty="0" err="1" smtClean="0"/>
              <a:t>recurse</a:t>
            </a:r>
            <a:r>
              <a:rPr lang="en-SG" dirty="0" smtClean="0"/>
              <a:t> on the top-left</a:t>
            </a:r>
          </a:p>
          <a:p>
            <a:pPr algn="ctr"/>
            <a:r>
              <a:rPr lang="en-SG" dirty="0" smtClean="0"/>
              <a:t>Cheaper, but worse results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792479" y="835727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L0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585651" y="1147672"/>
            <a:ext cx="346166" cy="3589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flipH="1">
            <a:off x="3156857" y="1946070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L8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flipH="1">
            <a:off x="1724297" y="2620985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L8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flipH="1">
            <a:off x="999307" y="4040482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L8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flipH="1">
            <a:off x="1724296" y="4039405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L9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flipH="1">
            <a:off x="3156856" y="2620985"/>
            <a:ext cx="413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L9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 flipH="1">
            <a:off x="3067591" y="4038328"/>
            <a:ext cx="592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L10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77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2"/>
            <a:ext cx="8229600" cy="1143000"/>
          </a:xfrm>
        </p:spPr>
        <p:txBody>
          <a:bodyPr/>
          <a:lstStyle/>
          <a:p>
            <a:r>
              <a:rPr lang="en-US" dirty="0" smtClean="0"/>
              <a:t>Quantization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7672"/>
            <a:ext cx="8229600" cy="33189940"/>
          </a:xfrm>
        </p:spPr>
        <p:txBody>
          <a:bodyPr/>
          <a:lstStyle/>
          <a:p>
            <a:r>
              <a:rPr lang="en-SG" dirty="0" smtClean="0"/>
              <a:t>We want uniform treatment for all bits</a:t>
            </a:r>
          </a:p>
          <a:p>
            <a:endParaRPr lang="en-SG" dirty="0" smtClean="0"/>
          </a:p>
          <a:p>
            <a:r>
              <a:rPr lang="en-SG" dirty="0" smtClean="0"/>
              <a:t>Convert floating point values to fixed point values (integers)</a:t>
            </a:r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8222" y="3581831"/>
            <a:ext cx="8225329" cy="1631216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p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pow2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bits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];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(</a:t>
            </a:r>
            <a:r>
              <a:rPr kumimoji="0" lang="en-US" altLang="en-US" sz="2000" b="0" i="1" u="none" strike="noStrike" cap="none" normalizeH="0" baseline="0" dirty="0" err="1" smtClean="0">
                <a:ln>
                  <a:noFill/>
                </a:ln>
                <a:solidFill>
                  <a:srgbClr val="216F85"/>
                </a:solidFill>
                <a:effectLst/>
                <a:latin typeface="Consolas" panose="020B0609020204030204" pitchFamily="49" charset="0"/>
              </a:rPr>
              <a:t>size_t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0; 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&lt; 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dim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_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; ++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 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altLang="en-US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output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(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</a:rPr>
              <a:t>int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)((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input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] - 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min_elem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 / 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range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* 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p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    output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= 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216F85"/>
                </a:solidFill>
                <a:effectLst/>
                <a:latin typeface="Consolas" panose="020B0609020204030204" pitchFamily="49" charset="0"/>
              </a:rPr>
              <a:t>std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::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880000"/>
                </a:solidFill>
                <a:effectLst/>
                <a:latin typeface="Consolas" panose="020B0609020204030204" pitchFamily="49" charset="0"/>
              </a:rPr>
              <a:t>min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output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kumimoji="0" lang="en-US" altLang="en-US" sz="2000" b="0" i="0" u="none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i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onsolas" panose="020B0609020204030204" pitchFamily="49" charset="0"/>
              </a:rPr>
              <a:t>]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, 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anose="020B0609020204030204" pitchFamily="49" charset="0"/>
              </a:rPr>
              <a:t>p</a:t>
            </a: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- 1);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en-US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88" y="1667402"/>
            <a:ext cx="2085714" cy="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9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Nega</a:t>
            </a:r>
            <a:r>
              <a:rPr lang="en-US" dirty="0" smtClean="0"/>
              <a:t>-binary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</p:spPr>
            <p:txBody>
              <a:bodyPr/>
              <a:lstStyle/>
              <a:p>
                <a:r>
                  <a:rPr lang="en-SG" dirty="0" smtClean="0">
                    <a:solidFill>
                      <a:schemeClr val="accent1"/>
                    </a:solidFill>
                  </a:rPr>
                  <a:t>Spurious leading 1-bits </a:t>
                </a:r>
                <a:r>
                  <a:rPr lang="en-SG" dirty="0" smtClean="0"/>
                  <a:t>for negative numbers in two’s complement representation are undesirable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SG" dirty="0" smtClean="0">
                    <a:latin typeface="Consolas" panose="020B0609020204030204" pitchFamily="49" charset="0"/>
                  </a:rPr>
                  <a:t> 6 </a:t>
                </a:r>
                <a:r>
                  <a:rPr lang="en-SG" dirty="0">
                    <a:latin typeface="Consolas" panose="020B0609020204030204" pitchFamily="49" charset="0"/>
                  </a:rPr>
                  <a:t>= 00000110</a:t>
                </a:r>
                <a:endParaRPr lang="en-SG" dirty="0" smtClean="0">
                  <a:latin typeface="Consolas" panose="020B0609020204030204" pitchFamily="49" charset="0"/>
                </a:endParaRP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SG" dirty="0">
                    <a:latin typeface="Consolas" panose="020B0609020204030204" pitchFamily="49" charset="0"/>
                  </a:rPr>
                  <a:t>-6 = </a:t>
                </a:r>
                <a:r>
                  <a:rPr lang="en-SG" dirty="0">
                    <a:solidFill>
                      <a:schemeClr val="accent1"/>
                    </a:solidFill>
                    <a:latin typeface="Consolas" panose="020B0609020204030204" pitchFamily="49" charset="0"/>
                  </a:rPr>
                  <a:t>1111</a:t>
                </a:r>
                <a:r>
                  <a:rPr lang="en-SG" dirty="0">
                    <a:latin typeface="Consolas" panose="020B0609020204030204" pitchFamily="49" charset="0"/>
                  </a:rPr>
                  <a:t>1010</a:t>
                </a:r>
                <a:endParaRPr lang="en-SG" dirty="0" smtClean="0">
                  <a:latin typeface="Consolas" panose="020B0609020204030204" pitchFamily="49" charset="0"/>
                </a:endParaRPr>
              </a:p>
              <a:p>
                <a:r>
                  <a:rPr lang="en-SG" dirty="0" smtClean="0"/>
                  <a:t>Avoid special handling for the sign bit</a:t>
                </a:r>
              </a:p>
              <a:p>
                <a:r>
                  <a:rPr lang="en-SG" dirty="0" err="1" smtClean="0"/>
                  <a:t>Negabinary</a:t>
                </a:r>
                <a:r>
                  <a:rPr lang="en-SG" dirty="0" smtClean="0"/>
                  <a:t> </a:t>
                </a:r>
                <a14:m>
                  <m:oMath xmlns:m="http://schemas.openxmlformats.org/officeDocument/2006/math">
                    <m:r>
                      <a:rPr lang="en-SG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SG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SG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SG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SG" dirty="0" smtClean="0">
                    <a:latin typeface="Consolas" panose="020B0609020204030204" pitchFamily="49" charset="0"/>
                  </a:rPr>
                  <a:t> 6 </a:t>
                </a:r>
                <a:r>
                  <a:rPr lang="en-SG" dirty="0">
                    <a:latin typeface="Consolas" panose="020B0609020204030204" pitchFamily="49" charset="0"/>
                  </a:rPr>
                  <a:t>= </a:t>
                </a:r>
                <a:r>
                  <a:rPr lang="en-SG" dirty="0" smtClean="0">
                    <a:latin typeface="Consolas" panose="020B0609020204030204" pitchFamily="49" charset="0"/>
                  </a:rPr>
                  <a:t>00011010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SG" dirty="0">
                    <a:latin typeface="Consolas" panose="020B0609020204030204" pitchFamily="49" charset="0"/>
                  </a:rPr>
                  <a:t>-6 = 00001110</a:t>
                </a:r>
                <a:endParaRPr lang="en-US" dirty="0">
                  <a:latin typeface="Consolas" panose="020B0609020204030204" pitchFamily="49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  <a:blipFill rotWithShape="0">
                <a:blip r:embed="rId2"/>
                <a:stretch>
                  <a:fillRect l="-1704" t="-1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524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89"/>
            <a:ext cx="8229600" cy="1143000"/>
          </a:xfrm>
        </p:spPr>
        <p:txBody>
          <a:bodyPr/>
          <a:lstStyle/>
          <a:p>
            <a:r>
              <a:rPr lang="en-US" dirty="0" smtClean="0"/>
              <a:t>Progressive streaming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163931"/>
              </p:ext>
            </p:extLst>
          </p:nvPr>
        </p:nvGraphicFramePr>
        <p:xfrm>
          <a:off x="1036319" y="1496015"/>
          <a:ext cx="2098766" cy="4961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766"/>
              </a:tblGrid>
              <a:tr h="612688">
                <a:tc>
                  <a:txBody>
                    <a:bodyPr/>
                    <a:lstStyle/>
                    <a:p>
                      <a:r>
                        <a:rPr lang="en-SG" b="1" dirty="0" smtClean="0">
                          <a:solidFill>
                            <a:schemeClr val="tx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011001001001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00</a:t>
                      </a:r>
                      <a:r>
                        <a:rPr lang="en-SG" b="1" dirty="0" smtClean="0">
                          <a:solidFill>
                            <a:schemeClr val="accent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0010100010</a:t>
                      </a: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00</a:t>
                      </a:r>
                      <a:r>
                        <a:rPr lang="en-SG" b="1" dirty="0" smtClean="0">
                          <a:solidFill>
                            <a:schemeClr val="accent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1100100011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0000</a:t>
                      </a:r>
                      <a:r>
                        <a:rPr lang="en-SG" b="1" dirty="0" smtClean="0">
                          <a:solidFill>
                            <a:schemeClr val="accent3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10100011</a:t>
                      </a:r>
                      <a:endParaRPr lang="en-US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4"/>
                          </a:solidFill>
                        </a:rPr>
                        <a:t>0000</a:t>
                      </a:r>
                      <a:r>
                        <a:rPr lang="en-SG" b="1" dirty="0" smtClean="0">
                          <a:solidFill>
                            <a:schemeClr val="accent4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4"/>
                          </a:solidFill>
                        </a:rPr>
                        <a:t>01100010</a:t>
                      </a:r>
                      <a:endParaRPr lang="en-US" dirty="0">
                        <a:solidFill>
                          <a:schemeClr val="accent4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5"/>
                          </a:solidFill>
                        </a:rPr>
                        <a:t>0000000</a:t>
                      </a:r>
                      <a:r>
                        <a:rPr lang="en-SG" b="1" dirty="0" smtClean="0">
                          <a:solidFill>
                            <a:schemeClr val="accent5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5"/>
                          </a:solidFill>
                        </a:rPr>
                        <a:t>00001</a:t>
                      </a:r>
                      <a:endParaRPr lang="en-US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accent6"/>
                          </a:solidFill>
                        </a:rPr>
                        <a:t>0000000000</a:t>
                      </a:r>
                      <a:r>
                        <a:rPr lang="en-SG" b="1" dirty="0" smtClean="0">
                          <a:solidFill>
                            <a:schemeClr val="accent6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6"/>
                          </a:solidFill>
                        </a:rPr>
                        <a:t>01</a:t>
                      </a:r>
                      <a:endParaRPr lang="en-US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/>
                        <a:t>00000000000</a:t>
                      </a:r>
                      <a:r>
                        <a:rPr lang="en-SG" b="1" dirty="0" smtClean="0"/>
                        <a:t>1</a:t>
                      </a:r>
                      <a:r>
                        <a:rPr lang="en-SG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1936" y="1110683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Coefficients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566057" y="1496015"/>
            <a:ext cx="278674" cy="4961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-1238403" y="3791886"/>
            <a:ext cx="329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Ordered by levels (coarse to fine)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326673" y="1496015"/>
            <a:ext cx="56170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b="1" dirty="0" smtClean="0">
                <a:solidFill>
                  <a:schemeClr val="tx2"/>
                </a:solidFill>
              </a:rPr>
              <a:t>1</a:t>
            </a:r>
            <a:r>
              <a:rPr lang="en-SG" dirty="0" smtClean="0">
                <a:solidFill>
                  <a:schemeClr val="tx2"/>
                </a:solidFill>
              </a:rPr>
              <a:t>011001001001</a:t>
            </a:r>
            <a:r>
              <a:rPr lang="en-SG" dirty="0" smtClean="0"/>
              <a:t>00000000000000000000000000000…</a:t>
            </a:r>
          </a:p>
          <a:p>
            <a:r>
              <a:rPr lang="en-SG" b="1" dirty="0" smtClean="0">
                <a:solidFill>
                  <a:schemeClr val="tx2"/>
                </a:solidFill>
              </a:rPr>
              <a:t>1</a:t>
            </a:r>
            <a:r>
              <a:rPr lang="en-SG" dirty="0" smtClean="0">
                <a:solidFill>
                  <a:schemeClr val="tx2"/>
                </a:solidFill>
              </a:rPr>
              <a:t>011001001001</a:t>
            </a:r>
            <a:r>
              <a:rPr lang="en-SG" dirty="0" smtClean="0">
                <a:solidFill>
                  <a:schemeClr val="accent1"/>
                </a:solidFill>
              </a:rPr>
              <a:t>00</a:t>
            </a:r>
            <a:r>
              <a:rPr lang="en-SG" b="1" dirty="0" smtClean="0">
                <a:solidFill>
                  <a:schemeClr val="accent1"/>
                </a:solidFill>
              </a:rPr>
              <a:t>1</a:t>
            </a:r>
            <a:r>
              <a:rPr lang="en-SG" dirty="0" smtClean="0">
                <a:solidFill>
                  <a:schemeClr val="accent1"/>
                </a:solidFill>
              </a:rPr>
              <a:t>0010100010</a:t>
            </a:r>
            <a:r>
              <a:rPr lang="en-SG" dirty="0" smtClean="0"/>
              <a:t>0000000000000000…</a:t>
            </a:r>
          </a:p>
          <a:p>
            <a:r>
              <a:rPr lang="en-SG" b="1" dirty="0" smtClean="0">
                <a:solidFill>
                  <a:schemeClr val="tx2"/>
                </a:solidFill>
              </a:rPr>
              <a:t>1</a:t>
            </a:r>
            <a:r>
              <a:rPr lang="en-SG" dirty="0" smtClean="0">
                <a:solidFill>
                  <a:schemeClr val="tx2"/>
                </a:solidFill>
              </a:rPr>
              <a:t>011001001001</a:t>
            </a:r>
            <a:r>
              <a:rPr lang="en-SG" dirty="0" smtClean="0">
                <a:solidFill>
                  <a:schemeClr val="accent1"/>
                </a:solidFill>
              </a:rPr>
              <a:t>00</a:t>
            </a:r>
            <a:r>
              <a:rPr lang="en-SG" b="1" dirty="0" smtClean="0">
                <a:solidFill>
                  <a:schemeClr val="accent1"/>
                </a:solidFill>
              </a:rPr>
              <a:t>1</a:t>
            </a:r>
            <a:r>
              <a:rPr lang="en-SG" dirty="0" smtClean="0">
                <a:solidFill>
                  <a:schemeClr val="accent1"/>
                </a:solidFill>
              </a:rPr>
              <a:t>0010100010</a:t>
            </a:r>
            <a:r>
              <a:rPr lang="en-SG" dirty="0" smtClean="0">
                <a:solidFill>
                  <a:schemeClr val="accent2"/>
                </a:solidFill>
              </a:rPr>
              <a:t>00</a:t>
            </a:r>
            <a:r>
              <a:rPr lang="en-SG" b="1" dirty="0" smtClean="0">
                <a:solidFill>
                  <a:schemeClr val="accent2"/>
                </a:solidFill>
              </a:rPr>
              <a:t>1</a:t>
            </a:r>
            <a:r>
              <a:rPr lang="en-SG" dirty="0" smtClean="0">
                <a:solidFill>
                  <a:schemeClr val="accent2"/>
                </a:solidFill>
              </a:rPr>
              <a:t>1100100011</a:t>
            </a:r>
            <a:r>
              <a:rPr lang="en-SG" dirty="0" smtClean="0"/>
              <a:t>000…</a:t>
            </a:r>
          </a:p>
          <a:p>
            <a:r>
              <a:rPr lang="en-SG" dirty="0" smtClean="0"/>
              <a:t>…………………………………………………………………………………...</a:t>
            </a:r>
            <a:endParaRPr lang="en-US" dirty="0"/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023" y="3027775"/>
            <a:ext cx="1410751" cy="14107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362" y="3027775"/>
            <a:ext cx="1410751" cy="14107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79" y="3027270"/>
            <a:ext cx="1411256" cy="141125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8167526" y="338098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………..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94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89"/>
            <a:ext cx="8229600" cy="1143000"/>
          </a:xfrm>
        </p:spPr>
        <p:txBody>
          <a:bodyPr/>
          <a:lstStyle/>
          <a:p>
            <a:r>
              <a:rPr lang="en-US" dirty="0" smtClean="0"/>
              <a:t>Streaming by bit planes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753698"/>
              </p:ext>
            </p:extLst>
          </p:nvPr>
        </p:nvGraphicFramePr>
        <p:xfrm>
          <a:off x="1036319" y="1496015"/>
          <a:ext cx="2098766" cy="4961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766"/>
              </a:tblGrid>
              <a:tr h="612688">
                <a:tc>
                  <a:txBody>
                    <a:bodyPr/>
                    <a:lstStyle/>
                    <a:p>
                      <a:r>
                        <a:rPr lang="en-SG" b="1" dirty="0" smtClean="0">
                          <a:solidFill>
                            <a:schemeClr val="tx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001001001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b="1" dirty="0" smtClean="0">
                          <a:solidFill>
                            <a:schemeClr val="accent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010100010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b="1" dirty="0" smtClean="0">
                          <a:solidFill>
                            <a:schemeClr val="accent2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100100011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10100011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01100010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000</a:t>
                      </a:r>
                      <a:r>
                        <a:rPr lang="en-SG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00001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000000</a:t>
                      </a:r>
                      <a:r>
                        <a:rPr lang="en-SG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21198">
                <a:tc>
                  <a:txBody>
                    <a:bodyPr/>
                    <a:lstStyle/>
                    <a:p>
                      <a:r>
                        <a:rPr lang="en-SG" dirty="0" smtClean="0">
                          <a:solidFill>
                            <a:schemeClr val="tx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1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0000000</a:t>
                      </a:r>
                      <a:r>
                        <a:rPr lang="en-SG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SG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1936" y="1110683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Coefficients</a:t>
            </a:r>
            <a:endParaRPr lang="en-US" dirty="0"/>
          </a:p>
        </p:txBody>
      </p:sp>
      <p:sp>
        <p:nvSpPr>
          <p:cNvPr id="7" name="Down Arrow 6"/>
          <p:cNvSpPr/>
          <p:nvPr/>
        </p:nvSpPr>
        <p:spPr>
          <a:xfrm>
            <a:off x="566057" y="1496015"/>
            <a:ext cx="278674" cy="4961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-1238403" y="3791886"/>
            <a:ext cx="329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Ordered by levels (coarse to fine)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326673" y="1496015"/>
            <a:ext cx="561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>
                <a:solidFill>
                  <a:schemeClr val="tx2"/>
                </a:solidFill>
              </a:rPr>
              <a:t>10000000</a:t>
            </a:r>
            <a:r>
              <a:rPr lang="en-SG" dirty="0" smtClean="0">
                <a:solidFill>
                  <a:schemeClr val="accent1"/>
                </a:solidFill>
              </a:rPr>
              <a:t>00000000</a:t>
            </a:r>
            <a:r>
              <a:rPr lang="en-SG" dirty="0" smtClean="0">
                <a:solidFill>
                  <a:schemeClr val="accent2"/>
                </a:solidFill>
              </a:rPr>
              <a:t>11100000</a:t>
            </a:r>
            <a:r>
              <a:rPr lang="en-SG" dirty="0" smtClean="0">
                <a:solidFill>
                  <a:schemeClr val="accent3"/>
                </a:solidFill>
              </a:rPr>
              <a:t>10100000…</a:t>
            </a:r>
            <a:endParaRPr lang="en-US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2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Streaming by data-independent “importance” of bits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1393371"/>
                <a:ext cx="9144000" cy="4732792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SG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tx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tx2"/>
                          </a:solidFill>
                        </a:rPr>
                        <m:t>01100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110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0000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accent3"/>
                  </a:solidFill>
                </a:endParaRPr>
              </a:p>
              <a:p>
                <a:pPr marL="0" indent="0">
                  <a:buNone/>
                </a:pPr>
                <a:endParaRPr lang="en-US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393371"/>
                <a:ext cx="9144000" cy="4732792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H="1">
            <a:off x="3988526" y="2386148"/>
            <a:ext cx="8708" cy="142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208295" y="3814354"/>
                <a:ext cx="35604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“Contribute” </a:t>
                </a:r>
                <a14:m>
                  <m:oMath xmlns:m="http://schemas.openxmlformats.org/officeDocument/2006/math">
                    <m:r>
                      <a:rPr lang="en-SG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to </a:t>
                </a:r>
                <a14:m>
                  <m:oMath xmlns:m="http://schemas.openxmlformats.org/officeDocument/2006/math">
                    <m:r>
                      <a:rPr lang="en-SG" b="0" i="1" smtClean="0">
                        <a:latin typeface="Cambria Math" panose="02040503050406030204" pitchFamily="18" charset="0"/>
                      </a:rPr>
                      <m:t>|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​</m:t>
                            </m:r>
                            <m:r>
                              <a:rPr lang="en-SG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8295" y="3814354"/>
                <a:ext cx="3560462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1370" t="-121667" r="-5822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 flipH="1">
            <a:off x="7049589" y="2386148"/>
            <a:ext cx="8708" cy="21771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5269358" y="4563291"/>
                <a:ext cx="36266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“Contribute” </a:t>
                </a:r>
                <a14:m>
                  <m:oMath xmlns:m="http://schemas.openxmlformats.org/officeDocument/2006/math">
                    <m:r>
                      <a:rPr lang="en-SG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to </a:t>
                </a:r>
                <a14:m>
                  <m:oMath xmlns:m="http://schemas.openxmlformats.org/officeDocument/2006/math">
                    <m:r>
                      <a:rPr lang="en-SG" b="0" i="1" smtClean="0">
                        <a:latin typeface="Cambria Math" panose="02040503050406030204" pitchFamily="18" charset="0"/>
                      </a:rPr>
                      <m:t>|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​</m:t>
                            </m:r>
                            <m:r>
                              <a:rPr lang="en-SG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9358" y="4563291"/>
                <a:ext cx="3626698" cy="369332"/>
              </a:xfrm>
              <a:prstGeom prst="rect">
                <a:avLst/>
              </a:prstGeom>
              <a:blipFill rotWithShape="0">
                <a:blip r:embed="rId4"/>
                <a:stretch>
                  <a:fillRect l="-1345" t="-121667" r="-4370" b="-18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22514" y="5204328"/>
                <a:ext cx="7342651" cy="668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True for orthogonal bases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SG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SG" b="0" i="1" smtClean="0">
                        <a:latin typeface="Cambria Math" panose="02040503050406030204" pitchFamily="18" charset="0"/>
                      </a:rPr>
                      <m:t>&gt; =0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r>
                  <a:rPr lang="en-SG" dirty="0" smtClean="0"/>
                  <a:t>Approximately true for bi-orthogonal bases (e.g. the linear CDF5/3 wavelets)</a:t>
                </a:r>
                <a:endParaRPr lang="en-US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514" y="5204328"/>
                <a:ext cx="7342651" cy="668645"/>
              </a:xfrm>
              <a:prstGeom prst="rect">
                <a:avLst/>
              </a:prstGeom>
              <a:blipFill rotWithShape="0">
                <a:blip r:embed="rId5"/>
                <a:stretch>
                  <a:fillRect l="-748" t="-4587" b="-14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405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SG" dirty="0" smtClean="0"/>
              <a:t>Probabilities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1143000"/>
                <a:ext cx="9144000" cy="4983163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b="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SG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tx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tx2"/>
                          </a:solidFill>
                        </a:rPr>
                        <m:t>01100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110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+…+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0000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SG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SG" b="1" i="0" dirty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xxxxxx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SG" b="0" i="0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001</m:t>
                      </m:r>
                      <m:r>
                        <m:rPr>
                          <m:nor/>
                        </m:rPr>
                        <a:rPr lang="en-SG" b="0" i="0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xxx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i="1" dirty="0">
                          <a:latin typeface="Cambria Math" panose="02040503050406030204" pitchFamily="18" charset="0"/>
                        </a:rPr>
                        <m:t>+…+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</a:rPr>
                        <m:t>0000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SG" b="0" dirty="0" smtClean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>
                  <a:solidFill>
                    <a:schemeClr val="accent3"/>
                  </a:solidFill>
                </a:endParaRPr>
              </a:p>
              <a:p>
                <a:pPr marL="0" indent="0">
                  <a:buNone/>
                </a:pPr>
                <a:endParaRPr lang="en-US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143000"/>
                <a:ext cx="9144000" cy="4983163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208295" y="3999020"/>
                <a:ext cx="30505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“Contribute” </a:t>
                </a:r>
                <a14:m>
                  <m:oMath xmlns:m="http://schemas.openxmlformats.org/officeDocument/2006/math">
                    <m:r>
                      <a:rPr lang="en-SG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0.5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8295" y="3999020"/>
                <a:ext cx="3050515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1597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>
          <a:xfrm flipH="1">
            <a:off x="3979818" y="2570814"/>
            <a:ext cx="8708" cy="142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615647" y="2572600"/>
            <a:ext cx="8708" cy="21771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875733" y="4748178"/>
                <a:ext cx="3346172" cy="6552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“Contribute”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G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SG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SG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SG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SG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)×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dirty="0" smtClean="0"/>
                  <a:t> in this case</a:t>
                </a:r>
                <a:endParaRPr lang="en-US" dirty="0"/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733" y="4748178"/>
                <a:ext cx="3346172" cy="655244"/>
              </a:xfrm>
              <a:prstGeom prst="rect">
                <a:avLst/>
              </a:prstGeom>
              <a:blipFill rotWithShape="0">
                <a:blip r:embed="rId4"/>
                <a:stretch>
                  <a:fillRect l="-1639" t="-3738" b="-149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069423" y="5544163"/>
                <a:ext cx="505779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Estimate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SG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based on the collected statistics and</a:t>
                </a:r>
              </a:p>
              <a:p>
                <a:r>
                  <a:rPr lang="en-US" dirty="0" smtClean="0"/>
                  <a:t>the significance states of its parent coefficient</a:t>
                </a: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423" y="5544163"/>
                <a:ext cx="5057795" cy="646331"/>
              </a:xfrm>
              <a:prstGeom prst="rect">
                <a:avLst/>
              </a:prstGeom>
              <a:blipFill rotWithShape="0">
                <a:blip r:embed="rId5"/>
                <a:stretch>
                  <a:fillRect l="-964" t="-4673" b="-130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871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Bit ordering using dynamic priority queues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3116064" y="3551068"/>
            <a:ext cx="2778710" cy="166900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dirty="0" smtClean="0"/>
              <a:t>Dynamic priority queue of bits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3559945"/>
            <a:ext cx="2143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Bits (with priorities) in</a:t>
            </a:r>
            <a:endParaRPr lang="en-US" dirty="0"/>
          </a:p>
        </p:txBody>
      </p:sp>
      <p:sp>
        <p:nvSpPr>
          <p:cNvPr id="11" name="Curved Down Arrow 10"/>
          <p:cNvSpPr/>
          <p:nvPr/>
        </p:nvSpPr>
        <p:spPr>
          <a:xfrm>
            <a:off x="1597982" y="2840854"/>
            <a:ext cx="1979720" cy="656947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9681" y="3545487"/>
            <a:ext cx="2143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Bit with highest priority out</a:t>
            </a:r>
            <a:endParaRPr lang="en-US" dirty="0"/>
          </a:p>
        </p:txBody>
      </p:sp>
      <p:sp>
        <p:nvSpPr>
          <p:cNvPr id="13" name="Curved Down Arrow 12"/>
          <p:cNvSpPr/>
          <p:nvPr/>
        </p:nvSpPr>
        <p:spPr>
          <a:xfrm>
            <a:off x="5612168" y="2821048"/>
            <a:ext cx="1979720" cy="656947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urved Down Arrow 14"/>
          <p:cNvSpPr/>
          <p:nvPr/>
        </p:nvSpPr>
        <p:spPr>
          <a:xfrm rot="8586036">
            <a:off x="5893715" y="4720344"/>
            <a:ext cx="1979720" cy="656947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72374" y="5582653"/>
            <a:ext cx="2422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Update priorities of bits in the queue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091745" y="1613681"/>
                <a:ext cx="5378267" cy="3782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>
                    <a:solidFill>
                      <a:schemeClr val="tx1"/>
                    </a:solidFill>
                  </a:rPr>
                  <a:t>P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riority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bit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SG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coefficient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SG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SG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SG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SG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SG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SG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SG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745" y="1613681"/>
                <a:ext cx="5378267" cy="378245"/>
              </a:xfrm>
              <a:prstGeom prst="rect">
                <a:avLst/>
              </a:prstGeom>
              <a:blipFill rotWithShape="0">
                <a:blip r:embed="rId2"/>
                <a:stretch>
                  <a:fillRect l="-907" t="-6452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528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Types of bits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SG" dirty="0" smtClean="0">
                        <a:solidFill>
                          <a:schemeClr val="tx2"/>
                        </a:solidFill>
                      </a:rPr>
                      <m:t>00</m:t>
                    </m:r>
                    <m:r>
                      <m:rPr>
                        <m:nor/>
                      </m:rPr>
                      <a:rPr lang="en-SG" dirty="0">
                        <a:solidFill>
                          <a:schemeClr val="accent2"/>
                        </a:solidFill>
                      </a:rPr>
                      <m:t>1</m:t>
                    </m:r>
                    <m:r>
                      <m:rPr>
                        <m:nor/>
                      </m:rPr>
                      <a:rPr lang="en-SG" dirty="0" smtClean="0">
                        <a:solidFill>
                          <a:schemeClr val="accent3"/>
                        </a:solidFill>
                      </a:rPr>
                      <m:t>110</m:t>
                    </m:r>
                  </m:oMath>
                </a14:m>
                <a:r>
                  <a:rPr lang="en-US" dirty="0" smtClean="0">
                    <a:solidFill>
                      <a:schemeClr val="accent3"/>
                    </a:solidFill>
                  </a:rPr>
                  <a:t>0001</a:t>
                </a:r>
              </a:p>
              <a:p>
                <a:r>
                  <a:rPr lang="en-SG" dirty="0" smtClean="0">
                    <a:solidFill>
                      <a:schemeClr val="tx2"/>
                    </a:solidFill>
                  </a:rPr>
                  <a:t>00000</a:t>
                </a:r>
                <a:r>
                  <a:rPr lang="en-SG" dirty="0" smtClean="0">
                    <a:solidFill>
                      <a:schemeClr val="accent2"/>
                    </a:solidFill>
                  </a:rPr>
                  <a:t>1</a:t>
                </a:r>
                <a:r>
                  <a:rPr lang="en-SG" dirty="0" smtClean="0">
                    <a:solidFill>
                      <a:schemeClr val="accent3"/>
                    </a:solidFill>
                  </a:rPr>
                  <a:t>0101</a:t>
                </a:r>
                <a:endParaRPr lang="en-US" dirty="0" smtClean="0">
                  <a:solidFill>
                    <a:schemeClr val="accent3"/>
                  </a:solidFill>
                </a:endParaRPr>
              </a:p>
              <a:p>
                <a:endParaRPr lang="en-US" dirty="0"/>
              </a:p>
              <a:p>
                <a:r>
                  <a:rPr lang="en-US" dirty="0" smtClean="0">
                    <a:solidFill>
                      <a:schemeClr val="tx2"/>
                    </a:solidFill>
                  </a:rPr>
                  <a:t>Leading zero bits</a:t>
                </a:r>
              </a:p>
              <a:p>
                <a:r>
                  <a:rPr lang="en-US" dirty="0" smtClean="0">
                    <a:solidFill>
                      <a:schemeClr val="accent2"/>
                    </a:solidFill>
                  </a:rPr>
                  <a:t>First significant 1-bit</a:t>
                </a:r>
              </a:p>
              <a:p>
                <a:r>
                  <a:rPr lang="en-US" dirty="0" smtClean="0">
                    <a:solidFill>
                      <a:schemeClr val="accent3"/>
                    </a:solidFill>
                  </a:rPr>
                  <a:t>Refinement bits</a:t>
                </a:r>
              </a:p>
              <a:p>
                <a:pPr lvl="1"/>
                <a:r>
                  <a:rPr lang="en-SG" dirty="0" smtClean="0">
                    <a:solidFill>
                      <a:schemeClr val="accent3"/>
                    </a:solidFill>
                  </a:rPr>
                  <a:t>One</a:t>
                </a:r>
              </a:p>
              <a:p>
                <a:pPr lvl="1"/>
                <a:r>
                  <a:rPr lang="en-SG" dirty="0" smtClean="0">
                    <a:solidFill>
                      <a:schemeClr val="accent3"/>
                    </a:solidFill>
                  </a:rPr>
                  <a:t>Zero</a:t>
                </a:r>
                <a:endParaRPr lang="en-US" dirty="0" smtClean="0">
                  <a:solidFill>
                    <a:schemeClr val="accent3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43000"/>
                <a:ext cx="8229600" cy="4983163"/>
              </a:xfrm>
              <a:blipFill rotWithShape="0">
                <a:blip r:embed="rId2"/>
                <a:stretch>
                  <a:fillRect l="-1704" t="-14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41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Low resolution data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87" y="2105613"/>
            <a:ext cx="2508313" cy="259970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52" y="2105613"/>
            <a:ext cx="2536729" cy="2599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934" y="2062577"/>
            <a:ext cx="2667879" cy="26427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4875014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512 x 256 x 256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68112" y="4875014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256 x 128 x 128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85769" y="4872446"/>
            <a:ext cx="1414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128 x 64 x 64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10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8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Types of bits during streaming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3" y="1316510"/>
            <a:ext cx="8813074" cy="5611761"/>
          </a:xfrm>
        </p:spPr>
      </p:pic>
      <p:cxnSp>
        <p:nvCxnSpPr>
          <p:cNvPr id="8" name="Straight Arrow Connector 7"/>
          <p:cNvCxnSpPr/>
          <p:nvPr/>
        </p:nvCxnSpPr>
        <p:spPr>
          <a:xfrm flipH="1">
            <a:off x="1109709" y="1615736"/>
            <a:ext cx="603681" cy="3107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13390" y="1359883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Leading ones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223247" y="1936029"/>
            <a:ext cx="301840" cy="726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55545" y="1634519"/>
            <a:ext cx="1385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“Inner” ones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2423604" y="6176583"/>
            <a:ext cx="150073" cy="2558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325101" y="6467088"/>
            <a:ext cx="1413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“Inner” zeros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4208016" y="5459767"/>
            <a:ext cx="498434" cy="9839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57873" y="6478345"/>
            <a:ext cx="1456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Leading zeros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22089"/>
            <a:ext cx="8229600" cy="1143000"/>
          </a:xfrm>
        </p:spPr>
        <p:txBody>
          <a:bodyPr/>
          <a:lstStyle/>
          <a:p>
            <a:r>
              <a:rPr lang="en-SG" dirty="0" smtClean="0"/>
              <a:t>First significant bit plane map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5360" y="1084301"/>
            <a:ext cx="10873866" cy="5447127"/>
          </a:xfrm>
        </p:spPr>
      </p:pic>
    </p:spTree>
    <p:extLst>
      <p:ext uri="{BB962C8B-B14F-4D97-AF65-F5344CB8AC3E}">
        <p14:creationId xmlns:p14="http://schemas.microsoft.com/office/powerpoint/2010/main" val="2232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2208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SG" dirty="0" smtClean="0"/>
              <a:t>“Significant map” partitioning and encoding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7406" y="1699292"/>
            <a:ext cx="9767877" cy="4893096"/>
          </a:xfrm>
        </p:spPr>
      </p:pic>
      <p:cxnSp>
        <p:nvCxnSpPr>
          <p:cNvPr id="7" name="Straight Connector 6"/>
          <p:cNvCxnSpPr/>
          <p:nvPr/>
        </p:nvCxnSpPr>
        <p:spPr>
          <a:xfrm>
            <a:off x="3370132" y="4145840"/>
            <a:ext cx="8709" cy="19855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342521" y="5068948"/>
            <a:ext cx="1968137" cy="174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18734" y="2138001"/>
            <a:ext cx="45631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 smtClean="0"/>
              <a:t>Assuming </a:t>
            </a:r>
            <a:r>
              <a:rPr lang="en-SG" b="1" dirty="0" smtClean="0"/>
              <a:t>16</a:t>
            </a:r>
            <a:r>
              <a:rPr lang="en-SG" dirty="0" smtClean="0"/>
              <a:t> bit integers,</a:t>
            </a:r>
          </a:p>
          <a:p>
            <a:r>
              <a:rPr lang="en-SG" b="1" dirty="0" smtClean="0"/>
              <a:t>32</a:t>
            </a:r>
            <a:r>
              <a:rPr lang="en-SG" dirty="0" smtClean="0"/>
              <a:t>x</a:t>
            </a:r>
            <a:r>
              <a:rPr lang="en-SG" b="1" dirty="0" smtClean="0"/>
              <a:t>32</a:t>
            </a:r>
            <a:r>
              <a:rPr lang="en-SG" dirty="0" smtClean="0"/>
              <a:t>(x</a:t>
            </a:r>
            <a:r>
              <a:rPr lang="en-SG" b="1" dirty="0" smtClean="0"/>
              <a:t>32</a:t>
            </a:r>
            <a:r>
              <a:rPr lang="en-SG" dirty="0" smtClean="0"/>
              <a:t>) partitions,</a:t>
            </a:r>
          </a:p>
          <a:p>
            <a:r>
              <a:rPr lang="en-SG" b="1" dirty="0" smtClean="0"/>
              <a:t>16</a:t>
            </a:r>
            <a:r>
              <a:rPr lang="en-SG" dirty="0" smtClean="0"/>
              <a:t> wavelet levels</a:t>
            </a:r>
          </a:p>
          <a:p>
            <a:endParaRPr lang="en-SG" dirty="0"/>
          </a:p>
          <a:p>
            <a:r>
              <a:rPr lang="en-SG" dirty="0" smtClean="0"/>
              <a:t>Overhead ~ </a:t>
            </a:r>
            <a:r>
              <a:rPr lang="en-SG" b="1" dirty="0" smtClean="0"/>
              <a:t>10</a:t>
            </a:r>
            <a:r>
              <a:rPr lang="en-SG" dirty="0" smtClean="0"/>
              <a:t> KB in 2D, </a:t>
            </a:r>
            <a:r>
              <a:rPr lang="en-SG" b="1" dirty="0" smtClean="0"/>
              <a:t>512</a:t>
            </a:r>
            <a:r>
              <a:rPr lang="en-SG" dirty="0" smtClean="0"/>
              <a:t> KB in 3D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7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Bit ordering using dynamic priority queues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0" y="1534886"/>
                <a:ext cx="9144000" cy="49831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SG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SG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SG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SG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SG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SG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SG" dirty="0" smtClean="0"/>
              </a:p>
              <a:p>
                <a:pPr marL="0" indent="0"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SG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tx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tx2"/>
                          </a:solidFill>
                        </a:rPr>
                        <m:t>01100</m:t>
                      </m:r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2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2"/>
                          </a:solidFill>
                        </a:rPr>
                        <m:t>110</m:t>
                      </m:r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+…+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0000</m:t>
                      </m:r>
                      <m:r>
                        <m:rPr>
                          <m:nor/>
                        </m:rPr>
                        <a:rPr lang="en-SG" b="1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m:rPr>
                          <m:nor/>
                        </m:rPr>
                        <a:rPr lang="en-SG" dirty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SG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SG" b="1" dirty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xxxxxx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SG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001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xxx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SG" i="1" dirty="0">
                          <a:latin typeface="Cambria Math" panose="02040503050406030204" pitchFamily="18" charset="0"/>
                        </a:rPr>
                        <m:t>+…+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</a:rPr>
                        <m:t>0000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SG" dirty="0" smtClean="0">
                          <a:solidFill>
                            <a:schemeClr val="accent3"/>
                          </a:solidFill>
                        </a:rPr>
                        <m:t>1</m:t>
                      </m:r>
                      <m:r>
                        <a:rPr lang="en-SG" i="1" dirty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SG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SG" b="1" i="1" dirty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SG" i="1" dirty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SG" dirty="0" smtClean="0"/>
              </a:p>
              <a:p>
                <a:pPr marL="0" indent="0">
                  <a:buFont typeface="Arial"/>
                  <a:buNone/>
                </a:pPr>
                <a:endParaRPr lang="en-US" dirty="0">
                  <a:solidFill>
                    <a:schemeClr val="accent3"/>
                  </a:solidFill>
                </a:endParaRPr>
              </a:p>
              <a:p>
                <a:pPr marL="0" indent="0">
                  <a:buFont typeface="Arial"/>
                  <a:buNone/>
                </a:pPr>
                <a:endParaRPr lang="en-US" dirty="0"/>
              </a:p>
              <a:p>
                <a:pPr marL="0" indent="0">
                  <a:buFont typeface="Arial"/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34886"/>
                <a:ext cx="9144000" cy="498316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199587" y="4434449"/>
                <a:ext cx="25405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Priority </a:t>
                </a:r>
                <a14:m>
                  <m:oMath xmlns:m="http://schemas.openxmlformats.org/officeDocument/2006/math">
                    <m:r>
                      <a:rPr lang="en-SG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0.5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587" y="4434449"/>
                <a:ext cx="2540567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2158"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/>
          <p:nvPr/>
        </p:nvCxnSpPr>
        <p:spPr>
          <a:xfrm flipH="1">
            <a:off x="3971110" y="3006243"/>
            <a:ext cx="8708" cy="14282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606939" y="3008029"/>
            <a:ext cx="8708" cy="21771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67025" y="5183607"/>
                <a:ext cx="3120919" cy="932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G" dirty="0" smtClean="0"/>
                  <a:t>Priority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G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SG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SG" b="0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en-SG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SG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)×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SG" b="0" i="1" smtClean="0">
                        <a:latin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SG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SG" b="1" i="1" smtClean="0">
                                    <a:latin typeface="Cambria Math" panose="02040503050406030204" pitchFamily="18" charset="0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SG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</a:p>
              <a:p>
                <a:r>
                  <a:rPr lang="en-SG" dirty="0" smtClean="0"/>
                  <a:t>If </a:t>
                </a:r>
                <a14:m>
                  <m:oMath xmlns:m="http://schemas.openxmlformats.org/officeDocument/2006/math">
                    <m:r>
                      <a:rPr lang="en-SG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≥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𝑆𝑀</m:t>
                    </m:r>
                    <m:d>
                      <m:d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SG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  <m:r>
                      <a:rPr lang="en-SG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dirty="0" smtClean="0"/>
              </a:p>
              <a:p>
                <a:r>
                  <a:rPr lang="en-SG" dirty="0" smtClean="0"/>
                  <a:t>Else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SG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SG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SG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SG" b="0" i="1" smtClean="0">
                        <a:latin typeface="Cambria Math" panose="02040503050406030204" pitchFamily="18" charset="0"/>
                      </a:rPr>
                      <m:t>)=0</m:t>
                    </m:r>
                  </m:oMath>
                </a14:m>
                <a:r>
                  <a:rPr lang="en-US" dirty="0" smtClean="0"/>
                  <a:t>, do not transmit</a:t>
                </a:r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7025" y="5183607"/>
                <a:ext cx="3120919" cy="932243"/>
              </a:xfrm>
              <a:prstGeom prst="rect">
                <a:avLst/>
              </a:prstGeom>
              <a:blipFill rotWithShape="0">
                <a:blip r:embed="rId4"/>
                <a:stretch>
                  <a:fillRect l="-1563" t="-1961" r="-1172" b="-9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99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 ordering scheme comparison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23" y="1532709"/>
            <a:ext cx="9294935" cy="4659085"/>
          </a:xfrm>
        </p:spPr>
      </p:pic>
    </p:spTree>
    <p:extLst>
      <p:ext uri="{BB962C8B-B14F-4D97-AF65-F5344CB8AC3E}">
        <p14:creationId xmlns:p14="http://schemas.microsoft.com/office/powerpoint/2010/main" val="18799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Slice rendering comparison at low bit rate (8% size)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60" y="1631567"/>
            <a:ext cx="2475198" cy="247519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942" y="1661372"/>
            <a:ext cx="2445393" cy="24453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820" y="1638928"/>
            <a:ext cx="2467837" cy="24678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60" y="4320693"/>
            <a:ext cx="2475198" cy="24751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942" y="4320693"/>
            <a:ext cx="2445393" cy="24453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819" y="4320692"/>
            <a:ext cx="2445393" cy="244539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345942" y="1657692"/>
            <a:ext cx="1014317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levels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32820" y="1638928"/>
            <a:ext cx="213693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static importance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9260" y="1638928"/>
            <a:ext cx="141032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bit planes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29260" y="4320692"/>
            <a:ext cx="1460015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Fixed rate </a:t>
            </a:r>
            <a:r>
              <a:rPr lang="en-SG" b="1" dirty="0" err="1" smtClean="0"/>
              <a:t>zfp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361724" y="4320692"/>
            <a:ext cx="188314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Skip leading zeros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132819" y="4288426"/>
            <a:ext cx="144661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Ground truth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5848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Bit ordering scheme comparison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29" y="1567543"/>
            <a:ext cx="9155947" cy="4589417"/>
          </a:xfrm>
        </p:spPr>
      </p:pic>
    </p:spTree>
    <p:extLst>
      <p:ext uri="{BB962C8B-B14F-4D97-AF65-F5344CB8AC3E}">
        <p14:creationId xmlns:p14="http://schemas.microsoft.com/office/powerpoint/2010/main" val="101918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Slice rendering comparison at low bit rate (8% size)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7" y="1609339"/>
            <a:ext cx="2465387" cy="2465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145" y="1609339"/>
            <a:ext cx="2465387" cy="24653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763" y="1609339"/>
            <a:ext cx="2465387" cy="24653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6" y="4266427"/>
            <a:ext cx="2465387" cy="24653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144" y="4266427"/>
            <a:ext cx="2465387" cy="24653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763" y="4266427"/>
            <a:ext cx="2465387" cy="246538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55245" y="1603427"/>
            <a:ext cx="1014317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levels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36763" y="1577073"/>
            <a:ext cx="213693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static importance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5526" y="1584663"/>
            <a:ext cx="141032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bit planes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5526" y="4266427"/>
            <a:ext cx="1460015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Fixed rate </a:t>
            </a:r>
            <a:r>
              <a:rPr lang="en-SG" b="1" dirty="0" err="1" smtClean="0"/>
              <a:t>zfp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197168" y="4266427"/>
            <a:ext cx="188314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Skip leading zeros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36763" y="4234161"/>
            <a:ext cx="144661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Ground truth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9331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Bit ordering scheme comparison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Plot &amp; rendering comparisons for Brain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1466"/>
            <a:ext cx="9144000" cy="458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92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Slice rendering comparison at low bit rate (8% size)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6" y="2001226"/>
            <a:ext cx="2809800" cy="1865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653" y="2001226"/>
            <a:ext cx="2809800" cy="18653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1" y="2001226"/>
            <a:ext cx="2809800" cy="18653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6" y="4093142"/>
            <a:ext cx="2807000" cy="18635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654" y="4093142"/>
            <a:ext cx="2807000" cy="18635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2" y="4093142"/>
            <a:ext cx="2807000" cy="186352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39654" y="2002472"/>
            <a:ext cx="1014317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levels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56960" y="2006351"/>
            <a:ext cx="213693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static importance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22346" y="2002160"/>
            <a:ext cx="1410322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By bit planes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2346" y="4093142"/>
            <a:ext cx="1460015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Fixed rate </a:t>
            </a:r>
            <a:r>
              <a:rPr lang="en-SG" b="1" dirty="0" err="1" smtClean="0"/>
              <a:t>zfp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139653" y="4104135"/>
            <a:ext cx="188314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Skip leading zeros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56962" y="4075781"/>
            <a:ext cx="1446614" cy="369332"/>
          </a:xfrm>
          <a:prstGeom prst="rect">
            <a:avLst/>
          </a:prstGeom>
          <a:solidFill>
            <a:schemeClr val="bg1">
              <a:alpha val="68000"/>
            </a:schemeClr>
          </a:solidFill>
          <a:ln w="6350">
            <a:noFill/>
          </a:ln>
        </p:spPr>
        <p:txBody>
          <a:bodyPr wrap="none" rtlCol="0">
            <a:spAutoFit/>
          </a:bodyPr>
          <a:lstStyle/>
          <a:p>
            <a:r>
              <a:rPr lang="en-SG" b="1" dirty="0" smtClean="0"/>
              <a:t>Ground truth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5613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81"/>
            <a:ext cx="8229600" cy="1143000"/>
          </a:xfrm>
        </p:spPr>
        <p:txBody>
          <a:bodyPr/>
          <a:lstStyle/>
          <a:p>
            <a:r>
              <a:rPr lang="en-US" dirty="0" smtClean="0"/>
              <a:t>Low precision data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2366872"/>
            <a:ext cx="2144599" cy="21445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237" y="2366872"/>
            <a:ext cx="2144599" cy="21445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912" y="2366872"/>
            <a:ext cx="2144599" cy="21445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587" y="2366872"/>
            <a:ext cx="2144599" cy="2144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8837" y="461375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32 bit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81898" y="461632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16 bit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02573" y="4621464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8</a:t>
            </a:r>
            <a:r>
              <a:rPr lang="en-SG" dirty="0" smtClean="0"/>
              <a:t> bit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581758" y="4613757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/>
              <a:t>4</a:t>
            </a:r>
            <a:r>
              <a:rPr lang="en-SG" dirty="0" smtClean="0"/>
              <a:t> bit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7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Comparisons with fixed accuracy </a:t>
            </a:r>
            <a:r>
              <a:rPr lang="en-US" dirty="0" err="1" smtClean="0"/>
              <a:t>zfp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5663"/>
            <a:ext cx="914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SG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Data structure that supports spatial </a:t>
            </a:r>
            <a:r>
              <a:rPr lang="en-US" dirty="0" err="1" smtClean="0"/>
              <a:t>adaptivity</a:t>
            </a:r>
            <a:r>
              <a:rPr lang="en-US" dirty="0" smtClean="0"/>
              <a:t> and fast update</a:t>
            </a:r>
          </a:p>
          <a:p>
            <a:r>
              <a:rPr lang="en-SG" dirty="0" smtClean="0"/>
              <a:t>Data storage scheme on disk that supports level/bit-plane progressivity + random access + region-of-interest queries</a:t>
            </a:r>
            <a:endParaRPr lang="en-US" dirty="0"/>
          </a:p>
          <a:p>
            <a:r>
              <a:rPr lang="en-US" dirty="0"/>
              <a:t>Which algorithms work better with what </a:t>
            </a:r>
            <a:r>
              <a:rPr lang="en-US" dirty="0" smtClean="0"/>
              <a:t>type(s) </a:t>
            </a:r>
            <a:r>
              <a:rPr lang="en-US" dirty="0"/>
              <a:t>of reduction</a:t>
            </a:r>
          </a:p>
          <a:p>
            <a:r>
              <a:rPr lang="en-US" dirty="0"/>
              <a:t>Automatic streaming strategy based on types of analysis</a:t>
            </a:r>
          </a:p>
        </p:txBody>
      </p:sp>
    </p:spTree>
    <p:extLst>
      <p:ext uri="{BB962C8B-B14F-4D97-AF65-F5344CB8AC3E}">
        <p14:creationId xmlns:p14="http://schemas.microsoft.com/office/powerpoint/2010/main" val="211212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 smtClean="0"/>
              <a:t>Thank you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2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Resolution + precision?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 smtClean="0"/>
              <a:t>Do not read/transmit more bits than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21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27" y="-80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Multi-resolution decomposition by sub-sampling (hierarchical Z curves)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4" y="1203273"/>
            <a:ext cx="2760618" cy="273597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32" y="1187183"/>
            <a:ext cx="2743833" cy="27520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5" y="3999752"/>
            <a:ext cx="2760618" cy="27647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333" y="3999751"/>
            <a:ext cx="2789441" cy="27647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02332" y="3946545"/>
            <a:ext cx="868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Level 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741714" y="3947498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Level N-1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741715" y="1151763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Level N-3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02333" y="1151018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Level N-2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7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SG" dirty="0" err="1" smtClean="0"/>
              <a:t>zfp</a:t>
            </a:r>
            <a:r>
              <a:rPr lang="en-SG" dirty="0" smtClean="0"/>
              <a:t> compression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SG" dirty="0" smtClean="0"/>
              <a:t>Progressive decompression by bit planes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82" y="2236242"/>
            <a:ext cx="4507286" cy="4525963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625010"/>
              </p:ext>
            </p:extLst>
          </p:nvPr>
        </p:nvGraphicFramePr>
        <p:xfrm>
          <a:off x="4876798" y="2537822"/>
          <a:ext cx="40563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080"/>
                <a:gridCol w="1014080"/>
                <a:gridCol w="1014080"/>
                <a:gridCol w="101408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111931" y="4171403"/>
            <a:ext cx="47641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3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2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4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1</a:t>
            </a:r>
          </a:p>
          <a:p>
            <a:r>
              <a:rPr lang="en-SG" dirty="0" smtClean="0"/>
              <a:t>…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09052" y="4171403"/>
            <a:ext cx="5934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3</a:t>
            </a:r>
            <a:r>
              <a:rPr lang="en-SG" dirty="0" smtClean="0">
                <a:solidFill>
                  <a:schemeClr val="accent3"/>
                </a:solidFill>
              </a:rPr>
              <a:t>2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2</a:t>
            </a:r>
            <a:r>
              <a:rPr lang="en-SG" dirty="0" smtClean="0">
                <a:solidFill>
                  <a:schemeClr val="accent3"/>
                </a:solidFill>
              </a:rPr>
              <a:t>3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4</a:t>
            </a:r>
            <a:r>
              <a:rPr lang="en-SG" dirty="0" smtClean="0">
                <a:solidFill>
                  <a:schemeClr val="accent3"/>
                </a:solidFill>
              </a:rPr>
              <a:t>1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1</a:t>
            </a:r>
            <a:r>
              <a:rPr lang="en-SG" dirty="0" smtClean="0">
                <a:solidFill>
                  <a:schemeClr val="accent3"/>
                </a:solidFill>
              </a:rPr>
              <a:t>5</a:t>
            </a:r>
          </a:p>
          <a:p>
            <a:r>
              <a:rPr lang="en-SG" dirty="0" smtClean="0"/>
              <a:t>…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87040" y="4180109"/>
            <a:ext cx="71045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3</a:t>
            </a:r>
            <a:r>
              <a:rPr lang="en-SG" dirty="0" smtClean="0">
                <a:solidFill>
                  <a:schemeClr val="accent3"/>
                </a:solidFill>
              </a:rPr>
              <a:t>2</a:t>
            </a:r>
            <a:r>
              <a:rPr lang="en-SG" dirty="0" smtClean="0">
                <a:solidFill>
                  <a:schemeClr val="accent4"/>
                </a:solidFill>
              </a:rPr>
              <a:t>5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2</a:t>
            </a:r>
            <a:r>
              <a:rPr lang="en-SG" dirty="0" smtClean="0">
                <a:solidFill>
                  <a:schemeClr val="accent3"/>
                </a:solidFill>
              </a:rPr>
              <a:t>3</a:t>
            </a:r>
            <a:r>
              <a:rPr lang="en-SG" dirty="0" smtClean="0">
                <a:solidFill>
                  <a:schemeClr val="accent4"/>
                </a:solidFill>
              </a:rPr>
              <a:t>3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4</a:t>
            </a:r>
            <a:r>
              <a:rPr lang="en-SG" dirty="0" smtClean="0">
                <a:solidFill>
                  <a:schemeClr val="accent3"/>
                </a:solidFill>
              </a:rPr>
              <a:t>1</a:t>
            </a:r>
            <a:r>
              <a:rPr lang="en-SG" dirty="0" smtClean="0">
                <a:solidFill>
                  <a:schemeClr val="accent4"/>
                </a:solidFill>
              </a:rPr>
              <a:t>6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1</a:t>
            </a:r>
            <a:r>
              <a:rPr lang="en-SG" dirty="0" smtClean="0">
                <a:solidFill>
                  <a:schemeClr val="accent3"/>
                </a:solidFill>
              </a:rPr>
              <a:t>5</a:t>
            </a:r>
            <a:r>
              <a:rPr lang="en-SG" dirty="0" smtClean="0">
                <a:solidFill>
                  <a:schemeClr val="accent4"/>
                </a:solidFill>
              </a:rPr>
              <a:t>8</a:t>
            </a:r>
          </a:p>
          <a:p>
            <a:r>
              <a:rPr lang="en-SG" dirty="0" smtClean="0"/>
              <a:t>…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51607" y="4171403"/>
            <a:ext cx="8274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3</a:t>
            </a:r>
            <a:r>
              <a:rPr lang="en-SG" dirty="0" smtClean="0">
                <a:solidFill>
                  <a:schemeClr val="accent3"/>
                </a:solidFill>
              </a:rPr>
              <a:t>2</a:t>
            </a:r>
            <a:r>
              <a:rPr lang="en-SG" dirty="0" smtClean="0">
                <a:solidFill>
                  <a:schemeClr val="accent4"/>
                </a:solidFill>
              </a:rPr>
              <a:t>5</a:t>
            </a:r>
            <a:r>
              <a:rPr lang="en-SG" dirty="0" smtClean="0">
                <a:solidFill>
                  <a:schemeClr val="accent5"/>
                </a:solidFill>
              </a:rPr>
              <a:t>9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2</a:t>
            </a:r>
            <a:r>
              <a:rPr lang="en-SG" dirty="0" smtClean="0">
                <a:solidFill>
                  <a:schemeClr val="accent3"/>
                </a:solidFill>
              </a:rPr>
              <a:t>3</a:t>
            </a:r>
            <a:r>
              <a:rPr lang="en-SG" dirty="0" smtClean="0">
                <a:solidFill>
                  <a:schemeClr val="accent4"/>
                </a:solidFill>
              </a:rPr>
              <a:t>3</a:t>
            </a:r>
            <a:r>
              <a:rPr lang="en-SG" dirty="0" smtClean="0">
                <a:solidFill>
                  <a:schemeClr val="accent5"/>
                </a:solidFill>
              </a:rPr>
              <a:t>5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4</a:t>
            </a:r>
            <a:r>
              <a:rPr lang="en-SG" dirty="0" smtClean="0">
                <a:solidFill>
                  <a:schemeClr val="accent3"/>
                </a:solidFill>
              </a:rPr>
              <a:t>1</a:t>
            </a:r>
            <a:r>
              <a:rPr lang="en-SG" dirty="0" smtClean="0">
                <a:solidFill>
                  <a:schemeClr val="accent4"/>
                </a:solidFill>
              </a:rPr>
              <a:t>6</a:t>
            </a:r>
            <a:r>
              <a:rPr lang="en-SG" dirty="0" smtClean="0">
                <a:solidFill>
                  <a:schemeClr val="accent5"/>
                </a:solidFill>
              </a:rPr>
              <a:t>6</a:t>
            </a:r>
          </a:p>
          <a:p>
            <a:r>
              <a:rPr lang="en-SG" dirty="0" smtClean="0"/>
              <a:t>0.</a:t>
            </a:r>
            <a:r>
              <a:rPr lang="en-SG" dirty="0" smtClean="0">
                <a:solidFill>
                  <a:schemeClr val="accent2"/>
                </a:solidFill>
              </a:rPr>
              <a:t>1</a:t>
            </a:r>
            <a:r>
              <a:rPr lang="en-SG" dirty="0" smtClean="0">
                <a:solidFill>
                  <a:schemeClr val="accent3"/>
                </a:solidFill>
              </a:rPr>
              <a:t>5</a:t>
            </a:r>
            <a:r>
              <a:rPr lang="en-SG" dirty="0" smtClean="0">
                <a:solidFill>
                  <a:schemeClr val="accent4"/>
                </a:solidFill>
              </a:rPr>
              <a:t>8</a:t>
            </a:r>
            <a:r>
              <a:rPr lang="en-SG" dirty="0" smtClean="0">
                <a:solidFill>
                  <a:schemeClr val="accent5"/>
                </a:solidFill>
              </a:rPr>
              <a:t>2</a:t>
            </a:r>
          </a:p>
          <a:p>
            <a:r>
              <a:rPr lang="en-SG" dirty="0" smtClean="0"/>
              <a:t>…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3352800" y="2333897"/>
            <a:ext cx="1219200" cy="121920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rved Down Arrow 10"/>
          <p:cNvSpPr/>
          <p:nvPr/>
        </p:nvSpPr>
        <p:spPr>
          <a:xfrm>
            <a:off x="4346065" y="2105104"/>
            <a:ext cx="2740975" cy="412681"/>
          </a:xfrm>
          <a:prstGeom prst="curved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dirty="0" smtClean="0">
                <a:solidFill>
                  <a:schemeClr val="tx1"/>
                </a:solidFill>
              </a:rPr>
              <a:t>compress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5245634" y="2943497"/>
            <a:ext cx="209005" cy="114952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12"/>
          <p:cNvSpPr/>
          <p:nvPr/>
        </p:nvSpPr>
        <p:spPr>
          <a:xfrm>
            <a:off x="6284148" y="2943497"/>
            <a:ext cx="209005" cy="114952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7337762" y="2943496"/>
            <a:ext cx="209005" cy="114952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8360126" y="2943497"/>
            <a:ext cx="209005" cy="114952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117523" y="3291453"/>
            <a:ext cx="3574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dirty="0" smtClean="0"/>
              <a:t>D    e    c    o    m    p    r    e    s    </a:t>
            </a:r>
            <a:r>
              <a:rPr lang="en-SG" dirty="0" err="1" smtClean="0"/>
              <a:t>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14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2"/>
            <a:ext cx="8229600" cy="1143000"/>
          </a:xfrm>
        </p:spPr>
        <p:txBody>
          <a:bodyPr/>
          <a:lstStyle/>
          <a:p>
            <a:r>
              <a:rPr lang="en-SG" dirty="0" err="1" smtClean="0"/>
              <a:t>zfp</a:t>
            </a:r>
            <a:r>
              <a:rPr lang="en-SG" dirty="0" smtClean="0"/>
              <a:t> + hierarchical Z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02" y="1147672"/>
            <a:ext cx="4262454" cy="4303894"/>
          </a:xfrm>
        </p:spPr>
      </p:pic>
      <p:cxnSp>
        <p:nvCxnSpPr>
          <p:cNvPr id="6" name="Straight Connector 5"/>
          <p:cNvCxnSpPr/>
          <p:nvPr/>
        </p:nvCxnSpPr>
        <p:spPr>
          <a:xfrm>
            <a:off x="931112" y="2838902"/>
            <a:ext cx="189917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31112" y="2838902"/>
            <a:ext cx="1925301" cy="187243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31112" y="4711337"/>
            <a:ext cx="189917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55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72"/>
            <a:ext cx="8229600" cy="1143000"/>
          </a:xfrm>
        </p:spPr>
        <p:txBody>
          <a:bodyPr/>
          <a:lstStyle/>
          <a:p>
            <a:r>
              <a:rPr lang="en-SG" dirty="0" smtClean="0"/>
              <a:t>Problem: Non-uniform sampling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02" y="1147672"/>
            <a:ext cx="4262454" cy="4303894"/>
          </a:xfrm>
        </p:spPr>
      </p:pic>
      <p:cxnSp>
        <p:nvCxnSpPr>
          <p:cNvPr id="6" name="Straight Connector 5"/>
          <p:cNvCxnSpPr/>
          <p:nvPr/>
        </p:nvCxnSpPr>
        <p:spPr>
          <a:xfrm>
            <a:off x="931112" y="2838902"/>
            <a:ext cx="189917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931112" y="2838902"/>
            <a:ext cx="1925301" cy="187243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31112" y="4711337"/>
            <a:ext cx="189917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886" y="1147672"/>
            <a:ext cx="4368812" cy="431509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09473" y="5695406"/>
            <a:ext cx="4169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¼ data size: Non-uniform sampling pattern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903173" y="5695406"/>
            <a:ext cx="373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G" dirty="0" smtClean="0"/>
              <a:t>¼ data size: Uniform sampling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77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</TotalTime>
  <Words>929</Words>
  <Application>Microsoft Office PowerPoint</Application>
  <PresentationFormat>On-screen Show (4:3)</PresentationFormat>
  <Paragraphs>259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Cambria Math</vt:lpstr>
      <vt:lpstr>Consolas</vt:lpstr>
      <vt:lpstr>Office Theme</vt:lpstr>
      <vt:lpstr>Towards progressive refinement in resolution and precision for scientific data</vt:lpstr>
      <vt:lpstr>Scientific data sizes</vt:lpstr>
      <vt:lpstr>Low resolution data</vt:lpstr>
      <vt:lpstr>Low precision data</vt:lpstr>
      <vt:lpstr>Resolution + precision?</vt:lpstr>
      <vt:lpstr>Multi-resolution decomposition by sub-sampling (hierarchical Z curves)</vt:lpstr>
      <vt:lpstr>zfp compression</vt:lpstr>
      <vt:lpstr>zfp + hierarchical Z</vt:lpstr>
      <vt:lpstr>Problem: Non-uniform sampling</vt:lpstr>
      <vt:lpstr>Non-uniform sampling - Volume rendering</vt:lpstr>
      <vt:lpstr>Interpolation (bi-Laplacian constraints)</vt:lpstr>
      <vt:lpstr>Better interpolation: Wavelets</vt:lpstr>
      <vt:lpstr>Sums and differences</vt:lpstr>
      <vt:lpstr>Reconstruction</vt:lpstr>
      <vt:lpstr>Predicts and updates</vt:lpstr>
      <vt:lpstr>Predicts and updates</vt:lpstr>
      <vt:lpstr>Reconstruction</vt:lpstr>
      <vt:lpstr>A linear transform</vt:lpstr>
      <vt:lpstr>Change of basis</vt:lpstr>
      <vt:lpstr>Multi-resolution decomposition</vt:lpstr>
      <vt:lpstr>Actual level decomposition</vt:lpstr>
      <vt:lpstr>Quantization</vt:lpstr>
      <vt:lpstr>Nega-binary</vt:lpstr>
      <vt:lpstr>Progressive streaming</vt:lpstr>
      <vt:lpstr>Streaming by bit planes</vt:lpstr>
      <vt:lpstr>Streaming by data-independent “importance” of bits</vt:lpstr>
      <vt:lpstr>Probabilities</vt:lpstr>
      <vt:lpstr>Bit ordering using dynamic priority queues</vt:lpstr>
      <vt:lpstr>Types of bits</vt:lpstr>
      <vt:lpstr>Types of bits during streaming</vt:lpstr>
      <vt:lpstr>First significant bit plane map</vt:lpstr>
      <vt:lpstr>“Significant map” partitioning and encoding</vt:lpstr>
      <vt:lpstr>Bit ordering using dynamic priority queues</vt:lpstr>
      <vt:lpstr>Bit ordering scheme comparison</vt:lpstr>
      <vt:lpstr>Slice rendering comparison at low bit rate (8% size)</vt:lpstr>
      <vt:lpstr>Bit ordering scheme comparison</vt:lpstr>
      <vt:lpstr>Slice rendering comparison at low bit rate (8% size)</vt:lpstr>
      <vt:lpstr>Bit ordering scheme comparison</vt:lpstr>
      <vt:lpstr>Slice rendering comparison at low bit rate (8% size)</vt:lpstr>
      <vt:lpstr>Comparisons with fixed accuracy zfp</vt:lpstr>
      <vt:lpstr>Future work</vt:lpstr>
      <vt:lpstr>Thank you</vt:lpstr>
    </vt:vector>
  </TitlesOfParts>
  <Company>LLNL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, Duong Thai</dc:creator>
  <cp:lastModifiedBy>Duong Hoang</cp:lastModifiedBy>
  <cp:revision>274</cp:revision>
  <dcterms:created xsi:type="dcterms:W3CDTF">2016-08-17T00:11:58Z</dcterms:created>
  <dcterms:modified xsi:type="dcterms:W3CDTF">2016-08-18T21:47:39Z</dcterms:modified>
</cp:coreProperties>
</file>