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Lst>
  <p:sldSz cx="43891200" cy="29260800"/>
  <p:notesSz cx="6985000" cy="9283700"/>
  <p:embeddedFontLst>
    <p:embeddedFont>
      <p:font typeface="Calibri" panose="020F0502020204030204" pitchFamily="34" charset="0"/>
      <p:regular r:id="rId3"/>
      <p:bold r:id="rId4"/>
      <p:italic r:id="rId5"/>
      <p:boldItalic r:id="rId6"/>
    </p:embeddedFont>
    <p:embeddedFont>
      <p:font typeface="Candara" panose="020E0502030303020204" pitchFamily="34" charset="0"/>
      <p:regular r:id="rId7"/>
      <p:bold r:id="rId8"/>
      <p:italic r:id="rId9"/>
      <p:boldItalic r:id="rId10"/>
    </p:embeddedFont>
  </p:embeddedFontLst>
  <p:defaultText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216" userDrawn="1">
          <p15:clr>
            <a:srgbClr val="A4A3A4"/>
          </p15:clr>
        </p15:guide>
        <p15:guide id="2" pos="138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uong Hoang" initials="DH" lastIdx="1" clrIdx="0">
    <p:extLst>
      <p:ext uri="{19B8F6BF-5375-455C-9EA6-DF929625EA0E}">
        <p15:presenceInfo xmlns:p15="http://schemas.microsoft.com/office/powerpoint/2012/main" userId="cce98896508afb1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24A91"/>
    <a:srgbClr val="2CA332"/>
    <a:srgbClr val="AFDBAF"/>
    <a:srgbClr val="FF7B06"/>
    <a:srgbClr val="FF7F0E"/>
    <a:srgbClr val="EBF0F7"/>
    <a:srgbClr val="D6E6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7880" autoAdjust="0"/>
  </p:normalViewPr>
  <p:slideViewPr>
    <p:cSldViewPr>
      <p:cViewPr>
        <p:scale>
          <a:sx n="30" d="100"/>
          <a:sy n="30" d="100"/>
        </p:scale>
        <p:origin x="1350" y="186"/>
      </p:cViewPr>
      <p:guideLst>
        <p:guide orient="horz" pos="9216"/>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6.fntdata"/><Relationship Id="rId13" Type="http://schemas.openxmlformats.org/officeDocument/2006/relationships/viewProps" Target="viewProps.xml"/><Relationship Id="rId3" Type="http://schemas.openxmlformats.org/officeDocument/2006/relationships/font" Target="fonts/font1.fntdata"/><Relationship Id="rId7" Type="http://schemas.openxmlformats.org/officeDocument/2006/relationships/font" Target="fonts/font5.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4.fntdata"/><Relationship Id="rId11" Type="http://schemas.openxmlformats.org/officeDocument/2006/relationships/commentAuthors" Target="commentAuthors.xml"/><Relationship Id="rId5" Type="http://schemas.openxmlformats.org/officeDocument/2006/relationships/font" Target="fonts/font3.fntdata"/><Relationship Id="rId15" Type="http://schemas.openxmlformats.org/officeDocument/2006/relationships/tableStyles" Target="tableStyles.xml"/><Relationship Id="rId10" Type="http://schemas.openxmlformats.org/officeDocument/2006/relationships/font" Target="fonts/font8.fntdata"/><Relationship Id="rId4" Type="http://schemas.openxmlformats.org/officeDocument/2006/relationships/font" Target="fonts/font2.fntdata"/><Relationship Id="rId9" Type="http://schemas.openxmlformats.org/officeDocument/2006/relationships/font" Target="fonts/font7.fntdata"/><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9089815"/>
            <a:ext cx="37307520" cy="6272107"/>
          </a:xfrm>
        </p:spPr>
        <p:txBody>
          <a:bodyPr/>
          <a:lstStyle/>
          <a:p>
            <a:r>
              <a:rPr lang="en-US"/>
              <a:t>Click to edit Master title style</a:t>
            </a:r>
          </a:p>
        </p:txBody>
      </p:sp>
      <p:sp>
        <p:nvSpPr>
          <p:cNvPr id="3" name="Subtitle 2"/>
          <p:cNvSpPr>
            <a:spLocks noGrp="1"/>
          </p:cNvSpPr>
          <p:nvPr>
            <p:ph type="subTitle" idx="1"/>
          </p:nvPr>
        </p:nvSpPr>
        <p:spPr>
          <a:xfrm>
            <a:off x="6583680" y="16581120"/>
            <a:ext cx="30723840" cy="747776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3E0B491-4956-43A1-9BD7-EB1127EF30C3}" type="datetimeFigureOut">
              <a:rPr lang="en-US" smtClean="0"/>
              <a:pPr/>
              <a:t>5/3/2018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0B491-4956-43A1-9BD7-EB1127EF30C3}" type="datetimeFigureOut">
              <a:rPr lang="en-US" smtClean="0"/>
              <a:pPr/>
              <a:t>5/3/2018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7284480" y="4687147"/>
            <a:ext cx="39502080" cy="998660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778240" y="4687147"/>
            <a:ext cx="117774720" cy="998660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0B491-4956-43A1-9BD7-EB1127EF30C3}" type="datetimeFigureOut">
              <a:rPr lang="en-US" smtClean="0"/>
              <a:pPr/>
              <a:t>5/3/2018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0B491-4956-43A1-9BD7-EB1127EF30C3}" type="datetimeFigureOut">
              <a:rPr lang="en-US" smtClean="0"/>
              <a:pPr/>
              <a:t>5/3/2018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18802775"/>
            <a:ext cx="37307520" cy="5811520"/>
          </a:xfrm>
        </p:spPr>
        <p:txBody>
          <a:bodyPr anchor="t"/>
          <a:lstStyle>
            <a:lvl1pPr algn="l">
              <a:defRPr sz="19200" b="1" cap="all"/>
            </a:lvl1pPr>
          </a:lstStyle>
          <a:p>
            <a:r>
              <a:rPr lang="en-US"/>
              <a:t>Click to edit Master title style</a:t>
            </a:r>
          </a:p>
        </p:txBody>
      </p:sp>
      <p:sp>
        <p:nvSpPr>
          <p:cNvPr id="3" name="Text Placeholder 2"/>
          <p:cNvSpPr>
            <a:spLocks noGrp="1"/>
          </p:cNvSpPr>
          <p:nvPr>
            <p:ph type="body" idx="1"/>
          </p:nvPr>
        </p:nvSpPr>
        <p:spPr>
          <a:xfrm>
            <a:off x="3467102" y="12401978"/>
            <a:ext cx="37307520" cy="64007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3E0B491-4956-43A1-9BD7-EB1127EF30C3}" type="datetimeFigureOut">
              <a:rPr lang="en-US" smtClean="0"/>
              <a:pPr/>
              <a:t>5/3/2018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778240" y="27310080"/>
            <a:ext cx="78638400" cy="77243093"/>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8148160" y="27310080"/>
            <a:ext cx="78638400" cy="77243093"/>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E0B491-4956-43A1-9BD7-EB1127EF30C3}" type="datetimeFigureOut">
              <a:rPr lang="en-US" smtClean="0"/>
              <a:pPr/>
              <a:t>5/3/2018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171788"/>
            <a:ext cx="39502080" cy="48768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4560" y="6549815"/>
            <a:ext cx="19392902" cy="2729652"/>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4" name="Content Placeholder 3"/>
          <p:cNvSpPr>
            <a:spLocks noGrp="1"/>
          </p:cNvSpPr>
          <p:nvPr>
            <p:ph sz="half" idx="2"/>
          </p:nvPr>
        </p:nvSpPr>
        <p:spPr>
          <a:xfrm>
            <a:off x="2194560" y="9279467"/>
            <a:ext cx="19392902" cy="16858828"/>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122" y="6549815"/>
            <a:ext cx="19400520" cy="2729652"/>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6" name="Content Placeholder 5"/>
          <p:cNvSpPr>
            <a:spLocks noGrp="1"/>
          </p:cNvSpPr>
          <p:nvPr>
            <p:ph sz="quarter" idx="4"/>
          </p:nvPr>
        </p:nvSpPr>
        <p:spPr>
          <a:xfrm>
            <a:off x="22296122" y="9279467"/>
            <a:ext cx="19400520" cy="16858828"/>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E0B491-4956-43A1-9BD7-EB1127EF30C3}" type="datetimeFigureOut">
              <a:rPr lang="en-US" smtClean="0"/>
              <a:pPr/>
              <a:t>5/3/2018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E0B491-4956-43A1-9BD7-EB1127EF30C3}" type="datetimeFigureOut">
              <a:rPr lang="en-US" smtClean="0"/>
              <a:pPr/>
              <a:t>5/3/2018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E0B491-4956-43A1-9BD7-EB1127EF30C3}" type="datetimeFigureOut">
              <a:rPr lang="en-US" smtClean="0"/>
              <a:pPr/>
              <a:t>5/3/2018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165013"/>
            <a:ext cx="14439902" cy="495808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7160240" y="1165016"/>
            <a:ext cx="24536400" cy="2497328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4563" y="6123096"/>
            <a:ext cx="14439902" cy="200152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73E0B491-4956-43A1-9BD7-EB1127EF30C3}" type="datetimeFigureOut">
              <a:rPr lang="en-US" smtClean="0"/>
              <a:pPr/>
              <a:t>5/3/2018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0482560"/>
            <a:ext cx="26334720" cy="2418082"/>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8602982" y="2614507"/>
            <a:ext cx="26334720" cy="1755648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8602982" y="22900642"/>
            <a:ext cx="26334720" cy="343407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73E0B491-4956-43A1-9BD7-EB1127EF30C3}" type="datetimeFigureOut">
              <a:rPr lang="en-US" smtClean="0"/>
              <a:pPr/>
              <a:t>5/3/2018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171788"/>
            <a:ext cx="39502080" cy="4876800"/>
          </a:xfrm>
          <a:prstGeom prst="rect">
            <a:avLst/>
          </a:prstGeom>
        </p:spPr>
        <p:txBody>
          <a:bodyPr vert="horz" lIns="438912" tIns="219456" rIns="438912" bIns="219456" rtlCol="0" anchor="ctr">
            <a:normAutofit/>
          </a:bodyPr>
          <a:lstStyle/>
          <a:p>
            <a:r>
              <a:rPr lang="en-US"/>
              <a:t>Click to edit Master title style</a:t>
            </a:r>
          </a:p>
        </p:txBody>
      </p:sp>
      <p:sp>
        <p:nvSpPr>
          <p:cNvPr id="3" name="Text Placeholder 2"/>
          <p:cNvSpPr>
            <a:spLocks noGrp="1"/>
          </p:cNvSpPr>
          <p:nvPr>
            <p:ph type="body" idx="1"/>
          </p:nvPr>
        </p:nvSpPr>
        <p:spPr>
          <a:xfrm>
            <a:off x="2194560" y="6827523"/>
            <a:ext cx="39502080" cy="19310775"/>
          </a:xfrm>
          <a:prstGeom prst="rect">
            <a:avLst/>
          </a:prstGeom>
        </p:spPr>
        <p:txBody>
          <a:bodyPr vert="horz" lIns="438912" tIns="219456" rIns="438912" bIns="21945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94560" y="27120428"/>
            <a:ext cx="10241280" cy="1557867"/>
          </a:xfrm>
          <a:prstGeom prst="rect">
            <a:avLst/>
          </a:prstGeom>
        </p:spPr>
        <p:txBody>
          <a:bodyPr vert="horz" lIns="438912" tIns="219456" rIns="438912" bIns="219456" rtlCol="0" anchor="ctr"/>
          <a:lstStyle>
            <a:lvl1pPr algn="l">
              <a:defRPr sz="5800">
                <a:solidFill>
                  <a:schemeClr val="tx1">
                    <a:tint val="75000"/>
                  </a:schemeClr>
                </a:solidFill>
              </a:defRPr>
            </a:lvl1pPr>
          </a:lstStyle>
          <a:p>
            <a:fld id="{73E0B491-4956-43A1-9BD7-EB1127EF30C3}" type="datetimeFigureOut">
              <a:rPr lang="en-US" smtClean="0"/>
              <a:pPr/>
              <a:t>5/3/2018</a:t>
            </a:fld>
            <a:endParaRPr lang="en-US"/>
          </a:p>
        </p:txBody>
      </p:sp>
      <p:sp>
        <p:nvSpPr>
          <p:cNvPr id="5" name="Footer Placeholder 4"/>
          <p:cNvSpPr>
            <a:spLocks noGrp="1"/>
          </p:cNvSpPr>
          <p:nvPr>
            <p:ph type="ftr" sz="quarter" idx="3"/>
          </p:nvPr>
        </p:nvSpPr>
        <p:spPr>
          <a:xfrm>
            <a:off x="14996160" y="27120428"/>
            <a:ext cx="13898880" cy="1557867"/>
          </a:xfrm>
          <a:prstGeom prst="rect">
            <a:avLst/>
          </a:prstGeom>
        </p:spPr>
        <p:txBody>
          <a:bodyPr vert="horz" lIns="438912" tIns="219456" rIns="438912" bIns="219456"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27120428"/>
            <a:ext cx="10241280" cy="1557867"/>
          </a:xfrm>
          <a:prstGeom prst="rect">
            <a:avLst/>
          </a:prstGeom>
        </p:spPr>
        <p:txBody>
          <a:bodyPr vert="horz" lIns="438912" tIns="219456" rIns="438912" bIns="219456" rtlCol="0" anchor="ctr"/>
          <a:lstStyle>
            <a:lvl1pPr algn="r">
              <a:defRPr sz="5800">
                <a:solidFill>
                  <a:schemeClr val="tx1">
                    <a:tint val="75000"/>
                  </a:schemeClr>
                </a:solidFill>
              </a:defRPr>
            </a:lvl1pPr>
          </a:lstStyle>
          <a:p>
            <a:fld id="{1946AAE4-1997-44E9-8214-AF5FED039E6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8912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4389120" rtl="0" eaLnBrk="1" latinLnBrk="0" hangingPunct="1">
        <a:spcBef>
          <a:spcPct val="20000"/>
        </a:spcBef>
        <a:buFont typeface="Arial" pitchFamily="34" charset="0"/>
        <a:buChar char="•"/>
        <a:defRPr sz="15400" kern="1200">
          <a:solidFill>
            <a:schemeClr val="tx1"/>
          </a:solidFill>
          <a:latin typeface="+mn-lt"/>
          <a:ea typeface="+mn-ea"/>
          <a:cs typeface="+mn-cs"/>
        </a:defRPr>
      </a:lvl1pPr>
      <a:lvl2pPr marL="3566160" indent="-1371600" algn="l" defTabSz="4389120" rtl="0" eaLnBrk="1" latinLnBrk="0" hangingPunct="1">
        <a:spcBef>
          <a:spcPct val="20000"/>
        </a:spcBef>
        <a:buFont typeface="Arial" pitchFamily="34" charset="0"/>
        <a:buChar char="–"/>
        <a:defRPr sz="13400" kern="1200">
          <a:solidFill>
            <a:schemeClr val="tx1"/>
          </a:solidFill>
          <a:latin typeface="+mn-lt"/>
          <a:ea typeface="+mn-ea"/>
          <a:cs typeface="+mn-cs"/>
        </a:defRPr>
      </a:lvl2pPr>
      <a:lvl3pPr marL="5486400" indent="-1097280" algn="l" defTabSz="4389120" rtl="0" eaLnBrk="1" latinLnBrk="0" hangingPunct="1">
        <a:spcBef>
          <a:spcPct val="20000"/>
        </a:spcBef>
        <a:buFont typeface="Arial" pitchFamily="34" charset="0"/>
        <a:buChar char="•"/>
        <a:defRPr sz="11500" kern="1200">
          <a:solidFill>
            <a:schemeClr val="tx1"/>
          </a:solidFill>
          <a:latin typeface="+mn-lt"/>
          <a:ea typeface="+mn-ea"/>
          <a:cs typeface="+mn-cs"/>
        </a:defRPr>
      </a:lvl3pPr>
      <a:lvl4pPr marL="76809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52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7008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464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920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37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1.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3891200" cy="4572000"/>
          </a:xfrm>
          <a:prstGeom prst="rect">
            <a:avLst/>
          </a:prstGeom>
          <a:solidFill>
            <a:srgbClr val="124A9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endParaRPr lang="en-US" dirty="0"/>
          </a:p>
        </p:txBody>
      </p:sp>
      <p:sp>
        <p:nvSpPr>
          <p:cNvPr id="5" name="TextBox 4"/>
          <p:cNvSpPr txBox="1"/>
          <p:nvPr/>
        </p:nvSpPr>
        <p:spPr>
          <a:xfrm>
            <a:off x="0" y="-36431"/>
            <a:ext cx="43891200" cy="4644861"/>
          </a:xfrm>
          <a:prstGeom prst="rect">
            <a:avLst/>
          </a:prstGeom>
          <a:noFill/>
        </p:spPr>
        <p:txBody>
          <a:bodyPr wrap="square" lIns="0" tIns="0" rIns="0" bIns="0" rtlCol="0" anchor="ctr" anchorCtr="0">
            <a:spAutoFit/>
          </a:bodyPr>
          <a:lstStyle/>
          <a:p>
            <a:pPr algn="ctr"/>
            <a:r>
              <a:rPr lang="en-US" sz="9600" b="1" dirty="0">
                <a:ln w="19050">
                  <a:solidFill>
                    <a:schemeClr val="tx1"/>
                  </a:solidFill>
                </a:ln>
                <a:solidFill>
                  <a:schemeClr val="bg1"/>
                </a:solidFill>
                <a:latin typeface="Candara" panose="020E0502030303020204" pitchFamily="34" charset="0"/>
              </a:rPr>
              <a:t>A Study of the Tradeoff between Reducing Precision and Reducing</a:t>
            </a:r>
          </a:p>
          <a:p>
            <a:pPr algn="ctr"/>
            <a:r>
              <a:rPr lang="en-US" sz="9600" b="1" dirty="0">
                <a:ln w="19050">
                  <a:solidFill>
                    <a:schemeClr val="tx1"/>
                  </a:solidFill>
                </a:ln>
                <a:solidFill>
                  <a:schemeClr val="bg1"/>
                </a:solidFill>
                <a:latin typeface="Candara" panose="020E0502030303020204" pitchFamily="34" charset="0"/>
              </a:rPr>
              <a:t>Resolution for Data Analysis and Visualization</a:t>
            </a:r>
          </a:p>
          <a:p>
            <a:pPr algn="ctr"/>
            <a:r>
              <a:rPr lang="en-US" sz="6000" b="1" dirty="0">
                <a:ln w="19050">
                  <a:solidFill>
                    <a:schemeClr val="tx1"/>
                  </a:solidFill>
                </a:ln>
                <a:solidFill>
                  <a:schemeClr val="bg1"/>
                </a:solidFill>
                <a:latin typeface="Candara" panose="020E0502030303020204" pitchFamily="34" charset="0"/>
              </a:rPr>
              <a:t>Duong Hoang</a:t>
            </a:r>
            <a:r>
              <a:rPr lang="en-US" sz="6000" b="1" baseline="30000" dirty="0">
                <a:ln w="19050">
                  <a:solidFill>
                    <a:schemeClr val="tx1"/>
                  </a:solidFill>
                </a:ln>
                <a:solidFill>
                  <a:schemeClr val="bg1"/>
                </a:solidFill>
                <a:latin typeface="Candara" panose="020E0502030303020204" pitchFamily="34" charset="0"/>
              </a:rPr>
              <a:t>1</a:t>
            </a:r>
            <a:r>
              <a:rPr lang="en-US" sz="6000" b="1" dirty="0">
                <a:ln w="19050">
                  <a:solidFill>
                    <a:schemeClr val="tx1"/>
                  </a:solidFill>
                </a:ln>
                <a:solidFill>
                  <a:schemeClr val="bg1"/>
                </a:solidFill>
                <a:latin typeface="Candara" panose="020E0502030303020204" pitchFamily="34" charset="0"/>
              </a:rPr>
              <a:t>, Pavol Klacansky</a:t>
            </a:r>
            <a:r>
              <a:rPr lang="en-US" sz="6000" b="1" baseline="30000" dirty="0">
                <a:ln w="19050">
                  <a:solidFill>
                    <a:schemeClr val="tx1"/>
                  </a:solidFill>
                </a:ln>
                <a:solidFill>
                  <a:schemeClr val="bg1"/>
                </a:solidFill>
                <a:latin typeface="Candara" panose="020E0502030303020204" pitchFamily="34" charset="0"/>
              </a:rPr>
              <a:t>1</a:t>
            </a:r>
            <a:r>
              <a:rPr lang="en-US" sz="6000" b="1" dirty="0">
                <a:ln w="19050">
                  <a:solidFill>
                    <a:schemeClr val="tx1"/>
                  </a:solidFill>
                </a:ln>
                <a:solidFill>
                  <a:schemeClr val="bg1"/>
                </a:solidFill>
                <a:latin typeface="Candara" panose="020E0502030303020204" pitchFamily="34" charset="0"/>
              </a:rPr>
              <a:t>, Harsh Bhatia</a:t>
            </a:r>
            <a:r>
              <a:rPr lang="en-US" sz="6000" b="1" baseline="30000" dirty="0">
                <a:ln w="19050">
                  <a:solidFill>
                    <a:schemeClr val="tx1"/>
                  </a:solidFill>
                </a:ln>
                <a:solidFill>
                  <a:schemeClr val="bg1"/>
                </a:solidFill>
                <a:latin typeface="Candara" panose="020E0502030303020204" pitchFamily="34" charset="0"/>
              </a:rPr>
              <a:t>2</a:t>
            </a:r>
            <a:r>
              <a:rPr lang="en-US" sz="6000" b="1" dirty="0">
                <a:ln w="19050">
                  <a:solidFill>
                    <a:schemeClr val="tx1"/>
                  </a:solidFill>
                </a:ln>
                <a:solidFill>
                  <a:schemeClr val="bg1"/>
                </a:solidFill>
                <a:latin typeface="Candara" panose="020E0502030303020204" pitchFamily="34" charset="0"/>
              </a:rPr>
              <a:t>, Peer-Timo Bremer</a:t>
            </a:r>
            <a:r>
              <a:rPr lang="en-US" sz="6000" b="1" baseline="30000" dirty="0">
                <a:ln w="19050">
                  <a:solidFill>
                    <a:schemeClr val="tx1"/>
                  </a:solidFill>
                </a:ln>
                <a:solidFill>
                  <a:schemeClr val="bg1"/>
                </a:solidFill>
                <a:latin typeface="Candara" panose="020E0502030303020204" pitchFamily="34" charset="0"/>
              </a:rPr>
              <a:t>2 </a:t>
            </a:r>
            <a:r>
              <a:rPr lang="en-US" sz="6000" b="1" dirty="0">
                <a:ln w="19050">
                  <a:solidFill>
                    <a:schemeClr val="tx1"/>
                  </a:solidFill>
                </a:ln>
                <a:solidFill>
                  <a:schemeClr val="bg1"/>
                </a:solidFill>
                <a:latin typeface="Candara" panose="020E0502030303020204" pitchFamily="34" charset="0"/>
              </a:rPr>
              <a:t>, Peter Lindstrom</a:t>
            </a:r>
            <a:r>
              <a:rPr lang="en-US" sz="6000" b="1" baseline="30000" dirty="0">
                <a:ln w="19050">
                  <a:solidFill>
                    <a:schemeClr val="tx1"/>
                  </a:solidFill>
                </a:ln>
                <a:solidFill>
                  <a:schemeClr val="bg1"/>
                </a:solidFill>
                <a:latin typeface="Candara" panose="020E0502030303020204" pitchFamily="34" charset="0"/>
              </a:rPr>
              <a:t>2</a:t>
            </a:r>
            <a:r>
              <a:rPr lang="en-US" sz="6000" b="1" dirty="0">
                <a:ln w="19050">
                  <a:solidFill>
                    <a:schemeClr val="tx1"/>
                  </a:solidFill>
                </a:ln>
                <a:solidFill>
                  <a:schemeClr val="bg1"/>
                </a:solidFill>
                <a:latin typeface="Candara" panose="020E0502030303020204" pitchFamily="34" charset="0"/>
              </a:rPr>
              <a:t> , Valerio Pascucci</a:t>
            </a:r>
            <a:r>
              <a:rPr lang="en-US" sz="6000" b="1" baseline="30000" dirty="0">
                <a:ln w="19050">
                  <a:solidFill>
                    <a:schemeClr val="tx1"/>
                  </a:solidFill>
                </a:ln>
                <a:solidFill>
                  <a:schemeClr val="bg1"/>
                </a:solidFill>
                <a:latin typeface="Candara" panose="020E0502030303020204" pitchFamily="34" charset="0"/>
              </a:rPr>
              <a:t>1</a:t>
            </a:r>
          </a:p>
          <a:p>
            <a:pPr algn="ctr">
              <a:spcBef>
                <a:spcPts val="720"/>
              </a:spcBef>
            </a:pPr>
            <a:r>
              <a:rPr lang="en-SG" sz="4400" b="1" baseline="30000" dirty="0">
                <a:ln w="12700">
                  <a:solidFill>
                    <a:schemeClr val="tx1"/>
                  </a:solidFill>
                </a:ln>
                <a:solidFill>
                  <a:schemeClr val="bg1"/>
                </a:solidFill>
                <a:latin typeface="Candara" panose="020E0502030303020204" pitchFamily="34" charset="0"/>
              </a:rPr>
              <a:t>1</a:t>
            </a:r>
            <a:r>
              <a:rPr lang="en-SG" sz="4400" b="1" dirty="0">
                <a:ln w="12700">
                  <a:solidFill>
                    <a:schemeClr val="tx1"/>
                  </a:solidFill>
                </a:ln>
                <a:solidFill>
                  <a:schemeClr val="bg1"/>
                </a:solidFill>
                <a:latin typeface="Candara" panose="020E0502030303020204" pitchFamily="34" charset="0"/>
              </a:rPr>
              <a:t>University of Utah        </a:t>
            </a:r>
            <a:r>
              <a:rPr lang="en-US" sz="4400" b="1" baseline="30000" dirty="0">
                <a:ln w="12700">
                  <a:solidFill>
                    <a:schemeClr val="tx1"/>
                  </a:solidFill>
                </a:ln>
                <a:solidFill>
                  <a:schemeClr val="bg1"/>
                </a:solidFill>
                <a:latin typeface="Candara" panose="020E0502030303020204" pitchFamily="34" charset="0"/>
              </a:rPr>
              <a:t>2</a:t>
            </a:r>
            <a:r>
              <a:rPr lang="en-US" sz="4400" b="1" dirty="0">
                <a:ln w="12700">
                  <a:solidFill>
                    <a:schemeClr val="tx1"/>
                  </a:solidFill>
                </a:ln>
                <a:solidFill>
                  <a:schemeClr val="bg1"/>
                </a:solidFill>
                <a:latin typeface="Candara" panose="020E0502030303020204" pitchFamily="34" charset="0"/>
              </a:rPr>
              <a:t>Lawrence Livermore National Laboratory</a:t>
            </a:r>
          </a:p>
        </p:txBody>
      </p:sp>
      <p:cxnSp>
        <p:nvCxnSpPr>
          <p:cNvPr id="8" name="Straight Connector 7"/>
          <p:cNvCxnSpPr/>
          <p:nvPr/>
        </p:nvCxnSpPr>
        <p:spPr>
          <a:xfrm flipV="1">
            <a:off x="-7777632" y="-3200400"/>
            <a:ext cx="41148000" cy="0"/>
          </a:xfrm>
          <a:prstGeom prst="line">
            <a:avLst/>
          </a:prstGeom>
          <a:ln w="19050">
            <a:solidFill>
              <a:srgbClr val="124A91"/>
            </a:solidFill>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E6269024-51F4-4ED5-BE7D-9EADEB19BB42}"/>
              </a:ext>
            </a:extLst>
          </p:cNvPr>
          <p:cNvSpPr/>
          <p:nvPr/>
        </p:nvSpPr>
        <p:spPr>
          <a:xfrm>
            <a:off x="0" y="4553912"/>
            <a:ext cx="43891200" cy="3783087"/>
          </a:xfrm>
          <a:prstGeom prst="rect">
            <a:avLst/>
          </a:prstGeom>
          <a:noFill/>
          <a:ln w="38100">
            <a:solidFill>
              <a:srgbClr val="124A91"/>
            </a:solidFill>
          </a:ln>
        </p:spPr>
        <p:style>
          <a:lnRef idx="2">
            <a:schemeClr val="accent1">
              <a:shade val="50000"/>
            </a:schemeClr>
          </a:lnRef>
          <a:fillRef idx="1">
            <a:schemeClr val="accent1"/>
          </a:fillRef>
          <a:effectRef idx="0">
            <a:schemeClr val="accent1"/>
          </a:effectRef>
          <a:fontRef idx="minor">
            <a:schemeClr val="lt1"/>
          </a:fontRef>
        </p:style>
        <p:txBody>
          <a:bodyPr lIns="2743200" rIns="2743200" rtlCol="0" anchor="ctr"/>
          <a:lstStyle/>
          <a:p>
            <a:pPr algn="just"/>
            <a:r>
              <a:rPr lang="en-US" sz="3600" dirty="0">
                <a:solidFill>
                  <a:schemeClr val="tx1"/>
                </a:solidFill>
              </a:rPr>
              <a:t>There currently exist two dominant strategies to reduce data sizes in analysis and visualization: reducing the precision of the data, e.g., through compression, or reducing its resolution, e.g., by subsampling. Both have advantages and disadvantages and both face fundamental limits at which the reduced information ceases to be useful. The paper explores the additional gains that could be achieved by combining both strategies. In particular, we present a common framework that allows us to study the trade-off in reducing precision and/or resolution in a principled manner. We represent data reduction schemes as a progressive stream of bits, and study how various bit orderings such as by resolution, by precision, etc. impact the resulting approximation error across a wide range of test data and analysis tasks. Furthermore, we compute streams optimized for different tasks, to serve as lower bounds on the achievable error. Scientiﬁc data management systems can use the results presented in this paper as guidance on how to store and stream data to make efﬁcient use of the limited storage and bandwidth in practice.</a:t>
            </a:r>
            <a:endParaRPr lang="en-US" sz="3600" dirty="0">
              <a:solidFill>
                <a:schemeClr val="tx1"/>
              </a:solidFill>
              <a:latin typeface="Candara" panose="020E0502030303020204" pitchFamily="34" charset="0"/>
            </a:endParaRPr>
          </a:p>
        </p:txBody>
      </p:sp>
      <p:sp>
        <p:nvSpPr>
          <p:cNvPr id="20" name="Rectangle 19">
            <a:extLst>
              <a:ext uri="{FF2B5EF4-FFF2-40B4-BE49-F238E27FC236}">
                <a16:creationId xmlns:a16="http://schemas.microsoft.com/office/drawing/2014/main" id="{8E3C07B8-E03B-409F-9783-68D34CC2F95A}"/>
              </a:ext>
            </a:extLst>
          </p:cNvPr>
          <p:cNvSpPr/>
          <p:nvPr/>
        </p:nvSpPr>
        <p:spPr>
          <a:xfrm>
            <a:off x="0" y="28772700"/>
            <a:ext cx="43891200" cy="488100"/>
          </a:xfrm>
          <a:prstGeom prst="rect">
            <a:avLst/>
          </a:prstGeom>
          <a:solidFill>
            <a:srgbClr val="124A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sp>
        <p:nvSpPr>
          <p:cNvPr id="102" name="Rectangle 101">
            <a:extLst>
              <a:ext uri="{FF2B5EF4-FFF2-40B4-BE49-F238E27FC236}">
                <a16:creationId xmlns:a16="http://schemas.microsoft.com/office/drawing/2014/main" id="{D22EBC0E-40BE-4AA1-B913-44B89151CD7A}"/>
              </a:ext>
            </a:extLst>
          </p:cNvPr>
          <p:cNvSpPr/>
          <p:nvPr/>
        </p:nvSpPr>
        <p:spPr>
          <a:xfrm>
            <a:off x="0" y="8358771"/>
            <a:ext cx="43891200" cy="5324639"/>
          </a:xfrm>
          <a:prstGeom prst="rect">
            <a:avLst/>
          </a:prstGeom>
          <a:noFill/>
          <a:ln w="38100">
            <a:solidFill>
              <a:srgbClr val="124A91"/>
            </a:solidFill>
          </a:ln>
        </p:spPr>
        <p:style>
          <a:lnRef idx="2">
            <a:schemeClr val="accent1">
              <a:shade val="50000"/>
            </a:schemeClr>
          </a:lnRef>
          <a:fillRef idx="1">
            <a:schemeClr val="accent1"/>
          </a:fillRef>
          <a:effectRef idx="0">
            <a:schemeClr val="accent1"/>
          </a:effectRef>
          <a:fontRef idx="minor">
            <a:schemeClr val="lt1"/>
          </a:fontRef>
        </p:style>
        <p:txBody>
          <a:bodyPr lIns="2743200" rIns="2743200" rtlCol="0" anchor="ctr"/>
          <a:lstStyle/>
          <a:p>
            <a:pPr algn="just"/>
            <a:endParaRPr lang="en-US" sz="3600" dirty="0">
              <a:solidFill>
                <a:schemeClr val="tx1"/>
              </a:solidFill>
              <a:latin typeface="Candara" panose="020E0502030303020204" pitchFamily="34" charset="0"/>
            </a:endParaRPr>
          </a:p>
        </p:txBody>
      </p:sp>
      <p:sp>
        <p:nvSpPr>
          <p:cNvPr id="108" name="Rectangle 107">
            <a:extLst>
              <a:ext uri="{FF2B5EF4-FFF2-40B4-BE49-F238E27FC236}">
                <a16:creationId xmlns:a16="http://schemas.microsoft.com/office/drawing/2014/main" id="{2B3134FE-C871-4CD7-990D-B655B4D9B30D}"/>
              </a:ext>
            </a:extLst>
          </p:cNvPr>
          <p:cNvSpPr/>
          <p:nvPr/>
        </p:nvSpPr>
        <p:spPr>
          <a:xfrm>
            <a:off x="0" y="13671362"/>
            <a:ext cx="43891200" cy="15090452"/>
          </a:xfrm>
          <a:prstGeom prst="rect">
            <a:avLst/>
          </a:prstGeom>
          <a:noFill/>
          <a:ln w="38100">
            <a:solidFill>
              <a:srgbClr val="124A91"/>
            </a:solidFill>
          </a:ln>
        </p:spPr>
        <p:style>
          <a:lnRef idx="2">
            <a:schemeClr val="accent1">
              <a:shade val="50000"/>
            </a:schemeClr>
          </a:lnRef>
          <a:fillRef idx="1">
            <a:schemeClr val="accent1"/>
          </a:fillRef>
          <a:effectRef idx="0">
            <a:schemeClr val="accent1"/>
          </a:effectRef>
          <a:fontRef idx="minor">
            <a:schemeClr val="lt1"/>
          </a:fontRef>
        </p:style>
        <p:txBody>
          <a:bodyPr lIns="2743200" rIns="2743200" rtlCol="0" anchor="ctr"/>
          <a:lstStyle/>
          <a:p>
            <a:pPr algn="just"/>
            <a:endParaRPr lang="en-US" sz="3600" dirty="0">
              <a:solidFill>
                <a:schemeClr val="tx1"/>
              </a:solidFill>
              <a:latin typeface="Candara" panose="020E0502030303020204" pitchFamily="34" charset="0"/>
            </a:endParaRPr>
          </a:p>
        </p:txBody>
      </p:sp>
      <p:pic>
        <p:nvPicPr>
          <p:cNvPr id="16" name="Picture 15">
            <a:extLst>
              <a:ext uri="{FF2B5EF4-FFF2-40B4-BE49-F238E27FC236}">
                <a16:creationId xmlns:a16="http://schemas.microsoft.com/office/drawing/2014/main" id="{72B02587-82D5-4236-BC04-C71FD43C4A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16295" y="8574747"/>
            <a:ext cx="19479896" cy="4127786"/>
          </a:xfrm>
          <a:prstGeom prst="rect">
            <a:avLst/>
          </a:prstGeom>
        </p:spPr>
      </p:pic>
      <p:pic>
        <p:nvPicPr>
          <p:cNvPr id="18" name="Picture 17">
            <a:extLst>
              <a:ext uri="{FF2B5EF4-FFF2-40B4-BE49-F238E27FC236}">
                <a16:creationId xmlns:a16="http://schemas.microsoft.com/office/drawing/2014/main" id="{DD986008-0EEF-4507-BE48-82E235282E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856" y="8748218"/>
            <a:ext cx="11177749" cy="3954315"/>
          </a:xfrm>
          <a:prstGeom prst="rect">
            <a:avLst/>
          </a:prstGeom>
        </p:spPr>
      </p:pic>
      <p:pic>
        <p:nvPicPr>
          <p:cNvPr id="24" name="Picture 23">
            <a:extLst>
              <a:ext uri="{FF2B5EF4-FFF2-40B4-BE49-F238E27FC236}">
                <a16:creationId xmlns:a16="http://schemas.microsoft.com/office/drawing/2014/main" id="{5BF3B1D7-6274-4032-A58F-B6CC8B0ACD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99461" y="8706158"/>
            <a:ext cx="11177749" cy="3864964"/>
          </a:xfrm>
          <a:prstGeom prst="rect">
            <a:avLst/>
          </a:prstGeom>
        </p:spPr>
      </p:pic>
      <p:sp>
        <p:nvSpPr>
          <p:cNvPr id="26" name="TextBox 25">
            <a:extLst>
              <a:ext uri="{FF2B5EF4-FFF2-40B4-BE49-F238E27FC236}">
                <a16:creationId xmlns:a16="http://schemas.microsoft.com/office/drawing/2014/main" id="{91D4B7DF-7D1E-4310-8F10-5F1655FE2E07}"/>
              </a:ext>
            </a:extLst>
          </p:cNvPr>
          <p:cNvSpPr txBox="1"/>
          <p:nvPr/>
        </p:nvSpPr>
        <p:spPr>
          <a:xfrm>
            <a:off x="15630935" y="12854542"/>
            <a:ext cx="4114800" cy="533400"/>
          </a:xfrm>
          <a:prstGeom prst="rect">
            <a:avLst/>
          </a:prstGeom>
          <a:blipFill>
            <a:blip r:embed="rId5"/>
            <a:stretch>
              <a:fillRect/>
            </a:stretch>
          </a:blip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r>
              <a:rPr lang="en-US" sz="3600" i="1" dirty="0">
                <a:latin typeface="Candara" panose="020E0502030303020204" pitchFamily="34" charset="0"/>
              </a:rPr>
              <a:t>Data streams studied</a:t>
            </a:r>
          </a:p>
        </p:txBody>
      </p:sp>
      <p:sp>
        <p:nvSpPr>
          <p:cNvPr id="118" name="TextBox 117">
            <a:extLst>
              <a:ext uri="{FF2B5EF4-FFF2-40B4-BE49-F238E27FC236}">
                <a16:creationId xmlns:a16="http://schemas.microsoft.com/office/drawing/2014/main" id="{20577DC3-04BB-4C6B-97E7-4C35C871FE28}"/>
              </a:ext>
            </a:extLst>
          </p:cNvPr>
          <p:cNvSpPr txBox="1"/>
          <p:nvPr/>
        </p:nvSpPr>
        <p:spPr>
          <a:xfrm>
            <a:off x="29905489" y="12854542"/>
            <a:ext cx="8423111" cy="533400"/>
          </a:xfrm>
          <a:prstGeom prst="rect">
            <a:avLst/>
          </a:prstGeom>
          <a:blipFill>
            <a:blip r:embed="rId5"/>
            <a:stretch>
              <a:fillRect/>
            </a:stretch>
          </a:blip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r>
              <a:rPr lang="en-US" sz="3600" i="1" dirty="0">
                <a:latin typeface="Candara" panose="020E0502030303020204" pitchFamily="34" charset="0"/>
              </a:rPr>
              <a:t>By wavelet norm versus by bit plane streams</a:t>
            </a:r>
          </a:p>
        </p:txBody>
      </p:sp>
      <p:sp>
        <p:nvSpPr>
          <p:cNvPr id="119" name="TextBox 118">
            <a:extLst>
              <a:ext uri="{FF2B5EF4-FFF2-40B4-BE49-F238E27FC236}">
                <a16:creationId xmlns:a16="http://schemas.microsoft.com/office/drawing/2014/main" id="{A3DDD136-F430-4B37-8E9E-7AF6155F9459}"/>
              </a:ext>
            </a:extLst>
          </p:cNvPr>
          <p:cNvSpPr txBox="1"/>
          <p:nvPr/>
        </p:nvSpPr>
        <p:spPr>
          <a:xfrm>
            <a:off x="3934235" y="12854542"/>
            <a:ext cx="4678846" cy="533400"/>
          </a:xfrm>
          <a:prstGeom prst="rect">
            <a:avLst/>
          </a:prstGeom>
          <a:blipFill>
            <a:blip r:embed="rId5"/>
            <a:stretch>
              <a:fillRect/>
            </a:stretch>
          </a:blip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r>
              <a:rPr lang="en-US" sz="3600" i="1" dirty="0">
                <a:latin typeface="Candara" panose="020E0502030303020204" pitchFamily="34" charset="0"/>
              </a:rPr>
              <a:t>Data stream framework</a:t>
            </a:r>
          </a:p>
        </p:txBody>
      </p:sp>
      <p:pic>
        <p:nvPicPr>
          <p:cNvPr id="253" name="Picture 252">
            <a:extLst>
              <a:ext uri="{FF2B5EF4-FFF2-40B4-BE49-F238E27FC236}">
                <a16:creationId xmlns:a16="http://schemas.microsoft.com/office/drawing/2014/main" id="{A923CA7B-7CB7-47F5-B0B1-71816B91B1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2110" y="14401800"/>
            <a:ext cx="18339320" cy="2943636"/>
          </a:xfrm>
          <a:prstGeom prst="rect">
            <a:avLst/>
          </a:prstGeom>
        </p:spPr>
      </p:pic>
      <p:pic>
        <p:nvPicPr>
          <p:cNvPr id="255" name="Picture 254">
            <a:extLst>
              <a:ext uri="{FF2B5EF4-FFF2-40B4-BE49-F238E27FC236}">
                <a16:creationId xmlns:a16="http://schemas.microsoft.com/office/drawing/2014/main" id="{48122AE7-1C6F-4E21-BDFA-750693C4DB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42110" y="17776760"/>
            <a:ext cx="18339320" cy="3609459"/>
          </a:xfrm>
          <a:prstGeom prst="rect">
            <a:avLst/>
          </a:prstGeom>
        </p:spPr>
      </p:pic>
      <p:pic>
        <p:nvPicPr>
          <p:cNvPr id="257" name="Picture 256">
            <a:extLst>
              <a:ext uri="{FF2B5EF4-FFF2-40B4-BE49-F238E27FC236}">
                <a16:creationId xmlns:a16="http://schemas.microsoft.com/office/drawing/2014/main" id="{D140063A-7996-4734-9397-BD8CDDF4A8C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0274" y="21805701"/>
            <a:ext cx="18351156" cy="2333470"/>
          </a:xfrm>
          <a:prstGeom prst="rect">
            <a:avLst/>
          </a:prstGeom>
        </p:spPr>
      </p:pic>
      <p:pic>
        <p:nvPicPr>
          <p:cNvPr id="259" name="Picture 258">
            <a:extLst>
              <a:ext uri="{FF2B5EF4-FFF2-40B4-BE49-F238E27FC236}">
                <a16:creationId xmlns:a16="http://schemas.microsoft.com/office/drawing/2014/main" id="{93882B41-4CB3-48EF-B292-2366886A5AE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08503" y="24607730"/>
            <a:ext cx="18351156" cy="3763740"/>
          </a:xfrm>
          <a:prstGeom prst="rect">
            <a:avLst/>
          </a:prstGeom>
        </p:spPr>
      </p:pic>
      <p:pic>
        <p:nvPicPr>
          <p:cNvPr id="261" name="Picture 260">
            <a:extLst>
              <a:ext uri="{FF2B5EF4-FFF2-40B4-BE49-F238E27FC236}">
                <a16:creationId xmlns:a16="http://schemas.microsoft.com/office/drawing/2014/main" id="{D9F92954-3C41-4BE8-8A38-9A9FBDB53F0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099590" y="14989630"/>
            <a:ext cx="6809410" cy="5107058"/>
          </a:xfrm>
          <a:prstGeom prst="rect">
            <a:avLst/>
          </a:prstGeom>
        </p:spPr>
      </p:pic>
      <p:pic>
        <p:nvPicPr>
          <p:cNvPr id="263" name="Picture 262">
            <a:extLst>
              <a:ext uri="{FF2B5EF4-FFF2-40B4-BE49-F238E27FC236}">
                <a16:creationId xmlns:a16="http://schemas.microsoft.com/office/drawing/2014/main" id="{C6CBCB5C-4D9E-4512-937A-A1142F85713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0124730" y="21314230"/>
            <a:ext cx="6809410" cy="5107058"/>
          </a:xfrm>
          <a:prstGeom prst="rect">
            <a:avLst/>
          </a:prstGeom>
        </p:spPr>
      </p:pic>
      <p:pic>
        <p:nvPicPr>
          <p:cNvPr id="265" name="Picture 264">
            <a:extLst>
              <a:ext uri="{FF2B5EF4-FFF2-40B4-BE49-F238E27FC236}">
                <a16:creationId xmlns:a16="http://schemas.microsoft.com/office/drawing/2014/main" id="{F4168F4C-7F86-459D-88F6-67DCC88B50C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6733280" y="21052581"/>
            <a:ext cx="7099520" cy="5324640"/>
          </a:xfrm>
          <a:prstGeom prst="rect">
            <a:avLst/>
          </a:prstGeom>
        </p:spPr>
      </p:pic>
      <p:pic>
        <p:nvPicPr>
          <p:cNvPr id="267" name="Picture 266">
            <a:extLst>
              <a:ext uri="{FF2B5EF4-FFF2-40B4-BE49-F238E27FC236}">
                <a16:creationId xmlns:a16="http://schemas.microsoft.com/office/drawing/2014/main" id="{94C82ED7-4657-4F09-A7D5-6B99112D54C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124730" y="15087209"/>
            <a:ext cx="6590131" cy="4942598"/>
          </a:xfrm>
          <a:prstGeom prst="rect">
            <a:avLst/>
          </a:prstGeom>
        </p:spPr>
      </p:pic>
      <p:sp>
        <p:nvSpPr>
          <p:cNvPr id="167" name="TextBox 166">
            <a:extLst>
              <a:ext uri="{FF2B5EF4-FFF2-40B4-BE49-F238E27FC236}">
                <a16:creationId xmlns:a16="http://schemas.microsoft.com/office/drawing/2014/main" id="{44EF6714-102C-49BE-9A44-C3E692A298FB}"/>
              </a:ext>
            </a:extLst>
          </p:cNvPr>
          <p:cNvSpPr txBox="1"/>
          <p:nvPr/>
        </p:nvSpPr>
        <p:spPr>
          <a:xfrm rot="16200000">
            <a:off x="-361892" y="15632179"/>
            <a:ext cx="2416042" cy="457200"/>
          </a:xfrm>
          <a:prstGeom prst="rect">
            <a:avLst/>
          </a:prstGeom>
          <a:blipFill>
            <a:blip r:embed="rId5"/>
            <a:stretch>
              <a:fillRect/>
            </a:stretch>
          </a:blip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400" b="1" i="1" dirty="0">
                <a:latin typeface="Candara" panose="020E0502030303020204" pitchFamily="34" charset="0"/>
              </a:rPr>
              <a:t>Function</a:t>
            </a:r>
          </a:p>
        </p:txBody>
      </p:sp>
      <p:sp>
        <p:nvSpPr>
          <p:cNvPr id="169" name="TextBox 168">
            <a:extLst>
              <a:ext uri="{FF2B5EF4-FFF2-40B4-BE49-F238E27FC236}">
                <a16:creationId xmlns:a16="http://schemas.microsoft.com/office/drawing/2014/main" id="{9E3118C1-5AF5-47C5-A1F7-570C7DFBC955}"/>
              </a:ext>
            </a:extLst>
          </p:cNvPr>
          <p:cNvSpPr txBox="1"/>
          <p:nvPr/>
        </p:nvSpPr>
        <p:spPr>
          <a:xfrm rot="16200000">
            <a:off x="-347313" y="18993331"/>
            <a:ext cx="2416042" cy="457200"/>
          </a:xfrm>
          <a:prstGeom prst="rect">
            <a:avLst/>
          </a:prstGeom>
          <a:blipFill>
            <a:blip r:embed="rId5"/>
            <a:stretch>
              <a:fillRect/>
            </a:stretch>
          </a:blip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400" b="1" i="1" dirty="0">
                <a:latin typeface="Candara" panose="020E0502030303020204" pitchFamily="34" charset="0"/>
              </a:rPr>
              <a:t>Gradient</a:t>
            </a:r>
          </a:p>
        </p:txBody>
      </p:sp>
      <p:sp>
        <p:nvSpPr>
          <p:cNvPr id="170" name="TextBox 169">
            <a:extLst>
              <a:ext uri="{FF2B5EF4-FFF2-40B4-BE49-F238E27FC236}">
                <a16:creationId xmlns:a16="http://schemas.microsoft.com/office/drawing/2014/main" id="{E686F19B-7CA5-4350-8F87-F494ED085C59}"/>
              </a:ext>
            </a:extLst>
          </p:cNvPr>
          <p:cNvSpPr txBox="1"/>
          <p:nvPr/>
        </p:nvSpPr>
        <p:spPr>
          <a:xfrm rot="16200000">
            <a:off x="-402480" y="22378202"/>
            <a:ext cx="2416042" cy="457200"/>
          </a:xfrm>
          <a:prstGeom prst="rect">
            <a:avLst/>
          </a:prstGeom>
          <a:blipFill>
            <a:blip r:embed="rId5"/>
            <a:stretch>
              <a:fillRect/>
            </a:stretch>
          </a:blip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400" b="1" i="1" dirty="0">
                <a:latin typeface="Candara" panose="020E0502030303020204" pitchFamily="34" charset="0"/>
              </a:rPr>
              <a:t>Histogram</a:t>
            </a:r>
          </a:p>
        </p:txBody>
      </p:sp>
      <p:sp>
        <p:nvSpPr>
          <p:cNvPr id="171" name="TextBox 170">
            <a:extLst>
              <a:ext uri="{FF2B5EF4-FFF2-40B4-BE49-F238E27FC236}">
                <a16:creationId xmlns:a16="http://schemas.microsoft.com/office/drawing/2014/main" id="{1BEB9D0A-9CF7-4105-B874-EFC736BE2EE0}"/>
              </a:ext>
            </a:extLst>
          </p:cNvPr>
          <p:cNvSpPr txBox="1"/>
          <p:nvPr/>
        </p:nvSpPr>
        <p:spPr>
          <a:xfrm rot="16200000">
            <a:off x="-446021" y="26122615"/>
            <a:ext cx="2416042" cy="457200"/>
          </a:xfrm>
          <a:prstGeom prst="rect">
            <a:avLst/>
          </a:prstGeom>
          <a:blipFill>
            <a:blip r:embed="rId5"/>
            <a:stretch>
              <a:fillRect/>
            </a:stretch>
          </a:blip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400" b="1" i="1" dirty="0" err="1">
                <a:latin typeface="Candara" panose="020E0502030303020204" pitchFamily="34" charset="0"/>
              </a:rPr>
              <a:t>Isocontour</a:t>
            </a:r>
            <a:endParaRPr lang="en-US" sz="2400" b="1" i="1" dirty="0">
              <a:latin typeface="Candara" panose="020E0502030303020204" pitchFamily="34" charset="0"/>
            </a:endParaRPr>
          </a:p>
        </p:txBody>
      </p:sp>
      <p:sp>
        <p:nvSpPr>
          <p:cNvPr id="268" name="TextBox 267">
            <a:extLst>
              <a:ext uri="{FF2B5EF4-FFF2-40B4-BE49-F238E27FC236}">
                <a16:creationId xmlns:a16="http://schemas.microsoft.com/office/drawing/2014/main" id="{14E04CB4-F394-4B4B-90E3-16498FC9491F}"/>
              </a:ext>
            </a:extLst>
          </p:cNvPr>
          <p:cNvSpPr txBox="1"/>
          <p:nvPr/>
        </p:nvSpPr>
        <p:spPr>
          <a:xfrm>
            <a:off x="33985990" y="13966830"/>
            <a:ext cx="9371810" cy="14404640"/>
          </a:xfrm>
          <a:prstGeom prst="rect">
            <a:avLst/>
          </a:prstGeom>
          <a:noFill/>
          <a:ln>
            <a:solidFill>
              <a:schemeClr val="tx1"/>
            </a:solidFill>
          </a:ln>
          <a:effectLst/>
        </p:spPr>
        <p:txBody>
          <a:bodyPr wrap="square" lIns="182880" tIns="0" rIns="182880" bIns="0" rtlCol="0">
            <a:noAutofit/>
          </a:bodyPr>
          <a:lstStyle/>
          <a:p>
            <a:pPr algn="just"/>
            <a:endParaRPr lang="en-US" sz="3600" b="1" dirty="0"/>
          </a:p>
          <a:p>
            <a:pPr marL="571500" indent="-571500" algn="just">
              <a:buFont typeface="Arial" panose="020B0604020202020204" pitchFamily="34" charset="0"/>
              <a:buChar char="•"/>
            </a:pPr>
            <a:endParaRPr lang="en-US" sz="3600" dirty="0"/>
          </a:p>
          <a:p>
            <a:pPr marL="571500" indent="-571500" algn="just">
              <a:buFont typeface="Arial" panose="020B0604020202020204" pitchFamily="34" charset="0"/>
              <a:buChar char="•"/>
            </a:pPr>
            <a:r>
              <a:rPr lang="en-US" sz="3600" dirty="0"/>
              <a:t>Significant improvement in data quality at low bit rates is possible from combining resolution and precision in data reduction over either only</a:t>
            </a:r>
          </a:p>
          <a:p>
            <a:pPr marL="571500" indent="-571500" algn="just">
              <a:buFont typeface="Arial" panose="020B0604020202020204" pitchFamily="34" charset="0"/>
              <a:buChar char="•"/>
            </a:pPr>
            <a:endParaRPr lang="en-US" sz="3600" dirty="0"/>
          </a:p>
          <a:p>
            <a:pPr marL="571500" indent="-571500" algn="just">
              <a:buFont typeface="Arial" panose="020B0604020202020204" pitchFamily="34" charset="0"/>
              <a:buChar char="•"/>
            </a:pPr>
            <a:r>
              <a:rPr lang="en-US" sz="3600" dirty="0"/>
              <a:t>Reduction by resolution or coefficient magnitude are suboptimal in most cases</a:t>
            </a:r>
          </a:p>
          <a:p>
            <a:pPr marL="571500" indent="-571500" algn="just">
              <a:buFont typeface="Arial" panose="020B0604020202020204" pitchFamily="34" charset="0"/>
              <a:buChar char="•"/>
            </a:pPr>
            <a:endParaRPr lang="en-US" sz="3600" dirty="0"/>
          </a:p>
          <a:p>
            <a:pPr marL="571500" indent="-571500" algn="just">
              <a:buFont typeface="Arial" panose="020B0604020202020204" pitchFamily="34" charset="0"/>
              <a:buChar char="•"/>
            </a:pPr>
            <a:r>
              <a:rPr lang="en-US" sz="3600" dirty="0"/>
              <a:t>Different analysis tasks require different bit ordering for optimal results</a:t>
            </a:r>
          </a:p>
          <a:p>
            <a:pPr marL="1645920" lvl="1" indent="-571500" algn="just">
              <a:buFont typeface="Arial" panose="020B0604020202020204" pitchFamily="34" charset="0"/>
              <a:buChar char="•"/>
            </a:pPr>
            <a:r>
              <a:rPr lang="en-US" sz="3600" dirty="0"/>
              <a:t>Derivative computation requires high resolution</a:t>
            </a:r>
          </a:p>
          <a:p>
            <a:pPr marL="1645920" lvl="1" indent="-571500" algn="just">
              <a:buFont typeface="Arial" panose="020B0604020202020204" pitchFamily="34" charset="0"/>
              <a:buChar char="•"/>
            </a:pPr>
            <a:r>
              <a:rPr lang="en-US" sz="3600" dirty="0"/>
              <a:t>Histogram computation requires high precision</a:t>
            </a:r>
          </a:p>
          <a:p>
            <a:pPr marL="1645920" lvl="1" indent="-571500" algn="just">
              <a:buFont typeface="Arial" panose="020B0604020202020204" pitchFamily="34" charset="0"/>
              <a:buChar char="•"/>
            </a:pPr>
            <a:r>
              <a:rPr lang="en-US" sz="3600" dirty="0"/>
              <a:t>Function reconstruction and </a:t>
            </a:r>
            <a:r>
              <a:rPr lang="en-US" sz="3600" dirty="0" err="1"/>
              <a:t>isocontour</a:t>
            </a:r>
            <a:r>
              <a:rPr lang="en-US" sz="3600" dirty="0"/>
              <a:t> extraction require a mixture of both</a:t>
            </a:r>
          </a:p>
          <a:p>
            <a:pPr marL="1645920" lvl="1" indent="-571500" algn="just">
              <a:buFont typeface="Arial" panose="020B0604020202020204" pitchFamily="34" charset="0"/>
              <a:buChar char="•"/>
            </a:pPr>
            <a:endParaRPr lang="en-US" sz="3600" dirty="0"/>
          </a:p>
          <a:p>
            <a:pPr marL="571500" indent="-571500" algn="just">
              <a:buFont typeface="Arial" panose="020B0604020202020204" pitchFamily="34" charset="0"/>
              <a:buChar char="•"/>
            </a:pPr>
            <a:r>
              <a:rPr lang="en-US" sz="3600" dirty="0"/>
              <a:t>Localization (e.g., prioritize “important” regions) can bring further savings</a:t>
            </a:r>
          </a:p>
          <a:p>
            <a:pPr marL="571500" indent="-571500" algn="just">
              <a:buFont typeface="Arial" panose="020B0604020202020204" pitchFamily="34" charset="0"/>
              <a:buChar char="•"/>
            </a:pPr>
            <a:endParaRPr lang="en-US" sz="3600" dirty="0"/>
          </a:p>
          <a:p>
            <a:pPr marL="571500" indent="-571500" algn="just">
              <a:buFont typeface="Arial" panose="020B0604020202020204" pitchFamily="34" charset="0"/>
              <a:buChar char="•"/>
            </a:pPr>
            <a:r>
              <a:rPr lang="en-US" sz="3600" dirty="0"/>
              <a:t>Future work: file format based on the lessons learned</a:t>
            </a:r>
          </a:p>
          <a:p>
            <a:pPr marL="1737360" lvl="1" indent="-571500" algn="just">
              <a:buFont typeface="Arial" panose="020B0604020202020204" pitchFamily="34" charset="0"/>
              <a:buChar char="•"/>
            </a:pPr>
            <a:r>
              <a:rPr lang="en-US" sz="3600" dirty="0"/>
              <a:t>Good compression rate</a:t>
            </a:r>
          </a:p>
          <a:p>
            <a:pPr marL="1737360" lvl="1" indent="-571500" algn="just">
              <a:buFont typeface="Arial" panose="020B0604020202020204" pitchFamily="34" charset="0"/>
              <a:buChar char="•"/>
            </a:pPr>
            <a:r>
              <a:rPr lang="en-US" sz="3600" dirty="0"/>
              <a:t>Good (parallel) I/O performance</a:t>
            </a:r>
          </a:p>
        </p:txBody>
      </p:sp>
      <p:sp>
        <p:nvSpPr>
          <p:cNvPr id="172" name="TextBox 171">
            <a:extLst>
              <a:ext uri="{FF2B5EF4-FFF2-40B4-BE49-F238E27FC236}">
                <a16:creationId xmlns:a16="http://schemas.microsoft.com/office/drawing/2014/main" id="{4FAFC1C4-320D-4A46-9295-C5BB30C04001}"/>
              </a:ext>
            </a:extLst>
          </p:cNvPr>
          <p:cNvSpPr txBox="1"/>
          <p:nvPr/>
        </p:nvSpPr>
        <p:spPr>
          <a:xfrm>
            <a:off x="24378429" y="26682937"/>
            <a:ext cx="5527060" cy="650177"/>
          </a:xfrm>
          <a:prstGeom prst="rect">
            <a:avLst/>
          </a:prstGeom>
          <a:blipFill>
            <a:blip r:embed="rId5"/>
            <a:stretch>
              <a:fillRect/>
            </a:stretch>
          </a:blip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r>
              <a:rPr lang="en-US" sz="3600" i="1" dirty="0">
                <a:latin typeface="Candara" panose="020E0502030303020204" pitchFamily="34" charset="0"/>
              </a:rPr>
              <a:t>Error as a function of bit rate</a:t>
            </a:r>
          </a:p>
        </p:txBody>
      </p:sp>
      <p:sp>
        <p:nvSpPr>
          <p:cNvPr id="173" name="TextBox 172">
            <a:extLst>
              <a:ext uri="{FF2B5EF4-FFF2-40B4-BE49-F238E27FC236}">
                <a16:creationId xmlns:a16="http://schemas.microsoft.com/office/drawing/2014/main" id="{C95CFE7A-0BE3-4C9B-B58E-81F85C9F22E1}"/>
              </a:ext>
            </a:extLst>
          </p:cNvPr>
          <p:cNvSpPr txBox="1"/>
          <p:nvPr/>
        </p:nvSpPr>
        <p:spPr>
          <a:xfrm>
            <a:off x="35734301" y="14163093"/>
            <a:ext cx="5527060" cy="650177"/>
          </a:xfrm>
          <a:prstGeom prst="rect">
            <a:avLst/>
          </a:prstGeom>
          <a:blipFill>
            <a:blip r:embed="rId5"/>
            <a:stretch>
              <a:fillRect/>
            </a:stretch>
          </a:blip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3600" i="1" dirty="0">
                <a:latin typeface="Candara" panose="020E0502030303020204" pitchFamily="34" charset="0"/>
              </a:rPr>
              <a:t>Lessons learned</a:t>
            </a:r>
          </a:p>
        </p:txBody>
      </p:sp>
    </p:spTree>
    <p:extLst>
      <p:ext uri="{BB962C8B-B14F-4D97-AF65-F5344CB8AC3E}">
        <p14:creationId xmlns:p14="http://schemas.microsoft.com/office/powerpoint/2010/main" val="18278787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lipFill>
          <a:blip xmlns:r="http://schemas.openxmlformats.org/officeDocument/2006/relationships" r:embed="rId1"/>
          <a:stretch>
            <a:fillRect/>
          </a:stretch>
        </a:blipFill>
        <a:ln>
          <a:solidFill>
            <a:schemeClr val="tx1"/>
          </a:solidFill>
        </a:ln>
        <a:effectLst>
          <a:outerShdw blurRad="50800" dist="38100" dir="2700000" algn="tl" rotWithShape="0">
            <a:prstClr val="black">
              <a:alpha val="40000"/>
            </a:prstClr>
          </a:outerShdw>
        </a:effectLst>
      </a:spPr>
      <a:bodyPr wrap="square" lIns="45720" tIns="0" rIns="45720" bIns="0" rtlCol="0">
        <a:noAutofit/>
      </a:bodyPr>
      <a:lstStyle>
        <a:defPPr>
          <a:defRPr sz="2400" i="1" dirty="0" smtClean="0">
            <a:latin typeface="Candara" panose="020E0502030303020204" pitchFamily="34" charset="0"/>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otalTime>6601</TotalTime>
  <Words>368</Words>
  <Application>Microsoft Office PowerPoint</Application>
  <PresentationFormat>Custom</PresentationFormat>
  <Paragraphs>30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Candara</vt:lpstr>
      <vt:lpstr>Office Theme</vt:lpstr>
      <vt:lpstr>PowerPoint Presentation</vt:lpstr>
    </vt:vector>
  </TitlesOfParts>
  <Company>LLNL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Peter Lindstrom</dc:creator>
  <cp:lastModifiedBy>Duong Hoang</cp:lastModifiedBy>
  <cp:revision>310</cp:revision>
  <cp:lastPrinted>2015-01-03T01:52:29Z</cp:lastPrinted>
  <dcterms:created xsi:type="dcterms:W3CDTF">2010-04-25T21:21:17Z</dcterms:created>
  <dcterms:modified xsi:type="dcterms:W3CDTF">2018-05-04T07:08:07Z</dcterms:modified>
</cp:coreProperties>
</file>