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Lst>
  <p:sldSz cx="43891200" cy="29260800"/>
  <p:notesSz cx="6985000" cy="9283700"/>
  <p:embeddedFontLst>
    <p:embeddedFont>
      <p:font typeface="Calibri" panose="020F0502020204030204" pitchFamily="34" charset="0"/>
      <p:regular r:id="rId3"/>
      <p:bold r:id="rId4"/>
      <p:italic r:id="rId5"/>
      <p:boldItalic r:id="rId6"/>
    </p:embeddedFont>
    <p:embeddedFont>
      <p:font typeface="Cambria Math" panose="02040503050406030204" pitchFamily="18" charset="0"/>
      <p:regular r:id="rId7"/>
    </p:embeddedFont>
    <p:embeddedFont>
      <p:font typeface="Candara" panose="020E0502030303020204" pitchFamily="34" charset="0"/>
      <p:regular r:id="rId8"/>
      <p:bold r:id="rId9"/>
      <p:italic r:id="rId10"/>
      <p:boldItalic r:id="rId11"/>
    </p:embeddedFont>
    <p:embeddedFont>
      <p:font typeface="Consolas" panose="020B0609020204030204" pitchFamily="49" charset="0"/>
      <p:regular r:id="rId12"/>
      <p:bold r:id="rId13"/>
      <p:italic r:id="rId14"/>
      <p:boldItalic r:id="rId15"/>
    </p:embeddedFont>
  </p:embeddedFontLst>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216" userDrawn="1">
          <p15:clr>
            <a:srgbClr val="A4A3A4"/>
          </p15:clr>
        </p15:guide>
        <p15:guide id="2" pos="1382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ong Hoang" initials="DH" lastIdx="1" clrIdx="0">
    <p:extLst>
      <p:ext uri="{19B8F6BF-5375-455C-9EA6-DF929625EA0E}">
        <p15:presenceInfo xmlns:p15="http://schemas.microsoft.com/office/powerpoint/2012/main" userId="cce98896508afb1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24A91"/>
    <a:srgbClr val="2CA332"/>
    <a:srgbClr val="AFDBAF"/>
    <a:srgbClr val="FF7B06"/>
    <a:srgbClr val="FF7F0E"/>
    <a:srgbClr val="EBF0F7"/>
    <a:srgbClr val="D6E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7880" autoAdjust="0"/>
  </p:normalViewPr>
  <p:slideViewPr>
    <p:cSldViewPr>
      <p:cViewPr varScale="1">
        <p:scale>
          <a:sx n="27" d="100"/>
          <a:sy n="27" d="100"/>
        </p:scale>
        <p:origin x="1746" y="252"/>
      </p:cViewPr>
      <p:guideLst>
        <p:guide orient="horz" pos="921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font" Target="fonts/font11.fntdata"/><Relationship Id="rId18" Type="http://schemas.openxmlformats.org/officeDocument/2006/relationships/viewProps" Target="viewProps.xml"/><Relationship Id="rId3" Type="http://schemas.openxmlformats.org/officeDocument/2006/relationships/font" Target="fonts/font1.fntdata"/><Relationship Id="rId21" Type="http://schemas.microsoft.com/office/2015/10/relationships/revisionInfo" Target="revisionInfo.xml"/><Relationship Id="rId7" Type="http://schemas.openxmlformats.org/officeDocument/2006/relationships/font" Target="fonts/font5.fntdata"/><Relationship Id="rId12" Type="http://schemas.openxmlformats.org/officeDocument/2006/relationships/font" Target="fonts/font10.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font" Target="fonts/font9.fntdata"/><Relationship Id="rId5" Type="http://schemas.openxmlformats.org/officeDocument/2006/relationships/font" Target="fonts/font3.fntdata"/><Relationship Id="rId15" Type="http://schemas.openxmlformats.org/officeDocument/2006/relationships/font" Target="fonts/font13.fntdata"/><Relationship Id="rId10" Type="http://schemas.openxmlformats.org/officeDocument/2006/relationships/font" Target="fonts/font8.fntdata"/><Relationship Id="rId19"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font" Target="fonts/font1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9089815"/>
            <a:ext cx="37307520" cy="6272107"/>
          </a:xfrm>
        </p:spPr>
        <p:txBody>
          <a:bodyPr/>
          <a:lstStyle/>
          <a:p>
            <a:r>
              <a:rPr lang="en-US"/>
              <a:t>Click to edit Master title style</a:t>
            </a:r>
          </a:p>
        </p:txBody>
      </p:sp>
      <p:sp>
        <p:nvSpPr>
          <p:cNvPr id="3" name="Subtitle 2"/>
          <p:cNvSpPr>
            <a:spLocks noGrp="1"/>
          </p:cNvSpPr>
          <p:nvPr>
            <p:ph type="subTitle" idx="1"/>
          </p:nvPr>
        </p:nvSpPr>
        <p:spPr>
          <a:xfrm>
            <a:off x="6583680" y="16581120"/>
            <a:ext cx="30723840" cy="747776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3E0B491-4956-43A1-9BD7-EB1127EF30C3}" type="datetimeFigureOut">
              <a:rPr lang="en-US" smtClean="0"/>
              <a:pPr/>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E0B491-4956-43A1-9BD7-EB1127EF30C3}" type="datetimeFigureOut">
              <a:rPr lang="en-US" smtClean="0"/>
              <a:pPr/>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7284480" y="4687147"/>
            <a:ext cx="39502080" cy="9986602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778240" y="4687147"/>
            <a:ext cx="117774720" cy="998660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E0B491-4956-43A1-9BD7-EB1127EF30C3}" type="datetimeFigureOut">
              <a:rPr lang="en-US" smtClean="0"/>
              <a:pPr/>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E0B491-4956-43A1-9BD7-EB1127EF30C3}" type="datetimeFigureOut">
              <a:rPr lang="en-US" smtClean="0"/>
              <a:pPr/>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18802775"/>
            <a:ext cx="37307520" cy="581152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2401978"/>
            <a:ext cx="37307520" cy="64007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E0B491-4956-43A1-9BD7-EB1127EF30C3}" type="datetimeFigureOut">
              <a:rPr lang="en-US" smtClean="0"/>
              <a:pPr/>
              <a:t>8/18/2017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778240" y="27310080"/>
            <a:ext cx="78638400" cy="772430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8148160" y="27310080"/>
            <a:ext cx="78638400" cy="772430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E0B491-4956-43A1-9BD7-EB1127EF30C3}" type="datetimeFigureOut">
              <a:rPr lang="en-US" smtClean="0"/>
              <a:pPr/>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171788"/>
            <a:ext cx="39502080" cy="4876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6549815"/>
            <a:ext cx="19392902" cy="2729652"/>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9279467"/>
            <a:ext cx="19392902" cy="16858828"/>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6549815"/>
            <a:ext cx="19400520" cy="2729652"/>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9279467"/>
            <a:ext cx="19400520" cy="16858828"/>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E0B491-4956-43A1-9BD7-EB1127EF30C3}" type="datetimeFigureOut">
              <a:rPr lang="en-US" smtClean="0"/>
              <a:pPr/>
              <a:t>8/18/2017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E0B491-4956-43A1-9BD7-EB1127EF30C3}" type="datetimeFigureOut">
              <a:rPr lang="en-US" smtClean="0"/>
              <a:pPr/>
              <a:t>8/18/2017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E0B491-4956-43A1-9BD7-EB1127EF30C3}" type="datetimeFigureOut">
              <a:rPr lang="en-US" smtClean="0"/>
              <a:pPr/>
              <a:t>8/18/2017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165013"/>
            <a:ext cx="14439902" cy="495808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165016"/>
            <a:ext cx="24536400" cy="2497328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123096"/>
            <a:ext cx="14439902" cy="200152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73E0B491-4956-43A1-9BD7-EB1127EF30C3}" type="datetimeFigureOut">
              <a:rPr lang="en-US" smtClean="0"/>
              <a:pPr/>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0482560"/>
            <a:ext cx="26334720" cy="241808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614507"/>
            <a:ext cx="26334720" cy="1755648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2900642"/>
            <a:ext cx="26334720" cy="343407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73E0B491-4956-43A1-9BD7-EB1127EF30C3}" type="datetimeFigureOut">
              <a:rPr lang="en-US" smtClean="0"/>
              <a:pPr/>
              <a:t>8/18/2017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6AAE4-1997-44E9-8214-AF5FED039E6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171788"/>
            <a:ext cx="39502080" cy="48768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6827523"/>
            <a:ext cx="39502080" cy="19310775"/>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27120428"/>
            <a:ext cx="10241280" cy="1557867"/>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3E0B491-4956-43A1-9BD7-EB1127EF30C3}" type="datetimeFigureOut">
              <a:rPr lang="en-US" smtClean="0"/>
              <a:pPr/>
              <a:t>8/18/2017</a:t>
            </a:fld>
            <a:endParaRPr lang="en-US"/>
          </a:p>
        </p:txBody>
      </p:sp>
      <p:sp>
        <p:nvSpPr>
          <p:cNvPr id="5" name="Footer Placeholder 4"/>
          <p:cNvSpPr>
            <a:spLocks noGrp="1"/>
          </p:cNvSpPr>
          <p:nvPr>
            <p:ph type="ftr" sz="quarter" idx="3"/>
          </p:nvPr>
        </p:nvSpPr>
        <p:spPr>
          <a:xfrm>
            <a:off x="14996160" y="27120428"/>
            <a:ext cx="13898880" cy="1557867"/>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27120428"/>
            <a:ext cx="10241280" cy="1557867"/>
          </a:xfrm>
          <a:prstGeom prst="rect">
            <a:avLst/>
          </a:prstGeom>
        </p:spPr>
        <p:txBody>
          <a:bodyPr vert="horz" lIns="438912" tIns="219456" rIns="438912" bIns="219456" rtlCol="0" anchor="ctr"/>
          <a:lstStyle>
            <a:lvl1pPr algn="r">
              <a:defRPr sz="5800">
                <a:solidFill>
                  <a:schemeClr val="tx1">
                    <a:tint val="75000"/>
                  </a:schemeClr>
                </a:solidFill>
              </a:defRPr>
            </a:lvl1pPr>
          </a:lstStyle>
          <a:p>
            <a:fld id="{1946AAE4-1997-44E9-8214-AF5FED039E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jpeg"/><Relationship Id="rId3" Type="http://schemas.openxmlformats.org/officeDocument/2006/relationships/image" Target="../media/image3.jpeg"/><Relationship Id="rId21" Type="http://schemas.openxmlformats.org/officeDocument/2006/relationships/image" Target="../media/image20.png"/><Relationship Id="rId7" Type="http://schemas.openxmlformats.org/officeDocument/2006/relationships/image" Target="../media/image1.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jpeg"/><Relationship Id="rId2" Type="http://schemas.openxmlformats.org/officeDocument/2006/relationships/image" Target="../media/image2.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5.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4.jpe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3891200" cy="4572000"/>
          </a:xfrm>
          <a:prstGeom prst="rect">
            <a:avLst/>
          </a:prstGeom>
          <a:solidFill>
            <a:srgbClr val="124A9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28" tIns="54864" rIns="109728" bIns="54864" rtlCol="0" anchor="ctr"/>
          <a:lstStyle/>
          <a:p>
            <a:pPr algn="ctr"/>
            <a:endParaRPr lang="en-US" dirty="0"/>
          </a:p>
        </p:txBody>
      </p:sp>
      <p:sp>
        <p:nvSpPr>
          <p:cNvPr id="5" name="TextBox 4"/>
          <p:cNvSpPr txBox="1"/>
          <p:nvPr/>
        </p:nvSpPr>
        <p:spPr>
          <a:xfrm>
            <a:off x="3276600" y="394456"/>
            <a:ext cx="39243000" cy="3783087"/>
          </a:xfrm>
          <a:prstGeom prst="rect">
            <a:avLst/>
          </a:prstGeom>
          <a:noFill/>
        </p:spPr>
        <p:txBody>
          <a:bodyPr wrap="square" lIns="0" tIns="0" rIns="0" bIns="0" rtlCol="0" anchor="ctr" anchorCtr="0">
            <a:spAutoFit/>
          </a:bodyPr>
          <a:lstStyle/>
          <a:p>
            <a:pPr algn="ctr"/>
            <a:r>
              <a:rPr lang="en-US" sz="10800" b="1" dirty="0">
                <a:ln w="19050">
                  <a:solidFill>
                    <a:schemeClr val="tx1"/>
                  </a:solidFill>
                </a:ln>
                <a:solidFill>
                  <a:schemeClr val="bg1"/>
                </a:solidFill>
                <a:latin typeface="Candara" panose="020E0502030303020204" pitchFamily="34" charset="0"/>
              </a:rPr>
              <a:t>Variable precision streaming for analysis of scientific data</a:t>
            </a:r>
          </a:p>
          <a:p>
            <a:pPr algn="ctr"/>
            <a:r>
              <a:rPr lang="en-US" sz="7200" b="1" dirty="0">
                <a:ln w="19050">
                  <a:solidFill>
                    <a:schemeClr val="tx1"/>
                  </a:solidFill>
                </a:ln>
                <a:solidFill>
                  <a:schemeClr val="bg1"/>
                </a:solidFill>
                <a:latin typeface="Candara" panose="020E0502030303020204" pitchFamily="34" charset="0"/>
              </a:rPr>
              <a:t>Duong Hoang</a:t>
            </a:r>
            <a:r>
              <a:rPr lang="en-US" sz="7200" b="1" baseline="30000" dirty="0">
                <a:ln w="19050">
                  <a:solidFill>
                    <a:schemeClr val="tx1"/>
                  </a:solidFill>
                </a:ln>
                <a:solidFill>
                  <a:schemeClr val="bg1"/>
                </a:solidFill>
                <a:latin typeface="Candara" panose="020E0502030303020204" pitchFamily="34" charset="0"/>
              </a:rPr>
              <a:t>1</a:t>
            </a:r>
            <a:r>
              <a:rPr lang="en-US" sz="7200" b="1" dirty="0">
                <a:ln w="19050">
                  <a:solidFill>
                    <a:schemeClr val="tx1"/>
                  </a:solidFill>
                </a:ln>
                <a:solidFill>
                  <a:schemeClr val="bg1"/>
                </a:solidFill>
                <a:latin typeface="Candara" panose="020E0502030303020204" pitchFamily="34" charset="0"/>
              </a:rPr>
              <a:t>, Valerio Pascucci</a:t>
            </a:r>
            <a:r>
              <a:rPr lang="en-US" sz="7200" b="1" baseline="30000" dirty="0">
                <a:ln w="19050">
                  <a:solidFill>
                    <a:schemeClr val="tx1"/>
                  </a:solidFill>
                </a:ln>
                <a:solidFill>
                  <a:schemeClr val="bg1"/>
                </a:solidFill>
                <a:latin typeface="Candara" panose="020E0502030303020204" pitchFamily="34" charset="0"/>
              </a:rPr>
              <a:t>1</a:t>
            </a:r>
            <a:r>
              <a:rPr lang="en-US" sz="7200" b="1" dirty="0">
                <a:ln w="19050">
                  <a:solidFill>
                    <a:schemeClr val="tx1"/>
                  </a:solidFill>
                </a:ln>
                <a:solidFill>
                  <a:schemeClr val="bg1"/>
                </a:solidFill>
                <a:latin typeface="Candara" panose="020E0502030303020204" pitchFamily="34" charset="0"/>
              </a:rPr>
              <a:t>, Peer-Timo Bremer</a:t>
            </a:r>
            <a:r>
              <a:rPr lang="en-US" sz="7200" b="1" baseline="30000" dirty="0">
                <a:ln w="19050">
                  <a:solidFill>
                    <a:schemeClr val="tx1"/>
                  </a:solidFill>
                </a:ln>
                <a:solidFill>
                  <a:schemeClr val="bg1"/>
                </a:solidFill>
                <a:latin typeface="Candara" panose="020E0502030303020204" pitchFamily="34" charset="0"/>
              </a:rPr>
              <a:t>2 </a:t>
            </a:r>
            <a:r>
              <a:rPr lang="en-US" sz="7200" b="1" dirty="0">
                <a:ln w="19050">
                  <a:solidFill>
                    <a:schemeClr val="tx1"/>
                  </a:solidFill>
                </a:ln>
                <a:solidFill>
                  <a:schemeClr val="bg1"/>
                </a:solidFill>
                <a:latin typeface="Candara" panose="020E0502030303020204" pitchFamily="34" charset="0"/>
              </a:rPr>
              <a:t>, Peter Lindstrom</a:t>
            </a:r>
            <a:r>
              <a:rPr lang="en-US" sz="7200" b="1" baseline="30000" dirty="0">
                <a:ln w="19050">
                  <a:solidFill>
                    <a:schemeClr val="tx1"/>
                  </a:solidFill>
                </a:ln>
                <a:solidFill>
                  <a:schemeClr val="bg1"/>
                </a:solidFill>
                <a:latin typeface="Candara" panose="020E0502030303020204" pitchFamily="34" charset="0"/>
              </a:rPr>
              <a:t>2</a:t>
            </a:r>
          </a:p>
          <a:p>
            <a:pPr algn="ctr">
              <a:spcBef>
                <a:spcPts val="720"/>
              </a:spcBef>
            </a:pPr>
            <a:r>
              <a:rPr lang="en-SG" sz="6000" b="1" baseline="30000" dirty="0">
                <a:ln w="12700">
                  <a:solidFill>
                    <a:schemeClr val="tx1"/>
                  </a:solidFill>
                </a:ln>
                <a:solidFill>
                  <a:schemeClr val="bg1"/>
                </a:solidFill>
                <a:latin typeface="Candara" panose="020E0502030303020204" pitchFamily="34" charset="0"/>
              </a:rPr>
              <a:t>1</a:t>
            </a:r>
            <a:r>
              <a:rPr lang="en-SG" sz="6000" b="1" dirty="0">
                <a:ln w="12700">
                  <a:solidFill>
                    <a:schemeClr val="tx1"/>
                  </a:solidFill>
                </a:ln>
                <a:solidFill>
                  <a:schemeClr val="bg1"/>
                </a:solidFill>
                <a:latin typeface="Candara" panose="020E0502030303020204" pitchFamily="34" charset="0"/>
              </a:rPr>
              <a:t>University of Utah        </a:t>
            </a:r>
            <a:r>
              <a:rPr lang="en-US" sz="6000" b="1" baseline="30000" dirty="0">
                <a:ln w="12700">
                  <a:solidFill>
                    <a:schemeClr val="tx1"/>
                  </a:solidFill>
                </a:ln>
                <a:solidFill>
                  <a:schemeClr val="bg1"/>
                </a:solidFill>
                <a:latin typeface="Candara" panose="020E0502030303020204" pitchFamily="34" charset="0"/>
              </a:rPr>
              <a:t>2</a:t>
            </a:r>
            <a:r>
              <a:rPr lang="en-US" sz="6000" b="1" dirty="0">
                <a:ln w="12700">
                  <a:solidFill>
                    <a:schemeClr val="tx1"/>
                  </a:solidFill>
                </a:ln>
                <a:solidFill>
                  <a:schemeClr val="bg1"/>
                </a:solidFill>
                <a:latin typeface="Candara" panose="020E0502030303020204" pitchFamily="34" charset="0"/>
              </a:rPr>
              <a:t>Lawrence Livermore National Laboratory</a:t>
            </a:r>
          </a:p>
        </p:txBody>
      </p:sp>
      <p:pic>
        <p:nvPicPr>
          <p:cNvPr id="6" name="Picture 5" descr="llnl-logo.png"/>
          <p:cNvPicPr>
            <a:picLocks noChangeAspect="1"/>
          </p:cNvPicPr>
          <p:nvPr/>
        </p:nvPicPr>
        <p:blipFill>
          <a:blip r:embed="rId2" cstate="print"/>
          <a:stretch>
            <a:fillRect/>
          </a:stretch>
        </p:blipFill>
        <p:spPr>
          <a:xfrm>
            <a:off x="1104900" y="609711"/>
            <a:ext cx="2743200" cy="2743200"/>
          </a:xfrm>
          <a:prstGeom prst="rect">
            <a:avLst/>
          </a:prstGeom>
        </p:spPr>
      </p:pic>
      <p:cxnSp>
        <p:nvCxnSpPr>
          <p:cNvPr id="8" name="Straight Connector 7"/>
          <p:cNvCxnSpPr/>
          <p:nvPr/>
        </p:nvCxnSpPr>
        <p:spPr>
          <a:xfrm flipV="1">
            <a:off x="-7777632" y="-3200400"/>
            <a:ext cx="41148000" cy="0"/>
          </a:xfrm>
          <a:prstGeom prst="line">
            <a:avLst/>
          </a:prstGeom>
          <a:ln w="19050">
            <a:solidFill>
              <a:srgbClr val="124A91"/>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E6269024-51F4-4ED5-BE7D-9EADEB19BB42}"/>
              </a:ext>
            </a:extLst>
          </p:cNvPr>
          <p:cNvSpPr/>
          <p:nvPr/>
        </p:nvSpPr>
        <p:spPr>
          <a:xfrm>
            <a:off x="1162338" y="4553912"/>
            <a:ext cx="41687986" cy="2809899"/>
          </a:xfrm>
          <a:prstGeom prst="rect">
            <a:avLst/>
          </a:prstGeom>
          <a:noFill/>
          <a:ln w="38100">
            <a:solidFill>
              <a:srgbClr val="124A91"/>
            </a:solid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just"/>
            <a:r>
              <a:rPr lang="en-US" sz="3600" dirty="0">
                <a:solidFill>
                  <a:schemeClr val="tx1"/>
                </a:solidFill>
              </a:rPr>
              <a:t>Due to finite bandwidth, many large data sets are transmitted progressively, with each bit received possibly reducing the reconstruction error. Different analysis tasks require potentially different orderings of bits for optimal result. This sub-project aims to devise a heuristic to pick an ordering that both encoder and decoder agree on that gives the best task-dependent result for the fewest number of bits. In particular, we are interested in the trade-off between bits that improve precision and bits that improve resolution. We work with bits that represent wavelet coefficients because wavelets provide multi-resolution bases in which very good reconstruction is obtained with a relatively small number of coefficients. Bits are transmitted in fixed-size blocks of the same bit plane. To gain insights, we construct bit streams that are optimal for different fundamental quantities of interest: RMSE, Gradient, Laplacian, Histogram, and </a:t>
            </a:r>
            <a:r>
              <a:rPr lang="en-US" sz="3600" dirty="0" err="1">
                <a:solidFill>
                  <a:schemeClr val="tx1"/>
                </a:solidFill>
              </a:rPr>
              <a:t>Isocontour</a:t>
            </a:r>
            <a:r>
              <a:rPr lang="en-US" sz="3600" dirty="0">
                <a:solidFill>
                  <a:schemeClr val="tx1"/>
                </a:solidFill>
              </a:rPr>
              <a:t>, and visualize and compare these streams. This poster presents our observations from these visualizations and comparisons.</a:t>
            </a:r>
            <a:endParaRPr lang="en-US" sz="3600" dirty="0">
              <a:solidFill>
                <a:schemeClr val="tx1"/>
              </a:solidFill>
              <a:latin typeface="Candara" panose="020E0502030303020204" pitchFamily="34" charset="0"/>
            </a:endParaRPr>
          </a:p>
        </p:txBody>
      </p:sp>
      <p:pic>
        <p:nvPicPr>
          <p:cNvPr id="68" name="Content Placeholder 4">
            <a:extLst>
              <a:ext uri="{FF2B5EF4-FFF2-40B4-BE49-F238E27FC236}">
                <a16:creationId xmlns:a16="http://schemas.microsoft.com/office/drawing/2014/main" id="{7B5A0CF5-CB9D-4717-B0FF-07B51324F67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136913" y="8769101"/>
            <a:ext cx="3042657" cy="2428400"/>
          </a:xfrm>
        </p:spPr>
      </p:pic>
      <p:pic>
        <p:nvPicPr>
          <p:cNvPr id="69" name="Picture 68">
            <a:extLst>
              <a:ext uri="{FF2B5EF4-FFF2-40B4-BE49-F238E27FC236}">
                <a16:creationId xmlns:a16="http://schemas.microsoft.com/office/drawing/2014/main" id="{5AB574F4-66E1-4EEC-9224-81D0B479AE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45850" y="8769101"/>
            <a:ext cx="3027174" cy="2416042"/>
          </a:xfrm>
          <a:prstGeom prst="rect">
            <a:avLst/>
          </a:prstGeom>
        </p:spPr>
      </p:pic>
      <p:pic>
        <p:nvPicPr>
          <p:cNvPr id="70" name="Picture 69">
            <a:extLst>
              <a:ext uri="{FF2B5EF4-FFF2-40B4-BE49-F238E27FC236}">
                <a16:creationId xmlns:a16="http://schemas.microsoft.com/office/drawing/2014/main" id="{73793746-3FEC-46CE-B7A7-2647605B8F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85209" y="8613554"/>
            <a:ext cx="3126605" cy="3126605"/>
          </a:xfrm>
          <a:prstGeom prst="rect">
            <a:avLst/>
          </a:prstGeom>
        </p:spPr>
      </p:pic>
      <p:pic>
        <p:nvPicPr>
          <p:cNvPr id="71" name="Picture 70">
            <a:extLst>
              <a:ext uri="{FF2B5EF4-FFF2-40B4-BE49-F238E27FC236}">
                <a16:creationId xmlns:a16="http://schemas.microsoft.com/office/drawing/2014/main" id="{6999B359-D61C-4AFB-BB10-53BC6464FC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003298" y="8689857"/>
            <a:ext cx="2973997" cy="2973997"/>
          </a:xfrm>
          <a:prstGeom prst="rect">
            <a:avLst/>
          </a:prstGeom>
        </p:spPr>
      </p:pic>
      <p:sp>
        <p:nvSpPr>
          <p:cNvPr id="2" name="Rectangle: Rounded Corners 1">
            <a:extLst>
              <a:ext uri="{FF2B5EF4-FFF2-40B4-BE49-F238E27FC236}">
                <a16:creationId xmlns:a16="http://schemas.microsoft.com/office/drawing/2014/main" id="{56346066-D858-4531-9783-D5114615F3A6}"/>
              </a:ext>
            </a:extLst>
          </p:cNvPr>
          <p:cNvSpPr/>
          <p:nvPr/>
        </p:nvSpPr>
        <p:spPr>
          <a:xfrm>
            <a:off x="1165128" y="8454365"/>
            <a:ext cx="20006870" cy="3705966"/>
          </a:xfrm>
          <a:prstGeom prst="roundRect">
            <a:avLst>
              <a:gd name="adj" fmla="val 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dirty="0"/>
          </a:p>
        </p:txBody>
      </p:sp>
      <p:sp>
        <p:nvSpPr>
          <p:cNvPr id="3" name="TextBox 2">
            <a:extLst>
              <a:ext uri="{FF2B5EF4-FFF2-40B4-BE49-F238E27FC236}">
                <a16:creationId xmlns:a16="http://schemas.microsoft.com/office/drawing/2014/main" id="{EA28A689-4689-4ED5-99B6-762592767A57}"/>
              </a:ext>
            </a:extLst>
          </p:cNvPr>
          <p:cNvSpPr txBox="1"/>
          <p:nvPr/>
        </p:nvSpPr>
        <p:spPr>
          <a:xfrm>
            <a:off x="8201041" y="11540649"/>
            <a:ext cx="914400"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a:latin typeface="Candara" panose="020E0502030303020204" pitchFamily="34" charset="0"/>
              </a:rPr>
              <a:t>64 bit</a:t>
            </a:r>
          </a:p>
        </p:txBody>
      </p:sp>
      <p:sp>
        <p:nvSpPr>
          <p:cNvPr id="74" name="TextBox 73">
            <a:extLst>
              <a:ext uri="{FF2B5EF4-FFF2-40B4-BE49-F238E27FC236}">
                <a16:creationId xmlns:a16="http://schemas.microsoft.com/office/drawing/2014/main" id="{EF0F3D14-6AF1-42FF-B92C-ABB5DD7066C5}"/>
              </a:ext>
            </a:extLst>
          </p:cNvPr>
          <p:cNvSpPr txBox="1"/>
          <p:nvPr/>
        </p:nvSpPr>
        <p:spPr>
          <a:xfrm>
            <a:off x="11559292" y="11540649"/>
            <a:ext cx="914400"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a:latin typeface="Candara" panose="020E0502030303020204" pitchFamily="34" charset="0"/>
              </a:rPr>
              <a:t>8 bit</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33197EC1-047B-4803-9BB4-D6B916E6DB7C}"/>
                  </a:ext>
                </a:extLst>
              </p:cNvPr>
              <p:cNvSpPr txBox="1"/>
              <p:nvPr/>
            </p:nvSpPr>
            <p:spPr>
              <a:xfrm>
                <a:off x="15691311" y="11511559"/>
                <a:ext cx="914400"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14:m>
                  <m:oMathPara xmlns:m="http://schemas.openxmlformats.org/officeDocument/2006/math">
                    <m:oMathParaPr>
                      <m:jc m:val="centerGroup"/>
                    </m:oMathParaPr>
                    <m:oMath xmlns:m="http://schemas.openxmlformats.org/officeDocument/2006/math">
                      <m:sSup>
                        <m:sSupPr>
                          <m:ctrlPr>
                            <a:rPr lang="en-US" sz="2400" b="0" i="1" dirty="0" smtClean="0">
                              <a:latin typeface="Cambria Math" panose="02040503050406030204" pitchFamily="18" charset="0"/>
                            </a:rPr>
                          </m:ctrlPr>
                        </m:sSupPr>
                        <m:e>
                          <m:r>
                            <a:rPr lang="en-US" sz="2400" b="0" i="1" dirty="0" smtClean="0">
                              <a:latin typeface="Cambria Math" panose="02040503050406030204" pitchFamily="18" charset="0"/>
                            </a:rPr>
                            <m:t>512</m:t>
                          </m:r>
                        </m:e>
                        <m:sup>
                          <m:r>
                            <a:rPr lang="en-US" sz="2400" b="0" i="1" dirty="0" smtClean="0">
                              <a:latin typeface="Cambria Math" panose="02040503050406030204" pitchFamily="18" charset="0"/>
                            </a:rPr>
                            <m:t>3</m:t>
                          </m:r>
                        </m:sup>
                      </m:sSup>
                    </m:oMath>
                  </m:oMathPara>
                </a14:m>
                <a:endParaRPr lang="en-US" sz="2400" i="1" dirty="0">
                  <a:latin typeface="Candara" panose="020E0502030303020204" pitchFamily="34" charset="0"/>
                </a:endParaRPr>
              </a:p>
            </p:txBody>
          </p:sp>
        </mc:Choice>
        <mc:Fallback xmlns="">
          <p:sp>
            <p:nvSpPr>
              <p:cNvPr id="76" name="TextBox 75">
                <a:extLst>
                  <a:ext uri="{FF2B5EF4-FFF2-40B4-BE49-F238E27FC236}">
                    <a16:creationId xmlns:a16="http://schemas.microsoft.com/office/drawing/2014/main" id="{33197EC1-047B-4803-9BB4-D6B916E6DB7C}"/>
                  </a:ext>
                </a:extLst>
              </p:cNvPr>
              <p:cNvSpPr txBox="1">
                <a:spLocks noRot="1" noChangeAspect="1" noMove="1" noResize="1" noEditPoints="1" noAdjustHandles="1" noChangeArrowheads="1" noChangeShapeType="1" noTextEdit="1"/>
              </p:cNvSpPr>
              <p:nvPr/>
            </p:nvSpPr>
            <p:spPr>
              <a:xfrm>
                <a:off x="15691311" y="11511559"/>
                <a:ext cx="914400" cy="457200"/>
              </a:xfrm>
              <a:prstGeom prst="rect">
                <a:avLst/>
              </a:prstGeom>
              <a:blipFill>
                <a:blip r:embed="rId8"/>
                <a:stretch>
                  <a:fillRect/>
                </a:stretch>
              </a:blipFill>
              <a:ln>
                <a:solidFill>
                  <a:schemeClr val="tx1"/>
                </a:solidFill>
              </a:ln>
              <a:effectLst>
                <a:outerShdw blurRad="50800" dist="381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FFBCD701-9779-4B9A-BDE8-03EB5E9D64B4}"/>
                  </a:ext>
                </a:extLst>
              </p:cNvPr>
              <p:cNvSpPr txBox="1"/>
              <p:nvPr/>
            </p:nvSpPr>
            <p:spPr>
              <a:xfrm>
                <a:off x="19033096" y="11511559"/>
                <a:ext cx="914400"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14:m>
                  <m:oMathPara xmlns:m="http://schemas.openxmlformats.org/officeDocument/2006/math">
                    <m:oMathParaPr>
                      <m:jc m:val="centerGroup"/>
                    </m:oMathParaPr>
                    <m:oMath xmlns:m="http://schemas.openxmlformats.org/officeDocument/2006/math">
                      <m:sSup>
                        <m:sSupPr>
                          <m:ctrlPr>
                            <a:rPr lang="en-US" sz="2400" b="0" i="1" dirty="0" smtClean="0">
                              <a:latin typeface="Cambria Math" panose="02040503050406030204" pitchFamily="18" charset="0"/>
                            </a:rPr>
                          </m:ctrlPr>
                        </m:sSupPr>
                        <m:e>
                          <m:r>
                            <a:rPr lang="en-US" sz="2400" b="0" i="1" dirty="0" smtClean="0">
                              <a:latin typeface="Cambria Math" panose="02040503050406030204" pitchFamily="18" charset="0"/>
                            </a:rPr>
                            <m:t>64</m:t>
                          </m:r>
                        </m:e>
                        <m:sup>
                          <m:r>
                            <a:rPr lang="en-US" sz="2400" b="0" i="1" dirty="0" smtClean="0">
                              <a:latin typeface="Cambria Math" panose="02040503050406030204" pitchFamily="18" charset="0"/>
                            </a:rPr>
                            <m:t>3</m:t>
                          </m:r>
                        </m:sup>
                      </m:sSup>
                    </m:oMath>
                  </m:oMathPara>
                </a14:m>
                <a:endParaRPr lang="en-US" sz="2400" i="1" dirty="0">
                  <a:latin typeface="Candara" panose="020E0502030303020204" pitchFamily="34" charset="0"/>
                </a:endParaRPr>
              </a:p>
            </p:txBody>
          </p:sp>
        </mc:Choice>
        <mc:Fallback xmlns="">
          <p:sp>
            <p:nvSpPr>
              <p:cNvPr id="78" name="TextBox 77">
                <a:extLst>
                  <a:ext uri="{FF2B5EF4-FFF2-40B4-BE49-F238E27FC236}">
                    <a16:creationId xmlns:a16="http://schemas.microsoft.com/office/drawing/2014/main" id="{FFBCD701-9779-4B9A-BDE8-03EB5E9D64B4}"/>
                  </a:ext>
                </a:extLst>
              </p:cNvPr>
              <p:cNvSpPr txBox="1">
                <a:spLocks noRot="1" noChangeAspect="1" noMove="1" noResize="1" noEditPoints="1" noAdjustHandles="1" noChangeArrowheads="1" noChangeShapeType="1" noTextEdit="1"/>
              </p:cNvSpPr>
              <p:nvPr/>
            </p:nvSpPr>
            <p:spPr>
              <a:xfrm>
                <a:off x="19033096" y="11511559"/>
                <a:ext cx="914400" cy="457200"/>
              </a:xfrm>
              <a:prstGeom prst="rect">
                <a:avLst/>
              </a:prstGeom>
              <a:blipFill>
                <a:blip r:embed="rId9"/>
                <a:stretch>
                  <a:fillRect/>
                </a:stretch>
              </a:blipFill>
              <a:ln>
                <a:solidFill>
                  <a:schemeClr val="tx1"/>
                </a:solidFill>
              </a:ln>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10" name="TextBox 9">
            <a:extLst>
              <a:ext uri="{FF2B5EF4-FFF2-40B4-BE49-F238E27FC236}">
                <a16:creationId xmlns:a16="http://schemas.microsoft.com/office/drawing/2014/main" id="{33FE8E0D-EDA8-48B6-B2D5-B04DA521E657}"/>
              </a:ext>
            </a:extLst>
          </p:cNvPr>
          <p:cNvSpPr txBox="1"/>
          <p:nvPr/>
        </p:nvSpPr>
        <p:spPr>
          <a:xfrm rot="16200000">
            <a:off x="5518418" y="9748522"/>
            <a:ext cx="2416042"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b="1" i="1" dirty="0">
                <a:latin typeface="Candara" panose="020E0502030303020204" pitchFamily="34" charset="0"/>
              </a:rPr>
              <a:t>Volume rendering</a:t>
            </a:r>
          </a:p>
        </p:txBody>
      </p:sp>
      <p:sp>
        <p:nvSpPr>
          <p:cNvPr id="84" name="TextBox 83">
            <a:extLst>
              <a:ext uri="{FF2B5EF4-FFF2-40B4-BE49-F238E27FC236}">
                <a16:creationId xmlns:a16="http://schemas.microsoft.com/office/drawing/2014/main" id="{D69C1122-B6B4-4E19-A8A2-8AFE6A8247EB}"/>
              </a:ext>
            </a:extLst>
          </p:cNvPr>
          <p:cNvSpPr txBox="1"/>
          <p:nvPr/>
        </p:nvSpPr>
        <p:spPr>
          <a:xfrm rot="16200000">
            <a:off x="13020161" y="9749302"/>
            <a:ext cx="2781300" cy="4572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err="1">
                <a:latin typeface="Candara" panose="020E0502030303020204" pitchFamily="34" charset="0"/>
              </a:rPr>
              <a:t>Isocontour</a:t>
            </a:r>
            <a:r>
              <a:rPr lang="en-US" sz="2400" b="1" i="1" dirty="0">
                <a:latin typeface="Candara" panose="020E0502030303020204" pitchFamily="34" charset="0"/>
              </a:rPr>
              <a:t> extraction</a:t>
            </a:r>
          </a:p>
        </p:txBody>
      </p:sp>
      <p:sp>
        <p:nvSpPr>
          <p:cNvPr id="13" name="Rectangle 12">
            <a:extLst>
              <a:ext uri="{FF2B5EF4-FFF2-40B4-BE49-F238E27FC236}">
                <a16:creationId xmlns:a16="http://schemas.microsoft.com/office/drawing/2014/main" id="{8F3E28B7-2D56-47F1-B58C-DF90909E01AE}"/>
              </a:ext>
            </a:extLst>
          </p:cNvPr>
          <p:cNvSpPr/>
          <p:nvPr/>
        </p:nvSpPr>
        <p:spPr>
          <a:xfrm>
            <a:off x="1977853" y="7780931"/>
            <a:ext cx="6324600" cy="6858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Motivation</a:t>
            </a:r>
          </a:p>
        </p:txBody>
      </p:sp>
      <p:sp>
        <p:nvSpPr>
          <p:cNvPr id="15" name="Rectangle 14">
            <a:extLst>
              <a:ext uri="{FF2B5EF4-FFF2-40B4-BE49-F238E27FC236}">
                <a16:creationId xmlns:a16="http://schemas.microsoft.com/office/drawing/2014/main" id="{5BE639AE-AD44-42ED-B201-13978B189136}"/>
              </a:ext>
            </a:extLst>
          </p:cNvPr>
          <p:cNvSpPr/>
          <p:nvPr/>
        </p:nvSpPr>
        <p:spPr>
          <a:xfrm>
            <a:off x="1729946" y="8601999"/>
            <a:ext cx="4541238" cy="3506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lumMod val="95000"/>
                    <a:lumOff val="5000"/>
                  </a:schemeClr>
                </a:solidFill>
              </a:rPr>
              <a:t>Many post-hoc analysis tasks can be performed perfectly well using low-resolution and low-precision data</a:t>
            </a:r>
          </a:p>
        </p:txBody>
      </p:sp>
      <p:pic>
        <p:nvPicPr>
          <p:cNvPr id="21" name="Picture 20">
            <a:extLst>
              <a:ext uri="{FF2B5EF4-FFF2-40B4-BE49-F238E27FC236}">
                <a16:creationId xmlns:a16="http://schemas.microsoft.com/office/drawing/2014/main" id="{3C0AEC83-90FC-4C91-89D9-AC13CC2508A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2587536" y="8508268"/>
            <a:ext cx="3682512" cy="3682512"/>
          </a:xfrm>
          <a:prstGeom prst="rect">
            <a:avLst/>
          </a:prstGeom>
        </p:spPr>
      </p:pic>
      <p:sp>
        <p:nvSpPr>
          <p:cNvPr id="22" name="Arrow: Right 21">
            <a:extLst>
              <a:ext uri="{FF2B5EF4-FFF2-40B4-BE49-F238E27FC236}">
                <a16:creationId xmlns:a16="http://schemas.microsoft.com/office/drawing/2014/main" id="{40B66DBD-0FC9-4EA1-9B4F-689DF0F3A7AD}"/>
              </a:ext>
            </a:extLst>
          </p:cNvPr>
          <p:cNvSpPr/>
          <p:nvPr/>
        </p:nvSpPr>
        <p:spPr>
          <a:xfrm>
            <a:off x="26380463" y="10082287"/>
            <a:ext cx="817344" cy="5344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0" name="Picture 129">
            <a:extLst>
              <a:ext uri="{FF2B5EF4-FFF2-40B4-BE49-F238E27FC236}">
                <a16:creationId xmlns:a16="http://schemas.microsoft.com/office/drawing/2014/main" id="{89781ED2-38F8-480E-B0E8-318B372726A9}"/>
              </a:ext>
            </a:extLst>
          </p:cNvPr>
          <p:cNvPicPr>
            <a:picLocks noChangeAspect="1"/>
          </p:cNvPicPr>
          <p:nvPr/>
        </p:nvPicPr>
        <p:blipFill>
          <a:blip r:embed="rId11"/>
          <a:stretch>
            <a:fillRect/>
          </a:stretch>
        </p:blipFill>
        <p:spPr>
          <a:xfrm>
            <a:off x="34948187" y="9296669"/>
            <a:ext cx="2304488" cy="2408129"/>
          </a:xfrm>
          <a:prstGeom prst="rect">
            <a:avLst/>
          </a:prstGeom>
        </p:spPr>
      </p:pic>
      <p:sp>
        <p:nvSpPr>
          <p:cNvPr id="131" name="Arrow: Right 130">
            <a:extLst>
              <a:ext uri="{FF2B5EF4-FFF2-40B4-BE49-F238E27FC236}">
                <a16:creationId xmlns:a16="http://schemas.microsoft.com/office/drawing/2014/main" id="{6E536926-4883-4C5E-9610-22073FF29709}"/>
              </a:ext>
            </a:extLst>
          </p:cNvPr>
          <p:cNvSpPr/>
          <p:nvPr/>
        </p:nvSpPr>
        <p:spPr>
          <a:xfrm>
            <a:off x="34202649" y="10082287"/>
            <a:ext cx="817344" cy="5344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18983D21-A491-47C4-9B52-AA0CA87F37FD}"/>
              </a:ext>
            </a:extLst>
          </p:cNvPr>
          <p:cNvPicPr>
            <a:picLocks noChangeAspect="1"/>
          </p:cNvPicPr>
          <p:nvPr/>
        </p:nvPicPr>
        <p:blipFill>
          <a:blip r:embed="rId12"/>
          <a:stretch>
            <a:fillRect/>
          </a:stretch>
        </p:blipFill>
        <p:spPr>
          <a:xfrm>
            <a:off x="27328960" y="8508268"/>
            <a:ext cx="3714750" cy="3714750"/>
          </a:xfrm>
          <a:prstGeom prst="rect">
            <a:avLst/>
          </a:prstGeom>
        </p:spPr>
      </p:pic>
      <p:pic>
        <p:nvPicPr>
          <p:cNvPr id="132" name="Picture 131">
            <a:extLst>
              <a:ext uri="{FF2B5EF4-FFF2-40B4-BE49-F238E27FC236}">
                <a16:creationId xmlns:a16="http://schemas.microsoft.com/office/drawing/2014/main" id="{C44A18C8-0CF3-4873-8C5A-B87BACF5D153}"/>
              </a:ext>
            </a:extLst>
          </p:cNvPr>
          <p:cNvPicPr>
            <a:picLocks noChangeAspect="1"/>
          </p:cNvPicPr>
          <p:nvPr/>
        </p:nvPicPr>
        <p:blipFill>
          <a:blip r:embed="rId13"/>
          <a:stretch>
            <a:fillRect/>
          </a:stretch>
        </p:blipFill>
        <p:spPr>
          <a:xfrm>
            <a:off x="31920523" y="8362235"/>
            <a:ext cx="2122205" cy="1720052"/>
          </a:xfrm>
          <a:prstGeom prst="rect">
            <a:avLst/>
          </a:prstGeom>
          <a:ln>
            <a:noFill/>
          </a:ln>
        </p:spPr>
      </p:pic>
      <p:pic>
        <p:nvPicPr>
          <p:cNvPr id="133" name="Picture 132">
            <a:extLst>
              <a:ext uri="{FF2B5EF4-FFF2-40B4-BE49-F238E27FC236}">
                <a16:creationId xmlns:a16="http://schemas.microsoft.com/office/drawing/2014/main" id="{236FC529-2190-4E1F-97EF-3C827EFFF9B1}"/>
              </a:ext>
            </a:extLst>
          </p:cNvPr>
          <p:cNvPicPr>
            <a:picLocks noChangeAspect="1"/>
          </p:cNvPicPr>
          <p:nvPr/>
        </p:nvPicPr>
        <p:blipFill>
          <a:blip r:embed="rId14"/>
          <a:stretch>
            <a:fillRect/>
          </a:stretch>
        </p:blipFill>
        <p:spPr>
          <a:xfrm>
            <a:off x="31920523" y="10527243"/>
            <a:ext cx="2122205" cy="1720052"/>
          </a:xfrm>
          <a:prstGeom prst="rect">
            <a:avLst/>
          </a:prstGeom>
        </p:spPr>
      </p:pic>
      <p:sp>
        <p:nvSpPr>
          <p:cNvPr id="28" name="Rectangle 27">
            <a:extLst>
              <a:ext uri="{FF2B5EF4-FFF2-40B4-BE49-F238E27FC236}">
                <a16:creationId xmlns:a16="http://schemas.microsoft.com/office/drawing/2014/main" id="{D6CAA158-23DB-48BE-B679-DCEC64364DB8}"/>
              </a:ext>
            </a:extLst>
          </p:cNvPr>
          <p:cNvSpPr/>
          <p:nvPr/>
        </p:nvSpPr>
        <p:spPr>
          <a:xfrm>
            <a:off x="31942913" y="10245276"/>
            <a:ext cx="2122205" cy="305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latin typeface="Consolas" panose="020B0609020204030204" pitchFamily="49" charset="0"/>
              </a:rPr>
              <a:t>. . . . . . . .</a:t>
            </a:r>
          </a:p>
        </p:txBody>
      </p:sp>
      <p:sp>
        <p:nvSpPr>
          <p:cNvPr id="228" name="Rectangle 227">
            <a:extLst>
              <a:ext uri="{FF2B5EF4-FFF2-40B4-BE49-F238E27FC236}">
                <a16:creationId xmlns:a16="http://schemas.microsoft.com/office/drawing/2014/main" id="{7A44B86E-FE97-450B-BD13-4EA7293F84A7}"/>
              </a:ext>
            </a:extLst>
          </p:cNvPr>
          <p:cNvSpPr/>
          <p:nvPr/>
        </p:nvSpPr>
        <p:spPr>
          <a:xfrm>
            <a:off x="31861054" y="8489218"/>
            <a:ext cx="2232682" cy="1614902"/>
          </a:xfrm>
          <a:custGeom>
            <a:avLst/>
            <a:gdLst>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12 w 2136906"/>
              <a:gd name="connsiteY0" fmla="*/ 0 h 1593069"/>
              <a:gd name="connsiteX1" fmla="*/ 2136906 w 2136906"/>
              <a:gd name="connsiteY1" fmla="*/ 0 h 1593069"/>
              <a:gd name="connsiteX2" fmla="*/ 2136906 w 2136906"/>
              <a:gd name="connsiteY2" fmla="*/ 1593069 h 1593069"/>
              <a:gd name="connsiteX3" fmla="*/ 12 w 2136906"/>
              <a:gd name="connsiteY3" fmla="*/ 1593069 h 1593069"/>
              <a:gd name="connsiteX4" fmla="*/ 12 w 2136906"/>
              <a:gd name="connsiteY4" fmla="*/ 0 h 1593069"/>
              <a:gd name="connsiteX0" fmla="*/ 2656 w 2139550"/>
              <a:gd name="connsiteY0" fmla="*/ 0 h 1593069"/>
              <a:gd name="connsiteX1" fmla="*/ 2139550 w 2139550"/>
              <a:gd name="connsiteY1" fmla="*/ 0 h 1593069"/>
              <a:gd name="connsiteX2" fmla="*/ 2139550 w 2139550"/>
              <a:gd name="connsiteY2" fmla="*/ 1593069 h 1593069"/>
              <a:gd name="connsiteX3" fmla="*/ 2656 w 2139550"/>
              <a:gd name="connsiteY3" fmla="*/ 1593069 h 1593069"/>
              <a:gd name="connsiteX4" fmla="*/ 2656 w 2139550"/>
              <a:gd name="connsiteY4" fmla="*/ 0 h 1593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9550" h="1593069">
                <a:moveTo>
                  <a:pt x="2656" y="0"/>
                </a:moveTo>
                <a:cubicBezTo>
                  <a:pt x="-2222" y="5977"/>
                  <a:pt x="1427252" y="0"/>
                  <a:pt x="2139550" y="0"/>
                </a:cubicBezTo>
                <a:lnTo>
                  <a:pt x="2139550" y="1593069"/>
                </a:lnTo>
                <a:lnTo>
                  <a:pt x="2656" y="1593069"/>
                </a:lnTo>
                <a:cubicBezTo>
                  <a:pt x="2656" y="1062046"/>
                  <a:pt x="-3321" y="1588858"/>
                  <a:pt x="2656" y="0"/>
                </a:cubicBezTo>
                <a:close/>
              </a:path>
            </a:pathLst>
          </a:custGeom>
          <a:noFill/>
          <a:ln w="952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Rectangle 228">
            <a:extLst>
              <a:ext uri="{FF2B5EF4-FFF2-40B4-BE49-F238E27FC236}">
                <a16:creationId xmlns:a16="http://schemas.microsoft.com/office/drawing/2014/main" id="{E943B00E-4FA5-4F0F-8169-CD0D31679ADD}"/>
              </a:ext>
            </a:extLst>
          </p:cNvPr>
          <p:cNvSpPr/>
          <p:nvPr/>
        </p:nvSpPr>
        <p:spPr>
          <a:xfrm>
            <a:off x="30587678" y="8983867"/>
            <a:ext cx="229458" cy="205853"/>
          </a:xfrm>
          <a:custGeom>
            <a:avLst/>
            <a:gdLst>
              <a:gd name="connsiteX0" fmla="*/ 0 w 229458"/>
              <a:gd name="connsiteY0" fmla="*/ 0 h 200541"/>
              <a:gd name="connsiteX1" fmla="*/ 229458 w 229458"/>
              <a:gd name="connsiteY1" fmla="*/ 0 h 200541"/>
              <a:gd name="connsiteX2" fmla="*/ 229458 w 229458"/>
              <a:gd name="connsiteY2" fmla="*/ 200541 h 200541"/>
              <a:gd name="connsiteX3" fmla="*/ 0 w 229458"/>
              <a:gd name="connsiteY3" fmla="*/ 200541 h 200541"/>
              <a:gd name="connsiteX4" fmla="*/ 0 w 229458"/>
              <a:gd name="connsiteY4" fmla="*/ 0 h 200541"/>
              <a:gd name="connsiteX0" fmla="*/ 0 w 229458"/>
              <a:gd name="connsiteY0" fmla="*/ 5312 h 205853"/>
              <a:gd name="connsiteX1" fmla="*/ 229458 w 229458"/>
              <a:gd name="connsiteY1" fmla="*/ 5312 h 205853"/>
              <a:gd name="connsiteX2" fmla="*/ 229458 w 229458"/>
              <a:gd name="connsiteY2" fmla="*/ 205853 h 205853"/>
              <a:gd name="connsiteX3" fmla="*/ 0 w 229458"/>
              <a:gd name="connsiteY3" fmla="*/ 205853 h 205853"/>
              <a:gd name="connsiteX4" fmla="*/ 0 w 229458"/>
              <a:gd name="connsiteY4" fmla="*/ 5312 h 205853"/>
              <a:gd name="connsiteX0" fmla="*/ 0 w 229458"/>
              <a:gd name="connsiteY0" fmla="*/ 5312 h 205853"/>
              <a:gd name="connsiteX1" fmla="*/ 229458 w 229458"/>
              <a:gd name="connsiteY1" fmla="*/ 5312 h 205853"/>
              <a:gd name="connsiteX2" fmla="*/ 229458 w 229458"/>
              <a:gd name="connsiteY2" fmla="*/ 205853 h 205853"/>
              <a:gd name="connsiteX3" fmla="*/ 0 w 229458"/>
              <a:gd name="connsiteY3" fmla="*/ 205853 h 205853"/>
              <a:gd name="connsiteX4" fmla="*/ 0 w 229458"/>
              <a:gd name="connsiteY4" fmla="*/ 5312 h 20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458" h="205853">
                <a:moveTo>
                  <a:pt x="0" y="5312"/>
                </a:moveTo>
                <a:cubicBezTo>
                  <a:pt x="243827" y="-6641"/>
                  <a:pt x="152972" y="5312"/>
                  <a:pt x="229458" y="5312"/>
                </a:cubicBezTo>
                <a:lnTo>
                  <a:pt x="229458" y="205853"/>
                </a:lnTo>
                <a:lnTo>
                  <a:pt x="0" y="205853"/>
                </a:lnTo>
                <a:cubicBezTo>
                  <a:pt x="0" y="139006"/>
                  <a:pt x="5977" y="203642"/>
                  <a:pt x="0" y="5312"/>
                </a:cubicBezTo>
                <a:close/>
              </a:path>
            </a:pathLst>
          </a:cu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1" name="Straight Connector 230">
            <a:extLst>
              <a:ext uri="{FF2B5EF4-FFF2-40B4-BE49-F238E27FC236}">
                <a16:creationId xmlns:a16="http://schemas.microsoft.com/office/drawing/2014/main" id="{6F5822DD-126C-4C46-BE06-B55AF27B7017}"/>
              </a:ext>
            </a:extLst>
          </p:cNvPr>
          <p:cNvCxnSpPr>
            <a:cxnSpLocks/>
            <a:stCxn id="229" idx="0"/>
            <a:endCxn id="228" idx="0"/>
          </p:cNvCxnSpPr>
          <p:nvPr/>
        </p:nvCxnSpPr>
        <p:spPr>
          <a:xfrm flipV="1">
            <a:off x="30587678" y="8489218"/>
            <a:ext cx="1276148" cy="49996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B9A2F0B1-F8F5-4F72-AFE4-7E0BA6C26232}"/>
              </a:ext>
            </a:extLst>
          </p:cNvPr>
          <p:cNvCxnSpPr>
            <a:cxnSpLocks/>
            <a:stCxn id="229" idx="3"/>
            <a:endCxn id="228" idx="3"/>
          </p:cNvCxnSpPr>
          <p:nvPr/>
        </p:nvCxnSpPr>
        <p:spPr>
          <a:xfrm>
            <a:off x="30587678" y="9189720"/>
            <a:ext cx="1276148" cy="91440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60" name="Rectangle 227">
            <a:extLst>
              <a:ext uri="{FF2B5EF4-FFF2-40B4-BE49-F238E27FC236}">
                <a16:creationId xmlns:a16="http://schemas.microsoft.com/office/drawing/2014/main" id="{556B8152-05F2-4A84-BF2A-97D91A89DF7A}"/>
              </a:ext>
            </a:extLst>
          </p:cNvPr>
          <p:cNvSpPr/>
          <p:nvPr/>
        </p:nvSpPr>
        <p:spPr>
          <a:xfrm>
            <a:off x="31861054" y="10637520"/>
            <a:ext cx="2232682" cy="1621615"/>
          </a:xfrm>
          <a:custGeom>
            <a:avLst/>
            <a:gdLst>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0 w 2136894"/>
              <a:gd name="connsiteY0" fmla="*/ 0 h 1593069"/>
              <a:gd name="connsiteX1" fmla="*/ 2136894 w 2136894"/>
              <a:gd name="connsiteY1" fmla="*/ 0 h 1593069"/>
              <a:gd name="connsiteX2" fmla="*/ 2136894 w 2136894"/>
              <a:gd name="connsiteY2" fmla="*/ 1593069 h 1593069"/>
              <a:gd name="connsiteX3" fmla="*/ 0 w 2136894"/>
              <a:gd name="connsiteY3" fmla="*/ 1593069 h 1593069"/>
              <a:gd name="connsiteX4" fmla="*/ 0 w 2136894"/>
              <a:gd name="connsiteY4" fmla="*/ 0 h 1593069"/>
              <a:gd name="connsiteX0" fmla="*/ 12 w 2136906"/>
              <a:gd name="connsiteY0" fmla="*/ 0 h 1593069"/>
              <a:gd name="connsiteX1" fmla="*/ 2136906 w 2136906"/>
              <a:gd name="connsiteY1" fmla="*/ 0 h 1593069"/>
              <a:gd name="connsiteX2" fmla="*/ 2136906 w 2136906"/>
              <a:gd name="connsiteY2" fmla="*/ 1593069 h 1593069"/>
              <a:gd name="connsiteX3" fmla="*/ 12 w 2136906"/>
              <a:gd name="connsiteY3" fmla="*/ 1593069 h 1593069"/>
              <a:gd name="connsiteX4" fmla="*/ 12 w 2136906"/>
              <a:gd name="connsiteY4" fmla="*/ 0 h 1593069"/>
              <a:gd name="connsiteX0" fmla="*/ 2656 w 2139550"/>
              <a:gd name="connsiteY0" fmla="*/ 0 h 1593069"/>
              <a:gd name="connsiteX1" fmla="*/ 2139550 w 2139550"/>
              <a:gd name="connsiteY1" fmla="*/ 0 h 1593069"/>
              <a:gd name="connsiteX2" fmla="*/ 2139550 w 2139550"/>
              <a:gd name="connsiteY2" fmla="*/ 1593069 h 1593069"/>
              <a:gd name="connsiteX3" fmla="*/ 2656 w 2139550"/>
              <a:gd name="connsiteY3" fmla="*/ 1593069 h 1593069"/>
              <a:gd name="connsiteX4" fmla="*/ 2656 w 2139550"/>
              <a:gd name="connsiteY4" fmla="*/ 0 h 1593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9550" h="1593069">
                <a:moveTo>
                  <a:pt x="2656" y="0"/>
                </a:moveTo>
                <a:cubicBezTo>
                  <a:pt x="-2222" y="5977"/>
                  <a:pt x="1427252" y="0"/>
                  <a:pt x="2139550" y="0"/>
                </a:cubicBezTo>
                <a:lnTo>
                  <a:pt x="2139550" y="1593069"/>
                </a:lnTo>
                <a:lnTo>
                  <a:pt x="2656" y="1593069"/>
                </a:lnTo>
                <a:cubicBezTo>
                  <a:pt x="2656" y="1062046"/>
                  <a:pt x="-3321" y="1588858"/>
                  <a:pt x="2656" y="0"/>
                </a:cubicBezTo>
                <a:close/>
              </a:path>
            </a:pathLst>
          </a:custGeom>
          <a:noFill/>
          <a:ln w="952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228">
            <a:extLst>
              <a:ext uri="{FF2B5EF4-FFF2-40B4-BE49-F238E27FC236}">
                <a16:creationId xmlns:a16="http://schemas.microsoft.com/office/drawing/2014/main" id="{21689383-DD84-4C5F-A127-5F97D489B520}"/>
              </a:ext>
            </a:extLst>
          </p:cNvPr>
          <p:cNvSpPr/>
          <p:nvPr/>
        </p:nvSpPr>
        <p:spPr>
          <a:xfrm>
            <a:off x="30581853" y="11068840"/>
            <a:ext cx="229458" cy="216349"/>
          </a:xfrm>
          <a:custGeom>
            <a:avLst/>
            <a:gdLst>
              <a:gd name="connsiteX0" fmla="*/ 0 w 229458"/>
              <a:gd name="connsiteY0" fmla="*/ 0 h 200541"/>
              <a:gd name="connsiteX1" fmla="*/ 229458 w 229458"/>
              <a:gd name="connsiteY1" fmla="*/ 0 h 200541"/>
              <a:gd name="connsiteX2" fmla="*/ 229458 w 229458"/>
              <a:gd name="connsiteY2" fmla="*/ 200541 h 200541"/>
              <a:gd name="connsiteX3" fmla="*/ 0 w 229458"/>
              <a:gd name="connsiteY3" fmla="*/ 200541 h 200541"/>
              <a:gd name="connsiteX4" fmla="*/ 0 w 229458"/>
              <a:gd name="connsiteY4" fmla="*/ 0 h 200541"/>
              <a:gd name="connsiteX0" fmla="*/ 0 w 229458"/>
              <a:gd name="connsiteY0" fmla="*/ 5312 h 205853"/>
              <a:gd name="connsiteX1" fmla="*/ 229458 w 229458"/>
              <a:gd name="connsiteY1" fmla="*/ 5312 h 205853"/>
              <a:gd name="connsiteX2" fmla="*/ 229458 w 229458"/>
              <a:gd name="connsiteY2" fmla="*/ 205853 h 205853"/>
              <a:gd name="connsiteX3" fmla="*/ 0 w 229458"/>
              <a:gd name="connsiteY3" fmla="*/ 205853 h 205853"/>
              <a:gd name="connsiteX4" fmla="*/ 0 w 229458"/>
              <a:gd name="connsiteY4" fmla="*/ 5312 h 205853"/>
              <a:gd name="connsiteX0" fmla="*/ 0 w 229458"/>
              <a:gd name="connsiteY0" fmla="*/ 5312 h 205853"/>
              <a:gd name="connsiteX1" fmla="*/ 229458 w 229458"/>
              <a:gd name="connsiteY1" fmla="*/ 5312 h 205853"/>
              <a:gd name="connsiteX2" fmla="*/ 229458 w 229458"/>
              <a:gd name="connsiteY2" fmla="*/ 205853 h 205853"/>
              <a:gd name="connsiteX3" fmla="*/ 0 w 229458"/>
              <a:gd name="connsiteY3" fmla="*/ 205853 h 205853"/>
              <a:gd name="connsiteX4" fmla="*/ 0 w 229458"/>
              <a:gd name="connsiteY4" fmla="*/ 5312 h 20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458" h="205853">
                <a:moveTo>
                  <a:pt x="0" y="5312"/>
                </a:moveTo>
                <a:cubicBezTo>
                  <a:pt x="243827" y="-6641"/>
                  <a:pt x="152972" y="5312"/>
                  <a:pt x="229458" y="5312"/>
                </a:cubicBezTo>
                <a:lnTo>
                  <a:pt x="229458" y="205853"/>
                </a:lnTo>
                <a:lnTo>
                  <a:pt x="0" y="205853"/>
                </a:lnTo>
                <a:cubicBezTo>
                  <a:pt x="0" y="139006"/>
                  <a:pt x="5977" y="203642"/>
                  <a:pt x="0" y="5312"/>
                </a:cubicBezTo>
                <a:close/>
              </a:path>
            </a:pathLst>
          </a:cu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3" name="Straight Connector 162">
            <a:extLst>
              <a:ext uri="{FF2B5EF4-FFF2-40B4-BE49-F238E27FC236}">
                <a16:creationId xmlns:a16="http://schemas.microsoft.com/office/drawing/2014/main" id="{45D79ED3-2F46-406F-A1B3-1DF942BCABBB}"/>
              </a:ext>
            </a:extLst>
          </p:cNvPr>
          <p:cNvCxnSpPr>
            <a:cxnSpLocks/>
            <a:stCxn id="162" idx="0"/>
            <a:endCxn id="160" idx="0"/>
          </p:cNvCxnSpPr>
          <p:nvPr/>
        </p:nvCxnSpPr>
        <p:spPr>
          <a:xfrm flipV="1">
            <a:off x="30581853" y="10637520"/>
            <a:ext cx="1281973" cy="43690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5C375E80-602C-4023-8B54-3F0076CC59DC}"/>
              </a:ext>
            </a:extLst>
          </p:cNvPr>
          <p:cNvCxnSpPr>
            <a:cxnSpLocks/>
            <a:stCxn id="162" idx="3"/>
            <a:endCxn id="160" idx="3"/>
          </p:cNvCxnSpPr>
          <p:nvPr/>
        </p:nvCxnSpPr>
        <p:spPr>
          <a:xfrm>
            <a:off x="30581853" y="11285189"/>
            <a:ext cx="1281973" cy="973946"/>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A0A86CD9-5F79-468D-8A21-0A04B9EAC1D1}"/>
              </a:ext>
            </a:extLst>
          </p:cNvPr>
          <p:cNvSpPr/>
          <p:nvPr/>
        </p:nvSpPr>
        <p:spPr>
          <a:xfrm>
            <a:off x="26792739" y="7817845"/>
            <a:ext cx="2122205" cy="305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latin typeface="Consolas" panose="020B0609020204030204" pitchFamily="49" charset="0"/>
              </a:rPr>
              <a:t>. . . . . . . .</a:t>
            </a:r>
          </a:p>
        </p:txBody>
      </p:sp>
      <p:sp>
        <p:nvSpPr>
          <p:cNvPr id="177" name="Rectangle 176">
            <a:extLst>
              <a:ext uri="{FF2B5EF4-FFF2-40B4-BE49-F238E27FC236}">
                <a16:creationId xmlns:a16="http://schemas.microsoft.com/office/drawing/2014/main" id="{49A024C8-A8EA-4EDF-98D2-00CEBB63B598}"/>
              </a:ext>
            </a:extLst>
          </p:cNvPr>
          <p:cNvSpPr/>
          <p:nvPr/>
        </p:nvSpPr>
        <p:spPr>
          <a:xfrm>
            <a:off x="31926871" y="12345506"/>
            <a:ext cx="2122205" cy="305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latin typeface="Consolas" panose="020B0609020204030204" pitchFamily="49" charset="0"/>
              </a:rPr>
              <a:t>. . . . . . . .</a:t>
            </a:r>
          </a:p>
        </p:txBody>
      </p:sp>
      <p:sp>
        <p:nvSpPr>
          <p:cNvPr id="277" name="TextBox 276">
            <a:extLst>
              <a:ext uri="{FF2B5EF4-FFF2-40B4-BE49-F238E27FC236}">
                <a16:creationId xmlns:a16="http://schemas.microsoft.com/office/drawing/2014/main" id="{8D65BF86-E916-40C9-935B-11F17FECD5BC}"/>
              </a:ext>
            </a:extLst>
          </p:cNvPr>
          <p:cNvSpPr txBox="1"/>
          <p:nvPr/>
        </p:nvSpPr>
        <p:spPr>
          <a:xfrm>
            <a:off x="23550594" y="12722764"/>
            <a:ext cx="1756395" cy="38061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Original data</a:t>
            </a:r>
          </a:p>
        </p:txBody>
      </p:sp>
      <p:sp>
        <p:nvSpPr>
          <p:cNvPr id="184" name="TextBox 183">
            <a:extLst>
              <a:ext uri="{FF2B5EF4-FFF2-40B4-BE49-F238E27FC236}">
                <a16:creationId xmlns:a16="http://schemas.microsoft.com/office/drawing/2014/main" id="{CE7B2EE0-0D08-40A4-81EB-38F98C5FEC9D}"/>
              </a:ext>
            </a:extLst>
          </p:cNvPr>
          <p:cNvSpPr txBox="1"/>
          <p:nvPr/>
        </p:nvSpPr>
        <p:spPr>
          <a:xfrm>
            <a:off x="27289847" y="12722764"/>
            <a:ext cx="3882504" cy="38195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Wavelet</a:t>
            </a:r>
            <a:r>
              <a:rPr lang="en-US" sz="2400" i="1" dirty="0">
                <a:latin typeface="Candara" panose="020E0502030303020204" pitchFamily="34" charset="0"/>
              </a:rPr>
              <a:t> </a:t>
            </a:r>
            <a:r>
              <a:rPr lang="en-US" sz="2400" b="1" i="1" dirty="0">
                <a:latin typeface="Candara" panose="020E0502030303020204" pitchFamily="34" charset="0"/>
              </a:rPr>
              <a:t>transform</a:t>
            </a:r>
            <a:r>
              <a:rPr lang="en-US" sz="2400" i="1" dirty="0">
                <a:latin typeface="Candara" panose="020E0502030303020204" pitchFamily="34" charset="0"/>
              </a:rPr>
              <a:t> </a:t>
            </a:r>
            <a:r>
              <a:rPr lang="en-US" sz="2400" b="1" i="1" dirty="0">
                <a:latin typeface="Candara" panose="020E0502030303020204" pitchFamily="34" charset="0"/>
              </a:rPr>
              <a:t>+ blocking</a:t>
            </a:r>
          </a:p>
        </p:txBody>
      </p:sp>
      <mc:AlternateContent xmlns:mc="http://schemas.openxmlformats.org/markup-compatibility/2006" xmlns:a14="http://schemas.microsoft.com/office/drawing/2010/main">
        <mc:Choice Requires="a14">
          <p:sp>
            <p:nvSpPr>
              <p:cNvPr id="185" name="TextBox 184">
                <a:extLst>
                  <a:ext uri="{FF2B5EF4-FFF2-40B4-BE49-F238E27FC236}">
                    <a16:creationId xmlns:a16="http://schemas.microsoft.com/office/drawing/2014/main" id="{BB11EABB-99D3-4B8A-8A3D-A9A5CE24A0D7}"/>
                  </a:ext>
                </a:extLst>
              </p:cNvPr>
              <p:cNvSpPr txBox="1"/>
              <p:nvPr/>
            </p:nvSpPr>
            <p:spPr>
              <a:xfrm>
                <a:off x="31719232" y="12722764"/>
                <a:ext cx="2537482" cy="38195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Block </a:t>
                </a:r>
                <a14:m>
                  <m:oMath xmlns:m="http://schemas.openxmlformats.org/officeDocument/2006/math">
                    <m:r>
                      <a:rPr lang="en-US" sz="2400" b="1" i="1" smtClean="0">
                        <a:latin typeface="Cambria Math" panose="02040503050406030204" pitchFamily="18" charset="0"/>
                      </a:rPr>
                      <m:t>→</m:t>
                    </m:r>
                  </m:oMath>
                </a14:m>
                <a:r>
                  <a:rPr lang="en-US" sz="2400" b="1" i="1" dirty="0">
                    <a:latin typeface="Candara" panose="020E0502030303020204" pitchFamily="34" charset="0"/>
                  </a:rPr>
                  <a:t> bit planes</a:t>
                </a:r>
              </a:p>
            </p:txBody>
          </p:sp>
        </mc:Choice>
        <mc:Fallback xmlns="">
          <p:sp>
            <p:nvSpPr>
              <p:cNvPr id="185" name="TextBox 184">
                <a:extLst>
                  <a:ext uri="{FF2B5EF4-FFF2-40B4-BE49-F238E27FC236}">
                    <a16:creationId xmlns:a16="http://schemas.microsoft.com/office/drawing/2014/main" id="{BB11EABB-99D3-4B8A-8A3D-A9A5CE24A0D7}"/>
                  </a:ext>
                </a:extLst>
              </p:cNvPr>
              <p:cNvSpPr txBox="1">
                <a:spLocks noRot="1" noChangeAspect="1" noMove="1" noResize="1" noEditPoints="1" noAdjustHandles="1" noChangeArrowheads="1" noChangeShapeType="1" noTextEdit="1"/>
              </p:cNvSpPr>
              <p:nvPr/>
            </p:nvSpPr>
            <p:spPr>
              <a:xfrm>
                <a:off x="31719232" y="12722764"/>
                <a:ext cx="2537482" cy="381950"/>
              </a:xfrm>
              <a:prstGeom prst="rect">
                <a:avLst/>
              </a:prstGeom>
              <a:blipFill>
                <a:blip r:embed="rId15"/>
                <a:stretch>
                  <a:fillRect/>
                </a:stretch>
              </a:blipFill>
              <a:ln>
                <a:solidFill>
                  <a:schemeClr val="tx1"/>
                </a:solidFill>
              </a:ln>
              <a:effectLst>
                <a:outerShdw blurRad="50800" dist="38100" dir="2700000" algn="tl" rotWithShape="0">
                  <a:prstClr val="black">
                    <a:alpha val="40000"/>
                  </a:prstClr>
                </a:outerShdw>
              </a:effectLst>
            </p:spPr>
            <p:txBody>
              <a:bodyPr/>
              <a:lstStyle/>
              <a:p>
                <a:r>
                  <a:rPr lang="en-US">
                    <a:noFill/>
                  </a:rPr>
                  <a:t> </a:t>
                </a:r>
              </a:p>
            </p:txBody>
          </p:sp>
        </mc:Fallback>
      </mc:AlternateContent>
      <p:sp>
        <p:nvSpPr>
          <p:cNvPr id="192" name="TextBox 191">
            <a:extLst>
              <a:ext uri="{FF2B5EF4-FFF2-40B4-BE49-F238E27FC236}">
                <a16:creationId xmlns:a16="http://schemas.microsoft.com/office/drawing/2014/main" id="{EF395D30-9B7E-45BD-8EE7-3EDC1EFFF0BB}"/>
              </a:ext>
            </a:extLst>
          </p:cNvPr>
          <p:cNvSpPr txBox="1"/>
          <p:nvPr/>
        </p:nvSpPr>
        <p:spPr>
          <a:xfrm>
            <a:off x="35156523" y="12384681"/>
            <a:ext cx="1916153" cy="717912"/>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Ordering bit</a:t>
            </a:r>
          </a:p>
          <a:p>
            <a:pPr algn="ctr"/>
            <a:r>
              <a:rPr lang="en-US" sz="2400" b="1" i="1" dirty="0">
                <a:latin typeface="Candara" panose="020E0502030303020204" pitchFamily="34" charset="0"/>
              </a:rPr>
              <a:t>plane blocks</a:t>
            </a:r>
          </a:p>
        </p:txBody>
      </p:sp>
      <p:cxnSp>
        <p:nvCxnSpPr>
          <p:cNvPr id="279" name="Straight Connector 278">
            <a:extLst>
              <a:ext uri="{FF2B5EF4-FFF2-40B4-BE49-F238E27FC236}">
                <a16:creationId xmlns:a16="http://schemas.microsoft.com/office/drawing/2014/main" id="{EA24BF5B-4458-4BB1-A8FD-6BB9313945F0}"/>
              </a:ext>
            </a:extLst>
          </p:cNvPr>
          <p:cNvCxnSpPr>
            <a:stCxn id="25" idx="1"/>
            <a:endCxn id="25" idx="3"/>
          </p:cNvCxnSpPr>
          <p:nvPr/>
        </p:nvCxnSpPr>
        <p:spPr>
          <a:xfrm>
            <a:off x="27328960" y="10365643"/>
            <a:ext cx="371475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60919149-B306-4CA6-9C30-1222CAE93BDE}"/>
              </a:ext>
            </a:extLst>
          </p:cNvPr>
          <p:cNvCxnSpPr>
            <a:stCxn id="25" idx="0"/>
            <a:endCxn id="25" idx="2"/>
          </p:cNvCxnSpPr>
          <p:nvPr/>
        </p:nvCxnSpPr>
        <p:spPr>
          <a:xfrm>
            <a:off x="29186335" y="8508268"/>
            <a:ext cx="0" cy="371475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A46FBB48-0728-4E9C-9EEB-F34C81A19566}"/>
              </a:ext>
            </a:extLst>
          </p:cNvPr>
          <p:cNvCxnSpPr/>
          <p:nvPr/>
        </p:nvCxnSpPr>
        <p:spPr>
          <a:xfrm>
            <a:off x="27328960" y="9418320"/>
            <a:ext cx="18573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5" name="Straight Connector 284">
            <a:extLst>
              <a:ext uri="{FF2B5EF4-FFF2-40B4-BE49-F238E27FC236}">
                <a16:creationId xmlns:a16="http://schemas.microsoft.com/office/drawing/2014/main" id="{5452485C-FA03-47AC-9EB0-1D01009B1991}"/>
              </a:ext>
            </a:extLst>
          </p:cNvPr>
          <p:cNvCxnSpPr/>
          <p:nvPr/>
        </p:nvCxnSpPr>
        <p:spPr>
          <a:xfrm>
            <a:off x="28257647" y="8508268"/>
            <a:ext cx="0" cy="185737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318B746-D2FD-4C0B-B016-DCC4F08ACFF8}"/>
              </a:ext>
            </a:extLst>
          </p:cNvPr>
          <p:cNvCxnSpPr/>
          <p:nvPr/>
        </p:nvCxnSpPr>
        <p:spPr>
          <a:xfrm>
            <a:off x="27328960" y="8972434"/>
            <a:ext cx="9286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F0BC1A4E-B5B2-42F6-9AD0-A2D18C13F537}"/>
              </a:ext>
            </a:extLst>
          </p:cNvPr>
          <p:cNvCxnSpPr>
            <a:cxnSpLocks/>
          </p:cNvCxnSpPr>
          <p:nvPr/>
        </p:nvCxnSpPr>
        <p:spPr>
          <a:xfrm>
            <a:off x="27793303" y="8508268"/>
            <a:ext cx="0" cy="91005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7" name="Rectangle: Rounded Corners 136">
            <a:extLst>
              <a:ext uri="{FF2B5EF4-FFF2-40B4-BE49-F238E27FC236}">
                <a16:creationId xmlns:a16="http://schemas.microsoft.com/office/drawing/2014/main" id="{4EB9E7D2-0DDB-404C-ACE8-07B2326413FB}"/>
              </a:ext>
            </a:extLst>
          </p:cNvPr>
          <p:cNvSpPr/>
          <p:nvPr/>
        </p:nvSpPr>
        <p:spPr>
          <a:xfrm>
            <a:off x="38394385" y="9235781"/>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RMSE</a:t>
            </a:r>
          </a:p>
        </p:txBody>
      </p:sp>
      <p:sp>
        <p:nvSpPr>
          <p:cNvPr id="199" name="Rectangle: Rounded Corners 198">
            <a:extLst>
              <a:ext uri="{FF2B5EF4-FFF2-40B4-BE49-F238E27FC236}">
                <a16:creationId xmlns:a16="http://schemas.microsoft.com/office/drawing/2014/main" id="{6476B0AB-CC76-4B7C-9A9C-817705CDBBB9}"/>
              </a:ext>
            </a:extLst>
          </p:cNvPr>
          <p:cNvSpPr/>
          <p:nvPr/>
        </p:nvSpPr>
        <p:spPr>
          <a:xfrm>
            <a:off x="38394385" y="9726670"/>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Gradient</a:t>
            </a:r>
          </a:p>
        </p:txBody>
      </p:sp>
      <p:sp>
        <p:nvSpPr>
          <p:cNvPr id="200" name="Rectangle: Rounded Corners 199">
            <a:extLst>
              <a:ext uri="{FF2B5EF4-FFF2-40B4-BE49-F238E27FC236}">
                <a16:creationId xmlns:a16="http://schemas.microsoft.com/office/drawing/2014/main" id="{AFB53621-BDB2-4537-8296-843A3C32952C}"/>
              </a:ext>
            </a:extLst>
          </p:cNvPr>
          <p:cNvSpPr/>
          <p:nvPr/>
        </p:nvSpPr>
        <p:spPr>
          <a:xfrm>
            <a:off x="38394385" y="10217559"/>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Laplacian</a:t>
            </a:r>
          </a:p>
        </p:txBody>
      </p:sp>
      <p:sp>
        <p:nvSpPr>
          <p:cNvPr id="201" name="Rectangle: Rounded Corners 200">
            <a:extLst>
              <a:ext uri="{FF2B5EF4-FFF2-40B4-BE49-F238E27FC236}">
                <a16:creationId xmlns:a16="http://schemas.microsoft.com/office/drawing/2014/main" id="{0B748860-3E7C-4666-8FD9-431344DF989E}"/>
              </a:ext>
            </a:extLst>
          </p:cNvPr>
          <p:cNvSpPr/>
          <p:nvPr/>
        </p:nvSpPr>
        <p:spPr>
          <a:xfrm>
            <a:off x="38426469" y="10708448"/>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Histogram</a:t>
            </a:r>
          </a:p>
        </p:txBody>
      </p:sp>
      <p:sp>
        <p:nvSpPr>
          <p:cNvPr id="202" name="Rectangle: Rounded Corners 201">
            <a:extLst>
              <a:ext uri="{FF2B5EF4-FFF2-40B4-BE49-F238E27FC236}">
                <a16:creationId xmlns:a16="http://schemas.microsoft.com/office/drawing/2014/main" id="{FB5E5788-5A2E-4524-81A7-0BA5B99C96FB}"/>
              </a:ext>
            </a:extLst>
          </p:cNvPr>
          <p:cNvSpPr/>
          <p:nvPr/>
        </p:nvSpPr>
        <p:spPr>
          <a:xfrm>
            <a:off x="38426469" y="11199337"/>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latin typeface="Candara" panose="020E0502030303020204" pitchFamily="34" charset="0"/>
              </a:rPr>
              <a:t>Isocontour</a:t>
            </a:r>
            <a:endParaRPr lang="en-US" sz="2400" dirty="0">
              <a:latin typeface="Candara" panose="020E0502030303020204" pitchFamily="34" charset="0"/>
            </a:endParaRPr>
          </a:p>
        </p:txBody>
      </p:sp>
      <p:cxnSp>
        <p:nvCxnSpPr>
          <p:cNvPr id="139" name="Straight Arrow Connector 138">
            <a:extLst>
              <a:ext uri="{FF2B5EF4-FFF2-40B4-BE49-F238E27FC236}">
                <a16:creationId xmlns:a16="http://schemas.microsoft.com/office/drawing/2014/main" id="{921784B2-84D8-468A-986A-3B1A2AA8525B}"/>
              </a:ext>
            </a:extLst>
          </p:cNvPr>
          <p:cNvCxnSpPr>
            <a:cxnSpLocks/>
            <a:stCxn id="130" idx="3"/>
            <a:endCxn id="137" idx="1"/>
          </p:cNvCxnSpPr>
          <p:nvPr/>
        </p:nvCxnSpPr>
        <p:spPr>
          <a:xfrm flipV="1">
            <a:off x="37252675" y="9425817"/>
            <a:ext cx="1141710" cy="1074917"/>
          </a:xfrm>
          <a:prstGeom prst="straightConnector1">
            <a:avLst/>
          </a:prstGeom>
          <a:ln>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2207C99A-9513-4DB8-ADD5-5DC881D516C6}"/>
              </a:ext>
            </a:extLst>
          </p:cNvPr>
          <p:cNvCxnSpPr>
            <a:cxnSpLocks/>
            <a:stCxn id="130" idx="3"/>
            <a:endCxn id="199" idx="1"/>
          </p:cNvCxnSpPr>
          <p:nvPr/>
        </p:nvCxnSpPr>
        <p:spPr>
          <a:xfrm flipV="1">
            <a:off x="37252675" y="9916706"/>
            <a:ext cx="1141710" cy="584028"/>
          </a:xfrm>
          <a:prstGeom prst="straightConnector1">
            <a:avLst/>
          </a:prstGeom>
          <a:ln>
            <a:tailEnd type="stealth" w="lg" len="lg"/>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C2675C2A-90D0-4E8F-9854-DDDFA0DEF7BE}"/>
              </a:ext>
            </a:extLst>
          </p:cNvPr>
          <p:cNvCxnSpPr>
            <a:cxnSpLocks/>
            <a:stCxn id="130" idx="3"/>
            <a:endCxn id="200" idx="1"/>
          </p:cNvCxnSpPr>
          <p:nvPr/>
        </p:nvCxnSpPr>
        <p:spPr>
          <a:xfrm flipV="1">
            <a:off x="37252675" y="10407595"/>
            <a:ext cx="1141710" cy="93139"/>
          </a:xfrm>
          <a:prstGeom prst="straightConnector1">
            <a:avLst/>
          </a:prstGeom>
          <a:ln>
            <a:tailEnd type="stealth" w="lg"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767A7B3D-866B-4990-93AF-53859CC1A726}"/>
              </a:ext>
            </a:extLst>
          </p:cNvPr>
          <p:cNvCxnSpPr>
            <a:cxnSpLocks/>
            <a:stCxn id="130" idx="3"/>
            <a:endCxn id="201" idx="1"/>
          </p:cNvCxnSpPr>
          <p:nvPr/>
        </p:nvCxnSpPr>
        <p:spPr>
          <a:xfrm>
            <a:off x="37252675" y="10500734"/>
            <a:ext cx="1173794" cy="397750"/>
          </a:xfrm>
          <a:prstGeom prst="straightConnector1">
            <a:avLst/>
          </a:prstGeom>
          <a:ln>
            <a:tailEnd type="stealth" w="lg" len="lg"/>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B4217E2F-2C9A-4FDA-934E-03DB1F922F7F}"/>
              </a:ext>
            </a:extLst>
          </p:cNvPr>
          <p:cNvCxnSpPr>
            <a:cxnSpLocks/>
            <a:stCxn id="130" idx="3"/>
            <a:endCxn id="202" idx="1"/>
          </p:cNvCxnSpPr>
          <p:nvPr/>
        </p:nvCxnSpPr>
        <p:spPr>
          <a:xfrm>
            <a:off x="37252675" y="10500734"/>
            <a:ext cx="1173794" cy="888639"/>
          </a:xfrm>
          <a:prstGeom prst="straightConnector1">
            <a:avLst/>
          </a:prstGeom>
          <a:ln>
            <a:tailEnd type="stealth" w="lg" len="lg"/>
          </a:ln>
        </p:spPr>
        <p:style>
          <a:lnRef idx="1">
            <a:schemeClr val="accent1"/>
          </a:lnRef>
          <a:fillRef idx="0">
            <a:schemeClr val="accent1"/>
          </a:fillRef>
          <a:effectRef idx="0">
            <a:schemeClr val="accent1"/>
          </a:effectRef>
          <a:fontRef idx="minor">
            <a:schemeClr val="tx1"/>
          </a:fontRef>
        </p:style>
      </p:cxnSp>
      <p:sp>
        <p:nvSpPr>
          <p:cNvPr id="220" name="Rectangle: Rounded Corners 219">
            <a:extLst>
              <a:ext uri="{FF2B5EF4-FFF2-40B4-BE49-F238E27FC236}">
                <a16:creationId xmlns:a16="http://schemas.microsoft.com/office/drawing/2014/main" id="{46AB6A25-B877-4CB0-A982-0F39EACD2F5C}"/>
              </a:ext>
            </a:extLst>
          </p:cNvPr>
          <p:cNvSpPr/>
          <p:nvPr/>
        </p:nvSpPr>
        <p:spPr>
          <a:xfrm>
            <a:off x="22162613" y="8336236"/>
            <a:ext cx="20687711" cy="4955054"/>
          </a:xfrm>
          <a:prstGeom prst="roundRect">
            <a:avLst>
              <a:gd name="adj" fmla="val 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dirty="0"/>
          </a:p>
        </p:txBody>
      </p:sp>
      <p:sp>
        <p:nvSpPr>
          <p:cNvPr id="221" name="Rectangle 220">
            <a:extLst>
              <a:ext uri="{FF2B5EF4-FFF2-40B4-BE49-F238E27FC236}">
                <a16:creationId xmlns:a16="http://schemas.microsoft.com/office/drawing/2014/main" id="{D16D0935-61EA-4949-AE65-75555B310302}"/>
              </a:ext>
            </a:extLst>
          </p:cNvPr>
          <p:cNvSpPr/>
          <p:nvPr/>
        </p:nvSpPr>
        <p:spPr>
          <a:xfrm>
            <a:off x="22895691" y="7639137"/>
            <a:ext cx="6324600" cy="6858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Method</a:t>
            </a:r>
          </a:p>
        </p:txBody>
      </p:sp>
      <p:pic>
        <p:nvPicPr>
          <p:cNvPr id="166" name="Picture 165">
            <a:extLst>
              <a:ext uri="{FF2B5EF4-FFF2-40B4-BE49-F238E27FC236}">
                <a16:creationId xmlns:a16="http://schemas.microsoft.com/office/drawing/2014/main" id="{CE84A087-A4B6-4BE7-9FA3-56C251601E0A}"/>
              </a:ext>
            </a:extLst>
          </p:cNvPr>
          <p:cNvPicPr>
            <a:picLocks noChangeAspect="1"/>
          </p:cNvPicPr>
          <p:nvPr/>
        </p:nvPicPr>
        <p:blipFill>
          <a:blip r:embed="rId16"/>
          <a:stretch>
            <a:fillRect/>
          </a:stretch>
        </p:blipFill>
        <p:spPr>
          <a:xfrm>
            <a:off x="788220" y="21758713"/>
            <a:ext cx="13691525" cy="6845763"/>
          </a:xfrm>
          <a:prstGeom prst="rect">
            <a:avLst/>
          </a:prstGeom>
          <a:solidFill>
            <a:srgbClr val="FF7F0E"/>
          </a:solidFill>
        </p:spPr>
      </p:pic>
      <p:pic>
        <p:nvPicPr>
          <p:cNvPr id="168" name="Picture 167">
            <a:extLst>
              <a:ext uri="{FF2B5EF4-FFF2-40B4-BE49-F238E27FC236}">
                <a16:creationId xmlns:a16="http://schemas.microsoft.com/office/drawing/2014/main" id="{BE8B844F-EE0D-459E-97FA-06165EF5D0C1}"/>
              </a:ext>
            </a:extLst>
          </p:cNvPr>
          <p:cNvPicPr>
            <a:picLocks noChangeAspect="1"/>
          </p:cNvPicPr>
          <p:nvPr/>
        </p:nvPicPr>
        <p:blipFill>
          <a:blip r:embed="rId17"/>
          <a:stretch>
            <a:fillRect/>
          </a:stretch>
        </p:blipFill>
        <p:spPr>
          <a:xfrm>
            <a:off x="29538475" y="14770034"/>
            <a:ext cx="13410547" cy="6705274"/>
          </a:xfrm>
          <a:prstGeom prst="rect">
            <a:avLst/>
          </a:prstGeom>
        </p:spPr>
      </p:pic>
      <p:pic>
        <p:nvPicPr>
          <p:cNvPr id="193" name="Picture 192">
            <a:extLst>
              <a:ext uri="{FF2B5EF4-FFF2-40B4-BE49-F238E27FC236}">
                <a16:creationId xmlns:a16="http://schemas.microsoft.com/office/drawing/2014/main" id="{1795A287-512D-4E9A-83FF-E1E224AFB7D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0554955" y="16013359"/>
            <a:ext cx="4153480" cy="4153480"/>
          </a:xfrm>
          <a:prstGeom prst="rect">
            <a:avLst/>
          </a:prstGeom>
        </p:spPr>
      </p:pic>
      <p:pic>
        <p:nvPicPr>
          <p:cNvPr id="196" name="Picture 195">
            <a:extLst>
              <a:ext uri="{FF2B5EF4-FFF2-40B4-BE49-F238E27FC236}">
                <a16:creationId xmlns:a16="http://schemas.microsoft.com/office/drawing/2014/main" id="{FF21F31D-6831-4393-BC03-C14E0E36C0BC}"/>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0554954" y="23226649"/>
            <a:ext cx="4153480" cy="4153480"/>
          </a:xfrm>
          <a:prstGeom prst="rect">
            <a:avLst/>
          </a:prstGeom>
        </p:spPr>
      </p:pic>
      <p:pic>
        <p:nvPicPr>
          <p:cNvPr id="198" name="Picture 197">
            <a:extLst>
              <a:ext uri="{FF2B5EF4-FFF2-40B4-BE49-F238E27FC236}">
                <a16:creationId xmlns:a16="http://schemas.microsoft.com/office/drawing/2014/main" id="{CB705C59-9E9B-40AA-865A-E0DBBAB29EFF}"/>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4870434" y="15983661"/>
            <a:ext cx="4203191" cy="4212875"/>
          </a:xfrm>
          <a:prstGeom prst="rect">
            <a:avLst/>
          </a:prstGeom>
        </p:spPr>
      </p:pic>
      <p:pic>
        <p:nvPicPr>
          <p:cNvPr id="204" name="Picture 203">
            <a:extLst>
              <a:ext uri="{FF2B5EF4-FFF2-40B4-BE49-F238E27FC236}">
                <a16:creationId xmlns:a16="http://schemas.microsoft.com/office/drawing/2014/main" id="{9BAA273C-F256-47C6-8A38-A8BDC03C78D1}"/>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4910595" y="23208108"/>
            <a:ext cx="4163029" cy="4153480"/>
          </a:xfrm>
          <a:prstGeom prst="rect">
            <a:avLst/>
          </a:prstGeom>
        </p:spPr>
      </p:pic>
      <p:pic>
        <p:nvPicPr>
          <p:cNvPr id="206" name="Picture 205">
            <a:extLst>
              <a:ext uri="{FF2B5EF4-FFF2-40B4-BE49-F238E27FC236}">
                <a16:creationId xmlns:a16="http://schemas.microsoft.com/office/drawing/2014/main" id="{D18772BE-980A-40DF-860A-012C5FA5B344}"/>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554954" y="27452493"/>
            <a:ext cx="8518670" cy="987179"/>
          </a:xfrm>
          <a:prstGeom prst="rect">
            <a:avLst/>
          </a:prstGeom>
        </p:spPr>
      </p:pic>
      <p:pic>
        <p:nvPicPr>
          <p:cNvPr id="208" name="Picture 207">
            <a:extLst>
              <a:ext uri="{FF2B5EF4-FFF2-40B4-BE49-F238E27FC236}">
                <a16:creationId xmlns:a16="http://schemas.microsoft.com/office/drawing/2014/main" id="{3324A3FA-FC9E-4825-9AC7-778E9E6F5A72}"/>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0565802" y="20281489"/>
            <a:ext cx="8518671" cy="987179"/>
          </a:xfrm>
          <a:prstGeom prst="rect">
            <a:avLst/>
          </a:prstGeom>
        </p:spPr>
      </p:pic>
      <p:pic>
        <p:nvPicPr>
          <p:cNvPr id="210" name="Picture 209">
            <a:extLst>
              <a:ext uri="{FF2B5EF4-FFF2-40B4-BE49-F238E27FC236}">
                <a16:creationId xmlns:a16="http://schemas.microsoft.com/office/drawing/2014/main" id="{CFF8246B-E78F-4AD7-8CA3-0A29416D332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162339" y="13290644"/>
            <a:ext cx="13603746" cy="7266201"/>
          </a:xfrm>
          <a:prstGeom prst="rect">
            <a:avLst/>
          </a:prstGeom>
        </p:spPr>
      </p:pic>
      <p:sp>
        <p:nvSpPr>
          <p:cNvPr id="290" name="Rectangle 289">
            <a:extLst>
              <a:ext uri="{FF2B5EF4-FFF2-40B4-BE49-F238E27FC236}">
                <a16:creationId xmlns:a16="http://schemas.microsoft.com/office/drawing/2014/main" id="{660A7283-CA15-4EB4-99DF-EF18333839EC}"/>
              </a:ext>
            </a:extLst>
          </p:cNvPr>
          <p:cNvSpPr/>
          <p:nvPr/>
        </p:nvSpPr>
        <p:spPr>
          <a:xfrm>
            <a:off x="3364530" y="12573000"/>
            <a:ext cx="8269247" cy="6858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Interactive exploration of bit streams</a:t>
            </a:r>
          </a:p>
        </p:txBody>
      </p:sp>
      <p:sp>
        <p:nvSpPr>
          <p:cNvPr id="291" name="Rectangle 290">
            <a:extLst>
              <a:ext uri="{FF2B5EF4-FFF2-40B4-BE49-F238E27FC236}">
                <a16:creationId xmlns:a16="http://schemas.microsoft.com/office/drawing/2014/main" id="{5A26D847-985D-4E95-81A4-93F09F2D47AE}"/>
              </a:ext>
            </a:extLst>
          </p:cNvPr>
          <p:cNvSpPr/>
          <p:nvPr/>
        </p:nvSpPr>
        <p:spPr>
          <a:xfrm>
            <a:off x="3001233" y="21031200"/>
            <a:ext cx="9472459" cy="70349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PSNR comparison of different bit streams</a:t>
            </a:r>
          </a:p>
        </p:txBody>
      </p:sp>
      <p:sp>
        <p:nvSpPr>
          <p:cNvPr id="292" name="Rectangle: Rounded Corners 291">
            <a:extLst>
              <a:ext uri="{FF2B5EF4-FFF2-40B4-BE49-F238E27FC236}">
                <a16:creationId xmlns:a16="http://schemas.microsoft.com/office/drawing/2014/main" id="{CA6BD4E3-3C09-4484-9DC3-3CA276BC8C2C}"/>
              </a:ext>
            </a:extLst>
          </p:cNvPr>
          <p:cNvSpPr/>
          <p:nvPr/>
        </p:nvSpPr>
        <p:spPr>
          <a:xfrm>
            <a:off x="1162338" y="13309937"/>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RMSE</a:t>
            </a:r>
          </a:p>
        </p:txBody>
      </p:sp>
      <p:sp>
        <p:nvSpPr>
          <p:cNvPr id="293" name="Rectangle: Rounded Corners 292">
            <a:extLst>
              <a:ext uri="{FF2B5EF4-FFF2-40B4-BE49-F238E27FC236}">
                <a16:creationId xmlns:a16="http://schemas.microsoft.com/office/drawing/2014/main" id="{3542BA06-EE0C-4CBB-A1A0-4C8D6552BBA9}"/>
              </a:ext>
            </a:extLst>
          </p:cNvPr>
          <p:cNvSpPr/>
          <p:nvPr/>
        </p:nvSpPr>
        <p:spPr>
          <a:xfrm>
            <a:off x="8200383" y="13318018"/>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Histogram</a:t>
            </a:r>
          </a:p>
        </p:txBody>
      </p:sp>
      <p:sp>
        <p:nvSpPr>
          <p:cNvPr id="294" name="Rectangle: Rounded Corners 293">
            <a:extLst>
              <a:ext uri="{FF2B5EF4-FFF2-40B4-BE49-F238E27FC236}">
                <a16:creationId xmlns:a16="http://schemas.microsoft.com/office/drawing/2014/main" id="{4F31C402-4903-4EF4-BFED-FEE3E8DC5CE4}"/>
              </a:ext>
            </a:extLst>
          </p:cNvPr>
          <p:cNvSpPr/>
          <p:nvPr/>
        </p:nvSpPr>
        <p:spPr>
          <a:xfrm>
            <a:off x="20554954" y="15627622"/>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ndara" panose="020E0502030303020204" pitchFamily="34" charset="0"/>
              </a:rPr>
              <a:t>RMSE</a:t>
            </a:r>
          </a:p>
        </p:txBody>
      </p:sp>
      <p:sp>
        <p:nvSpPr>
          <p:cNvPr id="295" name="Rectangle: Rounded Corners 294">
            <a:extLst>
              <a:ext uri="{FF2B5EF4-FFF2-40B4-BE49-F238E27FC236}">
                <a16:creationId xmlns:a16="http://schemas.microsoft.com/office/drawing/2014/main" id="{56C2C9C8-F237-40F5-9D83-39A78215A6F0}"/>
              </a:ext>
            </a:extLst>
          </p:cNvPr>
          <p:cNvSpPr/>
          <p:nvPr/>
        </p:nvSpPr>
        <p:spPr>
          <a:xfrm>
            <a:off x="20554953" y="22846578"/>
            <a:ext cx="1632284" cy="3800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latin typeface="Candara" panose="020E0502030303020204" pitchFamily="34" charset="0"/>
              </a:rPr>
              <a:t>Isocontour</a:t>
            </a:r>
            <a:endParaRPr lang="en-US" sz="2400" dirty="0">
              <a:latin typeface="Candara" panose="020E0502030303020204" pitchFamily="34" charset="0"/>
            </a:endParaRPr>
          </a:p>
        </p:txBody>
      </p:sp>
      <p:sp>
        <p:nvSpPr>
          <p:cNvPr id="211" name="Speech Bubble: Rectangle with Corners Rounded 210">
            <a:extLst>
              <a:ext uri="{FF2B5EF4-FFF2-40B4-BE49-F238E27FC236}">
                <a16:creationId xmlns:a16="http://schemas.microsoft.com/office/drawing/2014/main" id="{B4DF260D-9CC4-4C34-8B6D-F9773D21386D}"/>
              </a:ext>
            </a:extLst>
          </p:cNvPr>
          <p:cNvSpPr/>
          <p:nvPr/>
        </p:nvSpPr>
        <p:spPr>
          <a:xfrm>
            <a:off x="15273726" y="13472544"/>
            <a:ext cx="4721372" cy="3149961"/>
          </a:xfrm>
          <a:prstGeom prst="wedgeRoundRectCallout">
            <a:avLst>
              <a:gd name="adj1" fmla="val -42256"/>
              <a:gd name="adj2" fmla="val 7530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solidFill>
                  <a:schemeClr val="tx1"/>
                </a:solidFill>
                <a:latin typeface="Candara" panose="020E0502030303020204" pitchFamily="34" charset="0"/>
              </a:rPr>
              <a:t>Observations</a:t>
            </a:r>
          </a:p>
          <a:p>
            <a:pPr marL="571500" indent="-571500" algn="just">
              <a:buFont typeface="Wingdings" panose="05000000000000000000" pitchFamily="2" charset="2"/>
              <a:buChar char="§"/>
            </a:pPr>
            <a:r>
              <a:rPr lang="en-US" sz="3600" dirty="0">
                <a:solidFill>
                  <a:schemeClr val="tx1"/>
                </a:solidFill>
                <a:latin typeface="Candara" panose="020E0502030303020204" pitchFamily="34" charset="0"/>
              </a:rPr>
              <a:t>RMSE bit stream favors resolution</a:t>
            </a:r>
          </a:p>
          <a:p>
            <a:pPr marL="571500" indent="-571500" algn="just">
              <a:buFont typeface="Wingdings" panose="05000000000000000000" pitchFamily="2" charset="2"/>
              <a:buChar char="§"/>
            </a:pPr>
            <a:r>
              <a:rPr lang="en-US" sz="3600" dirty="0">
                <a:solidFill>
                  <a:schemeClr val="tx1"/>
                </a:solidFill>
                <a:latin typeface="Candara" panose="020E0502030303020204" pitchFamily="34" charset="0"/>
              </a:rPr>
              <a:t>Histogram stream favors precision</a:t>
            </a:r>
          </a:p>
        </p:txBody>
      </p:sp>
      <p:sp>
        <p:nvSpPr>
          <p:cNvPr id="297" name="Speech Bubble: Rectangle with Corners Rounded 296">
            <a:extLst>
              <a:ext uri="{FF2B5EF4-FFF2-40B4-BE49-F238E27FC236}">
                <a16:creationId xmlns:a16="http://schemas.microsoft.com/office/drawing/2014/main" id="{151B24A6-F617-4C77-81F9-D8C6088D5B7A}"/>
              </a:ext>
            </a:extLst>
          </p:cNvPr>
          <p:cNvSpPr/>
          <p:nvPr/>
        </p:nvSpPr>
        <p:spPr>
          <a:xfrm>
            <a:off x="15273726" y="19832976"/>
            <a:ext cx="4721372" cy="5313054"/>
          </a:xfrm>
          <a:prstGeom prst="wedgeRoundRectCallout">
            <a:avLst>
              <a:gd name="adj1" fmla="val -42256"/>
              <a:gd name="adj2" fmla="val 75308"/>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solidFill>
                  <a:schemeClr val="tx1"/>
                </a:solidFill>
                <a:latin typeface="Candara" panose="020E0502030303020204" pitchFamily="34" charset="0"/>
              </a:rPr>
              <a:t>Observations</a:t>
            </a:r>
          </a:p>
          <a:p>
            <a:pPr marL="571500" indent="-571500" algn="just">
              <a:buFont typeface="Wingdings" panose="05000000000000000000" pitchFamily="2" charset="2"/>
              <a:buChar char="§"/>
            </a:pPr>
            <a:r>
              <a:rPr lang="en-US" sz="3600" dirty="0">
                <a:solidFill>
                  <a:schemeClr val="tx1"/>
                </a:solidFill>
                <a:latin typeface="Candara" panose="020E0502030303020204" pitchFamily="34" charset="0"/>
              </a:rPr>
              <a:t>RMSE bit stream works best for RMSE, Gradient, and Laplacian</a:t>
            </a:r>
          </a:p>
          <a:p>
            <a:pPr marL="571500" indent="-571500" algn="just">
              <a:buFont typeface="Wingdings" panose="05000000000000000000" pitchFamily="2" charset="2"/>
              <a:buChar char="§"/>
            </a:pPr>
            <a:r>
              <a:rPr lang="en-US" sz="3600" dirty="0">
                <a:solidFill>
                  <a:schemeClr val="tx1"/>
                </a:solidFill>
                <a:latin typeface="Candara" panose="020E0502030303020204" pitchFamily="34" charset="0"/>
              </a:rPr>
              <a:t>Histogram bit stream can be a good proxy for RMSE</a:t>
            </a:r>
          </a:p>
        </p:txBody>
      </p:sp>
      <p:pic>
        <p:nvPicPr>
          <p:cNvPr id="213" name="Picture 212">
            <a:extLst>
              <a:ext uri="{FF2B5EF4-FFF2-40B4-BE49-F238E27FC236}">
                <a16:creationId xmlns:a16="http://schemas.microsoft.com/office/drawing/2014/main" id="{4C2BD42C-C892-4AA4-8279-E92F85AACD61}"/>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9131006" y="23931498"/>
            <a:ext cx="2008198" cy="2008198"/>
          </a:xfrm>
          <a:prstGeom prst="rect">
            <a:avLst/>
          </a:prstGeom>
        </p:spPr>
      </p:pic>
      <p:pic>
        <p:nvPicPr>
          <p:cNvPr id="215" name="Picture 214">
            <a:extLst>
              <a:ext uri="{FF2B5EF4-FFF2-40B4-BE49-F238E27FC236}">
                <a16:creationId xmlns:a16="http://schemas.microsoft.com/office/drawing/2014/main" id="{4900D8B8-8879-4706-8B8F-5A2CEEF04552}"/>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9136763" y="26027681"/>
            <a:ext cx="2002442" cy="2002442"/>
          </a:xfrm>
          <a:prstGeom prst="rect">
            <a:avLst/>
          </a:prstGeom>
        </p:spPr>
      </p:pic>
      <p:cxnSp>
        <p:nvCxnSpPr>
          <p:cNvPr id="217" name="Straight Arrow Connector 216">
            <a:extLst>
              <a:ext uri="{FF2B5EF4-FFF2-40B4-BE49-F238E27FC236}">
                <a16:creationId xmlns:a16="http://schemas.microsoft.com/office/drawing/2014/main" id="{C86B4335-0F7A-44C8-8EF4-0178F6AC7DDE}"/>
              </a:ext>
            </a:extLst>
          </p:cNvPr>
          <p:cNvCxnSpPr>
            <a:cxnSpLocks/>
            <a:endCxn id="213" idx="1"/>
          </p:cNvCxnSpPr>
          <p:nvPr/>
        </p:nvCxnSpPr>
        <p:spPr>
          <a:xfrm>
            <a:off x="3515679" y="24520305"/>
            <a:ext cx="5615327" cy="415292"/>
          </a:xfrm>
          <a:prstGeom prst="straightConnector1">
            <a:avLst/>
          </a:prstGeom>
          <a:ln w="28575">
            <a:solidFill>
              <a:srgbClr val="FF7B06"/>
            </a:solidFill>
            <a:prstDash val="dash"/>
            <a:tailEnd type="stealth" w="lg" len="lg"/>
          </a:ln>
        </p:spPr>
        <p:style>
          <a:lnRef idx="1">
            <a:schemeClr val="accent1"/>
          </a:lnRef>
          <a:fillRef idx="0">
            <a:schemeClr val="accent1"/>
          </a:fillRef>
          <a:effectRef idx="0">
            <a:schemeClr val="accent1"/>
          </a:effectRef>
          <a:fontRef idx="minor">
            <a:schemeClr val="tx1"/>
          </a:fontRef>
        </p:style>
      </p:cxnSp>
      <p:cxnSp>
        <p:nvCxnSpPr>
          <p:cNvPr id="219" name="Straight Arrow Connector 218">
            <a:extLst>
              <a:ext uri="{FF2B5EF4-FFF2-40B4-BE49-F238E27FC236}">
                <a16:creationId xmlns:a16="http://schemas.microsoft.com/office/drawing/2014/main" id="{C78142FE-739A-4839-A375-363D537293BF}"/>
              </a:ext>
            </a:extLst>
          </p:cNvPr>
          <p:cNvCxnSpPr>
            <a:cxnSpLocks/>
          </p:cNvCxnSpPr>
          <p:nvPr/>
        </p:nvCxnSpPr>
        <p:spPr>
          <a:xfrm>
            <a:off x="3515679" y="24672705"/>
            <a:ext cx="5615327" cy="2209800"/>
          </a:xfrm>
          <a:prstGeom prst="straightConnector1">
            <a:avLst/>
          </a:prstGeom>
          <a:ln w="28575">
            <a:solidFill>
              <a:srgbClr val="2CA332"/>
            </a:solidFill>
            <a:prstDash val="dash"/>
            <a:tailEnd type="stealth" w="lg" len="lg"/>
          </a:ln>
        </p:spPr>
        <p:style>
          <a:lnRef idx="1">
            <a:schemeClr val="accent1"/>
          </a:lnRef>
          <a:fillRef idx="0">
            <a:schemeClr val="accent1"/>
          </a:fillRef>
          <a:effectRef idx="0">
            <a:schemeClr val="accent1"/>
          </a:effectRef>
          <a:fontRef idx="minor">
            <a:schemeClr val="tx1"/>
          </a:fontRef>
        </p:style>
      </p:cxnSp>
      <p:sp>
        <p:nvSpPr>
          <p:cNvPr id="298" name="TextBox 297">
            <a:extLst>
              <a:ext uri="{FF2B5EF4-FFF2-40B4-BE49-F238E27FC236}">
                <a16:creationId xmlns:a16="http://schemas.microsoft.com/office/drawing/2014/main" id="{BABA373B-DB37-4663-A282-024387B16017}"/>
              </a:ext>
            </a:extLst>
          </p:cNvPr>
          <p:cNvSpPr txBox="1"/>
          <p:nvPr/>
        </p:nvSpPr>
        <p:spPr>
          <a:xfrm>
            <a:off x="11267901" y="25646681"/>
            <a:ext cx="1542022" cy="7620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a:latin typeface="Candara" panose="020E0502030303020204" pitchFamily="34" charset="0"/>
              </a:rPr>
              <a:t>Gradient</a:t>
            </a:r>
          </a:p>
          <a:p>
            <a:r>
              <a:rPr lang="en-US" sz="2400" i="1" dirty="0">
                <a:latin typeface="Candara" panose="020E0502030303020204" pitchFamily="34" charset="0"/>
              </a:rPr>
              <a:t>comparison</a:t>
            </a:r>
          </a:p>
        </p:txBody>
      </p:sp>
      <p:sp>
        <p:nvSpPr>
          <p:cNvPr id="299" name="Speech Bubble: Rectangle with Corners Rounded 298">
            <a:extLst>
              <a:ext uri="{FF2B5EF4-FFF2-40B4-BE49-F238E27FC236}">
                <a16:creationId xmlns:a16="http://schemas.microsoft.com/office/drawing/2014/main" id="{6115E648-D0C5-440E-8B91-36D5CAB5BB98}"/>
              </a:ext>
            </a:extLst>
          </p:cNvPr>
          <p:cNvSpPr/>
          <p:nvPr/>
        </p:nvSpPr>
        <p:spPr>
          <a:xfrm>
            <a:off x="29538475" y="21787949"/>
            <a:ext cx="13571291" cy="2007937"/>
          </a:xfrm>
          <a:prstGeom prst="wedgeRoundRectCallout">
            <a:avLst>
              <a:gd name="adj1" fmla="val -19244"/>
              <a:gd name="adj2" fmla="val 4959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solidFill>
                  <a:schemeClr val="tx1"/>
                </a:solidFill>
                <a:latin typeface="Candara" panose="020E0502030303020204" pitchFamily="34" charset="0"/>
              </a:rPr>
              <a:t>Observations</a:t>
            </a:r>
          </a:p>
          <a:p>
            <a:pPr marL="571500" indent="-571500" algn="just">
              <a:buFont typeface="Wingdings" panose="05000000000000000000" pitchFamily="2" charset="2"/>
              <a:buChar char="§"/>
            </a:pPr>
            <a:r>
              <a:rPr lang="en-US" sz="3600" dirty="0">
                <a:solidFill>
                  <a:schemeClr val="tx1"/>
                </a:solidFill>
                <a:latin typeface="Candara" panose="020E0502030303020204" pitchFamily="34" charset="0"/>
              </a:rPr>
              <a:t>Bounded area is a good error metric for </a:t>
            </a:r>
            <a:r>
              <a:rPr lang="en-US" sz="3600" dirty="0" err="1">
                <a:solidFill>
                  <a:schemeClr val="tx1"/>
                </a:solidFill>
                <a:latin typeface="Candara" panose="020E0502030303020204" pitchFamily="34" charset="0"/>
              </a:rPr>
              <a:t>isocontour</a:t>
            </a:r>
            <a:endParaRPr lang="en-US" sz="3600" dirty="0">
              <a:solidFill>
                <a:schemeClr val="tx1"/>
              </a:solidFill>
              <a:latin typeface="Candara" panose="020E0502030303020204" pitchFamily="34" charset="0"/>
            </a:endParaRPr>
          </a:p>
          <a:p>
            <a:pPr marL="571500" indent="-571500" algn="just">
              <a:buFont typeface="Wingdings" panose="05000000000000000000" pitchFamily="2" charset="2"/>
              <a:buChar char="§"/>
            </a:pPr>
            <a:r>
              <a:rPr lang="en-US" sz="3600" dirty="0" err="1">
                <a:solidFill>
                  <a:schemeClr val="tx1"/>
                </a:solidFill>
                <a:latin typeface="Candara" panose="020E0502030303020204" pitchFamily="34" charset="0"/>
              </a:rPr>
              <a:t>Isocontour</a:t>
            </a:r>
            <a:r>
              <a:rPr lang="en-US" sz="3600" dirty="0">
                <a:solidFill>
                  <a:schemeClr val="tx1"/>
                </a:solidFill>
                <a:latin typeface="Candara" panose="020E0502030303020204" pitchFamily="34" charset="0"/>
              </a:rPr>
              <a:t> bit stream favors both local resolution and precision</a:t>
            </a:r>
          </a:p>
        </p:txBody>
      </p:sp>
      <p:sp>
        <p:nvSpPr>
          <p:cNvPr id="301" name="Rectangle 300">
            <a:extLst>
              <a:ext uri="{FF2B5EF4-FFF2-40B4-BE49-F238E27FC236}">
                <a16:creationId xmlns:a16="http://schemas.microsoft.com/office/drawing/2014/main" id="{2D84BB0A-2950-49D6-8207-6D4EA60B962E}"/>
              </a:ext>
            </a:extLst>
          </p:cNvPr>
          <p:cNvSpPr/>
          <p:nvPr/>
        </p:nvSpPr>
        <p:spPr>
          <a:xfrm>
            <a:off x="24970687" y="13639800"/>
            <a:ext cx="13759787" cy="710479"/>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RMSE vs </a:t>
            </a:r>
            <a:r>
              <a:rPr lang="en-US" sz="4000" b="1" dirty="0" err="1">
                <a:solidFill>
                  <a:schemeClr val="tx1">
                    <a:lumMod val="65000"/>
                    <a:lumOff val="35000"/>
                  </a:schemeClr>
                </a:solidFill>
              </a:rPr>
              <a:t>Isocontour</a:t>
            </a:r>
            <a:r>
              <a:rPr lang="en-US" sz="4000" b="1" dirty="0">
                <a:solidFill>
                  <a:schemeClr val="tx1">
                    <a:lumMod val="65000"/>
                    <a:lumOff val="35000"/>
                  </a:schemeClr>
                </a:solidFill>
              </a:rPr>
              <a:t> bit streams</a:t>
            </a:r>
          </a:p>
        </p:txBody>
      </p:sp>
      <p:sp>
        <p:nvSpPr>
          <p:cNvPr id="302" name="Rectangle 301">
            <a:extLst>
              <a:ext uri="{FF2B5EF4-FFF2-40B4-BE49-F238E27FC236}">
                <a16:creationId xmlns:a16="http://schemas.microsoft.com/office/drawing/2014/main" id="{AB85C0B9-AF75-4CC3-BF9C-795E1640D34D}"/>
              </a:ext>
            </a:extLst>
          </p:cNvPr>
          <p:cNvSpPr/>
          <p:nvPr/>
        </p:nvSpPr>
        <p:spPr>
          <a:xfrm>
            <a:off x="30208068" y="25368309"/>
            <a:ext cx="6324600" cy="6858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lumMod val="65000"/>
                    <a:lumOff val="35000"/>
                  </a:schemeClr>
                </a:solidFill>
              </a:rPr>
              <a:t>Ongoing work</a:t>
            </a:r>
          </a:p>
        </p:txBody>
      </p:sp>
      <p:sp>
        <p:nvSpPr>
          <p:cNvPr id="303" name="Rectangle: Rounded Corners 302">
            <a:extLst>
              <a:ext uri="{FF2B5EF4-FFF2-40B4-BE49-F238E27FC236}">
                <a16:creationId xmlns:a16="http://schemas.microsoft.com/office/drawing/2014/main" id="{B46E0C2B-E2E2-427A-A202-D338788040B3}"/>
              </a:ext>
            </a:extLst>
          </p:cNvPr>
          <p:cNvSpPr/>
          <p:nvPr/>
        </p:nvSpPr>
        <p:spPr>
          <a:xfrm>
            <a:off x="29538475" y="26056917"/>
            <a:ext cx="13699014" cy="2343239"/>
          </a:xfrm>
          <a:prstGeom prst="roundRect">
            <a:avLst>
              <a:gd name="adj" fmla="val 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571500" indent="-571500">
              <a:buFont typeface="Wingdings" panose="05000000000000000000" pitchFamily="2" charset="2"/>
              <a:buChar char="§"/>
            </a:pPr>
            <a:r>
              <a:rPr lang="en-US" sz="3600" dirty="0">
                <a:solidFill>
                  <a:schemeClr val="tx1"/>
                </a:solidFill>
                <a:latin typeface="Candara" panose="020E0502030303020204" pitchFamily="34" charset="0"/>
              </a:rPr>
              <a:t>Heuristic based on local histogram matching</a:t>
            </a:r>
          </a:p>
          <a:p>
            <a:pPr marL="571500" indent="-571500">
              <a:buFont typeface="Wingdings" panose="05000000000000000000" pitchFamily="2" charset="2"/>
              <a:buChar char="§"/>
            </a:pPr>
            <a:r>
              <a:rPr lang="en-US" sz="3600" dirty="0">
                <a:solidFill>
                  <a:schemeClr val="tx1"/>
                </a:solidFill>
                <a:latin typeface="Candara" panose="020E0502030303020204" pitchFamily="34" charset="0"/>
              </a:rPr>
              <a:t>Unify volume rendering, </a:t>
            </a:r>
            <a:r>
              <a:rPr lang="en-US" sz="3600" dirty="0" err="1">
                <a:solidFill>
                  <a:schemeClr val="tx1"/>
                </a:solidFill>
                <a:latin typeface="Candara" panose="020E0502030303020204" pitchFamily="34" charset="0"/>
              </a:rPr>
              <a:t>iso</a:t>
            </a:r>
            <a:r>
              <a:rPr lang="en-US" sz="3600" dirty="0">
                <a:solidFill>
                  <a:schemeClr val="tx1"/>
                </a:solidFill>
                <a:latin typeface="Candara" panose="020E0502030303020204" pitchFamily="34" charset="0"/>
              </a:rPr>
              <a:t>-contour extraction, and range query under histogram weighting</a:t>
            </a:r>
          </a:p>
          <a:p>
            <a:pPr marL="571500" indent="-571500">
              <a:buFont typeface="Wingdings" panose="05000000000000000000" pitchFamily="2" charset="2"/>
              <a:buChar char="§"/>
            </a:pPr>
            <a:r>
              <a:rPr lang="en-US" sz="3600" dirty="0">
                <a:solidFill>
                  <a:schemeClr val="tx1"/>
                </a:solidFill>
                <a:latin typeface="Candara" panose="020E0502030303020204" pitchFamily="34" charset="0"/>
              </a:rPr>
              <a:t>Work in 3D</a:t>
            </a:r>
          </a:p>
        </p:txBody>
      </p:sp>
      <p:sp>
        <p:nvSpPr>
          <p:cNvPr id="310" name="Rectangle: Rounded Corners 309">
            <a:extLst>
              <a:ext uri="{FF2B5EF4-FFF2-40B4-BE49-F238E27FC236}">
                <a16:creationId xmlns:a16="http://schemas.microsoft.com/office/drawing/2014/main" id="{7F71FCDD-B28C-492E-A13D-4789FF2463BF}"/>
              </a:ext>
            </a:extLst>
          </p:cNvPr>
          <p:cNvSpPr/>
          <p:nvPr/>
        </p:nvSpPr>
        <p:spPr>
          <a:xfrm>
            <a:off x="40420310" y="9512757"/>
            <a:ext cx="2141546" cy="775270"/>
          </a:xfrm>
          <a:prstGeom prst="round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latin typeface="Candara" panose="020E0502030303020204" pitchFamily="34" charset="0"/>
              </a:rPr>
              <a:t>Difference magnitude</a:t>
            </a:r>
          </a:p>
        </p:txBody>
      </p:sp>
      <mc:AlternateContent xmlns:mc="http://schemas.openxmlformats.org/markup-compatibility/2006" xmlns:a14="http://schemas.microsoft.com/office/drawing/2010/main">
        <mc:Choice Requires="a14">
          <p:sp>
            <p:nvSpPr>
              <p:cNvPr id="312" name="Rectangle: Rounded Corners 311">
                <a:extLst>
                  <a:ext uri="{FF2B5EF4-FFF2-40B4-BE49-F238E27FC236}">
                    <a16:creationId xmlns:a16="http://schemas.microsoft.com/office/drawing/2014/main" id="{6100E4F9-18C3-420B-A64D-69BB93A9A048}"/>
                  </a:ext>
                </a:extLst>
              </p:cNvPr>
              <p:cNvSpPr/>
              <p:nvPr/>
            </p:nvSpPr>
            <p:spPr>
              <a:xfrm>
                <a:off x="40420310" y="10544032"/>
                <a:ext cx="2141546" cy="705296"/>
              </a:xfrm>
              <a:prstGeom prst="round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14:m>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𝐿</m:t>
                        </m:r>
                      </m:e>
                      <m:sub>
                        <m:r>
                          <a:rPr lang="en-US" sz="2400" b="0" i="1" dirty="0" smtClean="0">
                            <a:latin typeface="Cambria Math" panose="02040503050406030204" pitchFamily="18" charset="0"/>
                          </a:rPr>
                          <m:t>2</m:t>
                        </m:r>
                      </m:sub>
                    </m:sSub>
                  </m:oMath>
                </a14:m>
                <a:r>
                  <a:rPr lang="en-US" sz="2400" dirty="0">
                    <a:latin typeface="Candara" panose="020E0502030303020204" pitchFamily="34" charset="0"/>
                  </a:rPr>
                  <a:t> norm of difference</a:t>
                </a:r>
              </a:p>
            </p:txBody>
          </p:sp>
        </mc:Choice>
        <mc:Fallback xmlns="">
          <p:sp>
            <p:nvSpPr>
              <p:cNvPr id="312" name="Rectangle: Rounded Corners 311">
                <a:extLst>
                  <a:ext uri="{FF2B5EF4-FFF2-40B4-BE49-F238E27FC236}">
                    <a16:creationId xmlns:a16="http://schemas.microsoft.com/office/drawing/2014/main" id="{6100E4F9-18C3-420B-A64D-69BB93A9A048}"/>
                  </a:ext>
                </a:extLst>
              </p:cNvPr>
              <p:cNvSpPr>
                <a:spLocks noRot="1" noChangeAspect="1" noMove="1" noResize="1" noEditPoints="1" noAdjustHandles="1" noChangeArrowheads="1" noChangeShapeType="1" noTextEdit="1"/>
              </p:cNvSpPr>
              <p:nvPr/>
            </p:nvSpPr>
            <p:spPr>
              <a:xfrm>
                <a:off x="40420310" y="10544032"/>
                <a:ext cx="2141546" cy="705296"/>
              </a:xfrm>
              <a:prstGeom prst="roundRect">
                <a:avLst/>
              </a:prstGeom>
              <a:blipFill>
                <a:blip r:embed="rId27"/>
                <a:stretch>
                  <a:fillRect l="-2254" t="-13445" b="-26050"/>
                </a:stretch>
              </a:blipFill>
              <a:ln>
                <a:solidFill>
                  <a:srgbClr val="C00000"/>
                </a:solidFill>
              </a:ln>
            </p:spPr>
            <p:txBody>
              <a:bodyPr/>
              <a:lstStyle/>
              <a:p>
                <a:r>
                  <a:rPr lang="en-US">
                    <a:noFill/>
                  </a:rPr>
                  <a:t> </a:t>
                </a:r>
              </a:p>
            </p:txBody>
          </p:sp>
        </mc:Fallback>
      </mc:AlternateContent>
      <p:sp>
        <p:nvSpPr>
          <p:cNvPr id="313" name="Rectangle: Rounded Corners 312">
            <a:extLst>
              <a:ext uri="{FF2B5EF4-FFF2-40B4-BE49-F238E27FC236}">
                <a16:creationId xmlns:a16="http://schemas.microsoft.com/office/drawing/2014/main" id="{934B10BF-D3AB-4344-A34A-0B7898C773D0}"/>
              </a:ext>
            </a:extLst>
          </p:cNvPr>
          <p:cNvSpPr/>
          <p:nvPr/>
        </p:nvSpPr>
        <p:spPr>
          <a:xfrm>
            <a:off x="40414484" y="11488111"/>
            <a:ext cx="2147372" cy="447017"/>
          </a:xfrm>
          <a:prstGeom prst="roundRect">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latin typeface="Candara" panose="020E0502030303020204" pitchFamily="34" charset="0"/>
              </a:rPr>
              <a:t>Bounded area</a:t>
            </a:r>
          </a:p>
        </p:txBody>
      </p:sp>
      <p:sp>
        <p:nvSpPr>
          <p:cNvPr id="314" name="TextBox 313">
            <a:extLst>
              <a:ext uri="{FF2B5EF4-FFF2-40B4-BE49-F238E27FC236}">
                <a16:creationId xmlns:a16="http://schemas.microsoft.com/office/drawing/2014/main" id="{55398760-2FE9-4030-8533-F4B0F4031AAA}"/>
              </a:ext>
            </a:extLst>
          </p:cNvPr>
          <p:cNvSpPr txBox="1"/>
          <p:nvPr/>
        </p:nvSpPr>
        <p:spPr>
          <a:xfrm>
            <a:off x="38343308" y="12384681"/>
            <a:ext cx="1953708" cy="709034"/>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Quantities of</a:t>
            </a:r>
          </a:p>
          <a:p>
            <a:pPr algn="ctr"/>
            <a:r>
              <a:rPr lang="en-US" sz="2400" b="1" i="1" dirty="0">
                <a:latin typeface="Candara" panose="020E0502030303020204" pitchFamily="34" charset="0"/>
              </a:rPr>
              <a:t> interest</a:t>
            </a:r>
          </a:p>
        </p:txBody>
      </p:sp>
      <p:cxnSp>
        <p:nvCxnSpPr>
          <p:cNvPr id="315" name="Straight Arrow Connector 314">
            <a:extLst>
              <a:ext uri="{FF2B5EF4-FFF2-40B4-BE49-F238E27FC236}">
                <a16:creationId xmlns:a16="http://schemas.microsoft.com/office/drawing/2014/main" id="{0387B4B7-7A7F-4B0D-BDDA-C362403C236D}"/>
              </a:ext>
            </a:extLst>
          </p:cNvPr>
          <p:cNvCxnSpPr>
            <a:cxnSpLocks/>
            <a:stCxn id="199" idx="3"/>
            <a:endCxn id="310" idx="1"/>
          </p:cNvCxnSpPr>
          <p:nvPr/>
        </p:nvCxnSpPr>
        <p:spPr>
          <a:xfrm flipV="1">
            <a:off x="40026669" y="9900392"/>
            <a:ext cx="393641" cy="16314"/>
          </a:xfrm>
          <a:prstGeom prst="straightConnector1">
            <a:avLst/>
          </a:prstGeom>
          <a:ln>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318" name="Straight Arrow Connector 317">
            <a:extLst>
              <a:ext uri="{FF2B5EF4-FFF2-40B4-BE49-F238E27FC236}">
                <a16:creationId xmlns:a16="http://schemas.microsoft.com/office/drawing/2014/main" id="{ED2DB729-3E3A-4F3D-B22D-790B3CAF5E38}"/>
              </a:ext>
            </a:extLst>
          </p:cNvPr>
          <p:cNvCxnSpPr>
            <a:cxnSpLocks/>
            <a:stCxn id="201" idx="3"/>
            <a:endCxn id="312" idx="1"/>
          </p:cNvCxnSpPr>
          <p:nvPr/>
        </p:nvCxnSpPr>
        <p:spPr>
          <a:xfrm flipV="1">
            <a:off x="40058753" y="10896680"/>
            <a:ext cx="361557" cy="1804"/>
          </a:xfrm>
          <a:prstGeom prst="straightConnector1">
            <a:avLst/>
          </a:prstGeom>
          <a:ln>
            <a:headEnd type="none"/>
            <a:tailEnd type="stealth" w="lg" len="lg"/>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B0F74703-0C79-405D-A6F8-38A9DC52BB04}"/>
              </a:ext>
            </a:extLst>
          </p:cNvPr>
          <p:cNvCxnSpPr>
            <a:cxnSpLocks/>
            <a:stCxn id="202" idx="3"/>
            <a:endCxn id="313" idx="1"/>
          </p:cNvCxnSpPr>
          <p:nvPr/>
        </p:nvCxnSpPr>
        <p:spPr>
          <a:xfrm>
            <a:off x="40058753" y="11389373"/>
            <a:ext cx="355731" cy="322247"/>
          </a:xfrm>
          <a:prstGeom prst="straightConnector1">
            <a:avLst/>
          </a:prstGeom>
          <a:ln>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328" name="TextBox 327">
            <a:extLst>
              <a:ext uri="{FF2B5EF4-FFF2-40B4-BE49-F238E27FC236}">
                <a16:creationId xmlns:a16="http://schemas.microsoft.com/office/drawing/2014/main" id="{94499332-DB1F-40B2-B0A6-F56EFB248A4B}"/>
              </a:ext>
            </a:extLst>
          </p:cNvPr>
          <p:cNvSpPr txBox="1"/>
          <p:nvPr/>
        </p:nvSpPr>
        <p:spPr>
          <a:xfrm>
            <a:off x="40562789" y="12691189"/>
            <a:ext cx="1850762" cy="392177"/>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pPr algn="ctr"/>
            <a:r>
              <a:rPr lang="en-US" sz="2400" b="1" i="1" dirty="0">
                <a:latin typeface="Candara" panose="020E0502030303020204" pitchFamily="34" charset="0"/>
              </a:rPr>
              <a:t>Error metrics</a:t>
            </a:r>
          </a:p>
        </p:txBody>
      </p:sp>
      <p:sp>
        <p:nvSpPr>
          <p:cNvPr id="337" name="TextBox 336">
            <a:extLst>
              <a:ext uri="{FF2B5EF4-FFF2-40B4-BE49-F238E27FC236}">
                <a16:creationId xmlns:a16="http://schemas.microsoft.com/office/drawing/2014/main" id="{46B9CD4F-6E8E-4312-AED6-0433E3F8A26E}"/>
              </a:ext>
            </a:extLst>
          </p:cNvPr>
          <p:cNvSpPr txBox="1"/>
          <p:nvPr/>
        </p:nvSpPr>
        <p:spPr>
          <a:xfrm>
            <a:off x="22710601" y="15246622"/>
            <a:ext cx="1979587" cy="7620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err="1">
                <a:latin typeface="Candara" panose="020E0502030303020204" pitchFamily="34" charset="0"/>
              </a:rPr>
              <a:t>Isovalue</a:t>
            </a:r>
            <a:r>
              <a:rPr lang="en-US" sz="2400" i="1" dirty="0">
                <a:latin typeface="Candara" panose="020E0502030303020204" pitchFamily="34" charset="0"/>
              </a:rPr>
              <a:t> = 0.39</a:t>
            </a:r>
          </a:p>
          <a:p>
            <a:r>
              <a:rPr lang="en-US" sz="2400" i="1" dirty="0">
                <a:latin typeface="Candara" panose="020E0502030303020204" pitchFamily="34" charset="0"/>
              </a:rPr>
              <a:t>(yellow lines)</a:t>
            </a:r>
          </a:p>
        </p:txBody>
      </p:sp>
      <p:sp>
        <p:nvSpPr>
          <p:cNvPr id="338" name="TextBox 337">
            <a:extLst>
              <a:ext uri="{FF2B5EF4-FFF2-40B4-BE49-F238E27FC236}">
                <a16:creationId xmlns:a16="http://schemas.microsoft.com/office/drawing/2014/main" id="{59FCBFAD-EAF5-442F-97E1-0A2EB70FE483}"/>
              </a:ext>
            </a:extLst>
          </p:cNvPr>
          <p:cNvSpPr txBox="1"/>
          <p:nvPr/>
        </p:nvSpPr>
        <p:spPr>
          <a:xfrm>
            <a:off x="26882328" y="15195018"/>
            <a:ext cx="2191297" cy="762000"/>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a:latin typeface="Candara" panose="020E0502030303020204" pitchFamily="34" charset="0"/>
              </a:rPr>
              <a:t>Resolution map</a:t>
            </a:r>
          </a:p>
          <a:p>
            <a:r>
              <a:rPr lang="en-US" sz="2400" i="1" dirty="0">
                <a:latin typeface="Candara" panose="020E0502030303020204" pitchFamily="34" charset="0"/>
              </a:rPr>
              <a:t>(brighter = finer)</a:t>
            </a:r>
          </a:p>
        </p:txBody>
      </p:sp>
      <p:sp>
        <p:nvSpPr>
          <p:cNvPr id="339" name="TextBox 338">
            <a:extLst>
              <a:ext uri="{FF2B5EF4-FFF2-40B4-BE49-F238E27FC236}">
                <a16:creationId xmlns:a16="http://schemas.microsoft.com/office/drawing/2014/main" id="{C9BB2AEC-B1B5-4985-91EA-E8DF2D9452A3}"/>
              </a:ext>
            </a:extLst>
          </p:cNvPr>
          <p:cNvSpPr txBox="1"/>
          <p:nvPr/>
        </p:nvSpPr>
        <p:spPr>
          <a:xfrm>
            <a:off x="23272008" y="21247346"/>
            <a:ext cx="5801616" cy="1192845"/>
          </a:xfrm>
          <a:prstGeom prst="rect">
            <a:avLst/>
          </a:prstGeom>
          <a:blipFill>
            <a:blip r:embed="rId7"/>
            <a:stretch>
              <a:fillRect/>
            </a:stretch>
          </a:blipFill>
          <a:ln>
            <a:solidFill>
              <a:schemeClr val="tx1"/>
            </a:solidFill>
          </a:ln>
          <a:effectLst>
            <a:outerShdw blurRad="50800" dist="38100" dir="2700000" algn="tl" rotWithShape="0">
              <a:prstClr val="black">
                <a:alpha val="40000"/>
              </a:prstClr>
            </a:outerShdw>
          </a:effectLst>
        </p:spPr>
        <p:txBody>
          <a:bodyPr wrap="none" lIns="45720" tIns="0" rIns="45720" bIns="0" rtlCol="0">
            <a:noAutofit/>
          </a:bodyPr>
          <a:lstStyle/>
          <a:p>
            <a:r>
              <a:rPr lang="en-US" sz="2400" i="1" dirty="0">
                <a:latin typeface="Candara" panose="020E0502030303020204" pitchFamily="34" charset="0"/>
              </a:rPr>
              <a:t>Bar chart of block stream</a:t>
            </a:r>
          </a:p>
          <a:p>
            <a:r>
              <a:rPr lang="en-US" sz="2400" i="1" dirty="0">
                <a:latin typeface="Candara" panose="020E0502030303020204" pitchFamily="34" charset="0"/>
              </a:rPr>
              <a:t>(taller= finer resolution level)</a:t>
            </a:r>
          </a:p>
          <a:p>
            <a:r>
              <a:rPr lang="en-US" sz="2400" i="1" dirty="0">
                <a:latin typeface="Candara" panose="020E0502030303020204" pitchFamily="34" charset="0"/>
              </a:rPr>
              <a:t>(greener = lower-ordered bit)</a:t>
            </a:r>
          </a:p>
        </p:txBody>
      </p:sp>
      <p:sp>
        <p:nvSpPr>
          <p:cNvPr id="7" name="Rectangle 6">
            <a:extLst>
              <a:ext uri="{FF2B5EF4-FFF2-40B4-BE49-F238E27FC236}">
                <a16:creationId xmlns:a16="http://schemas.microsoft.com/office/drawing/2014/main" id="{24FB8667-F1E1-4DE6-B28A-E1BB880FD9F8}"/>
              </a:ext>
            </a:extLst>
          </p:cNvPr>
          <p:cNvSpPr/>
          <p:nvPr/>
        </p:nvSpPr>
        <p:spPr>
          <a:xfrm>
            <a:off x="6271184" y="21822677"/>
            <a:ext cx="3025216"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Turbulence, viscosity field</a:t>
            </a:r>
          </a:p>
        </p:txBody>
      </p:sp>
      <p:sp>
        <p:nvSpPr>
          <p:cNvPr id="9" name="Rectangle 8">
            <a:extLst>
              <a:ext uri="{FF2B5EF4-FFF2-40B4-BE49-F238E27FC236}">
                <a16:creationId xmlns:a16="http://schemas.microsoft.com/office/drawing/2014/main" id="{9AA2342D-E029-4D1F-97D6-331C196EC6AC}"/>
              </a:ext>
            </a:extLst>
          </p:cNvPr>
          <p:cNvSpPr/>
          <p:nvPr/>
        </p:nvSpPr>
        <p:spPr>
          <a:xfrm>
            <a:off x="36532668" y="3352911"/>
            <a:ext cx="7358532" cy="1201001"/>
          </a:xfrm>
          <a:prstGeom prst="rect">
            <a:avLst/>
          </a:prstGeom>
          <a:solidFill>
            <a:srgbClr val="124A91"/>
          </a:solidFill>
          <a:ln>
            <a:solidFill>
              <a:srgbClr val="124A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LLNL-POST-735499</a:t>
            </a:r>
          </a:p>
        </p:txBody>
      </p:sp>
      <p:sp>
        <p:nvSpPr>
          <p:cNvPr id="20" name="Rectangle 19">
            <a:extLst>
              <a:ext uri="{FF2B5EF4-FFF2-40B4-BE49-F238E27FC236}">
                <a16:creationId xmlns:a16="http://schemas.microsoft.com/office/drawing/2014/main" id="{8E3C07B8-E03B-409F-9783-68D34CC2F95A}"/>
              </a:ext>
            </a:extLst>
          </p:cNvPr>
          <p:cNvSpPr/>
          <p:nvPr/>
        </p:nvSpPr>
        <p:spPr>
          <a:xfrm>
            <a:off x="0" y="28772700"/>
            <a:ext cx="43891200" cy="488100"/>
          </a:xfrm>
          <a:prstGeom prst="rect">
            <a:avLst/>
          </a:prstGeom>
          <a:solidFill>
            <a:srgbClr val="124A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t>This work performed under the auspices of the U.S. Department of Energy by Lawrence Livermore National Laboratory under Contract DE-AC52-07NA27344.</a:t>
            </a:r>
            <a:endParaRPr lang="en-US" sz="3600" dirty="0"/>
          </a:p>
        </p:txBody>
      </p:sp>
    </p:spTree>
    <p:extLst>
      <p:ext uri="{BB962C8B-B14F-4D97-AF65-F5344CB8AC3E}">
        <p14:creationId xmlns:p14="http://schemas.microsoft.com/office/powerpoint/2010/main" val="18278787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lipFill>
          <a:blip xmlns:r="http://schemas.openxmlformats.org/officeDocument/2006/relationships" r:embed="rId1"/>
          <a:stretch>
            <a:fillRect/>
          </a:stretch>
        </a:blipFill>
        <a:ln>
          <a:solidFill>
            <a:schemeClr val="tx1"/>
          </a:solidFill>
        </a:ln>
        <a:effectLst>
          <a:outerShdw blurRad="50800" dist="38100" dir="2700000" algn="tl" rotWithShape="0">
            <a:prstClr val="black">
              <a:alpha val="40000"/>
            </a:prstClr>
          </a:outerShdw>
        </a:effectLst>
      </a:spPr>
      <a:bodyPr wrap="square" lIns="45720" tIns="0" rIns="45720" bIns="0" rtlCol="0">
        <a:noAutofit/>
      </a:bodyPr>
      <a:lstStyle>
        <a:defPPr>
          <a:defRPr sz="2400" i="1" dirty="0" smtClean="0">
            <a:latin typeface="Candara" panose="020E0502030303020204"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6437</TotalTime>
  <Words>442</Words>
  <Application>Microsoft Office PowerPoint</Application>
  <PresentationFormat>Custom</PresentationFormat>
  <Paragraphs>64</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Cambria Math</vt:lpstr>
      <vt:lpstr>Candara</vt:lpstr>
      <vt:lpstr>Consolas</vt:lpstr>
      <vt:lpstr>Arial</vt:lpstr>
      <vt:lpstr>Wingdings</vt:lpstr>
      <vt:lpstr>Office Theme</vt:lpstr>
      <vt:lpstr>PowerPoint Presentation</vt:lpstr>
    </vt:vector>
  </TitlesOfParts>
  <Company>LLNL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Lindstrom</dc:creator>
  <cp:lastModifiedBy>Duong Hoang</cp:lastModifiedBy>
  <cp:revision>285</cp:revision>
  <cp:lastPrinted>2015-01-03T01:52:29Z</cp:lastPrinted>
  <dcterms:created xsi:type="dcterms:W3CDTF">2010-04-25T21:21:17Z</dcterms:created>
  <dcterms:modified xsi:type="dcterms:W3CDTF">2017-08-18T17:34:00Z</dcterms:modified>
</cp:coreProperties>
</file>