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Lst>
  <p:sldSz cx="43891200" cy="29260800"/>
  <p:notesSz cx="6985000" cy="9283700"/>
  <p:embeddedFontLst>
    <p:embeddedFont>
      <p:font typeface="Candara" panose="020E0502030303020204" pitchFamily="34" charset="0"/>
      <p:regular r:id="rId3"/>
      <p:bold r:id="rId4"/>
      <p:italic r:id="rId5"/>
      <p:boldItalic r:id="rId6"/>
    </p:embeddedFont>
    <p:embeddedFont>
      <p:font typeface="Calibri" panose="020F0502020204030204" pitchFamily="34" charset="0"/>
      <p:regular r:id="rId7"/>
      <p:bold r:id="rId8"/>
      <p:italic r:id="rId9"/>
      <p:boldItalic r:id="rId10"/>
    </p:embeddedFont>
    <p:embeddedFont>
      <p:font typeface="Cambria Math" panose="02040503050406030204" pitchFamily="18" charset="0"/>
      <p:regular r:id="rId11"/>
    </p:embeddedFont>
  </p:embeddedFontLst>
  <p:defaultText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216" userDrawn="1">
          <p15:clr>
            <a:srgbClr val="A4A3A4"/>
          </p15:clr>
        </p15:guide>
        <p15:guide id="2" pos="1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4A91"/>
    <a:srgbClr val="EBF0F7"/>
    <a:srgbClr val="D6E6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7880" autoAdjust="0"/>
  </p:normalViewPr>
  <p:slideViewPr>
    <p:cSldViewPr>
      <p:cViewPr varScale="1">
        <p:scale>
          <a:sx n="27" d="100"/>
          <a:sy n="27" d="100"/>
        </p:scale>
        <p:origin x="1296" y="306"/>
      </p:cViewPr>
      <p:guideLst>
        <p:guide orient="horz" pos="9216"/>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6.fntdata"/><Relationship Id="rId13" Type="http://schemas.openxmlformats.org/officeDocument/2006/relationships/viewProps" Target="viewProps.xml"/><Relationship Id="rId3" Type="http://schemas.openxmlformats.org/officeDocument/2006/relationships/font" Target="fonts/font1.fntdata"/><Relationship Id="rId7" Type="http://schemas.openxmlformats.org/officeDocument/2006/relationships/font" Target="fonts/font5.fntdata"/><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font" Target="fonts/font4.fntdata"/><Relationship Id="rId11" Type="http://schemas.openxmlformats.org/officeDocument/2006/relationships/font" Target="fonts/font9.fntdata"/><Relationship Id="rId5" Type="http://schemas.openxmlformats.org/officeDocument/2006/relationships/font" Target="fonts/font3.fntdata"/><Relationship Id="rId15" Type="http://schemas.openxmlformats.org/officeDocument/2006/relationships/tableStyles" Target="tableStyles.xml"/><Relationship Id="rId10" Type="http://schemas.openxmlformats.org/officeDocument/2006/relationships/font" Target="fonts/font8.fntdata"/><Relationship Id="rId4" Type="http://schemas.openxmlformats.org/officeDocument/2006/relationships/font" Target="fonts/font2.fntdata"/><Relationship Id="rId9" Type="http://schemas.openxmlformats.org/officeDocument/2006/relationships/font" Target="fonts/font7.fntdata"/><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9089815"/>
            <a:ext cx="37307520" cy="6272107"/>
          </a:xfrm>
        </p:spPr>
        <p:txBody>
          <a:bodyPr/>
          <a:lstStyle/>
          <a:p>
            <a:r>
              <a:rPr lang="en-US"/>
              <a:t>Click to edit Master title style</a:t>
            </a:r>
          </a:p>
        </p:txBody>
      </p:sp>
      <p:sp>
        <p:nvSpPr>
          <p:cNvPr id="3" name="Subtitle 2"/>
          <p:cNvSpPr>
            <a:spLocks noGrp="1"/>
          </p:cNvSpPr>
          <p:nvPr>
            <p:ph type="subTitle" idx="1"/>
          </p:nvPr>
        </p:nvSpPr>
        <p:spPr>
          <a:xfrm>
            <a:off x="6583680" y="16581120"/>
            <a:ext cx="30723840" cy="747776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3E0B491-4956-43A1-9BD7-EB1127EF30C3}" type="datetimeFigureOut">
              <a:rPr lang="en-US" smtClean="0"/>
              <a:pPr/>
              <a:t>7/22/2017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E0B491-4956-43A1-9BD7-EB1127EF30C3}" type="datetimeFigureOut">
              <a:rPr lang="en-US" smtClean="0"/>
              <a:pPr/>
              <a:t>7/22/2017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7284480" y="4687147"/>
            <a:ext cx="39502080" cy="998660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778240" y="4687147"/>
            <a:ext cx="117774720" cy="998660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E0B491-4956-43A1-9BD7-EB1127EF30C3}" type="datetimeFigureOut">
              <a:rPr lang="en-US" smtClean="0"/>
              <a:pPr/>
              <a:t>7/22/2017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E0B491-4956-43A1-9BD7-EB1127EF30C3}" type="datetimeFigureOut">
              <a:rPr lang="en-US" smtClean="0"/>
              <a:pPr/>
              <a:t>7/22/2017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18802775"/>
            <a:ext cx="37307520" cy="5811520"/>
          </a:xfrm>
        </p:spPr>
        <p:txBody>
          <a:bodyPr anchor="t"/>
          <a:lstStyle>
            <a:lvl1pPr algn="l">
              <a:defRPr sz="19200" b="1" cap="all"/>
            </a:lvl1pPr>
          </a:lstStyle>
          <a:p>
            <a:r>
              <a:rPr lang="en-US"/>
              <a:t>Click to edit Master title style</a:t>
            </a:r>
          </a:p>
        </p:txBody>
      </p:sp>
      <p:sp>
        <p:nvSpPr>
          <p:cNvPr id="3" name="Text Placeholder 2"/>
          <p:cNvSpPr>
            <a:spLocks noGrp="1"/>
          </p:cNvSpPr>
          <p:nvPr>
            <p:ph type="body" idx="1"/>
          </p:nvPr>
        </p:nvSpPr>
        <p:spPr>
          <a:xfrm>
            <a:off x="3467102" y="12401978"/>
            <a:ext cx="37307520" cy="6400798"/>
          </a:xfrm>
        </p:spPr>
        <p:txBody>
          <a:bodyPr anchor="b"/>
          <a:lstStyle>
            <a:lvl1pPr marL="0" indent="0">
              <a:buNone/>
              <a:defRPr sz="9600">
                <a:solidFill>
                  <a:schemeClr val="tx1">
                    <a:tint val="75000"/>
                  </a:schemeClr>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3E0B491-4956-43A1-9BD7-EB1127EF30C3}" type="datetimeFigureOut">
              <a:rPr lang="en-US" smtClean="0"/>
              <a:pPr/>
              <a:t>7/22/2017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778240" y="27310080"/>
            <a:ext cx="78638400" cy="77243093"/>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8148160" y="27310080"/>
            <a:ext cx="78638400" cy="77243093"/>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3E0B491-4956-43A1-9BD7-EB1127EF30C3}" type="datetimeFigureOut">
              <a:rPr lang="en-US" smtClean="0"/>
              <a:pPr/>
              <a:t>7/22/2017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171788"/>
            <a:ext cx="39502080" cy="48768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4560" y="6549815"/>
            <a:ext cx="19392902" cy="2729652"/>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4" name="Content Placeholder 3"/>
          <p:cNvSpPr>
            <a:spLocks noGrp="1"/>
          </p:cNvSpPr>
          <p:nvPr>
            <p:ph sz="half" idx="2"/>
          </p:nvPr>
        </p:nvSpPr>
        <p:spPr>
          <a:xfrm>
            <a:off x="2194560" y="9279467"/>
            <a:ext cx="19392902" cy="16858828"/>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122" y="6549815"/>
            <a:ext cx="19400520" cy="2729652"/>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6" name="Content Placeholder 5"/>
          <p:cNvSpPr>
            <a:spLocks noGrp="1"/>
          </p:cNvSpPr>
          <p:nvPr>
            <p:ph sz="quarter" idx="4"/>
          </p:nvPr>
        </p:nvSpPr>
        <p:spPr>
          <a:xfrm>
            <a:off x="22296122" y="9279467"/>
            <a:ext cx="19400520" cy="16858828"/>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3E0B491-4956-43A1-9BD7-EB1127EF30C3}" type="datetimeFigureOut">
              <a:rPr lang="en-US" smtClean="0"/>
              <a:pPr/>
              <a:t>7/22/2017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3E0B491-4956-43A1-9BD7-EB1127EF30C3}" type="datetimeFigureOut">
              <a:rPr lang="en-US" smtClean="0"/>
              <a:pPr/>
              <a:t>7/22/2017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E0B491-4956-43A1-9BD7-EB1127EF30C3}" type="datetimeFigureOut">
              <a:rPr lang="en-US" smtClean="0"/>
              <a:pPr/>
              <a:t>7/22/2017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165013"/>
            <a:ext cx="14439902" cy="4958080"/>
          </a:xfrm>
        </p:spPr>
        <p:txBody>
          <a:bodyPr anchor="b"/>
          <a:lstStyle>
            <a:lvl1pPr algn="l">
              <a:defRPr sz="9600" b="1"/>
            </a:lvl1pPr>
          </a:lstStyle>
          <a:p>
            <a:r>
              <a:rPr lang="en-US"/>
              <a:t>Click to edit Master title style</a:t>
            </a:r>
          </a:p>
        </p:txBody>
      </p:sp>
      <p:sp>
        <p:nvSpPr>
          <p:cNvPr id="3" name="Content Placeholder 2"/>
          <p:cNvSpPr>
            <a:spLocks noGrp="1"/>
          </p:cNvSpPr>
          <p:nvPr>
            <p:ph idx="1"/>
          </p:nvPr>
        </p:nvSpPr>
        <p:spPr>
          <a:xfrm>
            <a:off x="17160240" y="1165016"/>
            <a:ext cx="24536400" cy="24973282"/>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4563" y="6123096"/>
            <a:ext cx="14439902" cy="20015202"/>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fld id="{73E0B491-4956-43A1-9BD7-EB1127EF30C3}" type="datetimeFigureOut">
              <a:rPr lang="en-US" smtClean="0"/>
              <a:pPr/>
              <a:t>7/22/2017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0482560"/>
            <a:ext cx="26334720" cy="2418082"/>
          </a:xfrm>
        </p:spPr>
        <p:txBody>
          <a:bodyPr anchor="b"/>
          <a:lstStyle>
            <a:lvl1pPr algn="l">
              <a:defRPr sz="9600" b="1"/>
            </a:lvl1pPr>
          </a:lstStyle>
          <a:p>
            <a:r>
              <a:rPr lang="en-US"/>
              <a:t>Click to edit Master title style</a:t>
            </a:r>
          </a:p>
        </p:txBody>
      </p:sp>
      <p:sp>
        <p:nvSpPr>
          <p:cNvPr id="3" name="Picture Placeholder 2"/>
          <p:cNvSpPr>
            <a:spLocks noGrp="1"/>
          </p:cNvSpPr>
          <p:nvPr>
            <p:ph type="pic" idx="1"/>
          </p:nvPr>
        </p:nvSpPr>
        <p:spPr>
          <a:xfrm>
            <a:off x="8602982" y="2614507"/>
            <a:ext cx="26334720" cy="17556480"/>
          </a:xfrm>
        </p:spPr>
        <p:txBody>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endParaRPr lang="en-US"/>
          </a:p>
        </p:txBody>
      </p:sp>
      <p:sp>
        <p:nvSpPr>
          <p:cNvPr id="4" name="Text Placeholder 3"/>
          <p:cNvSpPr>
            <a:spLocks noGrp="1"/>
          </p:cNvSpPr>
          <p:nvPr>
            <p:ph type="body" sz="half" idx="2"/>
          </p:nvPr>
        </p:nvSpPr>
        <p:spPr>
          <a:xfrm>
            <a:off x="8602982" y="22900642"/>
            <a:ext cx="26334720" cy="3434078"/>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4"/>
          <p:cNvSpPr>
            <a:spLocks noGrp="1"/>
          </p:cNvSpPr>
          <p:nvPr>
            <p:ph type="dt" sz="half" idx="10"/>
          </p:nvPr>
        </p:nvSpPr>
        <p:spPr/>
        <p:txBody>
          <a:bodyPr/>
          <a:lstStyle/>
          <a:p>
            <a:fld id="{73E0B491-4956-43A1-9BD7-EB1127EF30C3}" type="datetimeFigureOut">
              <a:rPr lang="en-US" smtClean="0"/>
              <a:pPr/>
              <a:t>7/22/2017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46AAE4-1997-44E9-8214-AF5FED039E6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171788"/>
            <a:ext cx="39502080" cy="4876800"/>
          </a:xfrm>
          <a:prstGeom prst="rect">
            <a:avLst/>
          </a:prstGeom>
        </p:spPr>
        <p:txBody>
          <a:bodyPr vert="horz" lIns="438912" tIns="219456" rIns="438912" bIns="219456" rtlCol="0" anchor="ctr">
            <a:normAutofit/>
          </a:bodyPr>
          <a:lstStyle/>
          <a:p>
            <a:r>
              <a:rPr lang="en-US"/>
              <a:t>Click to edit Master title style</a:t>
            </a:r>
          </a:p>
        </p:txBody>
      </p:sp>
      <p:sp>
        <p:nvSpPr>
          <p:cNvPr id="3" name="Text Placeholder 2"/>
          <p:cNvSpPr>
            <a:spLocks noGrp="1"/>
          </p:cNvSpPr>
          <p:nvPr>
            <p:ph type="body" idx="1"/>
          </p:nvPr>
        </p:nvSpPr>
        <p:spPr>
          <a:xfrm>
            <a:off x="2194560" y="6827523"/>
            <a:ext cx="39502080" cy="19310775"/>
          </a:xfrm>
          <a:prstGeom prst="rect">
            <a:avLst/>
          </a:prstGeom>
        </p:spPr>
        <p:txBody>
          <a:bodyPr vert="horz" lIns="438912" tIns="219456" rIns="438912" bIns="21945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194560" y="27120428"/>
            <a:ext cx="10241280" cy="1557867"/>
          </a:xfrm>
          <a:prstGeom prst="rect">
            <a:avLst/>
          </a:prstGeom>
        </p:spPr>
        <p:txBody>
          <a:bodyPr vert="horz" lIns="438912" tIns="219456" rIns="438912" bIns="219456" rtlCol="0" anchor="ctr"/>
          <a:lstStyle>
            <a:lvl1pPr algn="l">
              <a:defRPr sz="5800">
                <a:solidFill>
                  <a:schemeClr val="tx1">
                    <a:tint val="75000"/>
                  </a:schemeClr>
                </a:solidFill>
              </a:defRPr>
            </a:lvl1pPr>
          </a:lstStyle>
          <a:p>
            <a:fld id="{73E0B491-4956-43A1-9BD7-EB1127EF30C3}" type="datetimeFigureOut">
              <a:rPr lang="en-US" smtClean="0"/>
              <a:pPr/>
              <a:t>7/22/2017</a:t>
            </a:fld>
            <a:endParaRPr lang="en-US"/>
          </a:p>
        </p:txBody>
      </p:sp>
      <p:sp>
        <p:nvSpPr>
          <p:cNvPr id="5" name="Footer Placeholder 4"/>
          <p:cNvSpPr>
            <a:spLocks noGrp="1"/>
          </p:cNvSpPr>
          <p:nvPr>
            <p:ph type="ftr" sz="quarter" idx="3"/>
          </p:nvPr>
        </p:nvSpPr>
        <p:spPr>
          <a:xfrm>
            <a:off x="14996160" y="27120428"/>
            <a:ext cx="13898880" cy="1557867"/>
          </a:xfrm>
          <a:prstGeom prst="rect">
            <a:avLst/>
          </a:prstGeom>
        </p:spPr>
        <p:txBody>
          <a:bodyPr vert="horz" lIns="438912" tIns="219456" rIns="438912" bIns="219456" rtlCol="0" anchor="ctr"/>
          <a:lstStyle>
            <a:lvl1pPr algn="ctr">
              <a:defRPr sz="5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27120428"/>
            <a:ext cx="10241280" cy="1557867"/>
          </a:xfrm>
          <a:prstGeom prst="rect">
            <a:avLst/>
          </a:prstGeom>
        </p:spPr>
        <p:txBody>
          <a:bodyPr vert="horz" lIns="438912" tIns="219456" rIns="438912" bIns="219456" rtlCol="0" anchor="ctr"/>
          <a:lstStyle>
            <a:lvl1pPr algn="r">
              <a:defRPr sz="5800">
                <a:solidFill>
                  <a:schemeClr val="tx1">
                    <a:tint val="75000"/>
                  </a:schemeClr>
                </a:solidFill>
              </a:defRPr>
            </a:lvl1pPr>
          </a:lstStyle>
          <a:p>
            <a:fld id="{1946AAE4-1997-44E9-8214-AF5FED039E6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89120" rtl="0" eaLnBrk="1" latinLnBrk="0" hangingPunct="1">
        <a:spcBef>
          <a:spcPct val="0"/>
        </a:spcBef>
        <a:buNone/>
        <a:defRPr sz="21100" kern="1200">
          <a:solidFill>
            <a:schemeClr val="tx1"/>
          </a:solidFill>
          <a:latin typeface="+mj-lt"/>
          <a:ea typeface="+mj-ea"/>
          <a:cs typeface="+mj-cs"/>
        </a:defRPr>
      </a:lvl1pPr>
    </p:titleStyle>
    <p:bodyStyle>
      <a:lvl1pPr marL="1645920" indent="-1645920" algn="l" defTabSz="4389120" rtl="0" eaLnBrk="1" latinLnBrk="0" hangingPunct="1">
        <a:spcBef>
          <a:spcPct val="20000"/>
        </a:spcBef>
        <a:buFont typeface="Arial" pitchFamily="34" charset="0"/>
        <a:buChar char="•"/>
        <a:defRPr sz="15400" kern="1200">
          <a:solidFill>
            <a:schemeClr val="tx1"/>
          </a:solidFill>
          <a:latin typeface="+mn-lt"/>
          <a:ea typeface="+mn-ea"/>
          <a:cs typeface="+mn-cs"/>
        </a:defRPr>
      </a:lvl1pPr>
      <a:lvl2pPr marL="3566160" indent="-1371600" algn="l" defTabSz="4389120" rtl="0" eaLnBrk="1" latinLnBrk="0" hangingPunct="1">
        <a:spcBef>
          <a:spcPct val="20000"/>
        </a:spcBef>
        <a:buFont typeface="Arial" pitchFamily="34" charset="0"/>
        <a:buChar char="–"/>
        <a:defRPr sz="13400" kern="1200">
          <a:solidFill>
            <a:schemeClr val="tx1"/>
          </a:solidFill>
          <a:latin typeface="+mn-lt"/>
          <a:ea typeface="+mn-ea"/>
          <a:cs typeface="+mn-cs"/>
        </a:defRPr>
      </a:lvl2pPr>
      <a:lvl3pPr marL="5486400" indent="-1097280" algn="l" defTabSz="4389120" rtl="0" eaLnBrk="1" latinLnBrk="0" hangingPunct="1">
        <a:spcBef>
          <a:spcPct val="20000"/>
        </a:spcBef>
        <a:buFont typeface="Arial" pitchFamily="34" charset="0"/>
        <a:buChar char="•"/>
        <a:defRPr sz="11500" kern="1200">
          <a:solidFill>
            <a:schemeClr val="tx1"/>
          </a:solidFill>
          <a:latin typeface="+mn-lt"/>
          <a:ea typeface="+mn-ea"/>
          <a:cs typeface="+mn-cs"/>
        </a:defRPr>
      </a:lvl3pPr>
      <a:lvl4pPr marL="76809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4pPr>
      <a:lvl5pPr marL="987552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5pPr>
      <a:lvl6pPr marL="1207008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464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920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3760" indent="-1097280" algn="l" defTabSz="4389120" rtl="0" eaLnBrk="1" latinLnBrk="0" hangingPunct="1">
        <a:spcBef>
          <a:spcPct val="20000"/>
        </a:spcBef>
        <a:buFont typeface="Arial" pitchFamily="34" charset="0"/>
        <a:buChar char="•"/>
        <a:defRPr sz="9600" kern="1200">
          <a:solidFill>
            <a:schemeClr val="tx1"/>
          </a:solidFill>
          <a:latin typeface="+mn-lt"/>
          <a:ea typeface="+mn-ea"/>
          <a:cs typeface="+mn-cs"/>
        </a:defRPr>
      </a:lvl9pPr>
    </p:bodyStyle>
    <p:other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 Type="http://schemas.openxmlformats.org/officeDocument/2006/relationships/image" Target="../media/image3.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2" Type="http://schemas.openxmlformats.org/officeDocument/2006/relationships/image" Target="../media/image2.png"/><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24" Type="http://schemas.openxmlformats.org/officeDocument/2006/relationships/image" Target="../media/image24.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10" Type="http://schemas.openxmlformats.org/officeDocument/2006/relationships/image" Target="../media/image10.png"/><Relationship Id="rId19"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43891200" cy="4572000"/>
          </a:xfrm>
          <a:prstGeom prst="rect">
            <a:avLst/>
          </a:prstGeom>
          <a:solidFill>
            <a:srgbClr val="124A9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endParaRPr lang="en-US"/>
          </a:p>
        </p:txBody>
      </p:sp>
      <p:sp>
        <p:nvSpPr>
          <p:cNvPr id="5" name="TextBox 4"/>
          <p:cNvSpPr txBox="1"/>
          <p:nvPr/>
        </p:nvSpPr>
        <p:spPr>
          <a:xfrm>
            <a:off x="3276600" y="304688"/>
            <a:ext cx="39243000" cy="3962623"/>
          </a:xfrm>
          <a:prstGeom prst="rect">
            <a:avLst/>
          </a:prstGeom>
          <a:noFill/>
        </p:spPr>
        <p:txBody>
          <a:bodyPr wrap="square" lIns="0" tIns="0" rIns="0" bIns="0" rtlCol="0" anchor="ctr" anchorCtr="0">
            <a:spAutoFit/>
          </a:bodyPr>
          <a:lstStyle/>
          <a:p>
            <a:pPr algn="ctr"/>
            <a:r>
              <a:rPr lang="en-US" sz="10800" b="1" dirty="0">
                <a:ln w="19050">
                  <a:solidFill>
                    <a:schemeClr val="tx1"/>
                  </a:solidFill>
                </a:ln>
                <a:solidFill>
                  <a:schemeClr val="bg1"/>
                </a:solidFill>
              </a:rPr>
              <a:t>Progressive refinement in resolution and precision for scientific data</a:t>
            </a:r>
          </a:p>
          <a:p>
            <a:pPr algn="ctr">
              <a:spcBef>
                <a:spcPts val="1440"/>
              </a:spcBef>
            </a:pPr>
            <a:r>
              <a:rPr lang="en-US" sz="7200" b="1" dirty="0">
                <a:ln w="19050">
                  <a:solidFill>
                    <a:schemeClr val="tx1"/>
                  </a:solidFill>
                </a:ln>
                <a:solidFill>
                  <a:schemeClr val="bg1"/>
                </a:solidFill>
              </a:rPr>
              <a:t>Duong Hoang</a:t>
            </a:r>
            <a:r>
              <a:rPr lang="en-US" sz="7200" b="1" baseline="30000" dirty="0">
                <a:ln w="19050">
                  <a:solidFill>
                    <a:schemeClr val="tx1"/>
                  </a:solidFill>
                </a:ln>
                <a:solidFill>
                  <a:schemeClr val="bg1"/>
                </a:solidFill>
              </a:rPr>
              <a:t>1</a:t>
            </a:r>
            <a:r>
              <a:rPr lang="en-US" sz="7200" b="1" dirty="0">
                <a:ln w="19050">
                  <a:solidFill>
                    <a:schemeClr val="tx1"/>
                  </a:solidFill>
                </a:ln>
                <a:solidFill>
                  <a:schemeClr val="bg1"/>
                </a:solidFill>
              </a:rPr>
              <a:t>, Valerio Pascucci</a:t>
            </a:r>
            <a:r>
              <a:rPr lang="en-US" sz="7200" b="1" baseline="30000" dirty="0">
                <a:ln w="19050">
                  <a:solidFill>
                    <a:schemeClr val="tx1"/>
                  </a:solidFill>
                </a:ln>
                <a:solidFill>
                  <a:schemeClr val="bg1"/>
                </a:solidFill>
              </a:rPr>
              <a:t>1</a:t>
            </a:r>
            <a:r>
              <a:rPr lang="en-US" sz="7200" b="1" dirty="0">
                <a:ln w="19050">
                  <a:solidFill>
                    <a:schemeClr val="tx1"/>
                  </a:solidFill>
                </a:ln>
                <a:solidFill>
                  <a:schemeClr val="bg1"/>
                </a:solidFill>
              </a:rPr>
              <a:t>, Peer-Timo Bremer</a:t>
            </a:r>
            <a:r>
              <a:rPr lang="en-US" sz="7200" b="1" baseline="30000" dirty="0">
                <a:ln w="19050">
                  <a:solidFill>
                    <a:schemeClr val="tx1"/>
                  </a:solidFill>
                </a:ln>
                <a:solidFill>
                  <a:schemeClr val="bg1"/>
                </a:solidFill>
              </a:rPr>
              <a:t>2 </a:t>
            </a:r>
            <a:r>
              <a:rPr lang="en-US" sz="7200" b="1" dirty="0">
                <a:ln w="19050">
                  <a:solidFill>
                    <a:schemeClr val="tx1"/>
                  </a:solidFill>
                </a:ln>
                <a:solidFill>
                  <a:schemeClr val="bg1"/>
                </a:solidFill>
              </a:rPr>
              <a:t>, Peter Lindstrom</a:t>
            </a:r>
            <a:r>
              <a:rPr lang="en-US" sz="7200" b="1" baseline="30000" dirty="0">
                <a:ln w="19050">
                  <a:solidFill>
                    <a:schemeClr val="tx1"/>
                  </a:solidFill>
                </a:ln>
                <a:solidFill>
                  <a:schemeClr val="bg1"/>
                </a:solidFill>
              </a:rPr>
              <a:t>2</a:t>
            </a:r>
          </a:p>
          <a:p>
            <a:pPr algn="ctr">
              <a:spcBef>
                <a:spcPts val="720"/>
              </a:spcBef>
            </a:pPr>
            <a:r>
              <a:rPr lang="en-SG" sz="6000" b="1" baseline="30000" dirty="0">
                <a:ln w="12700">
                  <a:solidFill>
                    <a:schemeClr val="tx1"/>
                  </a:solidFill>
                </a:ln>
                <a:solidFill>
                  <a:schemeClr val="bg1"/>
                </a:solidFill>
              </a:rPr>
              <a:t>1</a:t>
            </a:r>
            <a:r>
              <a:rPr lang="en-SG" sz="6000" b="1" dirty="0">
                <a:ln w="12700">
                  <a:solidFill>
                    <a:schemeClr val="tx1"/>
                  </a:solidFill>
                </a:ln>
                <a:solidFill>
                  <a:schemeClr val="bg1"/>
                </a:solidFill>
              </a:rPr>
              <a:t>University of Utah        </a:t>
            </a:r>
            <a:r>
              <a:rPr lang="en-US" sz="6000" b="1" baseline="30000" dirty="0">
                <a:ln w="12700">
                  <a:solidFill>
                    <a:schemeClr val="tx1"/>
                  </a:solidFill>
                </a:ln>
                <a:solidFill>
                  <a:schemeClr val="bg1"/>
                </a:solidFill>
              </a:rPr>
              <a:t>2</a:t>
            </a:r>
            <a:r>
              <a:rPr lang="en-US" sz="6000" b="1" dirty="0">
                <a:ln w="12700">
                  <a:solidFill>
                    <a:schemeClr val="tx1"/>
                  </a:solidFill>
                </a:ln>
                <a:solidFill>
                  <a:schemeClr val="bg1"/>
                </a:solidFill>
              </a:rPr>
              <a:t>Lawrence Livermore National Laboratory</a:t>
            </a:r>
          </a:p>
        </p:txBody>
      </p:sp>
      <p:pic>
        <p:nvPicPr>
          <p:cNvPr id="6" name="Picture 5" descr="llnl-logo.png"/>
          <p:cNvPicPr>
            <a:picLocks noChangeAspect="1"/>
          </p:cNvPicPr>
          <p:nvPr/>
        </p:nvPicPr>
        <p:blipFill>
          <a:blip r:embed="rId2" cstate="print"/>
          <a:stretch>
            <a:fillRect/>
          </a:stretch>
        </p:blipFill>
        <p:spPr>
          <a:xfrm>
            <a:off x="1104900" y="609711"/>
            <a:ext cx="2743200" cy="2743200"/>
          </a:xfrm>
          <a:prstGeom prst="rect">
            <a:avLst/>
          </a:prstGeom>
        </p:spPr>
      </p:pic>
      <p:cxnSp>
        <p:nvCxnSpPr>
          <p:cNvPr id="8" name="Straight Connector 7"/>
          <p:cNvCxnSpPr/>
          <p:nvPr/>
        </p:nvCxnSpPr>
        <p:spPr>
          <a:xfrm flipV="1">
            <a:off x="-7777632" y="-3200400"/>
            <a:ext cx="41148000" cy="0"/>
          </a:xfrm>
          <a:prstGeom prst="line">
            <a:avLst/>
          </a:prstGeom>
          <a:ln w="19050">
            <a:solidFill>
              <a:srgbClr val="124A91"/>
            </a:solidFill>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767704" y="10325446"/>
            <a:ext cx="4976890" cy="20635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3600" dirty="0"/>
              <a:t>Integer </a:t>
            </a:r>
            <a:r>
              <a:rPr lang="en-SG" sz="3600" b="1" dirty="0"/>
              <a:t>wavelet transform </a:t>
            </a:r>
            <a:r>
              <a:rPr lang="en-SG" sz="3600" dirty="0"/>
              <a:t>using a bi-orthogonal basis (e.g. </a:t>
            </a:r>
            <a:r>
              <a:rPr lang="en-SG" sz="3600" dirty="0" err="1"/>
              <a:t>Legall</a:t>
            </a:r>
            <a:r>
              <a:rPr lang="en-SG" sz="3600" dirty="0"/>
              <a:t> 3/5)</a:t>
            </a:r>
            <a:endParaRPr lang="en-US" sz="3600" dirty="0"/>
          </a:p>
        </p:txBody>
      </p:sp>
      <p:sp>
        <p:nvSpPr>
          <p:cNvPr id="11" name="Rounded Rectangle 10"/>
          <p:cNvSpPr/>
          <p:nvPr/>
        </p:nvSpPr>
        <p:spPr>
          <a:xfrm>
            <a:off x="6024627" y="10276823"/>
            <a:ext cx="4983967" cy="21295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3600" b="1" dirty="0"/>
              <a:t>Partition</a:t>
            </a:r>
            <a:r>
              <a:rPr lang="en-SG" sz="3600" dirty="0"/>
              <a:t> each wavelet resolution level into the same number of blocks</a:t>
            </a:r>
            <a:endParaRPr lang="en-US" sz="3600" dirty="0"/>
          </a:p>
        </p:txBody>
      </p:sp>
      <p:sp>
        <p:nvSpPr>
          <p:cNvPr id="12" name="Rounded Rectangle 11"/>
          <p:cNvSpPr/>
          <p:nvPr/>
        </p:nvSpPr>
        <p:spPr>
          <a:xfrm>
            <a:off x="11403593" y="10276823"/>
            <a:ext cx="6629400" cy="21295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3600" dirty="0"/>
              <a:t>Encode the </a:t>
            </a:r>
            <a:r>
              <a:rPr lang="en-SG" sz="3600" b="1" dirty="0"/>
              <a:t>first significant bit plane</a:t>
            </a:r>
            <a:r>
              <a:rPr lang="en-SG" sz="3600" dirty="0"/>
              <a:t> for each block, per wavelet level, into a small lookup table</a:t>
            </a:r>
            <a:endParaRPr lang="en-US" sz="3600" dirty="0"/>
          </a:p>
        </p:txBody>
      </p:sp>
      <mc:AlternateContent xmlns:mc="http://schemas.openxmlformats.org/markup-compatibility/2006" xmlns:a14="http://schemas.microsoft.com/office/drawing/2010/main">
        <mc:Choice Requires="a14">
          <p:sp>
            <p:nvSpPr>
              <p:cNvPr id="14" name="Rounded Rectangle 13"/>
              <p:cNvSpPr/>
              <p:nvPr/>
            </p:nvSpPr>
            <p:spPr>
              <a:xfrm>
                <a:off x="18427992" y="10276823"/>
                <a:ext cx="8643046" cy="21295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3600" dirty="0"/>
                  <a:t>Use a </a:t>
                </a:r>
                <a:r>
                  <a:rPr lang="en-SG" sz="3600" b="1" dirty="0"/>
                  <a:t>priority queue </a:t>
                </a:r>
                <a:r>
                  <a:rPr lang="en-SG" sz="3600" dirty="0"/>
                  <a:t>to order all the bits. The priority of each bit is </a:t>
                </a:r>
                <a14:m>
                  <m:oMath xmlns:m="http://schemas.openxmlformats.org/officeDocument/2006/math">
                    <m:r>
                      <a:rPr lang="en-SG" sz="3600" b="1" i="1" smtClean="0">
                        <a:latin typeface="Cambria Math" panose="02040503050406030204" pitchFamily="18" charset="0"/>
                      </a:rPr>
                      <m:t>𝒑</m:t>
                    </m:r>
                    <m:r>
                      <a:rPr lang="en-SG" sz="3600" b="0" i="1" smtClean="0">
                        <a:latin typeface="Cambria Math" panose="02040503050406030204" pitchFamily="18" charset="0"/>
                      </a:rPr>
                      <m:t>=</m:t>
                    </m:r>
                    <m:sSup>
                      <m:sSupPr>
                        <m:ctrlPr>
                          <a:rPr lang="en-SG" sz="3600" b="0" i="1" smtClean="0">
                            <a:latin typeface="Cambria Math" panose="02040503050406030204" pitchFamily="18" charset="0"/>
                          </a:rPr>
                        </m:ctrlPr>
                      </m:sSupPr>
                      <m:e>
                        <m:r>
                          <a:rPr lang="en-SG" sz="3600" b="0" i="1" smtClean="0">
                            <a:latin typeface="Cambria Math" panose="02040503050406030204" pitchFamily="18" charset="0"/>
                          </a:rPr>
                          <m:t>2</m:t>
                        </m:r>
                      </m:e>
                      <m:sup>
                        <m:r>
                          <a:rPr lang="en-SG" sz="3600" b="1" i="1" smtClean="0">
                            <a:latin typeface="Cambria Math" panose="02040503050406030204" pitchFamily="18" charset="0"/>
                          </a:rPr>
                          <m:t>𝒊</m:t>
                        </m:r>
                      </m:sup>
                    </m:sSup>
                    <m:r>
                      <a:rPr lang="en-SG" sz="3600" b="0" i="1" smtClean="0">
                        <a:latin typeface="Cambria Math" panose="02040503050406030204" pitchFamily="18" charset="0"/>
                      </a:rPr>
                      <m:t>×</m:t>
                    </m:r>
                    <m:r>
                      <a:rPr lang="en-SG" sz="3600" b="1" i="1" smtClean="0">
                        <a:latin typeface="Cambria Math" panose="02040503050406030204" pitchFamily="18" charset="0"/>
                      </a:rPr>
                      <m:t>𝒏</m:t>
                    </m:r>
                    <m:r>
                      <a:rPr lang="en-SG" sz="3600" b="0" i="1" smtClean="0">
                        <a:latin typeface="Cambria Math" panose="02040503050406030204" pitchFamily="18" charset="0"/>
                      </a:rPr>
                      <m:t>×</m:t>
                    </m:r>
                    <m:r>
                      <a:rPr lang="en-SG" sz="3600" b="1" i="1" smtClean="0">
                        <a:latin typeface="Cambria Math" panose="02040503050406030204" pitchFamily="18" charset="0"/>
                      </a:rPr>
                      <m:t>𝒘</m:t>
                    </m:r>
                  </m:oMath>
                </a14:m>
                <a:endParaRPr lang="en-US" sz="3600" b="1" dirty="0"/>
              </a:p>
            </p:txBody>
          </p:sp>
        </mc:Choice>
        <mc:Fallback xmlns="">
          <p:sp>
            <p:nvSpPr>
              <p:cNvPr id="14" name="Rounded Rectangle 13"/>
              <p:cNvSpPr>
                <a:spLocks noRot="1" noChangeAspect="1" noMove="1" noResize="1" noEditPoints="1" noAdjustHandles="1" noChangeArrowheads="1" noChangeShapeType="1" noTextEdit="1"/>
              </p:cNvSpPr>
              <p:nvPr/>
            </p:nvSpPr>
            <p:spPr>
              <a:xfrm>
                <a:off x="18427992" y="10276823"/>
                <a:ext cx="8643046" cy="2129510"/>
              </a:xfrm>
              <a:prstGeom prst="roundRect">
                <a:avLst/>
              </a:prstGeom>
              <a:blipFill rotWithShape="0">
                <a:blip r:embed="rId3"/>
                <a:stretch>
                  <a:fillRect/>
                </a:stretch>
              </a:blipFill>
            </p:spPr>
            <p:txBody>
              <a:bodyPr/>
              <a:lstStyle/>
              <a:p>
                <a:r>
                  <a:rPr lang="en-US">
                    <a:noFill/>
                  </a:rPr>
                  <a:t> </a:t>
                </a:r>
              </a:p>
            </p:txBody>
          </p:sp>
        </mc:Fallback>
      </mc:AlternateContent>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704" y="4977425"/>
            <a:ext cx="4976890" cy="4976890"/>
          </a:xfrm>
          <a:prstGeom prst="rect">
            <a:avLst/>
          </a:prstGeom>
        </p:spPr>
        <p:style>
          <a:lnRef idx="2">
            <a:schemeClr val="accent5">
              <a:shade val="50000"/>
            </a:schemeClr>
          </a:lnRef>
          <a:fillRef idx="1">
            <a:schemeClr val="accent5"/>
          </a:fillRef>
          <a:effectRef idx="0">
            <a:schemeClr val="accent5"/>
          </a:effectRef>
          <a:fontRef idx="minor">
            <a:schemeClr val="lt1"/>
          </a:fontRef>
        </p:style>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6309" y="5002490"/>
            <a:ext cx="4935895" cy="4935895"/>
          </a:xfrm>
          <a:prstGeom prst="rect">
            <a:avLst/>
          </a:prstGeom>
        </p:spPr>
        <p:style>
          <a:lnRef idx="2">
            <a:schemeClr val="accent5">
              <a:shade val="50000"/>
            </a:schemeClr>
          </a:lnRef>
          <a:fillRef idx="1">
            <a:schemeClr val="accent5"/>
          </a:fillRef>
          <a:effectRef idx="0">
            <a:schemeClr val="accent5"/>
          </a:effectRef>
          <a:fontRef idx="minor">
            <a:schemeClr val="lt1"/>
          </a:fontRef>
        </p:style>
      </p:pic>
      <p:cxnSp>
        <p:nvCxnSpPr>
          <p:cNvPr id="24" name="Straight Connector 23"/>
          <p:cNvCxnSpPr>
            <a:stCxn id="19" idx="1"/>
            <a:endCxn id="19" idx="3"/>
          </p:cNvCxnSpPr>
          <p:nvPr/>
        </p:nvCxnSpPr>
        <p:spPr>
          <a:xfrm>
            <a:off x="6086309" y="7470438"/>
            <a:ext cx="493589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19" idx="0"/>
            <a:endCxn id="19" idx="2"/>
          </p:cNvCxnSpPr>
          <p:nvPr/>
        </p:nvCxnSpPr>
        <p:spPr>
          <a:xfrm>
            <a:off x="8554257" y="5002490"/>
            <a:ext cx="0" cy="4935895"/>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7714826" y="5002490"/>
            <a:ext cx="0" cy="490536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0148296" y="5002490"/>
            <a:ext cx="48425" cy="490536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400800" y="5012410"/>
            <a:ext cx="14101" cy="489544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8109809" y="5002490"/>
            <a:ext cx="15525" cy="490536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7315200" y="4995026"/>
            <a:ext cx="6137" cy="490536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6052463" y="9142126"/>
            <a:ext cx="493920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6069385" y="6246526"/>
            <a:ext cx="4922287" cy="2847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6086309" y="6671689"/>
            <a:ext cx="4905363" cy="32037"/>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6086309" y="5444574"/>
            <a:ext cx="4905363" cy="3995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6086309" y="7045680"/>
            <a:ext cx="4922285" cy="30624"/>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6094919" y="8303926"/>
            <a:ext cx="4896753"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a:stCxn id="18" idx="1"/>
            <a:endCxn id="18" idx="3"/>
          </p:cNvCxnSpPr>
          <p:nvPr/>
        </p:nvCxnSpPr>
        <p:spPr>
          <a:xfrm>
            <a:off x="767704" y="7465870"/>
            <a:ext cx="4976890"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18" idx="0"/>
            <a:endCxn id="18" idx="2"/>
          </p:cNvCxnSpPr>
          <p:nvPr/>
        </p:nvCxnSpPr>
        <p:spPr>
          <a:xfrm>
            <a:off x="3256149" y="4977425"/>
            <a:ext cx="0" cy="497689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2047710" y="4953000"/>
            <a:ext cx="0" cy="5001315"/>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767704" y="6292989"/>
            <a:ext cx="4976890"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5" name="Rounded Rectangle 94"/>
              <p:cNvSpPr/>
              <p:nvPr/>
            </p:nvSpPr>
            <p:spPr>
              <a:xfrm>
                <a:off x="18444914" y="7551637"/>
                <a:ext cx="8643046" cy="2386749"/>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r>
                      <a:rPr lang="en-SG" sz="3600" b="1" i="1" smtClean="0">
                        <a:latin typeface="Cambria Math" panose="02040503050406030204" pitchFamily="18" charset="0"/>
                      </a:rPr>
                      <m:t>𝒑</m:t>
                    </m:r>
                    <m:r>
                      <a:rPr lang="en-SG" sz="3600" b="0" i="1" smtClean="0">
                        <a:latin typeface="Cambria Math" panose="02040503050406030204" pitchFamily="18" charset="0"/>
                      </a:rPr>
                      <m:t>=</m:t>
                    </m:r>
                  </m:oMath>
                </a14:m>
                <a:r>
                  <a:rPr lang="en-US" sz="3600" dirty="0"/>
                  <a:t> priority</a:t>
                </a:r>
              </a:p>
              <a:p>
                <a:pPr algn="ctr"/>
                <a14:m>
                  <m:oMath xmlns:m="http://schemas.openxmlformats.org/officeDocument/2006/math">
                    <m:r>
                      <a:rPr lang="en-SG" sz="3600" b="1" i="1" smtClean="0">
                        <a:latin typeface="Cambria Math" panose="02040503050406030204" pitchFamily="18" charset="0"/>
                      </a:rPr>
                      <m:t>𝒊</m:t>
                    </m:r>
                    <m:r>
                      <a:rPr lang="en-SG" sz="3600" b="0" i="1" smtClean="0">
                        <a:latin typeface="Cambria Math" panose="02040503050406030204" pitchFamily="18" charset="0"/>
                      </a:rPr>
                      <m:t>=</m:t>
                    </m:r>
                  </m:oMath>
                </a14:m>
                <a:r>
                  <a:rPr lang="en-US" sz="3600" dirty="0"/>
                  <a:t> bit plane</a:t>
                </a:r>
              </a:p>
              <a:p>
                <a:pPr algn="ctr"/>
                <a14:m>
                  <m:oMath xmlns:m="http://schemas.openxmlformats.org/officeDocument/2006/math">
                    <m:r>
                      <a:rPr lang="en-SG" sz="3600" b="1" i="1" smtClean="0">
                        <a:latin typeface="Cambria Math" panose="02040503050406030204" pitchFamily="18" charset="0"/>
                      </a:rPr>
                      <m:t>𝒏</m:t>
                    </m:r>
                    <m:r>
                      <a:rPr lang="en-SG" sz="3600" b="0" i="1" smtClean="0">
                        <a:latin typeface="Cambria Math" panose="02040503050406030204" pitchFamily="18" charset="0"/>
                      </a:rPr>
                      <m:t>=</m:t>
                    </m:r>
                  </m:oMath>
                </a14:m>
                <a:r>
                  <a:rPr lang="en-US" sz="3600" dirty="0"/>
                  <a:t> wavelet function‘s squared norm</a:t>
                </a:r>
              </a:p>
              <a:p>
                <a:pPr algn="ctr"/>
                <a14:m>
                  <m:oMath xmlns:m="http://schemas.openxmlformats.org/officeDocument/2006/math">
                    <m:r>
                      <a:rPr lang="en-SG" sz="3600" b="1" i="1" smtClean="0">
                        <a:latin typeface="Cambria Math" panose="02040503050406030204" pitchFamily="18" charset="0"/>
                      </a:rPr>
                      <m:t>𝒘</m:t>
                    </m:r>
                    <m:r>
                      <a:rPr lang="en-SG" sz="3600" b="0" i="1" smtClean="0">
                        <a:latin typeface="Cambria Math" panose="02040503050406030204" pitchFamily="18" charset="0"/>
                      </a:rPr>
                      <m:t>=</m:t>
                    </m:r>
                  </m:oMath>
                </a14:m>
                <a:r>
                  <a:rPr lang="en-US" sz="3600" dirty="0"/>
                  <a:t> weight (vary during streaming)</a:t>
                </a:r>
              </a:p>
            </p:txBody>
          </p:sp>
        </mc:Choice>
        <mc:Fallback xmlns="">
          <p:sp>
            <p:nvSpPr>
              <p:cNvPr id="95" name="Rounded Rectangle 94"/>
              <p:cNvSpPr>
                <a:spLocks noRot="1" noChangeAspect="1" noMove="1" noResize="1" noEditPoints="1" noAdjustHandles="1" noChangeArrowheads="1" noChangeShapeType="1" noTextEdit="1"/>
              </p:cNvSpPr>
              <p:nvPr/>
            </p:nvSpPr>
            <p:spPr>
              <a:xfrm>
                <a:off x="18444914" y="7551637"/>
                <a:ext cx="8643046" cy="2386749"/>
              </a:xfrm>
              <a:prstGeom prst="roundRect">
                <a:avLst/>
              </a:prstGeom>
              <a:blipFill rotWithShape="0">
                <a:blip r:embed="rId5"/>
                <a:stretch>
                  <a:fillRect t="-1266" b="-70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6" name="Rounded Rectangle 95"/>
              <p:cNvSpPr/>
              <p:nvPr/>
            </p:nvSpPr>
            <p:spPr>
              <a:xfrm>
                <a:off x="18448045" y="5222249"/>
                <a:ext cx="8643046" cy="1997811"/>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r>
                      <a:rPr lang="en-SG" sz="3600" b="1" i="1" smtClean="0">
                        <a:latin typeface="Cambria Math" panose="02040503050406030204" pitchFamily="18" charset="0"/>
                      </a:rPr>
                      <m:t>𝒘</m:t>
                    </m:r>
                    <m:r>
                      <a:rPr lang="en-SG" sz="3600" b="0" i="1" smtClean="0">
                        <a:latin typeface="Cambria Math" panose="02040503050406030204" pitchFamily="18" charset="0"/>
                      </a:rPr>
                      <m:t>=</m:t>
                    </m:r>
                    <m:r>
                      <a:rPr lang="en-SG" sz="3600" b="1" i="1" smtClean="0">
                        <a:latin typeface="Cambria Math" panose="02040503050406030204" pitchFamily="18" charset="0"/>
                      </a:rPr>
                      <m:t>𝟏</m:t>
                    </m:r>
                  </m:oMath>
                </a14:m>
                <a:r>
                  <a:rPr lang="en-US" sz="3600" dirty="0"/>
                  <a:t> if the coefficient is insignificant so far</a:t>
                </a:r>
              </a:p>
              <a:p>
                <a:pPr algn="ctr"/>
                <a14:m>
                  <m:oMath xmlns:m="http://schemas.openxmlformats.org/officeDocument/2006/math">
                    <m:r>
                      <a:rPr lang="en-SG" sz="3600" b="1" i="1" smtClean="0">
                        <a:latin typeface="Cambria Math" panose="02040503050406030204" pitchFamily="18" charset="0"/>
                      </a:rPr>
                      <m:t>𝒘</m:t>
                    </m:r>
                    <m:r>
                      <a:rPr lang="en-SG" sz="3600" b="0" i="1" smtClean="0">
                        <a:latin typeface="Cambria Math" panose="02040503050406030204" pitchFamily="18" charset="0"/>
                      </a:rPr>
                      <m:t>=</m:t>
                    </m:r>
                    <m:r>
                      <a:rPr lang="en-SG" sz="3600" b="1" i="1" smtClean="0">
                        <a:latin typeface="Cambria Math" panose="02040503050406030204" pitchFamily="18" charset="0"/>
                      </a:rPr>
                      <m:t>𝟎</m:t>
                    </m:r>
                    <m:r>
                      <a:rPr lang="en-SG" sz="3600" b="1" i="1" smtClean="0">
                        <a:latin typeface="Cambria Math" panose="02040503050406030204" pitchFamily="18" charset="0"/>
                      </a:rPr>
                      <m:t>.</m:t>
                    </m:r>
                    <m:r>
                      <a:rPr lang="en-SG" sz="3600" b="1" i="1" smtClean="0">
                        <a:latin typeface="Cambria Math" panose="02040503050406030204" pitchFamily="18" charset="0"/>
                      </a:rPr>
                      <m:t>𝟓</m:t>
                    </m:r>
                  </m:oMath>
                </a14:m>
                <a:r>
                  <a:rPr lang="en-US" sz="3600" dirty="0"/>
                  <a:t> otherwise</a:t>
                </a:r>
              </a:p>
            </p:txBody>
          </p:sp>
        </mc:Choice>
        <mc:Fallback xmlns="">
          <p:sp>
            <p:nvSpPr>
              <p:cNvPr id="96" name="Rounded Rectangle 95"/>
              <p:cNvSpPr>
                <a:spLocks noRot="1" noChangeAspect="1" noMove="1" noResize="1" noEditPoints="1" noAdjustHandles="1" noChangeArrowheads="1" noChangeShapeType="1" noTextEdit="1"/>
              </p:cNvSpPr>
              <p:nvPr/>
            </p:nvSpPr>
            <p:spPr>
              <a:xfrm>
                <a:off x="18448045" y="5222249"/>
                <a:ext cx="8643046" cy="1997811"/>
              </a:xfrm>
              <a:prstGeom prst="roundRect">
                <a:avLst/>
              </a:prstGeom>
              <a:blipFill rotWithShape="0">
                <a:blip r:embed="rId6"/>
                <a:stretch>
                  <a:fillRect r="-563"/>
                </a:stretch>
              </a:blipFill>
            </p:spPr>
            <p:txBody>
              <a:bodyPr/>
              <a:lstStyle/>
              <a:p>
                <a:r>
                  <a:rPr lang="en-US">
                    <a:noFill/>
                  </a:rPr>
                  <a:t> </a:t>
                </a:r>
              </a:p>
            </p:txBody>
          </p:sp>
        </mc:Fallback>
      </mc:AlternateContent>
      <p:sp>
        <p:nvSpPr>
          <p:cNvPr id="98" name="Rounded Rectangle 97"/>
          <p:cNvSpPr/>
          <p:nvPr/>
        </p:nvSpPr>
        <p:spPr>
          <a:xfrm>
            <a:off x="11403593" y="7551637"/>
            <a:ext cx="6629400" cy="2397994"/>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3600" dirty="0"/>
              <a:t>Table size is typically insignificant compared to data size (~10 KB in 2D and ~512KB in 3D)</a:t>
            </a:r>
            <a:endParaRPr lang="en-US" sz="3600" dirty="0"/>
          </a:p>
        </p:txBody>
      </p:sp>
      <p:cxnSp>
        <p:nvCxnSpPr>
          <p:cNvPr id="161" name="Straight Connector 160"/>
          <p:cNvCxnSpPr/>
          <p:nvPr/>
        </p:nvCxnSpPr>
        <p:spPr>
          <a:xfrm flipV="1">
            <a:off x="6086309" y="5878781"/>
            <a:ext cx="4905363" cy="44523"/>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9345036" y="5012410"/>
            <a:ext cx="17409" cy="489544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flipH="1">
            <a:off x="6858000" y="5002490"/>
            <a:ext cx="4196" cy="490536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78" name="Picture 17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69211" y="16306437"/>
            <a:ext cx="4389129" cy="4389129"/>
          </a:xfrm>
          <a:prstGeom prst="rect">
            <a:avLst/>
          </a:prstGeom>
        </p:spPr>
      </p:pic>
      <p:pic>
        <p:nvPicPr>
          <p:cNvPr id="179" name="Picture 17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35507" y="16306437"/>
            <a:ext cx="4389129" cy="4389129"/>
          </a:xfrm>
          <a:prstGeom prst="rect">
            <a:avLst/>
          </a:prstGeom>
        </p:spPr>
      </p:pic>
      <p:pic>
        <p:nvPicPr>
          <p:cNvPr id="180" name="Picture 17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601803" y="16306436"/>
            <a:ext cx="4389129" cy="4389129"/>
          </a:xfrm>
          <a:prstGeom prst="rect">
            <a:avLst/>
          </a:prstGeom>
        </p:spPr>
      </p:pic>
      <p:pic>
        <p:nvPicPr>
          <p:cNvPr id="181" name="Picture 18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158887" y="16298415"/>
            <a:ext cx="4389129" cy="4389129"/>
          </a:xfrm>
          <a:prstGeom prst="rect">
            <a:avLst/>
          </a:prstGeom>
        </p:spPr>
      </p:pic>
      <p:pic>
        <p:nvPicPr>
          <p:cNvPr id="182" name="Picture 18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694063" y="16306436"/>
            <a:ext cx="4389129" cy="4389129"/>
          </a:xfrm>
          <a:prstGeom prst="rect">
            <a:avLst/>
          </a:prstGeom>
        </p:spPr>
      </p:pic>
      <p:pic>
        <p:nvPicPr>
          <p:cNvPr id="183" name="Picture 18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4282268" y="16309459"/>
            <a:ext cx="4378086" cy="4378086"/>
          </a:xfrm>
          <a:prstGeom prst="rect">
            <a:avLst/>
          </a:prstGeom>
        </p:spPr>
      </p:pic>
      <p:pic>
        <p:nvPicPr>
          <p:cNvPr id="186" name="Picture 18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504056" y="20954637"/>
            <a:ext cx="4354284" cy="2890736"/>
          </a:xfrm>
          <a:prstGeom prst="rect">
            <a:avLst/>
          </a:prstGeom>
        </p:spPr>
      </p:pic>
      <p:pic>
        <p:nvPicPr>
          <p:cNvPr id="187" name="Picture 18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035507" y="20946105"/>
            <a:ext cx="4389129" cy="2913869"/>
          </a:xfrm>
          <a:prstGeom prst="rect">
            <a:avLst/>
          </a:prstGeom>
        </p:spPr>
      </p:pic>
      <p:pic>
        <p:nvPicPr>
          <p:cNvPr id="256" name="Picture 25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9005178" y="5410200"/>
            <a:ext cx="15242489" cy="7640296"/>
          </a:xfrm>
          <a:prstGeom prst="rect">
            <a:avLst/>
          </a:prstGeom>
        </p:spPr>
      </p:pic>
      <p:pic>
        <p:nvPicPr>
          <p:cNvPr id="257" name="Picture 25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9005180" y="21211263"/>
            <a:ext cx="15242485" cy="7640296"/>
          </a:xfrm>
          <a:prstGeom prst="rect">
            <a:avLst/>
          </a:prstGeom>
        </p:spPr>
      </p:pic>
      <p:pic>
        <p:nvPicPr>
          <p:cNvPr id="258" name="Picture 25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9005178" y="13288709"/>
            <a:ext cx="15242489" cy="7640296"/>
          </a:xfrm>
          <a:prstGeom prst="rect">
            <a:avLst/>
          </a:prstGeom>
        </p:spPr>
      </p:pic>
      <p:pic>
        <p:nvPicPr>
          <p:cNvPr id="188" name="Picture 187"/>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601803" y="20954636"/>
            <a:ext cx="4389129" cy="2913869"/>
          </a:xfrm>
          <a:prstGeom prst="rect">
            <a:avLst/>
          </a:prstGeom>
        </p:spPr>
      </p:pic>
      <p:pic>
        <p:nvPicPr>
          <p:cNvPr id="189" name="Picture 188"/>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5168099" y="20929598"/>
            <a:ext cx="4379917" cy="2907753"/>
          </a:xfrm>
          <a:prstGeom prst="rect">
            <a:avLst/>
          </a:prstGeom>
        </p:spPr>
      </p:pic>
      <p:pic>
        <p:nvPicPr>
          <p:cNvPr id="190" name="Picture 189"/>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9694063" y="20946106"/>
            <a:ext cx="4367135" cy="2899267"/>
          </a:xfrm>
          <a:prstGeom prst="rect">
            <a:avLst/>
          </a:prstGeom>
        </p:spPr>
      </p:pic>
      <p:pic>
        <p:nvPicPr>
          <p:cNvPr id="191" name="Picture 190"/>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4247307" y="20946105"/>
            <a:ext cx="4370841" cy="2901727"/>
          </a:xfrm>
          <a:prstGeom prst="rect">
            <a:avLst/>
          </a:prstGeom>
        </p:spPr>
      </p:pic>
      <p:pic>
        <p:nvPicPr>
          <p:cNvPr id="235" name="Picture 234"/>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487499" y="24201246"/>
            <a:ext cx="4370841" cy="4370841"/>
          </a:xfrm>
          <a:prstGeom prst="rect">
            <a:avLst/>
          </a:prstGeom>
        </p:spPr>
      </p:pic>
      <p:pic>
        <p:nvPicPr>
          <p:cNvPr id="236" name="Picture 235"/>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6035507" y="24200179"/>
            <a:ext cx="4370841" cy="4370841"/>
          </a:xfrm>
          <a:prstGeom prst="rect">
            <a:avLst/>
          </a:prstGeom>
        </p:spPr>
      </p:pic>
      <p:pic>
        <p:nvPicPr>
          <p:cNvPr id="237" name="Picture 236"/>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0601803" y="24200179"/>
            <a:ext cx="4370841" cy="4370841"/>
          </a:xfrm>
          <a:prstGeom prst="rect">
            <a:avLst/>
          </a:prstGeom>
        </p:spPr>
      </p:pic>
      <p:pic>
        <p:nvPicPr>
          <p:cNvPr id="238" name="Picture 237"/>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5158887" y="24181129"/>
            <a:ext cx="4370841" cy="4370841"/>
          </a:xfrm>
          <a:prstGeom prst="rect">
            <a:avLst/>
          </a:prstGeom>
        </p:spPr>
      </p:pic>
      <p:pic>
        <p:nvPicPr>
          <p:cNvPr id="239" name="Picture 238"/>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9703206" y="24181128"/>
            <a:ext cx="4370841" cy="4370841"/>
          </a:xfrm>
          <a:prstGeom prst="rect">
            <a:avLst/>
          </a:prstGeom>
        </p:spPr>
      </p:pic>
      <p:pic>
        <p:nvPicPr>
          <p:cNvPr id="240" name="Picture 239"/>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4247307" y="24200178"/>
            <a:ext cx="4370841" cy="4370841"/>
          </a:xfrm>
          <a:prstGeom prst="rect">
            <a:avLst/>
          </a:prstGeom>
        </p:spPr>
      </p:pic>
      <p:sp>
        <p:nvSpPr>
          <p:cNvPr id="246" name="TextBox 245"/>
          <p:cNvSpPr txBox="1"/>
          <p:nvPr/>
        </p:nvSpPr>
        <p:spPr>
          <a:xfrm>
            <a:off x="1433886" y="15686422"/>
            <a:ext cx="27114092" cy="914400"/>
          </a:xfrm>
          <a:prstGeom prst="rect">
            <a:avLst/>
          </a:prstGeom>
          <a:noFill/>
          <a:ln>
            <a:noFill/>
          </a:ln>
          <a:effectLst/>
        </p:spPr>
        <p:txBody>
          <a:bodyPr wrap="none" lIns="45720" tIns="0" rIns="45720" bIns="0" rtlCol="0">
            <a:noAutofit/>
          </a:bodyPr>
          <a:lstStyle/>
          <a:p>
            <a:r>
              <a:rPr lang="en-SG" sz="3600" dirty="0">
                <a:latin typeface="Candara" panose="020E0502030303020204" pitchFamily="34" charset="0"/>
              </a:rPr>
              <a:t>             </a:t>
            </a:r>
            <a:r>
              <a:rPr lang="en-SG" sz="3600" b="1" dirty="0">
                <a:latin typeface="Candara" panose="020E0502030303020204" pitchFamily="34" charset="0"/>
              </a:rPr>
              <a:t>by levels                         by bit planes              by static importance  fixed-rate </a:t>
            </a:r>
            <a:r>
              <a:rPr lang="en-SG" sz="3600" b="1" dirty="0" err="1">
                <a:latin typeface="Candara" panose="020E0502030303020204" pitchFamily="34" charset="0"/>
              </a:rPr>
              <a:t>zfp</a:t>
            </a:r>
            <a:r>
              <a:rPr lang="en-SG" sz="3600" b="1" dirty="0">
                <a:latin typeface="Candara" panose="020E0502030303020204" pitchFamily="34" charset="0"/>
              </a:rPr>
              <a:t> (integers)    skip leading zeros                ground truth</a:t>
            </a:r>
            <a:endParaRPr lang="en-US" sz="3600" b="1" dirty="0">
              <a:latin typeface="Candara" panose="020E0502030303020204" pitchFamily="34" charset="0"/>
            </a:endParaRPr>
          </a:p>
        </p:txBody>
      </p:sp>
      <p:sp>
        <p:nvSpPr>
          <p:cNvPr id="247" name="TextBox 246"/>
          <p:cNvSpPr txBox="1"/>
          <p:nvPr/>
        </p:nvSpPr>
        <p:spPr>
          <a:xfrm rot="16200000">
            <a:off x="687441" y="18440400"/>
            <a:ext cx="914400" cy="914400"/>
          </a:xfrm>
          <a:prstGeom prst="rect">
            <a:avLst/>
          </a:prstGeom>
          <a:noFill/>
          <a:ln>
            <a:noFill/>
          </a:ln>
          <a:effectLst/>
        </p:spPr>
        <p:txBody>
          <a:bodyPr wrap="none" lIns="45720" tIns="0" rIns="45720" bIns="0" rtlCol="0">
            <a:noAutofit/>
          </a:bodyPr>
          <a:lstStyle/>
          <a:p>
            <a:r>
              <a:rPr lang="en-SG" sz="3600" b="1" dirty="0">
                <a:latin typeface="Candara" panose="020E0502030303020204" pitchFamily="34" charset="0"/>
              </a:rPr>
              <a:t>8% of bits</a:t>
            </a:r>
            <a:endParaRPr lang="en-US" sz="3600" b="1" dirty="0">
              <a:latin typeface="Candara" panose="020E0502030303020204" pitchFamily="34" charset="0"/>
            </a:endParaRPr>
          </a:p>
        </p:txBody>
      </p:sp>
      <p:sp>
        <p:nvSpPr>
          <p:cNvPr id="248" name="TextBox 247"/>
          <p:cNvSpPr txBox="1"/>
          <p:nvPr/>
        </p:nvSpPr>
        <p:spPr>
          <a:xfrm rot="16200000">
            <a:off x="687441" y="26289000"/>
            <a:ext cx="914400" cy="914400"/>
          </a:xfrm>
          <a:prstGeom prst="rect">
            <a:avLst/>
          </a:prstGeom>
          <a:noFill/>
          <a:ln>
            <a:noFill/>
          </a:ln>
          <a:effectLst/>
        </p:spPr>
        <p:txBody>
          <a:bodyPr wrap="none" lIns="45720" tIns="0" rIns="45720" bIns="0" rtlCol="0">
            <a:noAutofit/>
          </a:bodyPr>
          <a:lstStyle/>
          <a:p>
            <a:r>
              <a:rPr lang="en-SG" sz="3600" b="1" dirty="0">
                <a:latin typeface="Candara" panose="020E0502030303020204" pitchFamily="34" charset="0"/>
              </a:rPr>
              <a:t>8% of bits</a:t>
            </a:r>
            <a:endParaRPr lang="en-US" sz="3600" b="1" dirty="0">
              <a:latin typeface="Candara" panose="020E0502030303020204" pitchFamily="34" charset="0"/>
            </a:endParaRPr>
          </a:p>
        </p:txBody>
      </p:sp>
      <p:sp>
        <p:nvSpPr>
          <p:cNvPr id="249" name="TextBox 248"/>
          <p:cNvSpPr txBox="1"/>
          <p:nvPr/>
        </p:nvSpPr>
        <p:spPr>
          <a:xfrm rot="16200000">
            <a:off x="687441" y="22382141"/>
            <a:ext cx="914400" cy="914400"/>
          </a:xfrm>
          <a:prstGeom prst="rect">
            <a:avLst/>
          </a:prstGeom>
          <a:noFill/>
          <a:ln>
            <a:noFill/>
          </a:ln>
          <a:effectLst/>
        </p:spPr>
        <p:txBody>
          <a:bodyPr wrap="none" lIns="45720" tIns="0" rIns="45720" bIns="0" rtlCol="0">
            <a:noAutofit/>
          </a:bodyPr>
          <a:lstStyle/>
          <a:p>
            <a:r>
              <a:rPr lang="en-SG" sz="3600" b="1" dirty="0">
                <a:latin typeface="Candara" panose="020E0502030303020204" pitchFamily="34" charset="0"/>
              </a:rPr>
              <a:t>6% of bits</a:t>
            </a:r>
            <a:endParaRPr lang="en-US" sz="3600" b="1" dirty="0">
              <a:latin typeface="Candara" panose="020E0502030303020204" pitchFamily="34" charset="0"/>
            </a:endParaRPr>
          </a:p>
        </p:txBody>
      </p:sp>
      <p:sp>
        <p:nvSpPr>
          <p:cNvPr id="250" name="TextBox 249"/>
          <p:cNvSpPr txBox="1"/>
          <p:nvPr/>
        </p:nvSpPr>
        <p:spPr>
          <a:xfrm rot="5400000">
            <a:off x="28547978" y="16689803"/>
            <a:ext cx="914400" cy="914400"/>
          </a:xfrm>
          <a:prstGeom prst="rect">
            <a:avLst/>
          </a:prstGeom>
          <a:noFill/>
          <a:ln>
            <a:noFill/>
          </a:ln>
          <a:effectLst/>
        </p:spPr>
        <p:txBody>
          <a:bodyPr wrap="none" lIns="45720" tIns="0" rIns="45720" bIns="0" rtlCol="0">
            <a:noAutofit/>
          </a:bodyPr>
          <a:lstStyle/>
          <a:p>
            <a:r>
              <a:rPr lang="en-SG" sz="3600" b="1" dirty="0">
                <a:latin typeface="Candara" panose="020E0502030303020204" pitchFamily="34" charset="0"/>
              </a:rPr>
              <a:t>Miranda, density</a:t>
            </a:r>
            <a:endParaRPr lang="en-US" sz="3600" b="1" dirty="0">
              <a:latin typeface="Candara" panose="020E0502030303020204" pitchFamily="34" charset="0"/>
            </a:endParaRPr>
          </a:p>
        </p:txBody>
      </p:sp>
      <p:sp>
        <p:nvSpPr>
          <p:cNvPr id="253" name="TextBox 252"/>
          <p:cNvSpPr txBox="1"/>
          <p:nvPr/>
        </p:nvSpPr>
        <p:spPr>
          <a:xfrm rot="5400000">
            <a:off x="28547978" y="21184317"/>
            <a:ext cx="914400" cy="914400"/>
          </a:xfrm>
          <a:prstGeom prst="rect">
            <a:avLst/>
          </a:prstGeom>
          <a:noFill/>
          <a:ln>
            <a:noFill/>
          </a:ln>
          <a:effectLst/>
        </p:spPr>
        <p:txBody>
          <a:bodyPr wrap="none" lIns="45720" tIns="0" rIns="45720" bIns="0" rtlCol="0">
            <a:noAutofit/>
          </a:bodyPr>
          <a:lstStyle/>
          <a:p>
            <a:r>
              <a:rPr lang="en-SG" sz="3600" b="1" dirty="0">
                <a:latin typeface="Candara" panose="020E0502030303020204" pitchFamily="34" charset="0"/>
              </a:rPr>
              <a:t>Flame, OH</a:t>
            </a:r>
            <a:endParaRPr lang="en-US" sz="3600" b="1" dirty="0">
              <a:latin typeface="Candara" panose="020E0502030303020204" pitchFamily="34" charset="0"/>
            </a:endParaRPr>
          </a:p>
        </p:txBody>
      </p:sp>
      <p:sp>
        <p:nvSpPr>
          <p:cNvPr id="254" name="TextBox 253"/>
          <p:cNvSpPr txBox="1"/>
          <p:nvPr/>
        </p:nvSpPr>
        <p:spPr>
          <a:xfrm rot="5400000">
            <a:off x="28547978" y="24634499"/>
            <a:ext cx="914400" cy="914400"/>
          </a:xfrm>
          <a:prstGeom prst="rect">
            <a:avLst/>
          </a:prstGeom>
          <a:noFill/>
          <a:ln>
            <a:noFill/>
          </a:ln>
          <a:effectLst/>
        </p:spPr>
        <p:txBody>
          <a:bodyPr wrap="none" lIns="45720" tIns="0" rIns="45720" bIns="0" rtlCol="0">
            <a:noAutofit/>
          </a:bodyPr>
          <a:lstStyle/>
          <a:p>
            <a:r>
              <a:rPr lang="en-SG" sz="3600" b="1" dirty="0">
                <a:latin typeface="Candara" panose="020E0502030303020204" pitchFamily="34" charset="0"/>
              </a:rPr>
              <a:t>Miranda, viscosity</a:t>
            </a:r>
            <a:endParaRPr lang="en-US" sz="3600" b="1" dirty="0">
              <a:latin typeface="Candara" panose="020E0502030303020204" pitchFamily="34" charset="0"/>
            </a:endParaRPr>
          </a:p>
        </p:txBody>
      </p:sp>
      <p:sp>
        <p:nvSpPr>
          <p:cNvPr id="255" name="Rectangle 254"/>
          <p:cNvSpPr/>
          <p:nvPr/>
        </p:nvSpPr>
        <p:spPr>
          <a:xfrm>
            <a:off x="687441" y="12732767"/>
            <a:ext cx="28774937" cy="2809899"/>
          </a:xfrm>
          <a:prstGeom prst="rect">
            <a:avLst/>
          </a:prstGeom>
          <a:noFill/>
          <a:ln w="38100">
            <a:solidFill>
              <a:srgbClr val="124A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SG" sz="3600" dirty="0">
                <a:solidFill>
                  <a:schemeClr val="tx1"/>
                </a:solidFill>
              </a:rPr>
              <a:t>To tackle the problem of ever increasing data sizes, we evaluate several progressive streaming schemes, in which a small number of bits give a coarse representation of the data and quality increases gradually as more bits are streamed. Among the tested schemes is a new method that computes and streams a small table that helps the decoder skip over the leading zero bits in the wavelet representation of the data. We compare this new method with more traditional streaming methods, such as streaming by wavelet levels or by bit planes, and with the </a:t>
            </a:r>
            <a:r>
              <a:rPr lang="en-SG" sz="3600" dirty="0" err="1">
                <a:solidFill>
                  <a:schemeClr val="tx1"/>
                </a:solidFill>
              </a:rPr>
              <a:t>zfp</a:t>
            </a:r>
            <a:r>
              <a:rPr lang="en-SG" sz="3600" dirty="0">
                <a:solidFill>
                  <a:schemeClr val="tx1"/>
                </a:solidFill>
              </a:rPr>
              <a:t> compression library, in fixed-rate</a:t>
            </a:r>
            <a:r>
              <a:rPr lang="en-SG" sz="3600">
                <a:solidFill>
                  <a:schemeClr val="tx1"/>
                </a:solidFill>
              </a:rPr>
              <a:t>, integer </a:t>
            </a:r>
            <a:r>
              <a:rPr lang="en-SG" sz="3600" dirty="0">
                <a:solidFill>
                  <a:schemeClr val="tx1"/>
                </a:solidFill>
              </a:rPr>
              <a:t>mode, on several simulation data sets. Our new method (named “skip leading zeros” in these comparisons) shows promising results.</a:t>
            </a:r>
            <a:endParaRPr lang="en-US" sz="3600" dirty="0">
              <a:solidFill>
                <a:schemeClr val="tx1"/>
              </a:solidFill>
            </a:endParaRPr>
          </a:p>
        </p:txBody>
      </p:sp>
      <p:sp>
        <p:nvSpPr>
          <p:cNvPr id="259" name="Right Arrow 258"/>
          <p:cNvSpPr/>
          <p:nvPr/>
        </p:nvSpPr>
        <p:spPr>
          <a:xfrm>
            <a:off x="5127943" y="12038520"/>
            <a:ext cx="1233301" cy="693167"/>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 name="Right Arrow 259"/>
          <p:cNvSpPr/>
          <p:nvPr/>
        </p:nvSpPr>
        <p:spPr>
          <a:xfrm>
            <a:off x="10544666" y="12028354"/>
            <a:ext cx="1233301" cy="693167"/>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Right Arrow 260"/>
          <p:cNvSpPr/>
          <p:nvPr/>
        </p:nvSpPr>
        <p:spPr>
          <a:xfrm>
            <a:off x="17526000" y="12032233"/>
            <a:ext cx="1233301" cy="693167"/>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787874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lipFill>
          <a:blip xmlns:r="http://schemas.openxmlformats.org/officeDocument/2006/relationships" r:embed="rId1"/>
          <a:stretch>
            <a:fillRect/>
          </a:stretch>
        </a:blipFill>
        <a:ln>
          <a:solidFill>
            <a:schemeClr val="tx1"/>
          </a:solidFill>
        </a:ln>
        <a:effectLst>
          <a:outerShdw blurRad="50800" dist="38100" dir="2700000" algn="tl" rotWithShape="0">
            <a:prstClr val="black">
              <a:alpha val="40000"/>
            </a:prstClr>
          </a:outerShdw>
        </a:effectLst>
      </a:spPr>
      <a:bodyPr wrap="square" lIns="45720" tIns="0" rIns="45720" bIns="0" rtlCol="0">
        <a:noAutofit/>
      </a:bodyPr>
      <a:lstStyle>
        <a:defPPr>
          <a:defRPr sz="2400" i="1" dirty="0" smtClean="0">
            <a:latin typeface="Candara" panose="020E0502030303020204" pitchFamily="34" charset="0"/>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otalTime>5183</TotalTime>
  <Words>327</Words>
  <Application>Microsoft Office PowerPoint</Application>
  <PresentationFormat>Custom</PresentationFormat>
  <Paragraphs>22</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Candara</vt:lpstr>
      <vt:lpstr>Calibri</vt:lpstr>
      <vt:lpstr>Cambria Math</vt:lpstr>
      <vt:lpstr>Arial</vt:lpstr>
      <vt:lpstr>Office Theme</vt:lpstr>
      <vt:lpstr>PowerPoint Presentation</vt:lpstr>
    </vt:vector>
  </TitlesOfParts>
  <Company>LLNL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Peter Lindstrom</dc:creator>
  <cp:lastModifiedBy>Duong Hoang</cp:lastModifiedBy>
  <cp:revision>238</cp:revision>
  <cp:lastPrinted>2015-01-03T01:52:29Z</cp:lastPrinted>
  <dcterms:created xsi:type="dcterms:W3CDTF">2010-04-25T21:21:17Z</dcterms:created>
  <dcterms:modified xsi:type="dcterms:W3CDTF">2017-07-22T21:05:13Z</dcterms:modified>
</cp:coreProperties>
</file>