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Lst>
  <p:sldSz cx="43891200" cy="32918400"/>
  <p:notesSz cx="6985000" cy="9283700"/>
  <p:embeddedFontLst>
    <p:embeddedFont>
      <p:font typeface="Calibri" panose="020F0502020204030204" pitchFamily="34" charset="0"/>
      <p:regular r:id="rId3"/>
      <p:bold r:id="rId4"/>
      <p:italic r:id="rId5"/>
      <p:boldItalic r:id="rId6"/>
    </p:embeddedFont>
    <p:embeddedFont>
      <p:font typeface="Cambria Math" panose="02040503050406030204" pitchFamily="18" charset="0"/>
      <p:regular r:id="rId7"/>
    </p:embeddedFont>
    <p:embeddedFont>
      <p:font typeface="Candara" panose="020E0502030303020204" pitchFamily="34" charset="0"/>
      <p:regular r:id="rId8"/>
      <p:bold r:id="rId9"/>
      <p:italic r:id="rId10"/>
      <p:boldItalic r:id="rId11"/>
    </p:embeddedFont>
  </p:embeddedFontLst>
  <p:defaultText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4A91"/>
    <a:srgbClr val="EBF0F7"/>
    <a:srgbClr val="D6E6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7880" autoAdjust="0"/>
  </p:normalViewPr>
  <p:slideViewPr>
    <p:cSldViewPr>
      <p:cViewPr varScale="1">
        <p:scale>
          <a:sx n="27" d="100"/>
          <a:sy n="27" d="100"/>
        </p:scale>
        <p:origin x="1974" y="252"/>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6.fntdata"/><Relationship Id="rId13" Type="http://schemas.openxmlformats.org/officeDocument/2006/relationships/viewProps" Target="viewProps.xml"/><Relationship Id="rId3" Type="http://schemas.openxmlformats.org/officeDocument/2006/relationships/font" Target="fonts/font1.fntdata"/><Relationship Id="rId7" Type="http://schemas.openxmlformats.org/officeDocument/2006/relationships/font" Target="fonts/font5.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4.fntdata"/><Relationship Id="rId11" Type="http://schemas.openxmlformats.org/officeDocument/2006/relationships/font" Target="fonts/font9.fntdata"/><Relationship Id="rId5" Type="http://schemas.openxmlformats.org/officeDocument/2006/relationships/font" Target="fonts/font3.fntdata"/><Relationship Id="rId15" Type="http://schemas.openxmlformats.org/officeDocument/2006/relationships/tableStyles" Target="tableStyles.xml"/><Relationship Id="rId10" Type="http://schemas.openxmlformats.org/officeDocument/2006/relationships/font" Target="fonts/font8.fntdata"/><Relationship Id="rId4" Type="http://schemas.openxmlformats.org/officeDocument/2006/relationships/font" Target="fonts/font2.fntdata"/><Relationship Id="rId9" Type="http://schemas.openxmlformats.org/officeDocument/2006/relationships/font" Target="fonts/font7.fntdata"/><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E:\Workspace\binomial-coding\Book5.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E:\Workspace\binomial-coding\Book5.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E:\Workspace\binomial-coding\Book5.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E:\Workspace\binomial-coding\Book5.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E:\Workspace\binomial-coding\Book5.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en-US" sz="2000" dirty="0"/>
              <a:t>Columnar (16,384 particles)</a:t>
            </a: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'alfredo (16,384)'!$A$7</c:f>
              <c:strCache>
                <c:ptCount val="1"/>
                <c:pt idx="0">
                  <c:v>binomial</c:v>
                </c:pt>
              </c:strCache>
            </c:strRef>
          </c:tx>
          <c:spPr>
            <a:solidFill>
              <a:schemeClr val="accent1"/>
            </a:solidFill>
            <a:ln>
              <a:noFill/>
            </a:ln>
            <a:effectLst/>
          </c:spPr>
          <c:invertIfNegative val="0"/>
          <c:val>
            <c:numRef>
              <c:f>'alfredo (16,384)'!$B$7:$S$7</c:f>
              <c:numCache>
                <c:formatCode>General</c:formatCode>
                <c:ptCount val="18"/>
                <c:pt idx="0">
                  <c:v>7.3259499999999997</c:v>
                </c:pt>
                <c:pt idx="1">
                  <c:v>13.6722</c:v>
                </c:pt>
                <c:pt idx="2">
                  <c:v>25.781400000000001</c:v>
                </c:pt>
                <c:pt idx="3">
                  <c:v>47.968899999999998</c:v>
                </c:pt>
                <c:pt idx="4">
                  <c:v>87.113200000000006</c:v>
                </c:pt>
                <c:pt idx="5">
                  <c:v>160.017</c:v>
                </c:pt>
                <c:pt idx="6">
                  <c:v>290.565</c:v>
                </c:pt>
                <c:pt idx="7">
                  <c:v>534.85400000000004</c:v>
                </c:pt>
                <c:pt idx="8">
                  <c:v>938.50400000000002</c:v>
                </c:pt>
                <c:pt idx="9">
                  <c:v>1642.46</c:v>
                </c:pt>
                <c:pt idx="10">
                  <c:v>2850.09</c:v>
                </c:pt>
                <c:pt idx="11">
                  <c:v>4997</c:v>
                </c:pt>
                <c:pt idx="12">
                  <c:v>7782.73</c:v>
                </c:pt>
                <c:pt idx="13">
                  <c:v>8321.2099999999991</c:v>
                </c:pt>
                <c:pt idx="14">
                  <c:v>6356.95</c:v>
                </c:pt>
                <c:pt idx="15">
                  <c:v>3183.16</c:v>
                </c:pt>
                <c:pt idx="16">
                  <c:v>1055.4000000000001</c:v>
                </c:pt>
                <c:pt idx="17">
                  <c:v>184</c:v>
                </c:pt>
              </c:numCache>
            </c:numRef>
          </c:val>
          <c:extLst>
            <c:ext xmlns:c16="http://schemas.microsoft.com/office/drawing/2014/chart" uri="{C3380CC4-5D6E-409C-BE32-E72D297353CC}">
              <c16:uniqueId val="{00000000-59A5-445C-8433-8BE4DB9D0098}"/>
            </c:ext>
          </c:extLst>
        </c:ser>
        <c:ser>
          <c:idx val="1"/>
          <c:order val="1"/>
          <c:tx>
            <c:strRef>
              <c:f>'alfredo (16,384)'!$A$8</c:f>
              <c:strCache>
                <c:ptCount val="1"/>
                <c:pt idx="0">
                  <c:v>uniform</c:v>
                </c:pt>
              </c:strCache>
            </c:strRef>
          </c:tx>
          <c:spPr>
            <a:solidFill>
              <a:schemeClr val="accent2"/>
            </a:solidFill>
            <a:ln>
              <a:noFill/>
            </a:ln>
            <a:effectLst/>
          </c:spPr>
          <c:invertIfNegative val="0"/>
          <c:val>
            <c:numRef>
              <c:f>'alfredo (16,384)'!$B$8:$S$8</c:f>
              <c:numCache>
                <c:formatCode>General</c:formatCode>
                <c:ptCount val="18"/>
                <c:pt idx="0">
                  <c:v>14.0001</c:v>
                </c:pt>
                <c:pt idx="1">
                  <c:v>26.000399999999999</c:v>
                </c:pt>
                <c:pt idx="2">
                  <c:v>48.001399999999997</c:v>
                </c:pt>
                <c:pt idx="3">
                  <c:v>88.005399999999995</c:v>
                </c:pt>
                <c:pt idx="4">
                  <c:v>160.02099999999999</c:v>
                </c:pt>
                <c:pt idx="5">
                  <c:v>288.08300000000003</c:v>
                </c:pt>
                <c:pt idx="6">
                  <c:v>512.32399999999996</c:v>
                </c:pt>
                <c:pt idx="7">
                  <c:v>897.26</c:v>
                </c:pt>
                <c:pt idx="8">
                  <c:v>1540.69</c:v>
                </c:pt>
                <c:pt idx="9">
                  <c:v>2578.09</c:v>
                </c:pt>
                <c:pt idx="10">
                  <c:v>4165.47</c:v>
                </c:pt>
                <c:pt idx="11">
                  <c:v>6405.16</c:v>
                </c:pt>
                <c:pt idx="12">
                  <c:v>8914.7099999999991</c:v>
                </c:pt>
                <c:pt idx="13">
                  <c:v>9481.99</c:v>
                </c:pt>
                <c:pt idx="14">
                  <c:v>7478.45</c:v>
                </c:pt>
                <c:pt idx="15">
                  <c:v>3937.72</c:v>
                </c:pt>
                <c:pt idx="16">
                  <c:v>1398.58</c:v>
                </c:pt>
                <c:pt idx="17">
                  <c:v>291.63299999999998</c:v>
                </c:pt>
              </c:numCache>
            </c:numRef>
          </c:val>
          <c:extLst>
            <c:ext xmlns:c16="http://schemas.microsoft.com/office/drawing/2014/chart" uri="{C3380CC4-5D6E-409C-BE32-E72D297353CC}">
              <c16:uniqueId val="{00000001-59A5-445C-8433-8BE4DB9D0098}"/>
            </c:ext>
          </c:extLst>
        </c:ser>
        <c:dLbls>
          <c:showLegendKey val="0"/>
          <c:showVal val="0"/>
          <c:showCatName val="0"/>
          <c:showSerName val="0"/>
          <c:showPercent val="0"/>
          <c:showBubbleSize val="0"/>
        </c:dLbls>
        <c:gapWidth val="219"/>
        <c:overlap val="-27"/>
        <c:axId val="536744272"/>
        <c:axId val="536742632"/>
      </c:barChart>
      <c:catAx>
        <c:axId val="536744272"/>
        <c:scaling>
          <c:orientation val="minMax"/>
        </c:scaling>
        <c:delete val="0"/>
        <c:axPos val="b"/>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Tree level</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36742632"/>
        <c:crosses val="autoZero"/>
        <c:auto val="1"/>
        <c:lblAlgn val="ctr"/>
        <c:lblOffset val="100"/>
        <c:noMultiLvlLbl val="0"/>
      </c:catAx>
      <c:valAx>
        <c:axId val="53674263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Code length (bits)</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36744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en-US" sz="2000" dirty="0"/>
              <a:t>Cosmology (63,768,440</a:t>
            </a:r>
            <a:r>
              <a:rPr lang="en-US" sz="2000" baseline="0" dirty="0"/>
              <a:t> particles)</a:t>
            </a:r>
            <a:endParaRPr lang="en-US" sz="2000" dirty="0"/>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'cosmology (63,768,440)'!$A$1</c:f>
              <c:strCache>
                <c:ptCount val="1"/>
                <c:pt idx="0">
                  <c:v>binomial</c:v>
                </c:pt>
              </c:strCache>
            </c:strRef>
          </c:tx>
          <c:spPr>
            <a:solidFill>
              <a:schemeClr val="accent1"/>
            </a:solidFill>
            <a:ln>
              <a:noFill/>
            </a:ln>
            <a:effectLst/>
          </c:spPr>
          <c:invertIfNegative val="0"/>
          <c:val>
            <c:numRef>
              <c:f>'cosmology (63,768,440)'!$B$1:$BL$1</c:f>
              <c:numCache>
                <c:formatCode>General</c:formatCode>
                <c:ptCount val="63"/>
                <c:pt idx="0">
                  <c:v>375554</c:v>
                </c:pt>
                <c:pt idx="1">
                  <c:v>755090</c:v>
                </c:pt>
                <c:pt idx="2">
                  <c:v>810404</c:v>
                </c:pt>
                <c:pt idx="3" formatCode="0.00E+00">
                  <c:v>1429960</c:v>
                </c:pt>
                <c:pt idx="4">
                  <c:v>868530</c:v>
                </c:pt>
                <c:pt idx="5" formatCode="0.00E+00">
                  <c:v>3802030</c:v>
                </c:pt>
                <c:pt idx="6" formatCode="0.00E+00">
                  <c:v>2751740</c:v>
                </c:pt>
                <c:pt idx="7" formatCode="0.00E+00">
                  <c:v>4448470</c:v>
                </c:pt>
                <c:pt idx="8" formatCode="0.00E+00">
                  <c:v>5631510</c:v>
                </c:pt>
                <c:pt idx="9" formatCode="0.00E+00">
                  <c:v>5465950</c:v>
                </c:pt>
                <c:pt idx="10" formatCode="0.00E+00">
                  <c:v>8572230</c:v>
                </c:pt>
                <c:pt idx="11" formatCode="0.00E+00">
                  <c:v>11785000</c:v>
                </c:pt>
                <c:pt idx="12" formatCode="0.00E+00">
                  <c:v>11775100</c:v>
                </c:pt>
                <c:pt idx="13" formatCode="0.00E+00">
                  <c:v>14044600</c:v>
                </c:pt>
                <c:pt idx="14" formatCode="0.00E+00">
                  <c:v>17461600</c:v>
                </c:pt>
                <c:pt idx="15" formatCode="0.00E+00">
                  <c:v>14917500</c:v>
                </c:pt>
                <c:pt idx="16" formatCode="0.00E+00">
                  <c:v>17631100</c:v>
                </c:pt>
                <c:pt idx="17" formatCode="0.00E+00">
                  <c:v>22137500</c:v>
                </c:pt>
                <c:pt idx="18" formatCode="0.00E+00">
                  <c:v>17313200</c:v>
                </c:pt>
                <c:pt idx="19" formatCode="0.00E+00">
                  <c:v>20249000</c:v>
                </c:pt>
                <c:pt idx="20" formatCode="0.00E+00">
                  <c:v>24130700</c:v>
                </c:pt>
                <c:pt idx="21" formatCode="0.00E+00">
                  <c:v>19624700</c:v>
                </c:pt>
                <c:pt idx="22" formatCode="0.00E+00">
                  <c:v>22951000</c:v>
                </c:pt>
                <c:pt idx="23" formatCode="0.00E+00">
                  <c:v>26147300</c:v>
                </c:pt>
                <c:pt idx="24" formatCode="0.00E+00">
                  <c:v>20821500</c:v>
                </c:pt>
                <c:pt idx="25" formatCode="0.00E+00">
                  <c:v>22804900</c:v>
                </c:pt>
                <c:pt idx="26" formatCode="0.00E+00">
                  <c:v>24511300</c:v>
                </c:pt>
                <c:pt idx="27" formatCode="0.00E+00">
                  <c:v>19995600</c:v>
                </c:pt>
                <c:pt idx="28" formatCode="0.00E+00">
                  <c:v>21098900</c:v>
                </c:pt>
                <c:pt idx="29" formatCode="0.00E+00">
                  <c:v>21927600</c:v>
                </c:pt>
                <c:pt idx="30" formatCode="0.00E+00">
                  <c:v>19094400</c:v>
                </c:pt>
                <c:pt idx="31" formatCode="0.00E+00">
                  <c:v>19387000</c:v>
                </c:pt>
                <c:pt idx="32" formatCode="0.00E+00">
                  <c:v>19294500</c:v>
                </c:pt>
                <c:pt idx="33" formatCode="0.00E+00">
                  <c:v>16877500</c:v>
                </c:pt>
                <c:pt idx="34" formatCode="0.00E+00">
                  <c:v>15652100</c:v>
                </c:pt>
                <c:pt idx="35" formatCode="0.00E+00">
                  <c:v>14016600</c:v>
                </c:pt>
                <c:pt idx="36" formatCode="0.00E+00">
                  <c:v>11253700</c:v>
                </c:pt>
                <c:pt idx="37" formatCode="0.00E+00">
                  <c:v>8856890</c:v>
                </c:pt>
                <c:pt idx="38" formatCode="0.00E+00">
                  <c:v>6575890</c:v>
                </c:pt>
                <c:pt idx="39" formatCode="0.00E+00">
                  <c:v>4474370</c:v>
                </c:pt>
                <c:pt idx="40" formatCode="0.00E+00">
                  <c:v>2826300</c:v>
                </c:pt>
                <c:pt idx="41" formatCode="0.00E+00">
                  <c:v>1665320</c:v>
                </c:pt>
                <c:pt idx="42">
                  <c:v>922714</c:v>
                </c:pt>
                <c:pt idx="43">
                  <c:v>488285</c:v>
                </c:pt>
                <c:pt idx="44">
                  <c:v>251507</c:v>
                </c:pt>
                <c:pt idx="45">
                  <c:v>127543</c:v>
                </c:pt>
                <c:pt idx="46">
                  <c:v>64056.4</c:v>
                </c:pt>
                <c:pt idx="47">
                  <c:v>32205.9</c:v>
                </c:pt>
                <c:pt idx="48">
                  <c:v>16101.7</c:v>
                </c:pt>
                <c:pt idx="49">
                  <c:v>8046.83</c:v>
                </c:pt>
                <c:pt idx="50">
                  <c:v>4023.42</c:v>
                </c:pt>
                <c:pt idx="51">
                  <c:v>1954</c:v>
                </c:pt>
                <c:pt idx="52">
                  <c:v>930</c:v>
                </c:pt>
                <c:pt idx="53">
                  <c:v>453</c:v>
                </c:pt>
                <c:pt idx="54">
                  <c:v>239</c:v>
                </c:pt>
                <c:pt idx="55">
                  <c:v>126</c:v>
                </c:pt>
                <c:pt idx="56">
                  <c:v>65</c:v>
                </c:pt>
                <c:pt idx="57">
                  <c:v>36</c:v>
                </c:pt>
                <c:pt idx="58">
                  <c:v>15</c:v>
                </c:pt>
                <c:pt idx="59">
                  <c:v>3</c:v>
                </c:pt>
                <c:pt idx="60">
                  <c:v>2</c:v>
                </c:pt>
                <c:pt idx="61">
                  <c:v>2</c:v>
                </c:pt>
                <c:pt idx="62">
                  <c:v>1</c:v>
                </c:pt>
              </c:numCache>
            </c:numRef>
          </c:val>
          <c:extLst>
            <c:ext xmlns:c16="http://schemas.microsoft.com/office/drawing/2014/chart" uri="{C3380CC4-5D6E-409C-BE32-E72D297353CC}">
              <c16:uniqueId val="{00000000-A5D1-45B8-9786-1B22C539D68B}"/>
            </c:ext>
          </c:extLst>
        </c:ser>
        <c:ser>
          <c:idx val="1"/>
          <c:order val="1"/>
          <c:tx>
            <c:strRef>
              <c:f>'cosmology (63,768,440)'!$A$2</c:f>
              <c:strCache>
                <c:ptCount val="1"/>
                <c:pt idx="0">
                  <c:v>uniform</c:v>
                </c:pt>
              </c:strCache>
            </c:strRef>
          </c:tx>
          <c:spPr>
            <a:solidFill>
              <a:schemeClr val="accent2"/>
            </a:solidFill>
            <a:ln>
              <a:noFill/>
            </a:ln>
            <a:effectLst/>
          </c:spPr>
          <c:invertIfNegative val="0"/>
          <c:val>
            <c:numRef>
              <c:f>'cosmology (63,768,440)'!$B$2:$BL$2</c:f>
              <c:numCache>
                <c:formatCode>General</c:formatCode>
                <c:ptCount val="63"/>
                <c:pt idx="0">
                  <c:v>25.926300000000001</c:v>
                </c:pt>
                <c:pt idx="1">
                  <c:v>49.840899999999998</c:v>
                </c:pt>
                <c:pt idx="2">
                  <c:v>95.631100000000004</c:v>
                </c:pt>
                <c:pt idx="3">
                  <c:v>183.15600000000001</c:v>
                </c:pt>
                <c:pt idx="4">
                  <c:v>349.98700000000002</c:v>
                </c:pt>
                <c:pt idx="5">
                  <c:v>667.55499999999995</c:v>
                </c:pt>
                <c:pt idx="6">
                  <c:v>1267.1500000000001</c:v>
                </c:pt>
                <c:pt idx="7">
                  <c:v>2401.1799999999998</c:v>
                </c:pt>
                <c:pt idx="8">
                  <c:v>4530.62</c:v>
                </c:pt>
                <c:pt idx="9">
                  <c:v>8508.68</c:v>
                </c:pt>
                <c:pt idx="10">
                  <c:v>15915.9</c:v>
                </c:pt>
                <c:pt idx="11">
                  <c:v>29556.7</c:v>
                </c:pt>
                <c:pt idx="12">
                  <c:v>54445.1</c:v>
                </c:pt>
                <c:pt idx="13">
                  <c:v>99711.1</c:v>
                </c:pt>
                <c:pt idx="14">
                  <c:v>180669</c:v>
                </c:pt>
                <c:pt idx="15">
                  <c:v>322561</c:v>
                </c:pt>
                <c:pt idx="16">
                  <c:v>570996</c:v>
                </c:pt>
                <c:pt idx="17">
                  <c:v>990832</c:v>
                </c:pt>
                <c:pt idx="18" formatCode="0.00E+00">
                  <c:v>1672300</c:v>
                </c:pt>
                <c:pt idx="19" formatCode="0.00E+00">
                  <c:v>2765810</c:v>
                </c:pt>
                <c:pt idx="20" formatCode="0.00E+00">
                  <c:v>4382000</c:v>
                </c:pt>
                <c:pt idx="21" formatCode="0.00E+00">
                  <c:v>6430260</c:v>
                </c:pt>
                <c:pt idx="22" formatCode="0.00E+00">
                  <c:v>8608330</c:v>
                </c:pt>
                <c:pt idx="23" formatCode="0.00E+00">
                  <c:v>10330200</c:v>
                </c:pt>
                <c:pt idx="24" formatCode="0.00E+00">
                  <c:v>11354500</c:v>
                </c:pt>
                <c:pt idx="25" formatCode="0.00E+00">
                  <c:v>12658500</c:v>
                </c:pt>
                <c:pt idx="26" formatCode="0.00E+00">
                  <c:v>13722600</c:v>
                </c:pt>
                <c:pt idx="27" formatCode="0.00E+00">
                  <c:v>14556700</c:v>
                </c:pt>
                <c:pt idx="28" formatCode="0.00E+00">
                  <c:v>15452900</c:v>
                </c:pt>
                <c:pt idx="29" formatCode="0.00E+00">
                  <c:v>16180400</c:v>
                </c:pt>
                <c:pt idx="30" formatCode="0.00E+00">
                  <c:v>16739100</c:v>
                </c:pt>
                <c:pt idx="31" formatCode="0.00E+00">
                  <c:v>17071900</c:v>
                </c:pt>
                <c:pt idx="32" formatCode="0.00E+00">
                  <c:v>17024500</c:v>
                </c:pt>
                <c:pt idx="33" formatCode="0.00E+00">
                  <c:v>16547500</c:v>
                </c:pt>
                <c:pt idx="34" formatCode="0.00E+00">
                  <c:v>15357800</c:v>
                </c:pt>
                <c:pt idx="35" formatCode="0.00E+00">
                  <c:v>13721300</c:v>
                </c:pt>
                <c:pt idx="36" formatCode="0.00E+00">
                  <c:v>11775600</c:v>
                </c:pt>
                <c:pt idx="37" formatCode="0.00E+00">
                  <c:v>9260900</c:v>
                </c:pt>
                <c:pt idx="38" formatCode="0.00E+00">
                  <c:v>6863530</c:v>
                </c:pt>
                <c:pt idx="39" formatCode="0.00E+00">
                  <c:v>4769590</c:v>
                </c:pt>
                <c:pt idx="40" formatCode="0.00E+00">
                  <c:v>2998140</c:v>
                </c:pt>
                <c:pt idx="41" formatCode="0.00E+00">
                  <c:v>1760560</c:v>
                </c:pt>
                <c:pt idx="42">
                  <c:v>976960</c:v>
                </c:pt>
                <c:pt idx="43">
                  <c:v>516790</c:v>
                </c:pt>
                <c:pt idx="44">
                  <c:v>265919</c:v>
                </c:pt>
                <c:pt idx="45">
                  <c:v>135084</c:v>
                </c:pt>
                <c:pt idx="46">
                  <c:v>67659</c:v>
                </c:pt>
                <c:pt idx="47">
                  <c:v>34020</c:v>
                </c:pt>
                <c:pt idx="48">
                  <c:v>17057.599999999999</c:v>
                </c:pt>
                <c:pt idx="49">
                  <c:v>8472.8700000000008</c:v>
                </c:pt>
                <c:pt idx="50">
                  <c:v>4282.9799999999996</c:v>
                </c:pt>
                <c:pt idx="51">
                  <c:v>2095.3200000000002</c:v>
                </c:pt>
                <c:pt idx="52">
                  <c:v>1001.7</c:v>
                </c:pt>
                <c:pt idx="53">
                  <c:v>472.31900000000002</c:v>
                </c:pt>
                <c:pt idx="54">
                  <c:v>245.66900000000001</c:v>
                </c:pt>
                <c:pt idx="55">
                  <c:v>133.137</c:v>
                </c:pt>
                <c:pt idx="56">
                  <c:v>66.568399999999997</c:v>
                </c:pt>
                <c:pt idx="57">
                  <c:v>36.454099999999997</c:v>
                </c:pt>
                <c:pt idx="58">
                  <c:v>20.604500000000002</c:v>
                </c:pt>
                <c:pt idx="59">
                  <c:v>3.1699299999999999</c:v>
                </c:pt>
                <c:pt idx="60">
                  <c:v>1.5849599999999999</c:v>
                </c:pt>
                <c:pt idx="61">
                  <c:v>1.5849599999999999</c:v>
                </c:pt>
                <c:pt idx="62">
                  <c:v>1.5849599999999999</c:v>
                </c:pt>
              </c:numCache>
            </c:numRef>
          </c:val>
          <c:extLst>
            <c:ext xmlns:c16="http://schemas.microsoft.com/office/drawing/2014/chart" uri="{C3380CC4-5D6E-409C-BE32-E72D297353CC}">
              <c16:uniqueId val="{00000001-A5D1-45B8-9786-1B22C539D68B}"/>
            </c:ext>
          </c:extLst>
        </c:ser>
        <c:dLbls>
          <c:showLegendKey val="0"/>
          <c:showVal val="0"/>
          <c:showCatName val="0"/>
          <c:showSerName val="0"/>
          <c:showPercent val="0"/>
          <c:showBubbleSize val="0"/>
        </c:dLbls>
        <c:gapWidth val="219"/>
        <c:overlap val="-27"/>
        <c:axId val="538246840"/>
        <c:axId val="537908672"/>
      </c:barChart>
      <c:catAx>
        <c:axId val="53824684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600"/>
                  <a:t>Tree level</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37908672"/>
        <c:crosses val="autoZero"/>
        <c:auto val="1"/>
        <c:lblAlgn val="ctr"/>
        <c:lblOffset val="100"/>
        <c:noMultiLvlLbl val="0"/>
      </c:catAx>
      <c:valAx>
        <c:axId val="5379086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600"/>
                  <a:t>Code length (bits)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382468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2000" dirty="0"/>
              <a:t>Nanosphere (742,614 particles)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'nanosphere (742,614)'!$A$1</c:f>
              <c:strCache>
                <c:ptCount val="1"/>
                <c:pt idx="0">
                  <c:v>binomial</c:v>
                </c:pt>
              </c:strCache>
            </c:strRef>
          </c:tx>
          <c:spPr>
            <a:solidFill>
              <a:schemeClr val="accent1"/>
            </a:solidFill>
            <a:ln>
              <a:noFill/>
            </a:ln>
            <a:effectLst/>
          </c:spPr>
          <c:invertIfNegative val="0"/>
          <c:val>
            <c:numRef>
              <c:f>'nanosphere (742,614)'!$B$1:$Y$1</c:f>
              <c:numCache>
                <c:formatCode>General</c:formatCode>
                <c:ptCount val="24"/>
                <c:pt idx="0">
                  <c:v>17.741399999999999</c:v>
                </c:pt>
                <c:pt idx="1">
                  <c:v>29.453499999999998</c:v>
                </c:pt>
                <c:pt idx="2">
                  <c:v>77.723799999999997</c:v>
                </c:pt>
                <c:pt idx="3">
                  <c:v>49051.4</c:v>
                </c:pt>
                <c:pt idx="4">
                  <c:v>52451.8</c:v>
                </c:pt>
                <c:pt idx="5">
                  <c:v>56312.2</c:v>
                </c:pt>
                <c:pt idx="6">
                  <c:v>44944.4</c:v>
                </c:pt>
                <c:pt idx="7">
                  <c:v>49781.3</c:v>
                </c:pt>
                <c:pt idx="8">
                  <c:v>56050.3</c:v>
                </c:pt>
                <c:pt idx="9">
                  <c:v>26160.400000000001</c:v>
                </c:pt>
                <c:pt idx="10">
                  <c:v>30088.1</c:v>
                </c:pt>
                <c:pt idx="11">
                  <c:v>36950.6</c:v>
                </c:pt>
                <c:pt idx="12">
                  <c:v>25364.2</c:v>
                </c:pt>
                <c:pt idx="13">
                  <c:v>37031.5</c:v>
                </c:pt>
                <c:pt idx="14">
                  <c:v>55545.3</c:v>
                </c:pt>
                <c:pt idx="15">
                  <c:v>77268.2</c:v>
                </c:pt>
                <c:pt idx="16">
                  <c:v>123761</c:v>
                </c:pt>
                <c:pt idx="17">
                  <c:v>197127</c:v>
                </c:pt>
                <c:pt idx="18">
                  <c:v>291013</c:v>
                </c:pt>
                <c:pt idx="19">
                  <c:v>378136</c:v>
                </c:pt>
                <c:pt idx="20">
                  <c:v>293686</c:v>
                </c:pt>
                <c:pt idx="21">
                  <c:v>127330</c:v>
                </c:pt>
                <c:pt idx="22">
                  <c:v>31856</c:v>
                </c:pt>
                <c:pt idx="23">
                  <c:v>6505</c:v>
                </c:pt>
              </c:numCache>
            </c:numRef>
          </c:val>
          <c:extLst>
            <c:ext xmlns:c16="http://schemas.microsoft.com/office/drawing/2014/chart" uri="{C3380CC4-5D6E-409C-BE32-E72D297353CC}">
              <c16:uniqueId val="{00000000-23A0-4625-BDCA-AB9CA756C575}"/>
            </c:ext>
          </c:extLst>
        </c:ser>
        <c:ser>
          <c:idx val="1"/>
          <c:order val="1"/>
          <c:tx>
            <c:strRef>
              <c:f>'nanosphere (742,614)'!$A$2</c:f>
              <c:strCache>
                <c:ptCount val="1"/>
                <c:pt idx="0">
                  <c:v>uniform</c:v>
                </c:pt>
              </c:strCache>
            </c:strRef>
          </c:tx>
          <c:spPr>
            <a:solidFill>
              <a:schemeClr val="accent2"/>
            </a:solidFill>
            <a:ln>
              <a:noFill/>
            </a:ln>
            <a:effectLst/>
          </c:spPr>
          <c:invertIfNegative val="0"/>
          <c:val>
            <c:numRef>
              <c:f>'nanosphere (742,614)'!$B$2:$Y$2</c:f>
              <c:numCache>
                <c:formatCode>General</c:formatCode>
                <c:ptCount val="24"/>
                <c:pt idx="0">
                  <c:v>19.502300000000002</c:v>
                </c:pt>
                <c:pt idx="1">
                  <c:v>37.0045</c:v>
                </c:pt>
                <c:pt idx="2">
                  <c:v>70.009</c:v>
                </c:pt>
                <c:pt idx="3">
                  <c:v>132.018</c:v>
                </c:pt>
                <c:pt idx="4">
                  <c:v>246.946</c:v>
                </c:pt>
                <c:pt idx="5">
                  <c:v>459.041</c:v>
                </c:pt>
                <c:pt idx="6">
                  <c:v>848.12400000000002</c:v>
                </c:pt>
                <c:pt idx="7">
                  <c:v>1548.26</c:v>
                </c:pt>
                <c:pt idx="8">
                  <c:v>2729.9</c:v>
                </c:pt>
                <c:pt idx="9">
                  <c:v>4646.41</c:v>
                </c:pt>
                <c:pt idx="10">
                  <c:v>8221.6299999999992</c:v>
                </c:pt>
                <c:pt idx="11">
                  <c:v>14238.5</c:v>
                </c:pt>
                <c:pt idx="12">
                  <c:v>24214.6</c:v>
                </c:pt>
                <c:pt idx="13">
                  <c:v>41488.400000000001</c:v>
                </c:pt>
                <c:pt idx="14">
                  <c:v>69631.199999999997</c:v>
                </c:pt>
                <c:pt idx="15">
                  <c:v>114057</c:v>
                </c:pt>
                <c:pt idx="16">
                  <c:v>182559</c:v>
                </c:pt>
                <c:pt idx="17">
                  <c:v>279320</c:v>
                </c:pt>
                <c:pt idx="18">
                  <c:v>398316</c:v>
                </c:pt>
                <c:pt idx="19">
                  <c:v>472337</c:v>
                </c:pt>
                <c:pt idx="20">
                  <c:v>323167</c:v>
                </c:pt>
                <c:pt idx="21">
                  <c:v>161637</c:v>
                </c:pt>
                <c:pt idx="22">
                  <c:v>40180.400000000001</c:v>
                </c:pt>
                <c:pt idx="23">
                  <c:v>10310.200000000001</c:v>
                </c:pt>
              </c:numCache>
            </c:numRef>
          </c:val>
          <c:extLst>
            <c:ext xmlns:c16="http://schemas.microsoft.com/office/drawing/2014/chart" uri="{C3380CC4-5D6E-409C-BE32-E72D297353CC}">
              <c16:uniqueId val="{00000001-23A0-4625-BDCA-AB9CA756C575}"/>
            </c:ext>
          </c:extLst>
        </c:ser>
        <c:dLbls>
          <c:showLegendKey val="0"/>
          <c:showVal val="0"/>
          <c:showCatName val="0"/>
          <c:showSerName val="0"/>
          <c:showPercent val="0"/>
          <c:showBubbleSize val="0"/>
        </c:dLbls>
        <c:gapWidth val="219"/>
        <c:overlap val="-27"/>
        <c:axId val="538370160"/>
        <c:axId val="538370816"/>
      </c:barChart>
      <c:catAx>
        <c:axId val="53837016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600"/>
                  <a:t>Tree</a:t>
                </a:r>
                <a:r>
                  <a:rPr lang="en-US" sz="1600" baseline="0"/>
                  <a:t> level</a:t>
                </a:r>
                <a:endParaRPr lang="en-US" sz="160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38370816"/>
        <c:crosses val="autoZero"/>
        <c:auto val="1"/>
        <c:lblAlgn val="ctr"/>
        <c:lblOffset val="100"/>
        <c:noMultiLvlLbl val="0"/>
      </c:catAx>
      <c:valAx>
        <c:axId val="53837081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600"/>
                  <a:t>Code length (bits)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383701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en-US" sz="2000" dirty="0" err="1"/>
              <a:t>Pryia</a:t>
            </a:r>
            <a:r>
              <a:rPr lang="en-US" sz="2000" dirty="0"/>
              <a:t> (4,788,585 particles)</a:t>
            </a: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'pryia (4,788,858)'!$A$1</c:f>
              <c:strCache>
                <c:ptCount val="1"/>
                <c:pt idx="0">
                  <c:v>binomial</c:v>
                </c:pt>
              </c:strCache>
            </c:strRef>
          </c:tx>
          <c:spPr>
            <a:solidFill>
              <a:schemeClr val="accent1"/>
            </a:solidFill>
            <a:ln>
              <a:noFill/>
            </a:ln>
            <a:effectLst/>
          </c:spPr>
          <c:invertIfNegative val="0"/>
          <c:val>
            <c:numRef>
              <c:f>'pryia (4,788,858)'!$B$1:$AF$1</c:f>
              <c:numCache>
                <c:formatCode>General</c:formatCode>
                <c:ptCount val="31"/>
                <c:pt idx="0">
                  <c:v>5138.57</c:v>
                </c:pt>
                <c:pt idx="1">
                  <c:v>1672.98</c:v>
                </c:pt>
                <c:pt idx="2">
                  <c:v>44.088799999999999</c:v>
                </c:pt>
                <c:pt idx="3">
                  <c:v>9756.8700000000008</c:v>
                </c:pt>
                <c:pt idx="4">
                  <c:v>42366.2</c:v>
                </c:pt>
                <c:pt idx="5">
                  <c:v>302.16899999999998</c:v>
                </c:pt>
                <c:pt idx="6">
                  <c:v>7508.83</c:v>
                </c:pt>
                <c:pt idx="7">
                  <c:v>122136</c:v>
                </c:pt>
                <c:pt idx="8">
                  <c:v>1966.85</c:v>
                </c:pt>
                <c:pt idx="9">
                  <c:v>11356.3</c:v>
                </c:pt>
                <c:pt idx="10">
                  <c:v>149595</c:v>
                </c:pt>
                <c:pt idx="11">
                  <c:v>12414.5</c:v>
                </c:pt>
                <c:pt idx="12">
                  <c:v>32222.6</c:v>
                </c:pt>
                <c:pt idx="13">
                  <c:v>114158</c:v>
                </c:pt>
                <c:pt idx="14">
                  <c:v>76007.199999999997</c:v>
                </c:pt>
                <c:pt idx="15">
                  <c:v>151936</c:v>
                </c:pt>
                <c:pt idx="16">
                  <c:v>277829</c:v>
                </c:pt>
                <c:pt idx="17">
                  <c:v>442752</c:v>
                </c:pt>
                <c:pt idx="18">
                  <c:v>757319</c:v>
                </c:pt>
                <c:pt idx="19" formatCode="0.00E+00">
                  <c:v>1227440</c:v>
                </c:pt>
                <c:pt idx="20" formatCode="0.00E+00">
                  <c:v>1983910</c:v>
                </c:pt>
                <c:pt idx="21" formatCode="0.00E+00">
                  <c:v>2421120</c:v>
                </c:pt>
                <c:pt idx="22" formatCode="0.00E+00">
                  <c:v>2148140</c:v>
                </c:pt>
                <c:pt idx="23" formatCode="0.00E+00">
                  <c:v>1409770</c:v>
                </c:pt>
                <c:pt idx="24">
                  <c:v>750254</c:v>
                </c:pt>
                <c:pt idx="25">
                  <c:v>331239</c:v>
                </c:pt>
                <c:pt idx="26">
                  <c:v>129971</c:v>
                </c:pt>
                <c:pt idx="27">
                  <c:v>43862.400000000001</c:v>
                </c:pt>
                <c:pt idx="28">
                  <c:v>699</c:v>
                </c:pt>
                <c:pt idx="29">
                  <c:v>4</c:v>
                </c:pt>
                <c:pt idx="30">
                  <c:v>1</c:v>
                </c:pt>
              </c:numCache>
            </c:numRef>
          </c:val>
          <c:extLst>
            <c:ext xmlns:c16="http://schemas.microsoft.com/office/drawing/2014/chart" uri="{C3380CC4-5D6E-409C-BE32-E72D297353CC}">
              <c16:uniqueId val="{00000000-3A70-44DE-A91B-A99DBA3104B2}"/>
            </c:ext>
          </c:extLst>
        </c:ser>
        <c:ser>
          <c:idx val="1"/>
          <c:order val="1"/>
          <c:tx>
            <c:strRef>
              <c:f>'pryia (4,788,858)'!$A$2</c:f>
              <c:strCache>
                <c:ptCount val="1"/>
                <c:pt idx="0">
                  <c:v>uniform</c:v>
                </c:pt>
              </c:strCache>
            </c:strRef>
          </c:tx>
          <c:spPr>
            <a:solidFill>
              <a:schemeClr val="accent2"/>
            </a:solidFill>
            <a:ln>
              <a:noFill/>
            </a:ln>
            <a:effectLst/>
          </c:spPr>
          <c:invertIfNegative val="0"/>
          <c:val>
            <c:numRef>
              <c:f>'pryia (4,788,858)'!$B$2:$AF$2</c:f>
              <c:numCache>
                <c:formatCode>General</c:formatCode>
                <c:ptCount val="31"/>
                <c:pt idx="0">
                  <c:v>22.191299999999998</c:v>
                </c:pt>
                <c:pt idx="1">
                  <c:v>42.380400000000002</c:v>
                </c:pt>
                <c:pt idx="2">
                  <c:v>80.759399999999999</c:v>
                </c:pt>
                <c:pt idx="3">
                  <c:v>153.51900000000001</c:v>
                </c:pt>
                <c:pt idx="4">
                  <c:v>291.00400000000002</c:v>
                </c:pt>
                <c:pt idx="5">
                  <c:v>549.69600000000003</c:v>
                </c:pt>
                <c:pt idx="6">
                  <c:v>1035.3900000000001</c:v>
                </c:pt>
                <c:pt idx="7">
                  <c:v>1942.55</c:v>
                </c:pt>
                <c:pt idx="8">
                  <c:v>3618.1</c:v>
                </c:pt>
                <c:pt idx="9">
                  <c:v>6724.24</c:v>
                </c:pt>
                <c:pt idx="10">
                  <c:v>12419</c:v>
                </c:pt>
                <c:pt idx="11">
                  <c:v>22320.1</c:v>
                </c:pt>
                <c:pt idx="12">
                  <c:v>40642.699999999997</c:v>
                </c:pt>
                <c:pt idx="13">
                  <c:v>73216</c:v>
                </c:pt>
                <c:pt idx="14">
                  <c:v>129119</c:v>
                </c:pt>
                <c:pt idx="15">
                  <c:v>226791</c:v>
                </c:pt>
                <c:pt idx="16">
                  <c:v>390327</c:v>
                </c:pt>
                <c:pt idx="17">
                  <c:v>652736</c:v>
                </c:pt>
                <c:pt idx="18" formatCode="0.00E+00">
                  <c:v>1062750</c:v>
                </c:pt>
                <c:pt idx="19" formatCode="0.00E+00">
                  <c:v>1648280</c:v>
                </c:pt>
                <c:pt idx="20" formatCode="0.00E+00">
                  <c:v>2387480</c:v>
                </c:pt>
                <c:pt idx="21" formatCode="0.00E+00">
                  <c:v>2822410</c:v>
                </c:pt>
                <c:pt idx="22" formatCode="0.00E+00">
                  <c:v>2383680</c:v>
                </c:pt>
                <c:pt idx="23" formatCode="0.00E+00">
                  <c:v>1510590</c:v>
                </c:pt>
                <c:pt idx="24">
                  <c:v>840984</c:v>
                </c:pt>
                <c:pt idx="25">
                  <c:v>391351</c:v>
                </c:pt>
                <c:pt idx="26">
                  <c:v>137605</c:v>
                </c:pt>
                <c:pt idx="27">
                  <c:v>68434.600000000006</c:v>
                </c:pt>
                <c:pt idx="28">
                  <c:v>1103.1300000000001</c:v>
                </c:pt>
                <c:pt idx="29">
                  <c:v>4.7548899999999996</c:v>
                </c:pt>
                <c:pt idx="30">
                  <c:v>1.5849599999999999</c:v>
                </c:pt>
              </c:numCache>
            </c:numRef>
          </c:val>
          <c:extLst>
            <c:ext xmlns:c16="http://schemas.microsoft.com/office/drawing/2014/chart" uri="{C3380CC4-5D6E-409C-BE32-E72D297353CC}">
              <c16:uniqueId val="{00000001-3A70-44DE-A91B-A99DBA3104B2}"/>
            </c:ext>
          </c:extLst>
        </c:ser>
        <c:dLbls>
          <c:showLegendKey val="0"/>
          <c:showVal val="0"/>
          <c:showCatName val="0"/>
          <c:showSerName val="0"/>
          <c:showPercent val="0"/>
          <c:showBubbleSize val="0"/>
        </c:dLbls>
        <c:gapWidth val="219"/>
        <c:overlap val="-27"/>
        <c:axId val="668869728"/>
        <c:axId val="668866776"/>
      </c:barChart>
      <c:catAx>
        <c:axId val="66886972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600"/>
                  <a:t>Tree level</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668866776"/>
        <c:crosses val="autoZero"/>
        <c:auto val="1"/>
        <c:lblAlgn val="ctr"/>
        <c:lblOffset val="100"/>
        <c:noMultiLvlLbl val="0"/>
      </c:catAx>
      <c:valAx>
        <c:axId val="6688667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600"/>
                  <a:t>Code length (bits)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6688697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2000" dirty="0"/>
              <a:t>VIS Contest (1,686,935 particles)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'viscontest (1,686,935)'!$A$1</c:f>
              <c:strCache>
                <c:ptCount val="1"/>
                <c:pt idx="0">
                  <c:v>binomial</c:v>
                </c:pt>
              </c:strCache>
            </c:strRef>
          </c:tx>
          <c:spPr>
            <a:solidFill>
              <a:schemeClr val="accent1"/>
            </a:solidFill>
            <a:ln>
              <a:noFill/>
            </a:ln>
            <a:effectLst/>
          </c:spPr>
          <c:invertIfNegative val="0"/>
          <c:val>
            <c:numRef>
              <c:f>'viscontest (1,686,935)'!$B$1:$AP$1</c:f>
              <c:numCache>
                <c:formatCode>General</c:formatCode>
                <c:ptCount val="41"/>
                <c:pt idx="0">
                  <c:v>1562.34</c:v>
                </c:pt>
                <c:pt idx="1">
                  <c:v>150.59399999999999</c:v>
                </c:pt>
                <c:pt idx="2">
                  <c:v>5816.76</c:v>
                </c:pt>
                <c:pt idx="3">
                  <c:v>31923.5</c:v>
                </c:pt>
                <c:pt idx="4">
                  <c:v>111434</c:v>
                </c:pt>
                <c:pt idx="5">
                  <c:v>15027.3</c:v>
                </c:pt>
                <c:pt idx="6">
                  <c:v>79829.7</c:v>
                </c:pt>
                <c:pt idx="7">
                  <c:v>95847.6</c:v>
                </c:pt>
                <c:pt idx="8">
                  <c:v>11943.4</c:v>
                </c:pt>
                <c:pt idx="9">
                  <c:v>72274.7</c:v>
                </c:pt>
                <c:pt idx="10">
                  <c:v>84230.399999999994</c:v>
                </c:pt>
                <c:pt idx="11">
                  <c:v>20893.3</c:v>
                </c:pt>
                <c:pt idx="12">
                  <c:v>54136.5</c:v>
                </c:pt>
                <c:pt idx="13">
                  <c:v>86423</c:v>
                </c:pt>
                <c:pt idx="14">
                  <c:v>67520.100000000006</c:v>
                </c:pt>
                <c:pt idx="15">
                  <c:v>127640</c:v>
                </c:pt>
                <c:pt idx="16">
                  <c:v>202092</c:v>
                </c:pt>
                <c:pt idx="17">
                  <c:v>288561</c:v>
                </c:pt>
                <c:pt idx="18">
                  <c:v>477691</c:v>
                </c:pt>
                <c:pt idx="19">
                  <c:v>739522</c:v>
                </c:pt>
                <c:pt idx="20">
                  <c:v>849909</c:v>
                </c:pt>
                <c:pt idx="21">
                  <c:v>639912</c:v>
                </c:pt>
                <c:pt idx="22">
                  <c:v>313015</c:v>
                </c:pt>
                <c:pt idx="23">
                  <c:v>90656.5</c:v>
                </c:pt>
                <c:pt idx="24">
                  <c:v>8493.25</c:v>
                </c:pt>
                <c:pt idx="25">
                  <c:v>1890</c:v>
                </c:pt>
                <c:pt idx="26">
                  <c:v>372</c:v>
                </c:pt>
                <c:pt idx="27">
                  <c:v>44</c:v>
                </c:pt>
                <c:pt idx="28">
                  <c:v>37</c:v>
                </c:pt>
                <c:pt idx="29">
                  <c:v>33</c:v>
                </c:pt>
                <c:pt idx="30">
                  <c:v>26</c:v>
                </c:pt>
                <c:pt idx="31">
                  <c:v>17</c:v>
                </c:pt>
                <c:pt idx="32">
                  <c:v>10</c:v>
                </c:pt>
                <c:pt idx="33">
                  <c:v>4</c:v>
                </c:pt>
                <c:pt idx="34">
                  <c:v>2</c:v>
                </c:pt>
                <c:pt idx="35">
                  <c:v>2</c:v>
                </c:pt>
                <c:pt idx="36">
                  <c:v>2</c:v>
                </c:pt>
                <c:pt idx="37">
                  <c:v>2</c:v>
                </c:pt>
                <c:pt idx="38">
                  <c:v>2</c:v>
                </c:pt>
                <c:pt idx="39">
                  <c:v>2</c:v>
                </c:pt>
                <c:pt idx="40">
                  <c:v>1</c:v>
                </c:pt>
              </c:numCache>
            </c:numRef>
          </c:val>
          <c:extLst>
            <c:ext xmlns:c16="http://schemas.microsoft.com/office/drawing/2014/chart" uri="{C3380CC4-5D6E-409C-BE32-E72D297353CC}">
              <c16:uniqueId val="{00000000-E6BC-4789-9B46-5ED3C7FE5968}"/>
            </c:ext>
          </c:extLst>
        </c:ser>
        <c:ser>
          <c:idx val="1"/>
          <c:order val="1"/>
          <c:tx>
            <c:strRef>
              <c:f>'viscontest (1,686,935)'!$A$2</c:f>
              <c:strCache>
                <c:ptCount val="1"/>
                <c:pt idx="0">
                  <c:v>uniform</c:v>
                </c:pt>
              </c:strCache>
            </c:strRef>
          </c:tx>
          <c:spPr>
            <a:solidFill>
              <a:schemeClr val="accent2"/>
            </a:solidFill>
            <a:ln>
              <a:noFill/>
            </a:ln>
            <a:effectLst/>
          </c:spPr>
          <c:invertIfNegative val="0"/>
          <c:val>
            <c:numRef>
              <c:f>'viscontest (1,686,935)'!$B$2:$AP$2</c:f>
              <c:numCache>
                <c:formatCode>General</c:formatCode>
                <c:ptCount val="41"/>
                <c:pt idx="0">
                  <c:v>20.805599999999998</c:v>
                </c:pt>
                <c:pt idx="1">
                  <c:v>39.6096</c:v>
                </c:pt>
                <c:pt idx="2">
                  <c:v>75.218800000000002</c:v>
                </c:pt>
                <c:pt idx="3">
                  <c:v>142.41300000000001</c:v>
                </c:pt>
                <c:pt idx="4">
                  <c:v>268.53800000000001</c:v>
                </c:pt>
                <c:pt idx="5">
                  <c:v>502.67899999999997</c:v>
                </c:pt>
                <c:pt idx="6">
                  <c:v>940.91</c:v>
                </c:pt>
                <c:pt idx="7">
                  <c:v>1740.35</c:v>
                </c:pt>
                <c:pt idx="8">
                  <c:v>3067.03</c:v>
                </c:pt>
                <c:pt idx="9">
                  <c:v>5652.08</c:v>
                </c:pt>
                <c:pt idx="10">
                  <c:v>10024.9</c:v>
                </c:pt>
                <c:pt idx="11">
                  <c:v>17710.599999999999</c:v>
                </c:pt>
                <c:pt idx="12">
                  <c:v>31825.9</c:v>
                </c:pt>
                <c:pt idx="13">
                  <c:v>55585.4</c:v>
                </c:pt>
                <c:pt idx="14">
                  <c:v>95821</c:v>
                </c:pt>
                <c:pt idx="15">
                  <c:v>164395</c:v>
                </c:pt>
                <c:pt idx="16">
                  <c:v>272242</c:v>
                </c:pt>
                <c:pt idx="17">
                  <c:v>436756</c:v>
                </c:pt>
                <c:pt idx="18">
                  <c:v>675211</c:v>
                </c:pt>
                <c:pt idx="19">
                  <c:v>968145</c:v>
                </c:pt>
                <c:pt idx="20" formatCode="0.00E+00">
                  <c:v>1083950</c:v>
                </c:pt>
                <c:pt idx="21">
                  <c:v>763759</c:v>
                </c:pt>
                <c:pt idx="22">
                  <c:v>386259</c:v>
                </c:pt>
                <c:pt idx="23">
                  <c:v>133228</c:v>
                </c:pt>
                <c:pt idx="24">
                  <c:v>11021.5</c:v>
                </c:pt>
                <c:pt idx="25">
                  <c:v>2444.0100000000002</c:v>
                </c:pt>
                <c:pt idx="26">
                  <c:v>551.56700000000001</c:v>
                </c:pt>
                <c:pt idx="27">
                  <c:v>38.039099999999998</c:v>
                </c:pt>
                <c:pt idx="28">
                  <c:v>31.699300000000001</c:v>
                </c:pt>
                <c:pt idx="29">
                  <c:v>26.944400000000002</c:v>
                </c:pt>
                <c:pt idx="30">
                  <c:v>25.359400000000001</c:v>
                </c:pt>
                <c:pt idx="31">
                  <c:v>15.849600000000001</c:v>
                </c:pt>
                <c:pt idx="32">
                  <c:v>11.0947</c:v>
                </c:pt>
                <c:pt idx="33">
                  <c:v>4.7548899999999996</c:v>
                </c:pt>
                <c:pt idx="34">
                  <c:v>1.5849599999999999</c:v>
                </c:pt>
                <c:pt idx="35">
                  <c:v>1.5849599999999999</c:v>
                </c:pt>
                <c:pt idx="36">
                  <c:v>1.5849599999999999</c:v>
                </c:pt>
                <c:pt idx="37">
                  <c:v>1.5849599999999999</c:v>
                </c:pt>
                <c:pt idx="38">
                  <c:v>1.5849599999999999</c:v>
                </c:pt>
                <c:pt idx="39">
                  <c:v>1.5849599999999999</c:v>
                </c:pt>
                <c:pt idx="40">
                  <c:v>1.5849599999999999</c:v>
                </c:pt>
              </c:numCache>
            </c:numRef>
          </c:val>
          <c:extLst>
            <c:ext xmlns:c16="http://schemas.microsoft.com/office/drawing/2014/chart" uri="{C3380CC4-5D6E-409C-BE32-E72D297353CC}">
              <c16:uniqueId val="{00000001-E6BC-4789-9B46-5ED3C7FE5968}"/>
            </c:ext>
          </c:extLst>
        </c:ser>
        <c:dLbls>
          <c:showLegendKey val="0"/>
          <c:showVal val="0"/>
          <c:showCatName val="0"/>
          <c:showSerName val="0"/>
          <c:showPercent val="0"/>
          <c:showBubbleSize val="0"/>
        </c:dLbls>
        <c:gapWidth val="219"/>
        <c:overlap val="-27"/>
        <c:axId val="669946376"/>
        <c:axId val="669946704"/>
      </c:barChart>
      <c:catAx>
        <c:axId val="669946376"/>
        <c:scaling>
          <c:orientation val="minMax"/>
        </c:scaling>
        <c:delete val="0"/>
        <c:axPos val="b"/>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Tree level</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669946704"/>
        <c:crosses val="autoZero"/>
        <c:auto val="1"/>
        <c:lblAlgn val="ctr"/>
        <c:lblOffset val="100"/>
        <c:noMultiLvlLbl val="0"/>
      </c:catAx>
      <c:valAx>
        <c:axId val="6699467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600"/>
                  <a:t>Code length (bits)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6699463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0226042"/>
            <a:ext cx="37307520" cy="7056120"/>
          </a:xfrm>
        </p:spPr>
        <p:txBody>
          <a:bodyPr/>
          <a:lstStyle/>
          <a:p>
            <a:r>
              <a:rPr lang="en-US"/>
              <a:t>Click to edit Master title style</a:t>
            </a:r>
          </a:p>
        </p:txBody>
      </p:sp>
      <p:sp>
        <p:nvSpPr>
          <p:cNvPr id="3" name="Subtitle 2"/>
          <p:cNvSpPr>
            <a:spLocks noGrp="1"/>
          </p:cNvSpPr>
          <p:nvPr>
            <p:ph type="subTitle" idx="1"/>
          </p:nvPr>
        </p:nvSpPr>
        <p:spPr>
          <a:xfrm>
            <a:off x="6583680" y="18653760"/>
            <a:ext cx="30723840" cy="841248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3E0B491-4956-43A1-9BD7-EB1127EF30C3}" type="datetimeFigureOut">
              <a:rPr lang="en-US" smtClean="0"/>
              <a:pPr/>
              <a:t>8/17/2018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E0B491-4956-43A1-9BD7-EB1127EF30C3}" type="datetimeFigureOut">
              <a:rPr lang="en-US" smtClean="0"/>
              <a:pPr/>
              <a:t>8/17/2018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7284480" y="5273040"/>
            <a:ext cx="39502080" cy="1123492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778240" y="5273040"/>
            <a:ext cx="117774720" cy="1123492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E0B491-4956-43A1-9BD7-EB1127EF30C3}" type="datetimeFigureOut">
              <a:rPr lang="en-US" smtClean="0"/>
              <a:pPr/>
              <a:t>8/17/2018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E0B491-4956-43A1-9BD7-EB1127EF30C3}" type="datetimeFigureOut">
              <a:rPr lang="en-US" smtClean="0"/>
              <a:pPr/>
              <a:t>8/17/2018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122"/>
            <a:ext cx="37307520" cy="6537960"/>
          </a:xfrm>
        </p:spPr>
        <p:txBody>
          <a:bodyPr anchor="t"/>
          <a:lstStyle>
            <a:lvl1pPr algn="l">
              <a:defRPr sz="19200" b="1" cap="all"/>
            </a:lvl1pPr>
          </a:lstStyle>
          <a:p>
            <a:r>
              <a:rPr lang="en-US"/>
              <a:t>Click to edit Master title style</a:t>
            </a:r>
          </a:p>
        </p:txBody>
      </p:sp>
      <p:sp>
        <p:nvSpPr>
          <p:cNvPr id="3" name="Text Placeholder 2"/>
          <p:cNvSpPr>
            <a:spLocks noGrp="1"/>
          </p:cNvSpPr>
          <p:nvPr>
            <p:ph type="body" idx="1"/>
          </p:nvPr>
        </p:nvSpPr>
        <p:spPr>
          <a:xfrm>
            <a:off x="3467102" y="13952225"/>
            <a:ext cx="37307520" cy="7200898"/>
          </a:xfrm>
        </p:spPr>
        <p:txBody>
          <a:bodyPr anchor="b"/>
          <a:lstStyle>
            <a:lvl1pPr marL="0" indent="0">
              <a:buNone/>
              <a:defRPr sz="9600">
                <a:solidFill>
                  <a:schemeClr val="tx1">
                    <a:tint val="75000"/>
                  </a:schemeClr>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3E0B491-4956-43A1-9BD7-EB1127EF30C3}" type="datetimeFigureOut">
              <a:rPr lang="en-US" smtClean="0"/>
              <a:pPr/>
              <a:t>8/17/2018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778240" y="30723840"/>
            <a:ext cx="78638400" cy="86898480"/>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8148160" y="30723840"/>
            <a:ext cx="78638400" cy="86898480"/>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3E0B491-4956-43A1-9BD7-EB1127EF30C3}" type="datetimeFigureOut">
              <a:rPr lang="en-US" smtClean="0"/>
              <a:pPr/>
              <a:t>8/17/2018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318262"/>
            <a:ext cx="39502080" cy="548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4560" y="7368542"/>
            <a:ext cx="19392902"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4" name="Content Placeholder 3"/>
          <p:cNvSpPr>
            <a:spLocks noGrp="1"/>
          </p:cNvSpPr>
          <p:nvPr>
            <p:ph sz="half" idx="2"/>
          </p:nvPr>
        </p:nvSpPr>
        <p:spPr>
          <a:xfrm>
            <a:off x="2194560" y="10439400"/>
            <a:ext cx="19392902"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122" y="7368542"/>
            <a:ext cx="19400520"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6" name="Content Placeholder 5"/>
          <p:cNvSpPr>
            <a:spLocks noGrp="1"/>
          </p:cNvSpPr>
          <p:nvPr>
            <p:ph sz="quarter" idx="4"/>
          </p:nvPr>
        </p:nvSpPr>
        <p:spPr>
          <a:xfrm>
            <a:off x="22296122" y="10439400"/>
            <a:ext cx="19400520"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3E0B491-4956-43A1-9BD7-EB1127EF30C3}" type="datetimeFigureOut">
              <a:rPr lang="en-US" smtClean="0"/>
              <a:pPr/>
              <a:t>8/17/2018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3E0B491-4956-43A1-9BD7-EB1127EF30C3}" type="datetimeFigureOut">
              <a:rPr lang="en-US" smtClean="0"/>
              <a:pPr/>
              <a:t>8/17/2018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E0B491-4956-43A1-9BD7-EB1127EF30C3}" type="datetimeFigureOut">
              <a:rPr lang="en-US" smtClean="0"/>
              <a:pPr/>
              <a:t>8/17/2018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310640"/>
            <a:ext cx="14439902" cy="5577840"/>
          </a:xfrm>
        </p:spPr>
        <p:txBody>
          <a:bodyPr anchor="b"/>
          <a:lstStyle>
            <a:lvl1pPr algn="l">
              <a:defRPr sz="9600" b="1"/>
            </a:lvl1pPr>
          </a:lstStyle>
          <a:p>
            <a:r>
              <a:rPr lang="en-US"/>
              <a:t>Click to edit Master title style</a:t>
            </a:r>
          </a:p>
        </p:txBody>
      </p:sp>
      <p:sp>
        <p:nvSpPr>
          <p:cNvPr id="3" name="Content Placeholder 2"/>
          <p:cNvSpPr>
            <a:spLocks noGrp="1"/>
          </p:cNvSpPr>
          <p:nvPr>
            <p:ph idx="1"/>
          </p:nvPr>
        </p:nvSpPr>
        <p:spPr>
          <a:xfrm>
            <a:off x="17160240" y="1310643"/>
            <a:ext cx="24536400" cy="28094942"/>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4563" y="6888483"/>
            <a:ext cx="14439902" cy="22517102"/>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fld id="{73E0B491-4956-43A1-9BD7-EB1127EF30C3}" type="datetimeFigureOut">
              <a:rPr lang="en-US" smtClean="0"/>
              <a:pPr/>
              <a:t>8/17/2018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3042880"/>
            <a:ext cx="26334720" cy="2720342"/>
          </a:xfrm>
        </p:spPr>
        <p:txBody>
          <a:bodyPr anchor="b"/>
          <a:lstStyle>
            <a:lvl1pPr algn="l">
              <a:defRPr sz="9600" b="1"/>
            </a:lvl1pPr>
          </a:lstStyle>
          <a:p>
            <a:r>
              <a:rPr lang="en-US"/>
              <a:t>Click to edit Master title style</a:t>
            </a:r>
          </a:p>
        </p:txBody>
      </p:sp>
      <p:sp>
        <p:nvSpPr>
          <p:cNvPr id="3" name="Picture Placeholder 2"/>
          <p:cNvSpPr>
            <a:spLocks noGrp="1"/>
          </p:cNvSpPr>
          <p:nvPr>
            <p:ph type="pic" idx="1"/>
          </p:nvPr>
        </p:nvSpPr>
        <p:spPr>
          <a:xfrm>
            <a:off x="8602982" y="2941320"/>
            <a:ext cx="26334720" cy="19751040"/>
          </a:xfrm>
        </p:spPr>
        <p:txBody>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endParaRPr lang="en-US"/>
          </a:p>
        </p:txBody>
      </p:sp>
      <p:sp>
        <p:nvSpPr>
          <p:cNvPr id="4" name="Text Placeholder 3"/>
          <p:cNvSpPr>
            <a:spLocks noGrp="1"/>
          </p:cNvSpPr>
          <p:nvPr>
            <p:ph type="body" sz="half" idx="2"/>
          </p:nvPr>
        </p:nvSpPr>
        <p:spPr>
          <a:xfrm>
            <a:off x="8602982" y="25763222"/>
            <a:ext cx="26334720" cy="3863338"/>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fld id="{73E0B491-4956-43A1-9BD7-EB1127EF30C3}" type="datetimeFigureOut">
              <a:rPr lang="en-US" smtClean="0"/>
              <a:pPr/>
              <a:t>8/17/2018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318262"/>
            <a:ext cx="39502080" cy="5486400"/>
          </a:xfrm>
          <a:prstGeom prst="rect">
            <a:avLst/>
          </a:prstGeom>
        </p:spPr>
        <p:txBody>
          <a:bodyPr vert="horz" lIns="438912" tIns="219456" rIns="438912" bIns="219456" rtlCol="0" anchor="ctr">
            <a:normAutofit/>
          </a:bodyPr>
          <a:lstStyle/>
          <a:p>
            <a:r>
              <a:rPr lang="en-US"/>
              <a:t>Click to edit Master title style</a:t>
            </a:r>
          </a:p>
        </p:txBody>
      </p:sp>
      <p:sp>
        <p:nvSpPr>
          <p:cNvPr id="3" name="Text Placeholder 2"/>
          <p:cNvSpPr>
            <a:spLocks noGrp="1"/>
          </p:cNvSpPr>
          <p:nvPr>
            <p:ph type="body" idx="1"/>
          </p:nvPr>
        </p:nvSpPr>
        <p:spPr>
          <a:xfrm>
            <a:off x="2194560" y="7680963"/>
            <a:ext cx="39502080" cy="21724622"/>
          </a:xfrm>
          <a:prstGeom prst="rect">
            <a:avLst/>
          </a:prstGeom>
        </p:spPr>
        <p:txBody>
          <a:bodyPr vert="horz" lIns="438912" tIns="219456" rIns="438912" bIns="21945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194560" y="30510482"/>
            <a:ext cx="10241280" cy="1752600"/>
          </a:xfrm>
          <a:prstGeom prst="rect">
            <a:avLst/>
          </a:prstGeom>
        </p:spPr>
        <p:txBody>
          <a:bodyPr vert="horz" lIns="438912" tIns="219456" rIns="438912" bIns="219456" rtlCol="0" anchor="ctr"/>
          <a:lstStyle>
            <a:lvl1pPr algn="l">
              <a:defRPr sz="5800">
                <a:solidFill>
                  <a:schemeClr val="tx1">
                    <a:tint val="75000"/>
                  </a:schemeClr>
                </a:solidFill>
              </a:defRPr>
            </a:lvl1pPr>
          </a:lstStyle>
          <a:p>
            <a:fld id="{73E0B491-4956-43A1-9BD7-EB1127EF30C3}" type="datetimeFigureOut">
              <a:rPr lang="en-US" smtClean="0"/>
              <a:pPr/>
              <a:t>8/17/2018</a:t>
            </a:fld>
            <a:endParaRPr lang="en-US"/>
          </a:p>
        </p:txBody>
      </p:sp>
      <p:sp>
        <p:nvSpPr>
          <p:cNvPr id="5" name="Footer Placeholder 4"/>
          <p:cNvSpPr>
            <a:spLocks noGrp="1"/>
          </p:cNvSpPr>
          <p:nvPr>
            <p:ph type="ftr" sz="quarter" idx="3"/>
          </p:nvPr>
        </p:nvSpPr>
        <p:spPr>
          <a:xfrm>
            <a:off x="14996160" y="30510482"/>
            <a:ext cx="13898880" cy="1752600"/>
          </a:xfrm>
          <a:prstGeom prst="rect">
            <a:avLst/>
          </a:prstGeom>
        </p:spPr>
        <p:txBody>
          <a:bodyPr vert="horz" lIns="438912" tIns="219456" rIns="438912" bIns="219456" rtlCol="0" anchor="ctr"/>
          <a:lstStyle>
            <a:lvl1pPr algn="ctr">
              <a:defRPr sz="5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0510482"/>
            <a:ext cx="10241280" cy="1752600"/>
          </a:xfrm>
          <a:prstGeom prst="rect">
            <a:avLst/>
          </a:prstGeom>
        </p:spPr>
        <p:txBody>
          <a:bodyPr vert="horz" lIns="438912" tIns="219456" rIns="438912" bIns="219456" rtlCol="0" anchor="ctr"/>
          <a:lstStyle>
            <a:lvl1pPr algn="r">
              <a:defRPr sz="5800">
                <a:solidFill>
                  <a:schemeClr val="tx1">
                    <a:tint val="75000"/>
                  </a:schemeClr>
                </a:solidFill>
              </a:defRPr>
            </a:lvl1pPr>
          </a:lstStyle>
          <a:p>
            <a:fld id="{1946AAE4-1997-44E9-8214-AF5FED039E6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89120" rtl="0" eaLnBrk="1" latinLnBrk="0" hangingPunct="1">
        <a:spcBef>
          <a:spcPct val="0"/>
        </a:spcBef>
        <a:buNone/>
        <a:defRPr sz="21100" kern="1200">
          <a:solidFill>
            <a:schemeClr val="tx1"/>
          </a:solidFill>
          <a:latin typeface="+mj-lt"/>
          <a:ea typeface="+mj-ea"/>
          <a:cs typeface="+mj-cs"/>
        </a:defRPr>
      </a:lvl1pPr>
    </p:titleStyle>
    <p:bodyStyle>
      <a:lvl1pPr marL="1645920" indent="-1645920" algn="l" defTabSz="4389120" rtl="0" eaLnBrk="1" latinLnBrk="0" hangingPunct="1">
        <a:spcBef>
          <a:spcPct val="20000"/>
        </a:spcBef>
        <a:buFont typeface="Arial" pitchFamily="34" charset="0"/>
        <a:buChar char="•"/>
        <a:defRPr sz="15400" kern="1200">
          <a:solidFill>
            <a:schemeClr val="tx1"/>
          </a:solidFill>
          <a:latin typeface="+mn-lt"/>
          <a:ea typeface="+mn-ea"/>
          <a:cs typeface="+mn-cs"/>
        </a:defRPr>
      </a:lvl1pPr>
      <a:lvl2pPr marL="3566160" indent="-1371600" algn="l" defTabSz="4389120" rtl="0" eaLnBrk="1" latinLnBrk="0" hangingPunct="1">
        <a:spcBef>
          <a:spcPct val="20000"/>
        </a:spcBef>
        <a:buFont typeface="Arial" pitchFamily="34" charset="0"/>
        <a:buChar char="–"/>
        <a:defRPr sz="13400" kern="1200">
          <a:solidFill>
            <a:schemeClr val="tx1"/>
          </a:solidFill>
          <a:latin typeface="+mn-lt"/>
          <a:ea typeface="+mn-ea"/>
          <a:cs typeface="+mn-cs"/>
        </a:defRPr>
      </a:lvl2pPr>
      <a:lvl3pPr marL="5486400" indent="-1097280" algn="l" defTabSz="4389120" rtl="0" eaLnBrk="1" latinLnBrk="0" hangingPunct="1">
        <a:spcBef>
          <a:spcPct val="20000"/>
        </a:spcBef>
        <a:buFont typeface="Arial" pitchFamily="34" charset="0"/>
        <a:buChar char="•"/>
        <a:defRPr sz="11500" kern="1200">
          <a:solidFill>
            <a:schemeClr val="tx1"/>
          </a:solidFill>
          <a:latin typeface="+mn-lt"/>
          <a:ea typeface="+mn-ea"/>
          <a:cs typeface="+mn-cs"/>
        </a:defRPr>
      </a:lvl3pPr>
      <a:lvl4pPr marL="76809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4pPr>
      <a:lvl5pPr marL="987552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5pPr>
      <a:lvl6pPr marL="1207008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464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920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37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9pPr>
    </p:bodyStyle>
    <p:other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3.xml"/><Relationship Id="rId13" Type="http://schemas.openxmlformats.org/officeDocument/2006/relationships/image" Target="../media/image7.png"/><Relationship Id="rId18" Type="http://schemas.openxmlformats.org/officeDocument/2006/relationships/image" Target="../media/image12.png"/><Relationship Id="rId26" Type="http://schemas.openxmlformats.org/officeDocument/2006/relationships/image" Target="../media/image19.png"/><Relationship Id="rId3" Type="http://schemas.openxmlformats.org/officeDocument/2006/relationships/image" Target="../media/image3.png"/><Relationship Id="rId21" Type="http://schemas.openxmlformats.org/officeDocument/2006/relationships/image" Target="../media/image15.png"/><Relationship Id="rId7" Type="http://schemas.openxmlformats.org/officeDocument/2006/relationships/chart" Target="../charts/chart2.xml"/><Relationship Id="rId12" Type="http://schemas.openxmlformats.org/officeDocument/2006/relationships/image" Target="../media/image6.png"/><Relationship Id="rId17" Type="http://schemas.openxmlformats.org/officeDocument/2006/relationships/image" Target="../media/image11.png"/><Relationship Id="rId25" Type="http://schemas.openxmlformats.org/officeDocument/2006/relationships/image" Target="../media/image18.png"/><Relationship Id="rId2" Type="http://schemas.openxmlformats.org/officeDocument/2006/relationships/image" Target="../media/image2.png"/><Relationship Id="rId16" Type="http://schemas.openxmlformats.org/officeDocument/2006/relationships/image" Target="../media/image10.png"/><Relationship Id="rId20" Type="http://schemas.openxmlformats.org/officeDocument/2006/relationships/image" Target="../media/image14.png"/><Relationship Id="rId29"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chart" Target="../charts/chart1.xml"/><Relationship Id="rId11" Type="http://schemas.openxmlformats.org/officeDocument/2006/relationships/image" Target="../media/image5.png"/><Relationship Id="rId24" Type="http://schemas.openxmlformats.org/officeDocument/2006/relationships/image" Target="../media/image17.png"/><Relationship Id="rId5" Type="http://schemas.openxmlformats.org/officeDocument/2006/relationships/image" Target="../media/image4.png"/><Relationship Id="rId15" Type="http://schemas.openxmlformats.org/officeDocument/2006/relationships/image" Target="../media/image9.png"/><Relationship Id="rId23" Type="http://schemas.openxmlformats.org/officeDocument/2006/relationships/image" Target="../media/image16.png"/><Relationship Id="rId28" Type="http://schemas.openxmlformats.org/officeDocument/2006/relationships/image" Target="../media/image21.png"/><Relationship Id="rId10" Type="http://schemas.openxmlformats.org/officeDocument/2006/relationships/chart" Target="../charts/chart5.xml"/><Relationship Id="rId19" Type="http://schemas.openxmlformats.org/officeDocument/2006/relationships/image" Target="../media/image13.png"/><Relationship Id="rId4" Type="http://schemas.openxmlformats.org/officeDocument/2006/relationships/hyperlink" Target="file:///c:\Documents%20and%20Settings\lindstrom2\My%20Documents\local\fy07\midyear\torso.png" TargetMode="External"/><Relationship Id="rId9" Type="http://schemas.openxmlformats.org/officeDocument/2006/relationships/chart" Target="../charts/chart4.xml"/><Relationship Id="rId14" Type="http://schemas.openxmlformats.org/officeDocument/2006/relationships/image" Target="../media/image8.png"/><Relationship Id="rId22" Type="http://schemas.openxmlformats.org/officeDocument/2006/relationships/image" Target="../media/image1.png"/><Relationship Id="rId27" Type="http://schemas.openxmlformats.org/officeDocument/2006/relationships/image" Target="../media/image20.png"/><Relationship Id="rId30"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43891200" cy="4572000"/>
          </a:xfrm>
          <a:prstGeom prst="rect">
            <a:avLst/>
          </a:prstGeom>
          <a:solidFill>
            <a:srgbClr val="124A9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endParaRPr lang="en-US"/>
          </a:p>
        </p:txBody>
      </p:sp>
      <p:sp>
        <p:nvSpPr>
          <p:cNvPr id="7" name="Rectangle 6"/>
          <p:cNvSpPr/>
          <p:nvPr/>
        </p:nvSpPr>
        <p:spPr>
          <a:xfrm>
            <a:off x="0" y="31089600"/>
            <a:ext cx="43891200" cy="1828800"/>
          </a:xfrm>
          <a:prstGeom prst="rect">
            <a:avLst/>
          </a:prstGeom>
          <a:solidFill>
            <a:srgbClr val="D6E6FA"/>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endParaRPr lang="en-US"/>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47800" y="31089600"/>
            <a:ext cx="3488486" cy="1828800"/>
          </a:xfrm>
          <a:prstGeom prst="rect">
            <a:avLst/>
          </a:prstGeom>
          <a:effectLst>
            <a:outerShdw blurRad="50800" dist="38100" dir="2700000" algn="tl" rotWithShape="0">
              <a:prstClr val="black">
                <a:alpha val="40000"/>
              </a:prstClr>
            </a:outerShdw>
          </a:effectLst>
        </p:spPr>
      </p:pic>
      <p:sp>
        <p:nvSpPr>
          <p:cNvPr id="10" name="TextBox 9"/>
          <p:cNvSpPr txBox="1"/>
          <p:nvPr/>
        </p:nvSpPr>
        <p:spPr>
          <a:xfrm>
            <a:off x="2200276" y="443188"/>
            <a:ext cx="41690924" cy="3685624"/>
          </a:xfrm>
          <a:prstGeom prst="rect">
            <a:avLst/>
          </a:prstGeom>
          <a:noFill/>
        </p:spPr>
        <p:txBody>
          <a:bodyPr wrap="square" lIns="0" tIns="0" rIns="0" bIns="0" rtlCol="0" anchor="ctr" anchorCtr="0">
            <a:spAutoFit/>
          </a:bodyPr>
          <a:lstStyle/>
          <a:p>
            <a:pPr algn="ctr"/>
            <a:r>
              <a:rPr lang="en-US" sz="9000" b="1" dirty="0">
                <a:ln w="19050">
                  <a:solidFill>
                    <a:schemeClr val="tx1"/>
                  </a:solidFill>
                </a:ln>
                <a:solidFill>
                  <a:schemeClr val="bg1"/>
                </a:solidFill>
              </a:rPr>
              <a:t>Compression of particle simulation data using space partitioning and binomial coding</a:t>
            </a:r>
          </a:p>
          <a:p>
            <a:pPr algn="ctr">
              <a:spcBef>
                <a:spcPts val="1440"/>
              </a:spcBef>
            </a:pPr>
            <a:r>
              <a:rPr lang="en-US" sz="7200" b="1" dirty="0">
                <a:ln w="19050">
                  <a:solidFill>
                    <a:schemeClr val="tx1"/>
                  </a:solidFill>
                </a:ln>
                <a:solidFill>
                  <a:schemeClr val="bg1"/>
                </a:solidFill>
              </a:rPr>
              <a:t>Duong Hoang        Peter Lindstrom</a:t>
            </a:r>
          </a:p>
          <a:p>
            <a:pPr algn="ctr">
              <a:spcBef>
                <a:spcPts val="720"/>
              </a:spcBef>
            </a:pPr>
            <a:r>
              <a:rPr lang="en-US" sz="6000" b="1" dirty="0">
                <a:ln w="12700">
                  <a:solidFill>
                    <a:schemeClr val="tx1"/>
                  </a:solidFill>
                </a:ln>
                <a:solidFill>
                  <a:schemeClr val="bg1"/>
                </a:solidFill>
              </a:rPr>
              <a:t>Lawrence Livermore National Laboratory</a:t>
            </a:r>
          </a:p>
        </p:txBody>
      </p:sp>
      <p:sp>
        <p:nvSpPr>
          <p:cNvPr id="13" name="TextBox 12"/>
          <p:cNvSpPr txBox="1"/>
          <p:nvPr/>
        </p:nvSpPr>
        <p:spPr>
          <a:xfrm>
            <a:off x="17373600" y="31503121"/>
            <a:ext cx="9144000" cy="1107996"/>
          </a:xfrm>
          <a:prstGeom prst="rect">
            <a:avLst/>
          </a:prstGeom>
          <a:noFill/>
        </p:spPr>
        <p:txBody>
          <a:bodyPr wrap="square" lIns="0" tIns="0" rIns="0" bIns="0" rtlCol="0">
            <a:spAutoFit/>
          </a:bodyPr>
          <a:lstStyle/>
          <a:p>
            <a:pPr algn="ctr"/>
            <a:r>
              <a:rPr lang="en-US" sz="1800" dirty="0"/>
              <a:t> This work was performed under the</a:t>
            </a:r>
          </a:p>
          <a:p>
            <a:pPr algn="ctr"/>
            <a:r>
              <a:rPr lang="en-US" sz="1800" dirty="0"/>
              <a:t>auspices of the U.S. Department of Energy by Lawrence Livermore</a:t>
            </a:r>
          </a:p>
          <a:p>
            <a:pPr algn="ctr"/>
            <a:r>
              <a:rPr lang="en-US" sz="1800" dirty="0"/>
              <a:t>National Laboratory under Contract DE-AC52-07NA27344 and was</a:t>
            </a:r>
          </a:p>
          <a:p>
            <a:pPr algn="ctr"/>
            <a:r>
              <a:rPr lang="en-US" sz="1800" dirty="0"/>
              <a:t>supported by the LLNL-LDRD Program under Project No. 17-SI-004</a:t>
            </a:r>
          </a:p>
        </p:txBody>
      </p:sp>
      <p:pic>
        <p:nvPicPr>
          <p:cNvPr id="127" name="Picture 126" descr="llnl-logo.png"/>
          <p:cNvPicPr>
            <a:picLocks noChangeAspect="1"/>
          </p:cNvPicPr>
          <p:nvPr/>
        </p:nvPicPr>
        <p:blipFill>
          <a:blip r:embed="rId3" cstate="print"/>
          <a:stretch>
            <a:fillRect/>
          </a:stretch>
        </p:blipFill>
        <p:spPr>
          <a:xfrm>
            <a:off x="914400" y="914400"/>
            <a:ext cx="2743200" cy="2743200"/>
          </a:xfrm>
          <a:prstGeom prst="rect">
            <a:avLst/>
          </a:prstGeom>
        </p:spPr>
      </p:pic>
      <p:sp>
        <p:nvSpPr>
          <p:cNvPr id="1026" name="AutoShape 2" descr="mhtml:file://C:\Documents%20and%20Settings\lindstrom2\Local%20Settings\Temp\MSNL\PVC15205718.mhtml!file:///c:\Documents%20and%20Settings\lindstrom2\My%20Documents\local\fy07\midyear\torso.png">
            <a:hlinkClick r:id="rId4"/>
          </p:cNvPr>
          <p:cNvSpPr>
            <a:spLocks noChangeAspect="1" noChangeArrowheads="1"/>
          </p:cNvSpPr>
          <p:nvPr/>
        </p:nvSpPr>
        <p:spPr bwMode="auto">
          <a:xfrm>
            <a:off x="155575" y="-2316163"/>
            <a:ext cx="4838700" cy="48387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cxnSp>
        <p:nvCxnSpPr>
          <p:cNvPr id="65" name="Straight Connector 64"/>
          <p:cNvCxnSpPr/>
          <p:nvPr/>
        </p:nvCxnSpPr>
        <p:spPr>
          <a:xfrm flipV="1">
            <a:off x="1371600" y="8101992"/>
            <a:ext cx="41148000" cy="0"/>
          </a:xfrm>
          <a:prstGeom prst="line">
            <a:avLst/>
          </a:prstGeom>
          <a:ln w="19050">
            <a:solidFill>
              <a:srgbClr val="124A91"/>
            </a:solidFill>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1828800" y="4700503"/>
            <a:ext cx="40233600" cy="3224297"/>
          </a:xfrm>
          <a:prstGeom prst="rect">
            <a:avLst/>
          </a:prstGeom>
          <a:noFill/>
        </p:spPr>
        <p:txBody>
          <a:bodyPr wrap="square" lIns="0" tIns="0" rIns="0" bIns="0" rtlCol="0" anchor="ctr" anchorCtr="0">
            <a:noAutofit/>
          </a:bodyPr>
          <a:lstStyle/>
          <a:p>
            <a:pPr algn="just">
              <a:lnSpc>
                <a:spcPts val="4400"/>
              </a:lnSpc>
            </a:pPr>
            <a:r>
              <a:rPr lang="en-US" sz="4000" i="1" dirty="0"/>
              <a:t>Large-scale simulations can produce several terabytes of data, posing a challenge in using the data for analysis, because data movement incurs a high cost in time and energy consumption. As many simulations are particle-based, we are investigating methods to compress particle simulation data for I/O and storage. Our proposed method, which supports both lossless and lossy compression, is based on hierarchical space partitioning using a </a:t>
            </a:r>
            <a:r>
              <a:rPr lang="en-US" sz="4000" i="1" dirty="0" err="1"/>
              <a:t>kdtree</a:t>
            </a:r>
            <a:r>
              <a:rPr lang="en-US" sz="4000" i="1" dirty="0"/>
              <a:t> and then encoding the number of particles in each partition.  We take advantage of the likely uniform distribution of particles to approximate the distribution of number of particles in each child partition using a binomial distribution. This model requires no sampling of the data and thus is likely performant in practice. We show that binomial coding typically provides a saving of 10% to 13% compared to conventional coding used by state-of-the-art techniques. We also demonstrate that for several data sets, compression factors between 6x and 8x are possible without obvious degradations in the quality of rendered images.</a:t>
            </a:r>
          </a:p>
        </p:txBody>
      </p:sp>
      <p:cxnSp>
        <p:nvCxnSpPr>
          <p:cNvPr id="73" name="Straight Connector 72"/>
          <p:cNvCxnSpPr/>
          <p:nvPr/>
        </p:nvCxnSpPr>
        <p:spPr>
          <a:xfrm flipV="1">
            <a:off x="1371600" y="15721992"/>
            <a:ext cx="41148000" cy="0"/>
          </a:xfrm>
          <a:prstGeom prst="line">
            <a:avLst/>
          </a:prstGeom>
          <a:ln w="19050">
            <a:solidFill>
              <a:srgbClr val="124A9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1312817" y="20421600"/>
            <a:ext cx="41148000" cy="0"/>
          </a:xfrm>
          <a:prstGeom prst="line">
            <a:avLst/>
          </a:prstGeom>
          <a:ln w="19050">
            <a:solidFill>
              <a:srgbClr val="124A91"/>
            </a:solidFill>
          </a:ln>
        </p:spPr>
        <p:style>
          <a:lnRef idx="1">
            <a:schemeClr val="accent1"/>
          </a:lnRef>
          <a:fillRef idx="0">
            <a:schemeClr val="accent1"/>
          </a:fillRef>
          <a:effectRef idx="0">
            <a:schemeClr val="accent1"/>
          </a:effectRef>
          <a:fontRef idx="minor">
            <a:schemeClr val="tx1"/>
          </a:fontRef>
        </p:style>
      </p:cxnSp>
      <p:grpSp>
        <p:nvGrpSpPr>
          <p:cNvPr id="69" name="Group 68">
            <a:extLst>
              <a:ext uri="{FF2B5EF4-FFF2-40B4-BE49-F238E27FC236}">
                <a16:creationId xmlns:a16="http://schemas.microsoft.com/office/drawing/2014/main" id="{81F950E6-14A5-4B60-A659-81832979440C}"/>
              </a:ext>
            </a:extLst>
          </p:cNvPr>
          <p:cNvGrpSpPr/>
          <p:nvPr/>
        </p:nvGrpSpPr>
        <p:grpSpPr>
          <a:xfrm>
            <a:off x="3352800" y="8468235"/>
            <a:ext cx="5190173" cy="6129650"/>
            <a:chOff x="1843344" y="8291043"/>
            <a:chExt cx="5190173" cy="6129650"/>
          </a:xfrm>
        </p:grpSpPr>
        <p:sp>
          <p:nvSpPr>
            <p:cNvPr id="130" name="TextBox 129"/>
            <p:cNvSpPr txBox="1"/>
            <p:nvPr/>
          </p:nvSpPr>
          <p:spPr>
            <a:xfrm>
              <a:off x="1843344" y="13558919"/>
              <a:ext cx="5190173" cy="861774"/>
            </a:xfrm>
            <a:prstGeom prst="rect">
              <a:avLst/>
            </a:prstGeom>
            <a:noFill/>
          </p:spPr>
          <p:txBody>
            <a:bodyPr wrap="square" lIns="0" tIns="0" rIns="0" bIns="0" rtlCol="0">
              <a:spAutoFit/>
            </a:bodyPr>
            <a:lstStyle/>
            <a:p>
              <a:pPr algn="just"/>
              <a:r>
                <a:rPr lang="en-US" sz="2800" dirty="0"/>
                <a:t>1. We partition the space using a </a:t>
              </a:r>
              <a:r>
                <a:rPr lang="en-US" sz="2800" b="1" dirty="0" err="1"/>
                <a:t>kd</a:t>
              </a:r>
              <a:r>
                <a:rPr lang="en-US" sz="2800" b="1" dirty="0"/>
                <a:t>-tree</a:t>
              </a:r>
              <a:r>
                <a:rPr lang="en-US" sz="2800" dirty="0"/>
                <a:t> that splits in the middle</a:t>
              </a:r>
            </a:p>
          </p:txBody>
        </p:sp>
        <p:pic>
          <p:nvPicPr>
            <p:cNvPr id="361" name="Picture 360">
              <a:extLst>
                <a:ext uri="{FF2B5EF4-FFF2-40B4-BE49-F238E27FC236}">
                  <a16:creationId xmlns:a16="http://schemas.microsoft.com/office/drawing/2014/main" id="{F3ACC7E2-13E2-47B3-A5EF-CF12A82EDFB1}"/>
                </a:ext>
              </a:extLst>
            </p:cNvPr>
            <p:cNvPicPr>
              <a:picLocks noChangeAspect="1"/>
            </p:cNvPicPr>
            <p:nvPr/>
          </p:nvPicPr>
          <p:blipFill>
            <a:blip r:embed="rId5"/>
            <a:stretch>
              <a:fillRect/>
            </a:stretch>
          </p:blipFill>
          <p:spPr>
            <a:xfrm>
              <a:off x="1881951" y="8291043"/>
              <a:ext cx="5151566" cy="5139373"/>
            </a:xfrm>
            <a:prstGeom prst="rect">
              <a:avLst/>
            </a:prstGeom>
          </p:spPr>
        </p:pic>
      </p:grpSp>
      <p:graphicFrame>
        <p:nvGraphicFramePr>
          <p:cNvPr id="365" name="Chart 364">
            <a:extLst>
              <a:ext uri="{FF2B5EF4-FFF2-40B4-BE49-F238E27FC236}">
                <a16:creationId xmlns:a16="http://schemas.microsoft.com/office/drawing/2014/main" id="{3B7DDCB1-5036-49AA-B601-B3BDB7FCD64A}"/>
              </a:ext>
            </a:extLst>
          </p:cNvPr>
          <p:cNvGraphicFramePr>
            <a:graphicFrameLocks/>
          </p:cNvGraphicFramePr>
          <p:nvPr>
            <p:extLst>
              <p:ext uri="{D42A27DB-BD31-4B8C-83A1-F6EECF244321}">
                <p14:modId xmlns:p14="http://schemas.microsoft.com/office/powerpoint/2010/main" val="2048910886"/>
              </p:ext>
            </p:extLst>
          </p:nvPr>
        </p:nvGraphicFramePr>
        <p:xfrm>
          <a:off x="2574925" y="16010198"/>
          <a:ext cx="7324726" cy="418147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66" name="Chart 365">
            <a:extLst>
              <a:ext uri="{FF2B5EF4-FFF2-40B4-BE49-F238E27FC236}">
                <a16:creationId xmlns:a16="http://schemas.microsoft.com/office/drawing/2014/main" id="{D6BA6113-6012-423B-974D-4D5C06EA8B0D}"/>
              </a:ext>
            </a:extLst>
          </p:cNvPr>
          <p:cNvGraphicFramePr>
            <a:graphicFrameLocks/>
          </p:cNvGraphicFramePr>
          <p:nvPr>
            <p:extLst>
              <p:ext uri="{D42A27DB-BD31-4B8C-83A1-F6EECF244321}">
                <p14:modId xmlns:p14="http://schemas.microsoft.com/office/powerpoint/2010/main" val="508126365"/>
              </p:ext>
            </p:extLst>
          </p:nvPr>
        </p:nvGraphicFramePr>
        <p:xfrm>
          <a:off x="10719197" y="16055096"/>
          <a:ext cx="7300913" cy="418147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67" name="Chart 366">
            <a:extLst>
              <a:ext uri="{FF2B5EF4-FFF2-40B4-BE49-F238E27FC236}">
                <a16:creationId xmlns:a16="http://schemas.microsoft.com/office/drawing/2014/main" id="{673A2686-21E3-4131-B7F4-6D5F76BB87F0}"/>
              </a:ext>
            </a:extLst>
          </p:cNvPr>
          <p:cNvGraphicFramePr>
            <a:graphicFrameLocks/>
          </p:cNvGraphicFramePr>
          <p:nvPr>
            <p:extLst>
              <p:ext uri="{D42A27DB-BD31-4B8C-83A1-F6EECF244321}">
                <p14:modId xmlns:p14="http://schemas.microsoft.com/office/powerpoint/2010/main" val="1603993128"/>
              </p:ext>
            </p:extLst>
          </p:nvPr>
        </p:nvGraphicFramePr>
        <p:xfrm>
          <a:off x="18839656" y="16055096"/>
          <a:ext cx="7315201" cy="41910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68" name="Chart 367">
            <a:extLst>
              <a:ext uri="{FF2B5EF4-FFF2-40B4-BE49-F238E27FC236}">
                <a16:creationId xmlns:a16="http://schemas.microsoft.com/office/drawing/2014/main" id="{F52D00D7-A716-434C-BB84-B5AB5B7AB3B1}"/>
              </a:ext>
            </a:extLst>
          </p:cNvPr>
          <p:cNvGraphicFramePr>
            <a:graphicFrameLocks/>
          </p:cNvGraphicFramePr>
          <p:nvPr>
            <p:extLst>
              <p:ext uri="{D42A27DB-BD31-4B8C-83A1-F6EECF244321}">
                <p14:modId xmlns:p14="http://schemas.microsoft.com/office/powerpoint/2010/main" val="3760739855"/>
              </p:ext>
            </p:extLst>
          </p:nvPr>
        </p:nvGraphicFramePr>
        <p:xfrm>
          <a:off x="26974403" y="16059525"/>
          <a:ext cx="7334250" cy="419100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371" name="Chart 370">
            <a:extLst>
              <a:ext uri="{FF2B5EF4-FFF2-40B4-BE49-F238E27FC236}">
                <a16:creationId xmlns:a16="http://schemas.microsoft.com/office/drawing/2014/main" id="{D2A754D8-82E1-4E9B-BBF2-D2BEB1B3B1C6}"/>
              </a:ext>
            </a:extLst>
          </p:cNvPr>
          <p:cNvGraphicFramePr>
            <a:graphicFrameLocks/>
          </p:cNvGraphicFramePr>
          <p:nvPr>
            <p:extLst>
              <p:ext uri="{D42A27DB-BD31-4B8C-83A1-F6EECF244321}">
                <p14:modId xmlns:p14="http://schemas.microsoft.com/office/powerpoint/2010/main" val="3514661202"/>
              </p:ext>
            </p:extLst>
          </p:nvPr>
        </p:nvGraphicFramePr>
        <p:xfrm>
          <a:off x="35128200" y="16059525"/>
          <a:ext cx="7315201" cy="4191000"/>
        </p:xfrm>
        <a:graphic>
          <a:graphicData uri="http://schemas.openxmlformats.org/drawingml/2006/chart">
            <c:chart xmlns:c="http://schemas.openxmlformats.org/drawingml/2006/chart" xmlns:r="http://schemas.openxmlformats.org/officeDocument/2006/relationships" r:id="rId10"/>
          </a:graphicData>
        </a:graphic>
      </p:graphicFrame>
      <p:grpSp>
        <p:nvGrpSpPr>
          <p:cNvPr id="75" name="Group 74">
            <a:extLst>
              <a:ext uri="{FF2B5EF4-FFF2-40B4-BE49-F238E27FC236}">
                <a16:creationId xmlns:a16="http://schemas.microsoft.com/office/drawing/2014/main" id="{C13803F9-EC7E-4B93-95F6-45167978DFA1}"/>
              </a:ext>
            </a:extLst>
          </p:cNvPr>
          <p:cNvGrpSpPr/>
          <p:nvPr/>
        </p:nvGrpSpPr>
        <p:grpSpPr>
          <a:xfrm>
            <a:off x="18624355" y="8740127"/>
            <a:ext cx="4456588" cy="6774703"/>
            <a:chOff x="13794434" y="8562935"/>
            <a:chExt cx="4456588" cy="6774703"/>
          </a:xfrm>
        </p:grpSpPr>
        <p:pic>
          <p:nvPicPr>
            <p:cNvPr id="363" name="Picture 362">
              <a:extLst>
                <a:ext uri="{FF2B5EF4-FFF2-40B4-BE49-F238E27FC236}">
                  <a16:creationId xmlns:a16="http://schemas.microsoft.com/office/drawing/2014/main" id="{5FEBB0BD-6D4D-47B8-B937-0BFF8C76D8E5}"/>
                </a:ext>
              </a:extLst>
            </p:cNvPr>
            <p:cNvPicPr>
              <a:picLocks noChangeAspect="1"/>
            </p:cNvPicPr>
            <p:nvPr/>
          </p:nvPicPr>
          <p:blipFill>
            <a:blip r:embed="rId11"/>
            <a:stretch>
              <a:fillRect/>
            </a:stretch>
          </p:blipFill>
          <p:spPr>
            <a:xfrm>
              <a:off x="13794434" y="8562935"/>
              <a:ext cx="4456588" cy="4711127"/>
            </a:xfrm>
            <a:prstGeom prst="rect">
              <a:avLst/>
            </a:prstGeom>
          </p:spPr>
        </p:pic>
        <p:sp>
          <p:nvSpPr>
            <p:cNvPr id="412" name="TextBox 411">
              <a:extLst>
                <a:ext uri="{FF2B5EF4-FFF2-40B4-BE49-F238E27FC236}">
                  <a16:creationId xmlns:a16="http://schemas.microsoft.com/office/drawing/2014/main" id="{75E18E01-2C17-41B6-AA04-F15AA2BB500D}"/>
                </a:ext>
              </a:extLst>
            </p:cNvPr>
            <p:cNvSpPr txBox="1"/>
            <p:nvPr/>
          </p:nvSpPr>
          <p:spPr>
            <a:xfrm>
              <a:off x="13794434" y="13614089"/>
              <a:ext cx="4456588" cy="1723549"/>
            </a:xfrm>
            <a:prstGeom prst="rect">
              <a:avLst/>
            </a:prstGeom>
            <a:noFill/>
          </p:spPr>
          <p:txBody>
            <a:bodyPr wrap="square" lIns="0" tIns="0" rIns="0" bIns="0" rtlCol="0">
              <a:spAutoFit/>
            </a:bodyPr>
            <a:lstStyle/>
            <a:p>
              <a:pPr algn="just"/>
              <a:r>
                <a:rPr lang="en-US" sz="2800" dirty="0"/>
                <a:t>3. In each tree node, we store the </a:t>
              </a:r>
              <a:r>
                <a:rPr lang="en-US" sz="2800" b="1" dirty="0"/>
                <a:t>number of particles </a:t>
              </a:r>
              <a:r>
                <a:rPr lang="en-US" sz="2800" dirty="0"/>
                <a:t>in the spatial region spanned by the node</a:t>
              </a:r>
            </a:p>
          </p:txBody>
        </p:sp>
      </p:grpSp>
      <p:grpSp>
        <p:nvGrpSpPr>
          <p:cNvPr id="71" name="Group 70">
            <a:extLst>
              <a:ext uri="{FF2B5EF4-FFF2-40B4-BE49-F238E27FC236}">
                <a16:creationId xmlns:a16="http://schemas.microsoft.com/office/drawing/2014/main" id="{152658BD-E372-482A-92B1-28C54FF5E08D}"/>
              </a:ext>
            </a:extLst>
          </p:cNvPr>
          <p:cNvGrpSpPr/>
          <p:nvPr/>
        </p:nvGrpSpPr>
        <p:grpSpPr>
          <a:xfrm>
            <a:off x="11011555" y="8518724"/>
            <a:ext cx="5144218" cy="6945985"/>
            <a:chOff x="7648945" y="8341532"/>
            <a:chExt cx="5144218" cy="6945985"/>
          </a:xfrm>
        </p:grpSpPr>
        <p:pic>
          <p:nvPicPr>
            <p:cNvPr id="47" name="Picture 46">
              <a:extLst>
                <a:ext uri="{FF2B5EF4-FFF2-40B4-BE49-F238E27FC236}">
                  <a16:creationId xmlns:a16="http://schemas.microsoft.com/office/drawing/2014/main" id="{5C19184D-9058-4A56-ADAF-38E02D2484B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648945" y="8341532"/>
              <a:ext cx="5144218" cy="5144218"/>
            </a:xfrm>
            <a:prstGeom prst="rect">
              <a:avLst/>
            </a:prstGeom>
          </p:spPr>
        </p:pic>
        <p:sp>
          <p:nvSpPr>
            <p:cNvPr id="417" name="TextBox 416">
              <a:extLst>
                <a:ext uri="{FF2B5EF4-FFF2-40B4-BE49-F238E27FC236}">
                  <a16:creationId xmlns:a16="http://schemas.microsoft.com/office/drawing/2014/main" id="{C1494BC0-AA6F-4590-896A-933B414E4A3C}"/>
                </a:ext>
              </a:extLst>
            </p:cNvPr>
            <p:cNvSpPr txBox="1"/>
            <p:nvPr/>
          </p:nvSpPr>
          <p:spPr>
            <a:xfrm>
              <a:off x="7648945" y="13563968"/>
              <a:ext cx="5144218" cy="1723549"/>
            </a:xfrm>
            <a:prstGeom prst="rect">
              <a:avLst/>
            </a:prstGeom>
            <a:noFill/>
          </p:spPr>
          <p:txBody>
            <a:bodyPr wrap="square" lIns="0" tIns="0" rIns="0" bIns="0" rtlCol="0">
              <a:spAutoFit/>
            </a:bodyPr>
            <a:lstStyle/>
            <a:p>
              <a:pPr algn="just"/>
              <a:r>
                <a:rPr lang="en-US" sz="2800" dirty="0"/>
                <a:t>2. After reaching one particle per leaf node, each leaf node can be divided further to reach a </a:t>
              </a:r>
              <a:r>
                <a:rPr lang="en-US" sz="2800" b="1" dirty="0"/>
                <a:t>desired accuracy</a:t>
              </a:r>
            </a:p>
          </p:txBody>
        </p:sp>
      </p:grpSp>
      <p:grpSp>
        <p:nvGrpSpPr>
          <p:cNvPr id="76" name="Group 75">
            <a:extLst>
              <a:ext uri="{FF2B5EF4-FFF2-40B4-BE49-F238E27FC236}">
                <a16:creationId xmlns:a16="http://schemas.microsoft.com/office/drawing/2014/main" id="{97B1B928-BA89-4F13-893E-0CBC36F0A5CC}"/>
              </a:ext>
            </a:extLst>
          </p:cNvPr>
          <p:cNvGrpSpPr/>
          <p:nvPr/>
        </p:nvGrpSpPr>
        <p:grpSpPr>
          <a:xfrm>
            <a:off x="25549525" y="8436117"/>
            <a:ext cx="8163614" cy="7098702"/>
            <a:chOff x="20850821" y="8258925"/>
            <a:chExt cx="8163614" cy="7098702"/>
          </a:xfrm>
        </p:grpSpPr>
        <mc:AlternateContent xmlns:mc="http://schemas.openxmlformats.org/markup-compatibility/2006" xmlns:a14="http://schemas.microsoft.com/office/drawing/2010/main">
          <mc:Choice Requires="a14">
            <p:sp>
              <p:nvSpPr>
                <p:cNvPr id="364" name="TextBox 363">
                  <a:extLst>
                    <a:ext uri="{FF2B5EF4-FFF2-40B4-BE49-F238E27FC236}">
                      <a16:creationId xmlns:a16="http://schemas.microsoft.com/office/drawing/2014/main" id="{B676F1FA-CB2C-4429-B111-0CB1DFC6445A}"/>
                    </a:ext>
                  </a:extLst>
                </p:cNvPr>
                <p:cNvSpPr txBox="1"/>
                <p:nvPr/>
              </p:nvSpPr>
              <p:spPr>
                <a:xfrm>
                  <a:off x="20850821" y="13555659"/>
                  <a:ext cx="8163614" cy="1801968"/>
                </a:xfrm>
                <a:prstGeom prst="rect">
                  <a:avLst/>
                </a:prstGeom>
                <a:noFill/>
              </p:spPr>
              <p:txBody>
                <a:bodyPr wrap="square" lIns="0" tIns="0" rIns="0" bIns="0" rtlCol="0">
                  <a:spAutoFit/>
                </a:bodyPr>
                <a:lstStyle/>
                <a:p>
                  <a:pPr algn="just"/>
                  <a:r>
                    <a:rPr lang="en-US" sz="2800" dirty="0"/>
                    <a:t>4. Given </a:t>
                  </a:r>
                  <a14:m>
                    <m:oMath xmlns:m="http://schemas.openxmlformats.org/officeDocument/2006/math">
                      <m:r>
                        <a:rPr lang="en-US" sz="2800" i="1" dirty="0" smtClean="0">
                          <a:latin typeface="Cambria Math" panose="02040503050406030204" pitchFamily="18" charset="0"/>
                        </a:rPr>
                        <m:t>𝑛</m:t>
                      </m:r>
                    </m:oMath>
                  </a14:m>
                  <a:r>
                    <a:rPr lang="en-US" sz="2800" dirty="0"/>
                    <a:t> particles in a parent node, if we assume particles are uniformly distributed in space, then the number of particles in its (left) child node follows the </a:t>
                  </a:r>
                  <a:r>
                    <a:rPr lang="en-US" sz="2800" b="1" dirty="0"/>
                    <a:t>binomial distribution</a:t>
                  </a:r>
                  <a:r>
                    <a:rPr lang="en-US" sz="2800" dirty="0"/>
                    <a:t> </a:t>
                  </a:r>
                  <a14:m>
                    <m:oMath xmlns:m="http://schemas.openxmlformats.org/officeDocument/2006/math">
                      <m:d>
                        <m:dPr>
                          <m:ctrlPr>
                            <a:rPr lang="en-US" sz="2800" b="0" i="1" smtClean="0">
                              <a:latin typeface="Cambria Math" panose="02040503050406030204" pitchFamily="18" charset="0"/>
                            </a:rPr>
                          </m:ctrlPr>
                        </m:dPr>
                        <m:e>
                          <m:f>
                            <m:fPr>
                              <m:type m:val="noBar"/>
                              <m:ctrlPr>
                                <a:rPr lang="en-US" sz="2800" b="0" i="1" smtClean="0">
                                  <a:latin typeface="Cambria Math" panose="02040503050406030204" pitchFamily="18" charset="0"/>
                                </a:rPr>
                              </m:ctrlPr>
                            </m:fPr>
                            <m:num>
                              <m:r>
                                <a:rPr lang="en-US" sz="2800" b="0" i="1" smtClean="0">
                                  <a:latin typeface="Cambria Math" panose="02040503050406030204" pitchFamily="18" charset="0"/>
                                </a:rPr>
                                <m:t>𝑛</m:t>
                              </m:r>
                            </m:num>
                            <m:den>
                              <m:r>
                                <a:rPr lang="en-US" sz="2800" b="0" i="1" smtClean="0">
                                  <a:latin typeface="Cambria Math" panose="02040503050406030204" pitchFamily="18" charset="0"/>
                                </a:rPr>
                                <m:t>𝑘</m:t>
                              </m:r>
                            </m:den>
                          </m:f>
                        </m:e>
                      </m:d>
                      <m:r>
                        <a:rPr lang="en-US" sz="2800" b="0" i="1" smtClean="0">
                          <a:latin typeface="Cambria Math" panose="02040503050406030204" pitchFamily="18" charset="0"/>
                        </a:rPr>
                        <m:t>×</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0.5</m:t>
                          </m:r>
                        </m:e>
                        <m:sup>
                          <m:r>
                            <a:rPr lang="en-US" sz="2800" b="0" i="1" smtClean="0">
                              <a:latin typeface="Cambria Math" panose="02040503050406030204" pitchFamily="18" charset="0"/>
                            </a:rPr>
                            <m:t>𝑛</m:t>
                          </m:r>
                        </m:sup>
                      </m:sSup>
                    </m:oMath>
                  </a14:m>
                  <a:endParaRPr lang="en-US" sz="2800" dirty="0"/>
                </a:p>
              </p:txBody>
            </p:sp>
          </mc:Choice>
          <mc:Fallback xmlns="">
            <p:sp>
              <p:nvSpPr>
                <p:cNvPr id="364" name="TextBox 363">
                  <a:extLst>
                    <a:ext uri="{FF2B5EF4-FFF2-40B4-BE49-F238E27FC236}">
                      <a16:creationId xmlns:a16="http://schemas.microsoft.com/office/drawing/2014/main" id="{B676F1FA-CB2C-4429-B111-0CB1DFC6445A}"/>
                    </a:ext>
                  </a:extLst>
                </p:cNvPr>
                <p:cNvSpPr txBox="1">
                  <a:spLocks noRot="1" noChangeAspect="1" noMove="1" noResize="1" noEditPoints="1" noAdjustHandles="1" noChangeArrowheads="1" noChangeShapeType="1" noTextEdit="1"/>
                </p:cNvSpPr>
                <p:nvPr/>
              </p:nvSpPr>
              <p:spPr>
                <a:xfrm>
                  <a:off x="20850821" y="13555659"/>
                  <a:ext cx="8163614" cy="1801968"/>
                </a:xfrm>
                <a:prstGeom prst="rect">
                  <a:avLst/>
                </a:prstGeom>
                <a:blipFill>
                  <a:blip r:embed="rId13"/>
                  <a:stretch>
                    <a:fillRect l="-2614" t="-5763" r="-2689" b="-8814"/>
                  </a:stretch>
                </a:blipFill>
              </p:spPr>
              <p:txBody>
                <a:bodyPr/>
                <a:lstStyle/>
                <a:p>
                  <a:r>
                    <a:rPr lang="en-US">
                      <a:noFill/>
                    </a:rPr>
                    <a:t> </a:t>
                  </a:r>
                </a:p>
              </p:txBody>
            </p:sp>
          </mc:Fallback>
        </mc:AlternateContent>
        <p:pic>
          <p:nvPicPr>
            <p:cNvPr id="62" name="Picture 61">
              <a:extLst>
                <a:ext uri="{FF2B5EF4-FFF2-40B4-BE49-F238E27FC236}">
                  <a16:creationId xmlns:a16="http://schemas.microsoft.com/office/drawing/2014/main" id="{C220D91F-D497-43AD-99E5-FC02C47850E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0850821" y="8258925"/>
              <a:ext cx="8163614" cy="5079582"/>
            </a:xfrm>
            <a:prstGeom prst="rect">
              <a:avLst/>
            </a:prstGeom>
          </p:spPr>
        </p:pic>
      </p:grpSp>
      <p:grpSp>
        <p:nvGrpSpPr>
          <p:cNvPr id="78" name="Group 77">
            <a:extLst>
              <a:ext uri="{FF2B5EF4-FFF2-40B4-BE49-F238E27FC236}">
                <a16:creationId xmlns:a16="http://schemas.microsoft.com/office/drawing/2014/main" id="{D3E410C4-0DF5-4486-BCD0-5B54EA9FD929}"/>
              </a:ext>
            </a:extLst>
          </p:cNvPr>
          <p:cNvGrpSpPr/>
          <p:nvPr/>
        </p:nvGrpSpPr>
        <p:grpSpPr>
          <a:xfrm>
            <a:off x="36181719" y="8349655"/>
            <a:ext cx="4890081" cy="7127081"/>
            <a:chOff x="29621747" y="8152127"/>
            <a:chExt cx="4890081" cy="7127081"/>
          </a:xfrm>
        </p:grpSpPr>
        <p:pic>
          <p:nvPicPr>
            <p:cNvPr id="68" name="Picture 67">
              <a:extLst>
                <a:ext uri="{FF2B5EF4-FFF2-40B4-BE49-F238E27FC236}">
                  <a16:creationId xmlns:a16="http://schemas.microsoft.com/office/drawing/2014/main" id="{8D80C5C7-5AFC-4421-B88C-20BE3A2462B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9624821" y="8152127"/>
              <a:ext cx="4887007" cy="5458587"/>
            </a:xfrm>
            <a:prstGeom prst="rect">
              <a:avLst/>
            </a:prstGeom>
          </p:spPr>
        </p:pic>
        <p:sp>
          <p:nvSpPr>
            <p:cNvPr id="424" name="TextBox 423">
              <a:extLst>
                <a:ext uri="{FF2B5EF4-FFF2-40B4-BE49-F238E27FC236}">
                  <a16:creationId xmlns:a16="http://schemas.microsoft.com/office/drawing/2014/main" id="{208C79DB-4712-4DEA-9744-9FD2B1EBCED4}"/>
                </a:ext>
              </a:extLst>
            </p:cNvPr>
            <p:cNvSpPr txBox="1"/>
            <p:nvPr/>
          </p:nvSpPr>
          <p:spPr>
            <a:xfrm>
              <a:off x="29621747" y="13555659"/>
              <a:ext cx="4890081" cy="1723549"/>
            </a:xfrm>
            <a:prstGeom prst="rect">
              <a:avLst/>
            </a:prstGeom>
            <a:noFill/>
          </p:spPr>
          <p:txBody>
            <a:bodyPr wrap="square" lIns="0" tIns="0" rIns="0" bIns="0" rtlCol="0">
              <a:spAutoFit/>
            </a:bodyPr>
            <a:lstStyle/>
            <a:p>
              <a:pPr algn="just"/>
              <a:r>
                <a:rPr lang="en-US" sz="2800" dirty="0"/>
                <a:t>5. Compression is achieved by assigning shorter codes to more frequent symbols, via e.g., </a:t>
              </a:r>
              <a:r>
                <a:rPr lang="en-US" sz="2800" b="1" dirty="0"/>
                <a:t>Huffman or arithmetic coding</a:t>
              </a:r>
            </a:p>
          </p:txBody>
        </p:sp>
      </p:grpSp>
      <p:grpSp>
        <p:nvGrpSpPr>
          <p:cNvPr id="87" name="Group 86">
            <a:extLst>
              <a:ext uri="{FF2B5EF4-FFF2-40B4-BE49-F238E27FC236}">
                <a16:creationId xmlns:a16="http://schemas.microsoft.com/office/drawing/2014/main" id="{21CAA0D1-5C4B-4185-A2C6-AACA27D38258}"/>
              </a:ext>
            </a:extLst>
          </p:cNvPr>
          <p:cNvGrpSpPr/>
          <p:nvPr/>
        </p:nvGrpSpPr>
        <p:grpSpPr>
          <a:xfrm>
            <a:off x="29913804" y="20726400"/>
            <a:ext cx="5752328" cy="4928819"/>
            <a:chOff x="29580896" y="21487789"/>
            <a:chExt cx="5752328" cy="4928819"/>
          </a:xfrm>
        </p:grpSpPr>
        <p:pic>
          <p:nvPicPr>
            <p:cNvPr id="39" name="Picture 38">
              <a:extLst>
                <a:ext uri="{FF2B5EF4-FFF2-40B4-BE49-F238E27FC236}">
                  <a16:creationId xmlns:a16="http://schemas.microsoft.com/office/drawing/2014/main" id="{547D06BE-FACC-4731-AD13-EAE6B5F4BB8F}"/>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9580896" y="21487789"/>
              <a:ext cx="5752328" cy="4314246"/>
            </a:xfrm>
            <a:prstGeom prst="rect">
              <a:avLst/>
            </a:prstGeom>
          </p:spPr>
        </p:pic>
        <p:sp>
          <p:nvSpPr>
            <p:cNvPr id="81" name="TextBox 80">
              <a:extLst>
                <a:ext uri="{FF2B5EF4-FFF2-40B4-BE49-F238E27FC236}">
                  <a16:creationId xmlns:a16="http://schemas.microsoft.com/office/drawing/2014/main" id="{DDDEDD5A-1E9D-4FE4-BB4E-935CCFBDD72B}"/>
                </a:ext>
              </a:extLst>
            </p:cNvPr>
            <p:cNvSpPr txBox="1"/>
            <p:nvPr/>
          </p:nvSpPr>
          <p:spPr>
            <a:xfrm>
              <a:off x="29580896" y="25924042"/>
              <a:ext cx="5752328" cy="49256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500" i="1" dirty="0">
                  <a:latin typeface="Candara" panose="020E0502030303020204" pitchFamily="34" charset="0"/>
                </a:rPr>
                <a:t>Columnar, original</a:t>
              </a:r>
            </a:p>
          </p:txBody>
        </p:sp>
      </p:grpSp>
      <p:grpSp>
        <p:nvGrpSpPr>
          <p:cNvPr id="88" name="Group 87">
            <a:extLst>
              <a:ext uri="{FF2B5EF4-FFF2-40B4-BE49-F238E27FC236}">
                <a16:creationId xmlns:a16="http://schemas.microsoft.com/office/drawing/2014/main" id="{EA06B65C-B7D4-49F9-9944-0F73BD722A0C}"/>
              </a:ext>
            </a:extLst>
          </p:cNvPr>
          <p:cNvGrpSpPr/>
          <p:nvPr/>
        </p:nvGrpSpPr>
        <p:grpSpPr>
          <a:xfrm>
            <a:off x="36649865" y="20726400"/>
            <a:ext cx="5774099" cy="4928819"/>
            <a:chOff x="36649865" y="21487789"/>
            <a:chExt cx="5774099" cy="4928819"/>
          </a:xfrm>
        </p:grpSpPr>
        <p:pic>
          <p:nvPicPr>
            <p:cNvPr id="42" name="Picture 41">
              <a:extLst>
                <a:ext uri="{FF2B5EF4-FFF2-40B4-BE49-F238E27FC236}">
                  <a16:creationId xmlns:a16="http://schemas.microsoft.com/office/drawing/2014/main" id="{485AC4C3-1202-4045-9AB8-5E578F0EBA4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6671636" y="21487789"/>
              <a:ext cx="5752328" cy="4314246"/>
            </a:xfrm>
            <a:prstGeom prst="rect">
              <a:avLst/>
            </a:prstGeom>
          </p:spPr>
        </p:pic>
        <p:sp>
          <p:nvSpPr>
            <p:cNvPr id="428" name="TextBox 427">
              <a:extLst>
                <a:ext uri="{FF2B5EF4-FFF2-40B4-BE49-F238E27FC236}">
                  <a16:creationId xmlns:a16="http://schemas.microsoft.com/office/drawing/2014/main" id="{1FC6FBF0-6C1E-47C9-AC93-0BA553A3B656}"/>
                </a:ext>
              </a:extLst>
            </p:cNvPr>
            <p:cNvSpPr txBox="1"/>
            <p:nvPr/>
          </p:nvSpPr>
          <p:spPr>
            <a:xfrm>
              <a:off x="36649865" y="25924042"/>
              <a:ext cx="5752328" cy="49256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500" i="1" dirty="0">
                  <a:latin typeface="Candara" panose="020E0502030303020204" pitchFamily="34" charset="0"/>
                </a:rPr>
                <a:t>Columnar, </a:t>
              </a:r>
              <a:r>
                <a:rPr lang="en-US" sz="2500" b="1" i="1" dirty="0">
                  <a:latin typeface="Candara" panose="020E0502030303020204" pitchFamily="34" charset="0"/>
                </a:rPr>
                <a:t>8.4x</a:t>
              </a:r>
              <a:r>
                <a:rPr lang="en-US" sz="2500" i="1" dirty="0">
                  <a:latin typeface="Candara" panose="020E0502030303020204" pitchFamily="34" charset="0"/>
                </a:rPr>
                <a:t> compressed</a:t>
              </a:r>
            </a:p>
          </p:txBody>
        </p:sp>
      </p:grpSp>
      <p:grpSp>
        <p:nvGrpSpPr>
          <p:cNvPr id="85" name="Group 84">
            <a:extLst>
              <a:ext uri="{FF2B5EF4-FFF2-40B4-BE49-F238E27FC236}">
                <a16:creationId xmlns:a16="http://schemas.microsoft.com/office/drawing/2014/main" id="{F3C50D77-0A05-4BE9-87C8-8E184FF4E127}"/>
              </a:ext>
            </a:extLst>
          </p:cNvPr>
          <p:cNvGrpSpPr/>
          <p:nvPr/>
        </p:nvGrpSpPr>
        <p:grpSpPr>
          <a:xfrm>
            <a:off x="16392346" y="20732130"/>
            <a:ext cx="5766111" cy="4912948"/>
            <a:chOff x="16327748" y="21493519"/>
            <a:chExt cx="5766111" cy="4912948"/>
          </a:xfrm>
        </p:grpSpPr>
        <p:pic>
          <p:nvPicPr>
            <p:cNvPr id="33" name="Picture 32">
              <a:extLst>
                <a:ext uri="{FF2B5EF4-FFF2-40B4-BE49-F238E27FC236}">
                  <a16:creationId xmlns:a16="http://schemas.microsoft.com/office/drawing/2014/main" id="{EDECC8FA-471D-467D-A302-D99498D74F6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373160" y="21493519"/>
              <a:ext cx="5720699" cy="4290524"/>
            </a:xfrm>
            <a:prstGeom prst="rect">
              <a:avLst/>
            </a:prstGeom>
          </p:spPr>
        </p:pic>
        <p:sp>
          <p:nvSpPr>
            <p:cNvPr id="429" name="TextBox 428">
              <a:extLst>
                <a:ext uri="{FF2B5EF4-FFF2-40B4-BE49-F238E27FC236}">
                  <a16:creationId xmlns:a16="http://schemas.microsoft.com/office/drawing/2014/main" id="{51D02519-21C7-4F72-8FB7-863294C23CDF}"/>
                </a:ext>
              </a:extLst>
            </p:cNvPr>
            <p:cNvSpPr txBox="1"/>
            <p:nvPr/>
          </p:nvSpPr>
          <p:spPr>
            <a:xfrm>
              <a:off x="16327748" y="25913901"/>
              <a:ext cx="5752328" cy="49256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500" i="1" dirty="0">
                  <a:latin typeface="Candara" panose="020E0502030303020204" pitchFamily="34" charset="0"/>
                </a:rPr>
                <a:t>Nanosphere, original</a:t>
              </a:r>
            </a:p>
          </p:txBody>
        </p:sp>
      </p:grpSp>
      <p:grpSp>
        <p:nvGrpSpPr>
          <p:cNvPr id="86" name="Group 85">
            <a:extLst>
              <a:ext uri="{FF2B5EF4-FFF2-40B4-BE49-F238E27FC236}">
                <a16:creationId xmlns:a16="http://schemas.microsoft.com/office/drawing/2014/main" id="{1EDAB96F-C23F-449B-B2A3-82AEFC3A34F9}"/>
              </a:ext>
            </a:extLst>
          </p:cNvPr>
          <p:cNvGrpSpPr/>
          <p:nvPr/>
        </p:nvGrpSpPr>
        <p:grpSpPr>
          <a:xfrm>
            <a:off x="23142189" y="20726400"/>
            <a:ext cx="5787883" cy="4918678"/>
            <a:chOff x="23396717" y="21487789"/>
            <a:chExt cx="5787883" cy="4918678"/>
          </a:xfrm>
        </p:grpSpPr>
        <p:pic>
          <p:nvPicPr>
            <p:cNvPr id="36" name="Picture 35">
              <a:extLst>
                <a:ext uri="{FF2B5EF4-FFF2-40B4-BE49-F238E27FC236}">
                  <a16:creationId xmlns:a16="http://schemas.microsoft.com/office/drawing/2014/main" id="{357376BA-6783-4234-ACB9-D3541B31778A}"/>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3432272" y="21487789"/>
              <a:ext cx="5752328" cy="4314246"/>
            </a:xfrm>
            <a:prstGeom prst="rect">
              <a:avLst/>
            </a:prstGeom>
          </p:spPr>
        </p:pic>
        <p:sp>
          <p:nvSpPr>
            <p:cNvPr id="430" name="TextBox 429">
              <a:extLst>
                <a:ext uri="{FF2B5EF4-FFF2-40B4-BE49-F238E27FC236}">
                  <a16:creationId xmlns:a16="http://schemas.microsoft.com/office/drawing/2014/main" id="{4E8F8F6E-EEC0-4900-93FF-615127CBD2ED}"/>
                </a:ext>
              </a:extLst>
            </p:cNvPr>
            <p:cNvSpPr txBox="1"/>
            <p:nvPr/>
          </p:nvSpPr>
          <p:spPr>
            <a:xfrm>
              <a:off x="23396717" y="25913901"/>
              <a:ext cx="5752328" cy="49256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500" i="1" dirty="0">
                  <a:latin typeface="Candara" panose="020E0502030303020204" pitchFamily="34" charset="0"/>
                </a:rPr>
                <a:t>Nanosphere, </a:t>
              </a:r>
              <a:r>
                <a:rPr lang="en-US" sz="2500" b="1" i="1" dirty="0">
                  <a:latin typeface="Candara" panose="020E0502030303020204" pitchFamily="34" charset="0"/>
                </a:rPr>
                <a:t>6.5x</a:t>
              </a:r>
              <a:r>
                <a:rPr lang="en-US" sz="2500" i="1" dirty="0">
                  <a:latin typeface="Candara" panose="020E0502030303020204" pitchFamily="34" charset="0"/>
                </a:rPr>
                <a:t> compressed</a:t>
              </a:r>
            </a:p>
          </p:txBody>
        </p:sp>
      </p:grpSp>
      <p:grpSp>
        <p:nvGrpSpPr>
          <p:cNvPr id="83" name="Group 82">
            <a:extLst>
              <a:ext uri="{FF2B5EF4-FFF2-40B4-BE49-F238E27FC236}">
                <a16:creationId xmlns:a16="http://schemas.microsoft.com/office/drawing/2014/main" id="{3939222A-F584-44B6-B3D5-0CFF670F91A1}"/>
              </a:ext>
            </a:extLst>
          </p:cNvPr>
          <p:cNvGrpSpPr/>
          <p:nvPr/>
        </p:nvGrpSpPr>
        <p:grpSpPr>
          <a:xfrm>
            <a:off x="2919387" y="20732129"/>
            <a:ext cx="5753167" cy="4923089"/>
            <a:chOff x="2919387" y="21493518"/>
            <a:chExt cx="5753167" cy="4923089"/>
          </a:xfrm>
        </p:grpSpPr>
        <p:pic>
          <p:nvPicPr>
            <p:cNvPr id="21" name="Picture 20">
              <a:extLst>
                <a:ext uri="{FF2B5EF4-FFF2-40B4-BE49-F238E27FC236}">
                  <a16:creationId xmlns:a16="http://schemas.microsoft.com/office/drawing/2014/main" id="{F118DF52-78F5-498B-BC13-6F2AC5B5C599}"/>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951854" y="21493518"/>
              <a:ext cx="5720700" cy="4290525"/>
            </a:xfrm>
            <a:prstGeom prst="rect">
              <a:avLst/>
            </a:prstGeom>
          </p:spPr>
        </p:pic>
        <p:sp>
          <p:nvSpPr>
            <p:cNvPr id="431" name="TextBox 430">
              <a:extLst>
                <a:ext uri="{FF2B5EF4-FFF2-40B4-BE49-F238E27FC236}">
                  <a16:creationId xmlns:a16="http://schemas.microsoft.com/office/drawing/2014/main" id="{83185564-E65B-4C4E-9484-AE5004690ACE}"/>
                </a:ext>
              </a:extLst>
            </p:cNvPr>
            <p:cNvSpPr txBox="1"/>
            <p:nvPr/>
          </p:nvSpPr>
          <p:spPr>
            <a:xfrm>
              <a:off x="2919387" y="25924041"/>
              <a:ext cx="5752328" cy="49256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500" i="1" dirty="0">
                  <a:latin typeface="Candara" panose="020E0502030303020204" pitchFamily="34" charset="0"/>
                </a:rPr>
                <a:t>Priya, original</a:t>
              </a:r>
            </a:p>
          </p:txBody>
        </p:sp>
      </p:grpSp>
      <p:grpSp>
        <p:nvGrpSpPr>
          <p:cNvPr id="84" name="Group 83">
            <a:extLst>
              <a:ext uri="{FF2B5EF4-FFF2-40B4-BE49-F238E27FC236}">
                <a16:creationId xmlns:a16="http://schemas.microsoft.com/office/drawing/2014/main" id="{B1888704-6BDE-4395-82F2-7A6CE8D8058E}"/>
              </a:ext>
            </a:extLst>
          </p:cNvPr>
          <p:cNvGrpSpPr/>
          <p:nvPr/>
        </p:nvGrpSpPr>
        <p:grpSpPr>
          <a:xfrm>
            <a:off x="9656286" y="20732130"/>
            <a:ext cx="5752328" cy="4923089"/>
            <a:chOff x="10021072" y="21493519"/>
            <a:chExt cx="5752328" cy="4923089"/>
          </a:xfrm>
        </p:grpSpPr>
        <p:pic>
          <p:nvPicPr>
            <p:cNvPr id="23" name="Picture 22">
              <a:extLst>
                <a:ext uri="{FF2B5EF4-FFF2-40B4-BE49-F238E27FC236}">
                  <a16:creationId xmlns:a16="http://schemas.microsoft.com/office/drawing/2014/main" id="{3AE16365-5440-425A-A012-5E3E801690B7}"/>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043683" y="21493519"/>
              <a:ext cx="5720700" cy="4290525"/>
            </a:xfrm>
            <a:prstGeom prst="rect">
              <a:avLst/>
            </a:prstGeom>
          </p:spPr>
        </p:pic>
        <p:sp>
          <p:nvSpPr>
            <p:cNvPr id="432" name="TextBox 431">
              <a:extLst>
                <a:ext uri="{FF2B5EF4-FFF2-40B4-BE49-F238E27FC236}">
                  <a16:creationId xmlns:a16="http://schemas.microsoft.com/office/drawing/2014/main" id="{5FD5007D-BD93-4AB5-B32F-31CDE9E3ED5B}"/>
                </a:ext>
              </a:extLst>
            </p:cNvPr>
            <p:cNvSpPr txBox="1"/>
            <p:nvPr/>
          </p:nvSpPr>
          <p:spPr>
            <a:xfrm>
              <a:off x="10021072" y="25924042"/>
              <a:ext cx="5752328" cy="49256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500" i="1" dirty="0">
                  <a:latin typeface="Candara" panose="020E0502030303020204" pitchFamily="34" charset="0"/>
                </a:rPr>
                <a:t>Priya, </a:t>
              </a:r>
              <a:r>
                <a:rPr lang="en-US" sz="2500" b="1" i="1" dirty="0">
                  <a:latin typeface="Candara" panose="020E0502030303020204" pitchFamily="34" charset="0"/>
                </a:rPr>
                <a:t>6x</a:t>
              </a:r>
              <a:r>
                <a:rPr lang="en-US" sz="2500" i="1" dirty="0">
                  <a:latin typeface="Candara" panose="020E0502030303020204" pitchFamily="34" charset="0"/>
                </a:rPr>
                <a:t> compressed</a:t>
              </a:r>
            </a:p>
          </p:txBody>
        </p:sp>
      </p:grpSp>
      <p:sp>
        <p:nvSpPr>
          <p:cNvPr id="82" name="TextBox 81">
            <a:extLst>
              <a:ext uri="{FF2B5EF4-FFF2-40B4-BE49-F238E27FC236}">
                <a16:creationId xmlns:a16="http://schemas.microsoft.com/office/drawing/2014/main" id="{BE7AB2FD-AA59-45D5-927E-AA3E66A8F583}"/>
              </a:ext>
            </a:extLst>
          </p:cNvPr>
          <p:cNvSpPr txBox="1"/>
          <p:nvPr/>
        </p:nvSpPr>
        <p:spPr>
          <a:xfrm rot="16200000">
            <a:off x="-144918" y="11417757"/>
            <a:ext cx="3856950" cy="833437"/>
          </a:xfrm>
          <a:prstGeom prst="rect">
            <a:avLst/>
          </a:prstGeom>
          <a:blipFill>
            <a:blip r:embed="rId22"/>
            <a:stretch>
              <a:fillRect/>
            </a:stretch>
          </a:blipFill>
          <a:ln>
            <a:solidFill>
              <a:schemeClr val="tx1"/>
            </a:solidFill>
          </a:ln>
          <a:effectLst>
            <a:outerShdw blurRad="50800" dist="38100" dir="2700000" algn="tl" rotWithShape="0">
              <a:prstClr val="black">
                <a:alpha val="40000"/>
              </a:prstClr>
            </a:outerShdw>
          </a:effectLst>
        </p:spPr>
        <p:txBody>
          <a:bodyPr wrap="square" lIns="45720" tIns="0" rIns="45720" bIns="0" rtlCol="0">
            <a:noAutofit/>
          </a:bodyPr>
          <a:lstStyle/>
          <a:p>
            <a:pPr algn="ctr"/>
            <a:r>
              <a:rPr lang="en-US" sz="4800" i="1" dirty="0">
                <a:latin typeface="Candara" panose="020E0502030303020204" pitchFamily="34" charset="0"/>
              </a:rPr>
              <a:t>Method</a:t>
            </a:r>
          </a:p>
        </p:txBody>
      </p:sp>
      <p:sp>
        <p:nvSpPr>
          <p:cNvPr id="433" name="TextBox 432">
            <a:extLst>
              <a:ext uri="{FF2B5EF4-FFF2-40B4-BE49-F238E27FC236}">
                <a16:creationId xmlns:a16="http://schemas.microsoft.com/office/drawing/2014/main" id="{4D20AA70-AFC7-4C8B-B50C-AC142F0DF6A0}"/>
              </a:ext>
            </a:extLst>
          </p:cNvPr>
          <p:cNvSpPr txBox="1"/>
          <p:nvPr/>
        </p:nvSpPr>
        <p:spPr>
          <a:xfrm rot="16200000">
            <a:off x="-99676" y="17695406"/>
            <a:ext cx="3856950" cy="833437"/>
          </a:xfrm>
          <a:prstGeom prst="rect">
            <a:avLst/>
          </a:prstGeom>
          <a:blipFill>
            <a:blip r:embed="rId22"/>
            <a:stretch>
              <a:fillRect/>
            </a:stretch>
          </a:blipFill>
          <a:ln>
            <a:solidFill>
              <a:schemeClr val="tx1"/>
            </a:solidFill>
          </a:ln>
          <a:effectLst>
            <a:outerShdw blurRad="50800" dist="38100" dir="2700000" algn="tl" rotWithShape="0">
              <a:prstClr val="black">
                <a:alpha val="40000"/>
              </a:prstClr>
            </a:outerShdw>
          </a:effectLst>
        </p:spPr>
        <p:txBody>
          <a:bodyPr wrap="square" lIns="45720" tIns="0" rIns="45720" bIns="0" rtlCol="0">
            <a:noAutofit/>
          </a:bodyPr>
          <a:lstStyle/>
          <a:p>
            <a:pPr algn="ctr"/>
            <a:r>
              <a:rPr lang="en-US" sz="4800" i="1" dirty="0">
                <a:latin typeface="Candara" panose="020E0502030303020204" pitchFamily="34" charset="0"/>
              </a:rPr>
              <a:t>Results</a:t>
            </a:r>
          </a:p>
        </p:txBody>
      </p:sp>
      <p:sp>
        <p:nvSpPr>
          <p:cNvPr id="434" name="TextBox 433">
            <a:extLst>
              <a:ext uri="{FF2B5EF4-FFF2-40B4-BE49-F238E27FC236}">
                <a16:creationId xmlns:a16="http://schemas.microsoft.com/office/drawing/2014/main" id="{7C5B8386-731C-40B9-9F7A-DA5110907955}"/>
              </a:ext>
            </a:extLst>
          </p:cNvPr>
          <p:cNvSpPr txBox="1"/>
          <p:nvPr/>
        </p:nvSpPr>
        <p:spPr>
          <a:xfrm rot="16200000">
            <a:off x="-144917" y="22800806"/>
            <a:ext cx="3856950" cy="833437"/>
          </a:xfrm>
          <a:prstGeom prst="rect">
            <a:avLst/>
          </a:prstGeom>
          <a:blipFill>
            <a:blip r:embed="rId22"/>
            <a:stretch>
              <a:fillRect/>
            </a:stretch>
          </a:blipFill>
          <a:ln>
            <a:solidFill>
              <a:schemeClr val="tx1"/>
            </a:solidFill>
          </a:ln>
          <a:effectLst>
            <a:outerShdw blurRad="50800" dist="38100" dir="2700000" algn="tl" rotWithShape="0">
              <a:prstClr val="black">
                <a:alpha val="40000"/>
              </a:prstClr>
            </a:outerShdw>
          </a:effectLst>
        </p:spPr>
        <p:txBody>
          <a:bodyPr wrap="square" lIns="45720" tIns="0" rIns="45720" bIns="0" rtlCol="0">
            <a:noAutofit/>
          </a:bodyPr>
          <a:lstStyle/>
          <a:p>
            <a:pPr algn="ctr"/>
            <a:r>
              <a:rPr lang="en-US" sz="4800" i="1" dirty="0">
                <a:latin typeface="Candara" panose="020E0502030303020204" pitchFamily="34" charset="0"/>
              </a:rPr>
              <a:t>Rendering</a:t>
            </a:r>
          </a:p>
        </p:txBody>
      </p:sp>
      <p:cxnSp>
        <p:nvCxnSpPr>
          <p:cNvPr id="436" name="Straight Connector 435">
            <a:extLst>
              <a:ext uri="{FF2B5EF4-FFF2-40B4-BE49-F238E27FC236}">
                <a16:creationId xmlns:a16="http://schemas.microsoft.com/office/drawing/2014/main" id="{C8FC64D7-16D8-4A53-A593-014004C705C1}"/>
              </a:ext>
            </a:extLst>
          </p:cNvPr>
          <p:cNvCxnSpPr/>
          <p:nvPr/>
        </p:nvCxnSpPr>
        <p:spPr>
          <a:xfrm flipV="1">
            <a:off x="1371600" y="26060400"/>
            <a:ext cx="41148000" cy="0"/>
          </a:xfrm>
          <a:prstGeom prst="line">
            <a:avLst/>
          </a:prstGeom>
          <a:ln w="19050">
            <a:solidFill>
              <a:srgbClr val="124A91"/>
            </a:solidFill>
          </a:ln>
        </p:spPr>
        <p:style>
          <a:lnRef idx="1">
            <a:schemeClr val="accent1"/>
          </a:lnRef>
          <a:fillRef idx="0">
            <a:schemeClr val="accent1"/>
          </a:fillRef>
          <a:effectRef idx="0">
            <a:schemeClr val="accent1"/>
          </a:effectRef>
          <a:fontRef idx="minor">
            <a:schemeClr val="tx1"/>
          </a:fontRef>
        </p:style>
      </p:cxnSp>
      <p:sp>
        <p:nvSpPr>
          <p:cNvPr id="437" name="TextBox 436">
            <a:extLst>
              <a:ext uri="{FF2B5EF4-FFF2-40B4-BE49-F238E27FC236}">
                <a16:creationId xmlns:a16="http://schemas.microsoft.com/office/drawing/2014/main" id="{971B70C7-1197-47E2-8D15-2621BA6AE0DD}"/>
              </a:ext>
            </a:extLst>
          </p:cNvPr>
          <p:cNvSpPr txBox="1"/>
          <p:nvPr/>
        </p:nvSpPr>
        <p:spPr>
          <a:xfrm rot="16200000">
            <a:off x="-144917" y="28134806"/>
            <a:ext cx="3856950" cy="833437"/>
          </a:xfrm>
          <a:prstGeom prst="rect">
            <a:avLst/>
          </a:prstGeom>
          <a:blipFill>
            <a:blip r:embed="rId22"/>
            <a:stretch>
              <a:fillRect/>
            </a:stretch>
          </a:blipFill>
          <a:ln>
            <a:solidFill>
              <a:schemeClr val="tx1"/>
            </a:solidFill>
          </a:ln>
          <a:effectLst>
            <a:outerShdw blurRad="50800" dist="38100" dir="2700000" algn="tl" rotWithShape="0">
              <a:prstClr val="black">
                <a:alpha val="40000"/>
              </a:prstClr>
            </a:outerShdw>
          </a:effectLst>
        </p:spPr>
        <p:txBody>
          <a:bodyPr wrap="square" lIns="45720" tIns="0" rIns="45720" bIns="0" rtlCol="0">
            <a:noAutofit/>
          </a:bodyPr>
          <a:lstStyle/>
          <a:p>
            <a:pPr algn="ctr"/>
            <a:r>
              <a:rPr lang="en-US" sz="4800" i="1" dirty="0">
                <a:latin typeface="Candara" panose="020E0502030303020204" pitchFamily="34" charset="0"/>
              </a:rPr>
              <a:t>Future work</a:t>
            </a:r>
          </a:p>
        </p:txBody>
      </p:sp>
      <p:pic>
        <p:nvPicPr>
          <p:cNvPr id="438" name="Picture 437">
            <a:extLst>
              <a:ext uri="{FF2B5EF4-FFF2-40B4-BE49-F238E27FC236}">
                <a16:creationId xmlns:a16="http://schemas.microsoft.com/office/drawing/2014/main" id="{3208DDE3-279C-48CA-9A9C-35FC494ACF9E}"/>
              </a:ext>
            </a:extLst>
          </p:cNvPr>
          <p:cNvPicPr>
            <a:picLocks noChangeAspect="1"/>
          </p:cNvPicPr>
          <p:nvPr/>
        </p:nvPicPr>
        <p:blipFill>
          <a:blip r:embed="rId23"/>
          <a:stretch>
            <a:fillRect/>
          </a:stretch>
        </p:blipFill>
        <p:spPr>
          <a:xfrm>
            <a:off x="22481375" y="26370966"/>
            <a:ext cx="6084335" cy="3804234"/>
          </a:xfrm>
          <a:prstGeom prst="rect">
            <a:avLst/>
          </a:prstGeom>
        </p:spPr>
      </p:pic>
      <p:pic>
        <p:nvPicPr>
          <p:cNvPr id="439" name="Picture 438">
            <a:extLst>
              <a:ext uri="{FF2B5EF4-FFF2-40B4-BE49-F238E27FC236}">
                <a16:creationId xmlns:a16="http://schemas.microsoft.com/office/drawing/2014/main" id="{044718CD-C519-4D9F-8E3A-6596970E7BDF}"/>
              </a:ext>
            </a:extLst>
          </p:cNvPr>
          <p:cNvPicPr>
            <a:picLocks noChangeAspect="1"/>
          </p:cNvPicPr>
          <p:nvPr/>
        </p:nvPicPr>
        <p:blipFill>
          <a:blip r:embed="rId24"/>
          <a:stretch>
            <a:fillRect/>
          </a:stretch>
        </p:blipFill>
        <p:spPr>
          <a:xfrm>
            <a:off x="29411155" y="26370966"/>
            <a:ext cx="6078239" cy="3804234"/>
          </a:xfrm>
          <a:prstGeom prst="rect">
            <a:avLst/>
          </a:prstGeom>
        </p:spPr>
      </p:pic>
      <p:pic>
        <p:nvPicPr>
          <p:cNvPr id="440" name="Picture 439">
            <a:extLst>
              <a:ext uri="{FF2B5EF4-FFF2-40B4-BE49-F238E27FC236}">
                <a16:creationId xmlns:a16="http://schemas.microsoft.com/office/drawing/2014/main" id="{50A681E7-1B56-4ABA-B732-F97DA02BFEDE}"/>
              </a:ext>
            </a:extLst>
          </p:cNvPr>
          <p:cNvPicPr>
            <a:picLocks noChangeAspect="1"/>
          </p:cNvPicPr>
          <p:nvPr/>
        </p:nvPicPr>
        <p:blipFill>
          <a:blip r:embed="rId25"/>
          <a:stretch>
            <a:fillRect/>
          </a:stretch>
        </p:blipFill>
        <p:spPr>
          <a:xfrm>
            <a:off x="36334840" y="26370966"/>
            <a:ext cx="6078239" cy="3804234"/>
          </a:xfrm>
          <a:prstGeom prst="rect">
            <a:avLst/>
          </a:prstGeom>
        </p:spPr>
      </p:pic>
      <p:pic>
        <p:nvPicPr>
          <p:cNvPr id="90" name="Picture 89">
            <a:extLst>
              <a:ext uri="{FF2B5EF4-FFF2-40B4-BE49-F238E27FC236}">
                <a16:creationId xmlns:a16="http://schemas.microsoft.com/office/drawing/2014/main" id="{0ACD0F1E-5EA7-4B38-94C3-79FC9A8DAD4F}"/>
              </a:ext>
            </a:extLst>
          </p:cNvPr>
          <p:cNvPicPr>
            <a:picLocks noChangeAspect="1"/>
          </p:cNvPicPr>
          <p:nvPr/>
        </p:nvPicPr>
        <p:blipFill>
          <a:blip r:embed="rId26"/>
          <a:stretch>
            <a:fillRect/>
          </a:stretch>
        </p:blipFill>
        <p:spPr>
          <a:xfrm>
            <a:off x="3219768" y="26294266"/>
            <a:ext cx="3500311" cy="3492026"/>
          </a:xfrm>
          <a:prstGeom prst="rect">
            <a:avLst/>
          </a:prstGeom>
        </p:spPr>
      </p:pic>
      <p:pic>
        <p:nvPicPr>
          <p:cNvPr id="94" name="Picture 93">
            <a:extLst>
              <a:ext uri="{FF2B5EF4-FFF2-40B4-BE49-F238E27FC236}">
                <a16:creationId xmlns:a16="http://schemas.microsoft.com/office/drawing/2014/main" id="{804EC85F-487A-4C16-88FC-CD018C21CD4F}"/>
              </a:ext>
            </a:extLst>
          </p:cNvPr>
          <p:cNvPicPr>
            <a:picLocks noChangeAspect="1"/>
          </p:cNvPicPr>
          <p:nvPr/>
        </p:nvPicPr>
        <p:blipFill>
          <a:blip r:embed="rId27"/>
          <a:stretch>
            <a:fillRect/>
          </a:stretch>
        </p:blipFill>
        <p:spPr>
          <a:xfrm>
            <a:off x="8022385" y="26290855"/>
            <a:ext cx="3500311" cy="3492026"/>
          </a:xfrm>
          <a:prstGeom prst="rect">
            <a:avLst/>
          </a:prstGeom>
        </p:spPr>
      </p:pic>
      <p:pic>
        <p:nvPicPr>
          <p:cNvPr id="96" name="Picture 95">
            <a:extLst>
              <a:ext uri="{FF2B5EF4-FFF2-40B4-BE49-F238E27FC236}">
                <a16:creationId xmlns:a16="http://schemas.microsoft.com/office/drawing/2014/main" id="{C2D703EF-4AC9-47B8-8EB3-CDA5A6A4200B}"/>
              </a:ext>
            </a:extLst>
          </p:cNvPr>
          <p:cNvPicPr>
            <a:picLocks noChangeAspect="1"/>
          </p:cNvPicPr>
          <p:nvPr/>
        </p:nvPicPr>
        <p:blipFill>
          <a:blip r:embed="rId28"/>
          <a:stretch>
            <a:fillRect/>
          </a:stretch>
        </p:blipFill>
        <p:spPr>
          <a:xfrm>
            <a:off x="12825002" y="26294267"/>
            <a:ext cx="3500311" cy="3492026"/>
          </a:xfrm>
          <a:prstGeom prst="rect">
            <a:avLst/>
          </a:prstGeom>
        </p:spPr>
      </p:pic>
      <p:pic>
        <p:nvPicPr>
          <p:cNvPr id="99" name="Picture 98">
            <a:extLst>
              <a:ext uri="{FF2B5EF4-FFF2-40B4-BE49-F238E27FC236}">
                <a16:creationId xmlns:a16="http://schemas.microsoft.com/office/drawing/2014/main" id="{48C5F7A8-5510-4D9B-B837-E6B5A77AC43A}"/>
              </a:ext>
            </a:extLst>
          </p:cNvPr>
          <p:cNvPicPr>
            <a:picLocks noChangeAspect="1"/>
          </p:cNvPicPr>
          <p:nvPr/>
        </p:nvPicPr>
        <p:blipFill>
          <a:blip r:embed="rId29"/>
          <a:stretch>
            <a:fillRect/>
          </a:stretch>
        </p:blipFill>
        <p:spPr>
          <a:xfrm>
            <a:off x="17627617" y="26290855"/>
            <a:ext cx="3504429" cy="3492016"/>
          </a:xfrm>
          <a:prstGeom prst="rect">
            <a:avLst/>
          </a:prstGeom>
        </p:spPr>
      </p:pic>
      <p:sp>
        <p:nvSpPr>
          <p:cNvPr id="545" name="TextBox 544">
            <a:extLst>
              <a:ext uri="{FF2B5EF4-FFF2-40B4-BE49-F238E27FC236}">
                <a16:creationId xmlns:a16="http://schemas.microsoft.com/office/drawing/2014/main" id="{205AEFD6-AE0B-4EBF-91B2-236AAA675D1B}"/>
              </a:ext>
            </a:extLst>
          </p:cNvPr>
          <p:cNvSpPr txBox="1"/>
          <p:nvPr/>
        </p:nvSpPr>
        <p:spPr>
          <a:xfrm>
            <a:off x="5177481" y="30262756"/>
            <a:ext cx="15950446" cy="752170"/>
          </a:xfrm>
          <a:prstGeom prst="rect">
            <a:avLst/>
          </a:prstGeom>
          <a:noFill/>
        </p:spPr>
        <p:txBody>
          <a:bodyPr wrap="square" lIns="0" tIns="0" rIns="0" bIns="0" rtlCol="0" anchor="ctr" anchorCtr="0">
            <a:noAutofit/>
          </a:bodyPr>
          <a:lstStyle/>
          <a:p>
            <a:pPr algn="just">
              <a:lnSpc>
                <a:spcPts val="4400"/>
              </a:lnSpc>
            </a:pPr>
            <a:r>
              <a:rPr lang="en-US" sz="2800" i="1" dirty="0"/>
              <a:t>We will try predicting particle positions using neighboring time steps and linear interpolation</a:t>
            </a:r>
          </a:p>
        </p:txBody>
      </p:sp>
      <p:sp>
        <p:nvSpPr>
          <p:cNvPr id="102" name="Arrow: Right 101">
            <a:extLst>
              <a:ext uri="{FF2B5EF4-FFF2-40B4-BE49-F238E27FC236}">
                <a16:creationId xmlns:a16="http://schemas.microsoft.com/office/drawing/2014/main" id="{270E21C5-2C3E-4760-8B14-BF85D6335585}"/>
              </a:ext>
            </a:extLst>
          </p:cNvPr>
          <p:cNvSpPr/>
          <p:nvPr/>
        </p:nvSpPr>
        <p:spPr>
          <a:xfrm>
            <a:off x="6882028" y="27776038"/>
            <a:ext cx="978408" cy="484632"/>
          </a:xfrm>
          <a:prstGeom prst="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6" name="Arrow: Right 545">
            <a:extLst>
              <a:ext uri="{FF2B5EF4-FFF2-40B4-BE49-F238E27FC236}">
                <a16:creationId xmlns:a16="http://schemas.microsoft.com/office/drawing/2014/main" id="{A2AAF53C-4B07-46C3-909E-250F3AC0CDC4}"/>
              </a:ext>
            </a:extLst>
          </p:cNvPr>
          <p:cNvSpPr/>
          <p:nvPr/>
        </p:nvSpPr>
        <p:spPr>
          <a:xfrm>
            <a:off x="11684645" y="27710019"/>
            <a:ext cx="978408" cy="484632"/>
          </a:xfrm>
          <a:prstGeom prst="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7" name="Arrow: Right 546">
            <a:extLst>
              <a:ext uri="{FF2B5EF4-FFF2-40B4-BE49-F238E27FC236}">
                <a16:creationId xmlns:a16="http://schemas.microsoft.com/office/drawing/2014/main" id="{81651275-B10D-4AF4-89AC-FC8DFBA76855}"/>
              </a:ext>
            </a:extLst>
          </p:cNvPr>
          <p:cNvSpPr/>
          <p:nvPr/>
        </p:nvSpPr>
        <p:spPr>
          <a:xfrm>
            <a:off x="16487262" y="27710019"/>
            <a:ext cx="978408" cy="484632"/>
          </a:xfrm>
          <a:prstGeom prst="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8" name="TextBox 547">
            <a:extLst>
              <a:ext uri="{FF2B5EF4-FFF2-40B4-BE49-F238E27FC236}">
                <a16:creationId xmlns:a16="http://schemas.microsoft.com/office/drawing/2014/main" id="{223F7F68-0D51-4C9A-A77C-47574E1DB4D9}"/>
              </a:ext>
            </a:extLst>
          </p:cNvPr>
          <p:cNvSpPr txBox="1"/>
          <p:nvPr/>
        </p:nvSpPr>
        <p:spPr>
          <a:xfrm>
            <a:off x="3219768" y="29852366"/>
            <a:ext cx="3500311" cy="38554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500" i="1" dirty="0">
                <a:latin typeface="Candara" panose="020E0502030303020204" pitchFamily="34" charset="0"/>
              </a:rPr>
              <a:t>Time n</a:t>
            </a:r>
          </a:p>
        </p:txBody>
      </p:sp>
      <p:sp>
        <p:nvSpPr>
          <p:cNvPr id="549" name="TextBox 548">
            <a:extLst>
              <a:ext uri="{FF2B5EF4-FFF2-40B4-BE49-F238E27FC236}">
                <a16:creationId xmlns:a16="http://schemas.microsoft.com/office/drawing/2014/main" id="{D4A412F1-97C4-422A-86BD-CFF6A377FB94}"/>
              </a:ext>
            </a:extLst>
          </p:cNvPr>
          <p:cNvSpPr txBox="1"/>
          <p:nvPr/>
        </p:nvSpPr>
        <p:spPr>
          <a:xfrm>
            <a:off x="8022384" y="29852366"/>
            <a:ext cx="3500311" cy="38554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500" i="1" dirty="0">
                <a:latin typeface="Candara" panose="020E0502030303020204" pitchFamily="34" charset="0"/>
              </a:rPr>
              <a:t>Time n+1</a:t>
            </a:r>
          </a:p>
        </p:txBody>
      </p:sp>
      <p:sp>
        <p:nvSpPr>
          <p:cNvPr id="550" name="TextBox 549">
            <a:extLst>
              <a:ext uri="{FF2B5EF4-FFF2-40B4-BE49-F238E27FC236}">
                <a16:creationId xmlns:a16="http://schemas.microsoft.com/office/drawing/2014/main" id="{EF886963-31F2-49AD-9B67-F52457E079BC}"/>
              </a:ext>
            </a:extLst>
          </p:cNvPr>
          <p:cNvSpPr txBox="1"/>
          <p:nvPr/>
        </p:nvSpPr>
        <p:spPr>
          <a:xfrm>
            <a:off x="12825000" y="29844810"/>
            <a:ext cx="3500311" cy="417945"/>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500" i="1" dirty="0">
                <a:latin typeface="Candara" panose="020E0502030303020204" pitchFamily="34" charset="0"/>
              </a:rPr>
              <a:t>Time n+2</a:t>
            </a:r>
          </a:p>
        </p:txBody>
      </p:sp>
      <p:sp>
        <p:nvSpPr>
          <p:cNvPr id="551" name="TextBox 550">
            <a:extLst>
              <a:ext uri="{FF2B5EF4-FFF2-40B4-BE49-F238E27FC236}">
                <a16:creationId xmlns:a16="http://schemas.microsoft.com/office/drawing/2014/main" id="{90AD9A63-B973-4E0C-9EF2-8686DB14DBDF}"/>
              </a:ext>
            </a:extLst>
          </p:cNvPr>
          <p:cNvSpPr txBox="1"/>
          <p:nvPr/>
        </p:nvSpPr>
        <p:spPr>
          <a:xfrm>
            <a:off x="17627616" y="29841388"/>
            <a:ext cx="3500311" cy="396525"/>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none" lIns="45720" tIns="0" rIns="45720" bIns="0" rtlCol="0">
            <a:noAutofit/>
          </a:bodyPr>
          <a:lstStyle/>
          <a:p>
            <a:pPr algn="ctr"/>
            <a:r>
              <a:rPr lang="en-US" sz="2500" i="1" dirty="0">
                <a:latin typeface="Candara" panose="020E0502030303020204" pitchFamily="34" charset="0"/>
              </a:rPr>
              <a:t>Time n+3</a:t>
            </a:r>
          </a:p>
        </p:txBody>
      </p:sp>
      <p:pic>
        <p:nvPicPr>
          <p:cNvPr id="104" name="Picture 103">
            <a:extLst>
              <a:ext uri="{FF2B5EF4-FFF2-40B4-BE49-F238E27FC236}">
                <a16:creationId xmlns:a16="http://schemas.microsoft.com/office/drawing/2014/main" id="{5EC7AEB5-6099-4366-B6A9-F14623D6D04B}"/>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37073543" y="31470600"/>
            <a:ext cx="1904762" cy="1095238"/>
          </a:xfrm>
          <a:prstGeom prst="rect">
            <a:avLst/>
          </a:prstGeom>
        </p:spPr>
      </p:pic>
      <p:sp>
        <p:nvSpPr>
          <p:cNvPr id="72" name="TextBox 71">
            <a:extLst>
              <a:ext uri="{FF2B5EF4-FFF2-40B4-BE49-F238E27FC236}">
                <a16:creationId xmlns:a16="http://schemas.microsoft.com/office/drawing/2014/main" id="{580A8038-132E-414A-AB42-F5B7239540EA}"/>
              </a:ext>
            </a:extLst>
          </p:cNvPr>
          <p:cNvSpPr txBox="1"/>
          <p:nvPr/>
        </p:nvSpPr>
        <p:spPr>
          <a:xfrm>
            <a:off x="-914400" y="31658582"/>
            <a:ext cx="9144000" cy="677108"/>
          </a:xfrm>
          <a:prstGeom prst="rect">
            <a:avLst/>
          </a:prstGeom>
          <a:noFill/>
        </p:spPr>
        <p:txBody>
          <a:bodyPr wrap="square" lIns="0" tIns="0" rIns="0" bIns="0" rtlCol="0">
            <a:spAutoFit/>
          </a:bodyPr>
          <a:lstStyle/>
          <a:p>
            <a:pPr algn="ctr"/>
            <a:r>
              <a:rPr lang="en-US" sz="4400" dirty="0"/>
              <a:t>LLNL-POST-755761</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lipFill>
          <a:blip xmlns:r="http://schemas.openxmlformats.org/officeDocument/2006/relationships" r:embed="rId1"/>
          <a:stretch>
            <a:fillRect/>
          </a:stretch>
        </a:blipFill>
        <a:ln>
          <a:solidFill>
            <a:schemeClr val="tx1"/>
          </a:solidFill>
        </a:ln>
        <a:effectLst>
          <a:outerShdw blurRad="50800" dist="38100" dir="2700000" algn="tl" rotWithShape="0">
            <a:prstClr val="black">
              <a:alpha val="40000"/>
            </a:prstClr>
          </a:outerShdw>
        </a:effectLst>
      </a:spPr>
      <a:bodyPr wrap="square" lIns="45720" tIns="0" rIns="45720" bIns="0" rtlCol="0">
        <a:noAutofit/>
      </a:bodyPr>
      <a:lstStyle>
        <a:defPPr>
          <a:defRPr sz="2400" i="1" dirty="0" smtClean="0">
            <a:latin typeface="Candara" panose="020E0502030303020204" pitchFamily="34" charset="0"/>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otalTime>9541</TotalTime>
  <Words>470</Words>
  <Application>Microsoft Office PowerPoint</Application>
  <PresentationFormat>Custom</PresentationFormat>
  <Paragraphs>44</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Cambria Math</vt:lpstr>
      <vt:lpstr>Calibri</vt:lpstr>
      <vt:lpstr>Candara</vt:lpstr>
      <vt:lpstr>Office Theme</vt:lpstr>
      <vt:lpstr>PowerPoint Presentation</vt:lpstr>
    </vt:vector>
  </TitlesOfParts>
  <Company>LLNL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Peter Lindstrom</dc:creator>
  <cp:lastModifiedBy>Duong Hoang</cp:lastModifiedBy>
  <cp:revision>218</cp:revision>
  <cp:lastPrinted>2015-01-03T01:52:29Z</cp:lastPrinted>
  <dcterms:created xsi:type="dcterms:W3CDTF">2010-04-25T21:21:17Z</dcterms:created>
  <dcterms:modified xsi:type="dcterms:W3CDTF">2018-08-17T23:28:54Z</dcterms:modified>
</cp:coreProperties>
</file>