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83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3" r:id="rId17"/>
    <p:sldId id="270" r:id="rId18"/>
    <p:sldId id="271" r:id="rId19"/>
    <p:sldId id="272" r:id="rId20"/>
    <p:sldId id="281" r:id="rId21"/>
    <p:sldId id="274" r:id="rId22"/>
    <p:sldId id="275" r:id="rId23"/>
    <p:sldId id="277" r:id="rId24"/>
    <p:sldId id="279" r:id="rId25"/>
    <p:sldId id="282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7CE88-F22D-4B3F-9202-1A848D5D8987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E680A-87E0-4886-AF93-698D2D3D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6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E680A-87E0-4886-AF93-698D2D3DDD8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6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C067-27FC-44FA-8FF6-70AB94E6A6D4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A4F1-FE99-4327-98B1-BFE3654A672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C067-27FC-44FA-8FF6-70AB94E6A6D4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A4F1-FE99-4327-98B1-BFE3654A6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C067-27FC-44FA-8FF6-70AB94E6A6D4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A4F1-FE99-4327-98B1-BFE3654A6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C067-27FC-44FA-8FF6-70AB94E6A6D4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A4F1-FE99-4327-98B1-BFE3654A6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C067-27FC-44FA-8FF6-70AB94E6A6D4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A4F1-FE99-4327-98B1-BFE3654A672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C067-27FC-44FA-8FF6-70AB94E6A6D4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A4F1-FE99-4327-98B1-BFE3654A6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C067-27FC-44FA-8FF6-70AB94E6A6D4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A4F1-FE99-4327-98B1-BFE3654A672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C067-27FC-44FA-8FF6-70AB94E6A6D4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A4F1-FE99-4327-98B1-BFE3654A6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C067-27FC-44FA-8FF6-70AB94E6A6D4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A4F1-FE99-4327-98B1-BFE3654A6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C067-27FC-44FA-8FF6-70AB94E6A6D4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A4F1-FE99-4327-98B1-BFE3654A672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C067-27FC-44FA-8FF6-70AB94E6A6D4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A4F1-FE99-4327-98B1-BFE3654A6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C11C067-27FC-44FA-8FF6-70AB94E6A6D4}" type="datetimeFigureOut">
              <a:rPr lang="en-US" smtClean="0"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557A4F1-FE99-4327-98B1-BFE3654A67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Type and Effect System for Atomicity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Cormac Flanagan and </a:t>
            </a:r>
            <a:r>
              <a:rPr lang="en-US" dirty="0" err="1" smtClean="0"/>
              <a:t>Shaz</a:t>
            </a:r>
            <a:r>
              <a:rPr lang="en-US" dirty="0" smtClean="0"/>
              <a:t> </a:t>
            </a:r>
            <a:r>
              <a:rPr lang="en-US" dirty="0" err="1" smtClean="0"/>
              <a:t>Qadeer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7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formal definition: A method is atomic if for every interleaved execution, there is a corresponding serial (non-interleaved) execution of the method with equivalent behavior.</a:t>
            </a:r>
          </a:p>
          <a:p>
            <a:pPr marL="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void deposit(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amt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 synchronized(this) { balance = balance +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amt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Non-interleave execution</a:t>
            </a:r>
          </a:p>
          <a:p>
            <a:pPr lvl="1"/>
            <a:r>
              <a:rPr lang="en-US" sz="1600" dirty="0" smtClean="0"/>
              <a:t>…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x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y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acquire(this)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r = balance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balance = r +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</a:rPr>
              <a:t>amt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release(this)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z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…</a:t>
            </a:r>
          </a:p>
          <a:p>
            <a:r>
              <a:rPr lang="en-US" dirty="0" smtClean="0"/>
              <a:t>Interleave execution</a:t>
            </a:r>
          </a:p>
          <a:p>
            <a:pPr lvl="1"/>
            <a:r>
              <a:rPr lang="en-US" sz="1600" dirty="0" smtClean="0"/>
              <a:t>…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acquire(this)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x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r = balance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y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balance = r +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</a:rPr>
              <a:t>amt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z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release(this)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-&gt;</a:t>
            </a:r>
            <a:r>
              <a:rPr lang="en-US" sz="1600" dirty="0" smtClean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272140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Lipton’s Theory of Reduction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An action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/>
                  <a:t> is a right mover if it can </a:t>
                </a:r>
                <a:r>
                  <a:rPr lang="en-US" dirty="0"/>
                  <a:t>always </a:t>
                </a:r>
                <a:r>
                  <a:rPr lang="en-US" dirty="0" smtClean="0"/>
                  <a:t> be swapped with an action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(from another thread) which immediately follows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/>
                  <a:t> without changing the resulting state.</a:t>
                </a:r>
              </a:p>
              <a:p>
                <a:pPr lvl="1"/>
                <a:r>
                  <a:rPr lang="en-US" dirty="0" smtClean="0"/>
                  <a:t>Left movers and movers (both left and right) are defined similarly</a:t>
                </a:r>
              </a:p>
              <a:p>
                <a:pPr lvl="1"/>
                <a:r>
                  <a:rPr lang="en-US" dirty="0" smtClean="0"/>
                  <a:t>Lock acquiring is a right mover, lock releasing is a left mover</a:t>
                </a:r>
              </a:p>
              <a:p>
                <a:pPr lvl="1"/>
                <a:r>
                  <a:rPr lang="en-US" dirty="0" smtClean="0"/>
                  <a:t>Accessing within lock is a (both right and left) mover</a:t>
                </a:r>
              </a:p>
              <a:p>
                <a:r>
                  <a:rPr lang="en-US" dirty="0" smtClean="0"/>
                  <a:t>Any sequence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i="1" dirty="0" smtClean="0">
                        <a:latin typeface="Cambria Math"/>
                      </a:rPr>
                      <m:t>𝐴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𝐿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 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</a:rPr>
                          <m:t>R</m:t>
                        </m:r>
                      </m:e>
                      <m:sup>
                        <m:r>
                          <a:rPr lang="en-US" b="0" i="0" dirty="0" smtClean="0">
                            <a:latin typeface="Cambria Math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𝐿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 is atomic</a:t>
                </a:r>
              </a:p>
              <a:p>
                <a:pPr lvl="1"/>
                <a:endParaRPr lang="en-US" dirty="0" smtClean="0"/>
              </a:p>
              <a:p>
                <a:pPr marL="68580" indent="0">
                  <a:buNone/>
                </a:pPr>
                <a:r>
                  <a:rPr lang="en-US" sz="1600" dirty="0">
                    <a:latin typeface="Consolas" pitchFamily="49" charset="0"/>
                    <a:cs typeface="Consolas" pitchFamily="49" charset="0"/>
                  </a:rPr>
                  <a:t>void deposit(</a:t>
                </a:r>
                <a:r>
                  <a:rPr lang="en-US" sz="1600" dirty="0" err="1">
                    <a:latin typeface="Consolas" pitchFamily="49" charset="0"/>
                    <a:cs typeface="Consolas" pitchFamily="49" charset="0"/>
                  </a:rPr>
                  <a:t>int</a:t>
                </a:r>
                <a:r>
                  <a:rPr lang="en-US" sz="1600" dirty="0">
                    <a:latin typeface="Consolas" pitchFamily="49" charset="0"/>
                    <a:cs typeface="Consolas" pitchFamily="49" charset="0"/>
                  </a:rPr>
                  <a:t> </a:t>
                </a:r>
                <a:r>
                  <a:rPr lang="en-US" sz="1600" dirty="0" err="1">
                    <a:latin typeface="Consolas" pitchFamily="49" charset="0"/>
                    <a:cs typeface="Consolas" pitchFamily="49" charset="0"/>
                  </a:rPr>
                  <a:t>amt</a:t>
                </a:r>
                <a:r>
                  <a:rPr lang="en-US" sz="1600" dirty="0">
                    <a:latin typeface="Consolas" pitchFamily="49" charset="0"/>
                    <a:cs typeface="Consolas" pitchFamily="49" charset="0"/>
                  </a:rPr>
                  <a:t>) {</a:t>
                </a:r>
              </a:p>
              <a:p>
                <a:pPr marL="68580" indent="0">
                  <a:buNone/>
                </a:pPr>
                <a:r>
                  <a:rPr lang="en-US" sz="1600" dirty="0">
                    <a:latin typeface="Consolas" pitchFamily="49" charset="0"/>
                    <a:cs typeface="Consolas" pitchFamily="49" charset="0"/>
                  </a:rPr>
                  <a:t>  synchronized(this) { balance = balance + </a:t>
                </a:r>
                <a:r>
                  <a:rPr lang="en-US" sz="1600" dirty="0" err="1">
                    <a:latin typeface="Consolas" pitchFamily="49" charset="0"/>
                    <a:cs typeface="Consolas" pitchFamily="49" charset="0"/>
                  </a:rPr>
                  <a:t>amt</a:t>
                </a:r>
                <a:r>
                  <a:rPr lang="en-US" sz="1600" dirty="0">
                    <a:latin typeface="Consolas" pitchFamily="49" charset="0"/>
                    <a:cs typeface="Consolas" pitchFamily="49" charset="0"/>
                  </a:rPr>
                  <a:t>; }</a:t>
                </a:r>
              </a:p>
              <a:p>
                <a:pPr marL="6858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}</a:t>
                </a:r>
              </a:p>
              <a:p>
                <a:pPr marL="68580" indent="0">
                  <a:buNone/>
                </a:pPr>
                <a:endParaRPr lang="en-US" sz="1600" dirty="0">
                  <a:latin typeface="Consolas" pitchFamily="49" charset="0"/>
                  <a:cs typeface="Consolas" pitchFamily="49" charset="0"/>
                </a:endParaRPr>
              </a:p>
              <a:p>
                <a:pPr marL="68580" lvl="1" indent="0">
                  <a:buNone/>
                </a:pPr>
                <a:r>
                  <a:rPr lang="en-US" sz="1600" dirty="0"/>
                  <a:t>…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chemeClr val="accent1">
                        <a:lumMod val="75000"/>
                      </a:schemeClr>
                    </a:solidFill>
                  </a:rPr>
                  <a:t>acquire(this)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x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chemeClr val="accent1">
                        <a:lumMod val="75000"/>
                      </a:schemeClr>
                    </a:solidFill>
                  </a:rPr>
                  <a:t>r = </a:t>
                </a:r>
                <a:r>
                  <a:rPr lang="en-US" sz="1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balance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y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chemeClr val="accent1">
                        <a:lumMod val="75000"/>
                      </a:schemeClr>
                    </a:solidFill>
                  </a:rPr>
                  <a:t>balance = r + </a:t>
                </a:r>
                <a:r>
                  <a:rPr lang="en-US" sz="1600" dirty="0" err="1">
                    <a:solidFill>
                      <a:schemeClr val="accent1">
                        <a:lumMod val="75000"/>
                      </a:schemeClr>
                    </a:solidFill>
                  </a:rPr>
                  <a:t>amt</a:t>
                </a:r>
                <a:r>
                  <a:rPr lang="en-US" sz="16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z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chemeClr val="accent1">
                        <a:lumMod val="75000"/>
                      </a:schemeClr>
                    </a:solidFill>
                  </a:rPr>
                  <a:t>release(this)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…</a:t>
                </a:r>
              </a:p>
              <a:p>
                <a:pPr marL="68580" lvl="1" indent="0">
                  <a:buNone/>
                </a:pPr>
                <a:endParaRPr lang="en-US" sz="1600" dirty="0" smtClean="0"/>
              </a:p>
              <a:p>
                <a:pPr marL="68580" lvl="1" indent="0">
                  <a:buNone/>
                </a:pPr>
                <a:endParaRPr lang="en-US" sz="1600" dirty="0" smtClean="0"/>
              </a:p>
              <a:p>
                <a:pPr marL="68580" lvl="1" indent="0">
                  <a:buNone/>
                </a:pPr>
                <a:r>
                  <a:rPr lang="en-US" sz="1600" dirty="0" smtClean="0"/>
                  <a:t>…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</a:t>
                </a:r>
                <a:r>
                  <a:rPr lang="en-US" sz="1600" dirty="0" smtClean="0"/>
                  <a:t>x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chemeClr val="accent1">
                        <a:lumMod val="75000"/>
                      </a:schemeClr>
                    </a:solidFill>
                  </a:rPr>
                  <a:t>acquire(this)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chemeClr val="accent1">
                        <a:lumMod val="75000"/>
                      </a:schemeClr>
                    </a:solidFill>
                  </a:rPr>
                  <a:t>r = balance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chemeClr val="accent1">
                        <a:lumMod val="75000"/>
                      </a:schemeClr>
                    </a:solidFill>
                  </a:rPr>
                  <a:t>balance = r + </a:t>
                </a:r>
                <a:r>
                  <a:rPr lang="en-US" sz="1600" dirty="0" err="1">
                    <a:solidFill>
                      <a:schemeClr val="accent1">
                        <a:lumMod val="75000"/>
                      </a:schemeClr>
                    </a:solidFill>
                  </a:rPr>
                  <a:t>amt</a:t>
                </a:r>
                <a:r>
                  <a:rPr lang="en-US" sz="16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chemeClr val="accent1">
                        <a:lumMod val="75000"/>
                      </a:schemeClr>
                    </a:solidFill>
                  </a:rPr>
                  <a:t>release(this)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</a:t>
                </a:r>
                <a:r>
                  <a:rPr lang="en-US" sz="1600" dirty="0" smtClean="0"/>
                  <a:t>y -&gt; z </a:t>
                </a:r>
                <a:r>
                  <a:rPr lang="en-US" sz="1600" dirty="0">
                    <a:solidFill>
                      <a:schemeClr val="tx2">
                        <a:lumMod val="75000"/>
                      </a:schemeClr>
                    </a:solidFill>
                  </a:rPr>
                  <a:t>-&gt;</a:t>
                </a:r>
                <a:r>
                  <a:rPr lang="en-US" sz="1600" dirty="0"/>
                  <a:t> …</a:t>
                </a:r>
              </a:p>
              <a:p>
                <a:pPr marL="68580" indent="0">
                  <a:buNone/>
                </a:pPr>
                <a:endParaRPr lang="en-US" sz="1600" dirty="0">
                  <a:latin typeface="Consolas" pitchFamily="49" charset="0"/>
                  <a:cs typeface="Consolas" pitchFamily="49" charset="0"/>
                </a:endParaRPr>
              </a:p>
              <a:p>
                <a:pPr marL="274320" lvl="1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444" t="-1375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1260764" y="5410200"/>
            <a:ext cx="381000" cy="573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562600" y="5418282"/>
            <a:ext cx="1143000" cy="573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832764" y="5392882"/>
            <a:ext cx="304800" cy="591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232564" y="5441373"/>
            <a:ext cx="190500" cy="542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733800" y="5441373"/>
            <a:ext cx="2632364" cy="550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066800" y="5392882"/>
            <a:ext cx="1143000" cy="591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04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and Effect System – Basic types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Five basic </a:t>
                </a:r>
                <a:r>
                  <a:rPr lang="en-US" dirty="0" err="1" smtClean="0"/>
                  <a:t>atomicities</a:t>
                </a:r>
                <a:r>
                  <a:rPr lang="en-US" dirty="0" smtClean="0"/>
                  <a:t> for each expression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𝑒</m:t>
                    </m:r>
                  </m:oMath>
                </a14:m>
                <a:endParaRPr lang="en-US" i="1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𝑐𝑜𝑛𝑠𝑡</m:t>
                    </m:r>
                  </m:oMath>
                </a14:m>
                <a:r>
                  <a:rPr lang="en-US" dirty="0" smtClean="0"/>
                  <a:t>: does not depend or change any mutable state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𝑚𝑜𝑣𝑒𝑟</m:t>
                    </m:r>
                  </m:oMath>
                </a14:m>
                <a:r>
                  <a:rPr lang="en-US" dirty="0" smtClean="0"/>
                  <a:t>: variable accesses while holding lock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𝑎𝑡𝑜𝑚𝑖𝑐</m:t>
                    </m:r>
                  </m:oMath>
                </a14:m>
                <a:r>
                  <a:rPr lang="en-US" dirty="0" smtClean="0"/>
                  <a:t>: atomic action, access unprotected variable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𝑐𝑚𝑝𝑑</m:t>
                    </m:r>
                  </m:oMath>
                </a14:m>
                <a:r>
                  <a:rPr lang="en-US" dirty="0" smtClean="0"/>
                  <a:t>: none of the above (compound, or non-atomic)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𝑒𝑟𝑟𝑜𝑟</m:t>
                    </m:r>
                  </m:oMath>
                </a14:m>
                <a:r>
                  <a:rPr lang="en-US" dirty="0" smtClean="0"/>
                  <a:t>: </a:t>
                </a:r>
                <a:r>
                  <a:rPr lang="en-US" dirty="0"/>
                  <a:t>variable accesses while </a:t>
                </a:r>
                <a:r>
                  <a:rPr lang="en-US" dirty="0" smtClean="0"/>
                  <a:t>not holding </a:t>
                </a:r>
                <a:r>
                  <a:rPr lang="en-US" dirty="0"/>
                  <a:t>lock</a:t>
                </a:r>
              </a:p>
              <a:p>
                <a:r>
                  <a:rPr lang="en-US" dirty="0" smtClean="0"/>
                  <a:t>Iterative closure (execute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𝑒</m:t>
                    </m:r>
                  </m:oMath>
                </a14:m>
                <a:r>
                  <a:rPr lang="en-US" dirty="0" smtClean="0"/>
                  <a:t> arbitrary number of times)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𝑐𝑜𝑛𝑠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  <a:cs typeface="Consolas" pitchFamily="49" charset="0"/>
                          </a:rPr>
                          <m:t>𝑡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  <m:t>∗</m:t>
                        </m:r>
                      </m:sup>
                    </m:sSup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=</m:t>
                    </m:r>
                    <m:r>
                      <a:rPr lang="en-US" i="1" dirty="0" err="1" smtClean="0">
                        <a:latin typeface="Cambria Math"/>
                        <a:cs typeface="Consolas" pitchFamily="49" charset="0"/>
                      </a:rPr>
                      <m:t>𝑐𝑜𝑛𝑠𝑡</m:t>
                    </m:r>
                  </m:oMath>
                </a14:m>
                <a:r>
                  <a:rPr lang="en-US" dirty="0" smtClean="0">
                    <a:latin typeface="Consolas" pitchFamily="49" charset="0"/>
                    <a:cs typeface="Consolas" pitchFamily="49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𝑚𝑜𝑣𝑒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  <a:cs typeface="Consolas" pitchFamily="49" charset="0"/>
                          </a:rPr>
                          <m:t>𝑟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  <m:t>∗</m:t>
                        </m:r>
                      </m:sup>
                    </m:sSup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=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𝑚𝑜𝑣𝑒𝑟</m:t>
                    </m:r>
                  </m:oMath>
                </a14:m>
                <a:r>
                  <a:rPr lang="en-US" dirty="0" smtClean="0">
                    <a:latin typeface="Consolas" pitchFamily="49" charset="0"/>
                    <a:cs typeface="Consolas" pitchFamily="49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𝑎𝑡𝑜𝑚𝑖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  <a:cs typeface="Consolas" pitchFamily="49" charset="0"/>
                          </a:rPr>
                          <m:t>𝑐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  <m:t>∗</m:t>
                        </m:r>
                      </m:sup>
                    </m:sSup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=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𝑐𝑜𝑚𝑝𝑜𝑢𝑛𝑑</m:t>
                    </m:r>
                  </m:oMath>
                </a14:m>
                <a:r>
                  <a:rPr lang="en-US" dirty="0" smtClean="0">
                    <a:latin typeface="Consolas" pitchFamily="49" charset="0"/>
                    <a:cs typeface="Consolas" pitchFamily="49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𝑐𝑜𝑚𝑝𝑜𝑢𝑛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  <a:cs typeface="Consolas" pitchFamily="49" charset="0"/>
                          </a:rPr>
                          <m:t>𝑑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  <m:t>∗</m:t>
                        </m:r>
                      </m:sup>
                    </m:sSup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=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𝑐𝑜𝑚𝑝𝑜𝑢𝑛𝑑</m:t>
                    </m:r>
                  </m:oMath>
                </a14:m>
                <a:r>
                  <a:rPr lang="en-US" dirty="0" smtClean="0">
                    <a:latin typeface="Consolas" pitchFamily="49" charset="0"/>
                    <a:cs typeface="Consolas" pitchFamily="49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𝑒𝑟𝑟𝑜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  <a:cs typeface="Consolas" pitchFamily="49" charset="0"/>
                          </a:rPr>
                          <m:t>𝑟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  <m:t>∗</m:t>
                        </m:r>
                      </m:sup>
                    </m:sSup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=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𝑒𝑟𝑟𝑜𝑟</m:t>
                    </m:r>
                  </m:oMath>
                </a14:m>
                <a:endParaRPr lang="en-US" dirty="0" smtClean="0">
                  <a:latin typeface="Consolas" pitchFamily="49" charset="0"/>
                  <a:cs typeface="Consolas" pitchFamily="49" charset="0"/>
                </a:endParaRPr>
              </a:p>
              <a:p>
                <a:r>
                  <a:rPr lang="en-US" dirty="0" smtClean="0">
                    <a:cs typeface="Consolas" pitchFamily="49" charset="0"/>
                  </a:rPr>
                  <a:t>Sequential composition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𝑒</m:t>
                    </m:r>
                    <m:r>
                      <a:rPr lang="en-US" i="1" baseline="-25000" dirty="0" smtClean="0">
                        <a:latin typeface="Cambria Math"/>
                        <a:cs typeface="Consolas" pitchFamily="49" charset="0"/>
                      </a:rPr>
                      <m:t>1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;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𝑒</m:t>
                    </m:r>
                    <m:r>
                      <a:rPr lang="en-US" i="1" baseline="-25000" dirty="0" smtClean="0">
                        <a:latin typeface="Cambria Math"/>
                        <a:cs typeface="Consolas" pitchFamily="49" charset="0"/>
                      </a:rPr>
                      <m:t>2</m:t>
                    </m:r>
                  </m:oMath>
                </a14:m>
                <a:r>
                  <a:rPr lang="en-US" dirty="0" smtClean="0">
                    <a:cs typeface="Consolas" pitchFamily="49" charset="0"/>
                  </a:rPr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𝑚𝑜𝑣𝑒𝑟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;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𝑎𝑡𝑜𝑚𝑖𝑐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=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𝑎𝑡𝑜𝑚𝑖𝑐</m:t>
                    </m:r>
                  </m:oMath>
                </a14:m>
                <a:endParaRPr lang="en-US" dirty="0" smtClean="0">
                  <a:latin typeface="Consolas" pitchFamily="49" charset="0"/>
                  <a:cs typeface="Consolas" pitchFamily="49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𝑎𝑡𝑜𝑚𝑖𝑐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;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𝑎𝑡𝑜𝑚𝑖𝑐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=</m:t>
                    </m:r>
                    <m:r>
                      <a:rPr lang="en-US" i="1" dirty="0" err="1" smtClean="0">
                        <a:latin typeface="Cambria Math"/>
                        <a:cs typeface="Consolas" pitchFamily="49" charset="0"/>
                      </a:rPr>
                      <m:t>𝑐𝑚𝑝𝑑</m:t>
                    </m:r>
                  </m:oMath>
                </a14:m>
                <a:endParaRPr lang="en-US" dirty="0">
                  <a:latin typeface="Consolas" pitchFamily="49" charset="0"/>
                  <a:cs typeface="Consolas" pitchFamily="49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…</m:t>
                    </m:r>
                  </m:oMath>
                </a14:m>
                <a:endParaRPr lang="en-US" dirty="0" smtClean="0">
                  <a:latin typeface="Consolas" pitchFamily="49" charset="0"/>
                  <a:cs typeface="Consolas" pitchFamily="49" charset="0"/>
                </a:endParaRPr>
              </a:p>
              <a:p>
                <a:r>
                  <a:rPr lang="en-US" dirty="0" smtClean="0">
                    <a:cs typeface="Consolas" pitchFamily="49" charset="0"/>
                  </a:rPr>
                  <a:t>Joint operator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𝑖𝑓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 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𝑒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 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𝑡h𝑒𝑛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 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𝑒</m:t>
                    </m:r>
                    <m:r>
                      <a:rPr lang="en-US" i="1" baseline="-25000" dirty="0" smtClean="0">
                        <a:latin typeface="Cambria Math"/>
                        <a:cs typeface="Consolas" pitchFamily="49" charset="0"/>
                      </a:rPr>
                      <m:t>1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 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𝑒𝑙𝑠𝑒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 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𝑒</m:t>
                    </m:r>
                    <m:r>
                      <a:rPr lang="en-US" i="1" baseline="-25000" dirty="0" smtClean="0">
                        <a:latin typeface="Cambria Math"/>
                        <a:cs typeface="Consolas" pitchFamily="49" charset="0"/>
                      </a:rPr>
                      <m:t>2</m:t>
                    </m:r>
                  </m:oMath>
                </a14:m>
                <a:r>
                  <a:rPr lang="en-US" dirty="0" smtClean="0">
                    <a:cs typeface="Consolas" pitchFamily="49" charset="0"/>
                  </a:rPr>
                  <a:t>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/>
                        <a:cs typeface="Consolas" pitchFamily="49" charset="0"/>
                      </a:rPr>
                      <m:t>⊔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baseline="-25000" dirty="0" smtClean="0">
                    <a:latin typeface="Consolas" pitchFamily="49" charset="0"/>
                    <a:cs typeface="Consolas" pitchFamily="49" charset="0"/>
                  </a:rPr>
                  <a:t> </a:t>
                </a:r>
                <a:r>
                  <a:rPr lang="en-US" dirty="0" smtClean="0">
                    <a:cs typeface="Consolas" pitchFamily="49" charset="0"/>
                  </a:rPr>
                  <a:t>(e.g.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cs typeface="Consolas" pitchFamily="49" charset="0"/>
                      </a:rPr>
                      <m:t>𝑚𝑜𝑣𝑒𝑟</m:t>
                    </m:r>
                    <m:r>
                      <a:rPr lang="en-US" b="0" i="1" dirty="0" smtClean="0">
                        <a:latin typeface="Cambria Math"/>
                        <a:cs typeface="Consolas" pitchFamily="49" charset="0"/>
                      </a:rPr>
                      <m:t> ⊔</m:t>
                    </m:r>
                    <m:r>
                      <a:rPr lang="en-US" b="0" i="1" dirty="0" smtClean="0">
                        <a:latin typeface="Cambria Math"/>
                        <a:cs typeface="Consolas" pitchFamily="49" charset="0"/>
                      </a:rPr>
                      <m:t>𝑎𝑡𝑜𝑚𝑖𝑐</m:t>
                    </m:r>
                  </m:oMath>
                </a14:m>
                <a:r>
                  <a:rPr lang="en-US" dirty="0" smtClean="0">
                    <a:cs typeface="Consolas" pitchFamily="49" charset="0"/>
                  </a:rPr>
                  <a:t>)</a:t>
                </a:r>
                <a:endParaRPr lang="en-US" baseline="-25000" dirty="0">
                  <a:cs typeface="Consolas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475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Types -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void withdraw(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int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amt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) {</a:t>
                </a:r>
              </a:p>
              <a:p>
                <a:pPr marL="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 acquire(this);      // (right) mover R</a:t>
                </a:r>
              </a:p>
              <a:p>
                <a:pPr marL="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int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r = balance;    // (both right and left) mover B</a:t>
                </a:r>
              </a:p>
              <a:p>
                <a:pPr marL="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 balance = r –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amt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;  // </a:t>
                </a:r>
                <a:r>
                  <a:rPr lang="en-US" sz="1600" dirty="0">
                    <a:latin typeface="Consolas" pitchFamily="49" charset="0"/>
                    <a:cs typeface="Consolas" pitchFamily="49" charset="0"/>
                  </a:rPr>
                  <a:t>(both right and left) mover B</a:t>
                </a:r>
                <a:endParaRPr lang="en-US" sz="1600" dirty="0" smtClean="0">
                  <a:latin typeface="Consolas" pitchFamily="49" charset="0"/>
                  <a:cs typeface="Consolas" pitchFamily="49" charset="0"/>
                </a:endParaRPr>
              </a:p>
              <a:p>
                <a:pPr marL="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 release(this);      // (left) mover L</a:t>
                </a:r>
              </a:p>
              <a:p>
                <a:pPr marL="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}</a:t>
                </a:r>
              </a:p>
              <a:p>
                <a:pPr marL="0" indent="0">
                  <a:buNone/>
                </a:pPr>
                <a:endParaRPr lang="en-US" sz="1600" dirty="0">
                  <a:latin typeface="Consolas" pitchFamily="49" charset="0"/>
                  <a:cs typeface="Consolas" pitchFamily="49" charset="0"/>
                </a:endParaRPr>
              </a:p>
              <a:p>
                <a:r>
                  <a:rPr lang="en-US" dirty="0" smtClean="0"/>
                  <a:t>Lipton: Any </a:t>
                </a:r>
                <a:r>
                  <a:rPr lang="en-US" dirty="0"/>
                  <a:t>sequence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𝐿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is </a:t>
                </a:r>
                <a:r>
                  <a:rPr lang="en-US" dirty="0" smtClean="0"/>
                  <a:t>atomic</a:t>
                </a:r>
              </a:p>
              <a:p>
                <a:pPr lvl="1"/>
                <a:r>
                  <a:rPr lang="en-US" dirty="0" smtClean="0"/>
                  <a:t>So the </a:t>
                </a:r>
                <a:r>
                  <a:rPr lang="en-US" dirty="0" smtClean="0">
                    <a:latin typeface="Consolas" pitchFamily="49" charset="0"/>
                    <a:cs typeface="Consolas" pitchFamily="49" charset="0"/>
                  </a:rPr>
                  <a:t>withdraw</a:t>
                </a:r>
                <a:r>
                  <a:rPr lang="en-US" dirty="0" smtClean="0"/>
                  <a:t> method above is atomic</a:t>
                </a:r>
                <a:endParaRPr lang="en-US" dirty="0"/>
              </a:p>
              <a:p>
                <a:pPr marL="0" indent="0">
                  <a:buNone/>
                </a:pPr>
                <a:endParaRPr lang="en-US" sz="1600" dirty="0">
                  <a:latin typeface="Consolas" pitchFamily="49" charset="0"/>
                  <a:cs typeface="Consolas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334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</a:t>
            </a:r>
            <a:r>
              <a:rPr lang="en-US" dirty="0" err="1" smtClean="0"/>
              <a:t>Atomicities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public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boolean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synchronized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removeElement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(Object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obj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) {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nsolas" pitchFamily="49" charset="0"/>
                    <a:cs typeface="Consolas" pitchFamily="49" charset="0"/>
                  </a:rPr>
                  <a:t> 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modCount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++;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nsolas" pitchFamily="49" charset="0"/>
                    <a:cs typeface="Consolas" pitchFamily="49" charset="0"/>
                  </a:rPr>
                  <a:t> 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int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i =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indexOf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(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obj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); // atomic</a:t>
                </a:r>
              </a:p>
              <a:p>
                <a:pPr marL="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 if (i &gt;= 0) {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nsolas" pitchFamily="49" charset="0"/>
                    <a:cs typeface="Consolas" pitchFamily="49" charset="0"/>
                  </a:rPr>
                  <a:t> 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 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removeElementAt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(i); // atomic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nsolas" pitchFamily="49" charset="0"/>
                    <a:cs typeface="Consolas" pitchFamily="49" charset="0"/>
                  </a:rPr>
                  <a:t> 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  return true;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nsolas" pitchFamily="49" charset="0"/>
                    <a:cs typeface="Consolas" pitchFamily="49" charset="0"/>
                  </a:rPr>
                  <a:t> 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}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nsolas" pitchFamily="49" charset="0"/>
                    <a:cs typeface="Consolas" pitchFamily="49" charset="0"/>
                  </a:rPr>
                  <a:t> 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return false;</a:t>
                </a:r>
              </a:p>
              <a:p>
                <a:pPr marL="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}</a:t>
                </a:r>
              </a:p>
              <a:p>
                <a:pPr marL="0" indent="0">
                  <a:buNone/>
                </a:pPr>
                <a:endParaRPr lang="en-US" sz="1600" dirty="0" smtClean="0">
                  <a:latin typeface="Consolas" pitchFamily="49" charset="0"/>
                  <a:cs typeface="Consolas" pitchFamily="49" charset="0"/>
                </a:endParaRPr>
              </a:p>
              <a:p>
                <a:pPr marL="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/* atomicity = atomic */</a:t>
                </a:r>
                <a:endParaRPr lang="en-US" sz="1600" dirty="0">
                  <a:latin typeface="Consolas" pitchFamily="49" charset="0"/>
                  <a:cs typeface="Consolas" pitchFamily="49" charset="0"/>
                </a:endParaRPr>
              </a:p>
              <a:p>
                <a:pPr marL="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public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int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synchronized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indexOf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(Object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elem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) { … }</a:t>
                </a:r>
              </a:p>
              <a:p>
                <a:pPr marL="0" indent="0">
                  <a:buNone/>
                </a:pPr>
                <a:endParaRPr lang="en-US" sz="1600" dirty="0" smtClean="0">
                  <a:latin typeface="Consolas" pitchFamily="49" charset="0"/>
                  <a:cs typeface="Consolas" pitchFamily="49" charset="0"/>
                </a:endParaRPr>
              </a:p>
              <a:p>
                <a:pPr marL="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/* atomicity = atomic */</a:t>
                </a:r>
                <a:endParaRPr lang="en-US" sz="1600" dirty="0">
                  <a:latin typeface="Consolas" pitchFamily="49" charset="0"/>
                  <a:cs typeface="Consolas" pitchFamily="49" charset="0"/>
                </a:endParaRPr>
              </a:p>
              <a:p>
                <a:pPr marL="0" indent="0">
                  <a:buNone/>
                </a:pP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public void synchronized 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removeElementAt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(</a:t>
                </a:r>
                <a:r>
                  <a:rPr lang="en-US" sz="1600" dirty="0" err="1" smtClean="0">
                    <a:latin typeface="Consolas" pitchFamily="49" charset="0"/>
                    <a:cs typeface="Consolas" pitchFamily="49" charset="0"/>
                  </a:rPr>
                  <a:t>int</a:t>
                </a:r>
                <a:r>
                  <a:rPr lang="en-US" sz="1600" dirty="0" smtClean="0">
                    <a:latin typeface="Consolas" pitchFamily="49" charset="0"/>
                    <a:cs typeface="Consolas" pitchFamily="49" charset="0"/>
                  </a:rPr>
                  <a:t> index) { … }</a:t>
                </a:r>
              </a:p>
              <a:p>
                <a:pPr marL="0" indent="0">
                  <a:buNone/>
                </a:pPr>
                <a:endParaRPr lang="en-US" sz="1600" dirty="0">
                  <a:latin typeface="Consolas" pitchFamily="49" charset="0"/>
                  <a:cs typeface="Consolas" pitchFamily="49" charset="0"/>
                </a:endParaRPr>
              </a:p>
              <a:p>
                <a:r>
                  <a:rPr lang="en-US" dirty="0" err="1" smtClean="0">
                    <a:latin typeface="Consolas" pitchFamily="49" charset="0"/>
                    <a:cs typeface="Consolas" pitchFamily="49" charset="0"/>
                  </a:rPr>
                  <a:t>removeElement</a:t>
                </a:r>
                <a:r>
                  <a:rPr lang="en-US" dirty="0" smtClean="0">
                    <a:cs typeface="Consolas" pitchFamily="49" charset="0"/>
                  </a:rPr>
                  <a:t> is atomic but we cannot prove so using only basic </a:t>
                </a:r>
                <a:r>
                  <a:rPr lang="en-US" dirty="0" err="1" smtClean="0">
                    <a:cs typeface="Consolas" pitchFamily="49" charset="0"/>
                  </a:rPr>
                  <a:t>atomicities</a:t>
                </a:r>
                <a:endParaRPr lang="en-US" dirty="0" smtClean="0">
                  <a:cs typeface="Consolas" pitchFamily="49" charset="0"/>
                </a:endParaRPr>
              </a:p>
              <a:p>
                <a:pPr lvl="1"/>
                <a:r>
                  <a:rPr lang="en-US" dirty="0" smtClean="0">
                    <a:cs typeface="Consolas" pitchFamily="49" charset="0"/>
                  </a:rPr>
                  <a:t>Since the lock is held, the two method calls should be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𝑚𝑜𝑣𝑒𝑟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 </m:t>
                    </m:r>
                  </m:oMath>
                </a14:m>
                <a:r>
                  <a:rPr lang="en-US" dirty="0" smtClean="0">
                    <a:cs typeface="Consolas" pitchFamily="49" charset="0"/>
                  </a:rPr>
                  <a:t>instead</a:t>
                </a:r>
                <a:endParaRPr lang="en-US" dirty="0">
                  <a:cs typeface="Consolas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196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</a:t>
            </a:r>
            <a:r>
              <a:rPr lang="en-US" dirty="0" err="1" smtClean="0"/>
              <a:t>Atomicities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The atomicity of an expression depends on the locks held by the current thread</a:t>
                </a:r>
              </a:p>
              <a:p>
                <a:pPr lvl="1"/>
                <a:r>
                  <a:rPr lang="en-US" dirty="0" smtClean="0"/>
                  <a:t>Example: if a field is guarded by lock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𝑙</m:t>
                    </m:r>
                  </m:oMath>
                </a14:m>
                <a:r>
                  <a:rPr lang="en-US" dirty="0" smtClean="0"/>
                  <a:t>, an expression accessing that field 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𝑙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is held has atomicity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𝑚𝑜𝑣𝑒𝑟</m:t>
                    </m:r>
                  </m:oMath>
                </a14:m>
                <a:r>
                  <a:rPr lang="en-US" dirty="0" smtClean="0"/>
                  <a:t>; otherwise it has atomicity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𝑒𝑟𝑟𝑜𝑟</m:t>
                    </m:r>
                  </m:oMath>
                </a14:m>
                <a:endParaRPr lang="en-US" dirty="0" smtClean="0">
                  <a:latin typeface="Consolas" pitchFamily="49" charset="0"/>
                  <a:cs typeface="Consolas" pitchFamily="49" charset="0"/>
                </a:endParaRPr>
              </a:p>
              <a:p>
                <a:r>
                  <a:rPr lang="en-US" dirty="0" smtClean="0">
                    <a:cs typeface="Consolas" pitchFamily="49" charset="0"/>
                  </a:rPr>
                  <a:t>Conditional atomicity: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𝑙</m:t>
                    </m:r>
                    <m:r>
                      <a:rPr lang="en-US" b="0" i="1" dirty="0" smtClean="0">
                        <a:latin typeface="Cambria Math"/>
                        <a:cs typeface="Consolas" pitchFamily="49" charset="0"/>
                      </a:rPr>
                      <m:t>?</m:t>
                    </m:r>
                    <m:r>
                      <a:rPr lang="en-US" i="1" dirty="0">
                        <a:latin typeface="Cambria Math"/>
                        <a:cs typeface="Consolas" pitchFamily="49" charset="0"/>
                      </a:rPr>
                      <m:t>𝑎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: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𝑏</m:t>
                    </m:r>
                  </m:oMath>
                </a14:m>
                <a:endParaRPr lang="en-US" i="1" dirty="0" smtClean="0">
                  <a:cs typeface="Consolas" pitchFamily="49" charset="0"/>
                </a:endParaRPr>
              </a:p>
              <a:p>
                <a:pPr lvl="1"/>
                <a:r>
                  <a:rPr lang="en-US" dirty="0" smtClean="0">
                    <a:cs typeface="Consolas" pitchFamily="49" charset="0"/>
                  </a:rPr>
                  <a:t>Atomicity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𝑎</m:t>
                    </m:r>
                  </m:oMath>
                </a14:m>
                <a:r>
                  <a:rPr lang="en-US" dirty="0" smtClean="0">
                    <a:cs typeface="Consolas" pitchFamily="49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𝑙</m:t>
                    </m:r>
                  </m:oMath>
                </a14:m>
                <a:r>
                  <a:rPr lang="en-US" dirty="0" smtClean="0">
                    <a:cs typeface="Consolas" pitchFamily="49" charset="0"/>
                  </a:rPr>
                  <a:t> is held</a:t>
                </a:r>
              </a:p>
              <a:p>
                <a:pPr lvl="1"/>
                <a:r>
                  <a:rPr lang="en-US" dirty="0" smtClean="0">
                    <a:cs typeface="Consolas" pitchFamily="49" charset="0"/>
                  </a:rPr>
                  <a:t>Atomicity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𝑏</m:t>
                    </m:r>
                  </m:oMath>
                </a14:m>
                <a:r>
                  <a:rPr lang="en-US" dirty="0" smtClean="0">
                    <a:cs typeface="Consolas" pitchFamily="49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𝑙</m:t>
                    </m:r>
                  </m:oMath>
                </a14:m>
                <a:r>
                  <a:rPr lang="en-US" dirty="0" smtClean="0">
                    <a:cs typeface="Consolas" pitchFamily="49" charset="0"/>
                  </a:rPr>
                  <a:t> is not held</a:t>
                </a:r>
              </a:p>
              <a:p>
                <a:r>
                  <a:rPr lang="en-US" dirty="0" smtClean="0">
                    <a:cs typeface="Consolas" pitchFamily="49" charset="0"/>
                  </a:rPr>
                  <a:t>Iterative closure (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/>
                        <a:cs typeface="Consolas" pitchFamily="49" charset="0"/>
                      </a:rPr>
                      <m:t>∗</m:t>
                    </m:r>
                    <m:r>
                      <a:rPr lang="en-US" b="0" i="1" dirty="0" smtClean="0">
                        <a:latin typeface="Cambria Math"/>
                        <a:cs typeface="Consolas" pitchFamily="49" charset="0"/>
                      </a:rPr>
                      <m:t> </m:t>
                    </m:r>
                  </m:oMath>
                </a14:m>
                <a:r>
                  <a:rPr lang="en-US" dirty="0" smtClean="0">
                    <a:cs typeface="Consolas" pitchFamily="49" charset="0"/>
                  </a:rPr>
                  <a:t>), sequential composition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;</m:t>
                    </m:r>
                  </m:oMath>
                </a14:m>
                <a:r>
                  <a:rPr lang="en-US" dirty="0" smtClean="0">
                    <a:cs typeface="Consolas" pitchFamily="49" charset="0"/>
                  </a:rPr>
                  <a:t>), and join operations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cs typeface="Consolas" pitchFamily="49" charset="0"/>
                      </a:rPr>
                      <m:t>⊔</m:t>
                    </m:r>
                  </m:oMath>
                </a14:m>
                <a:r>
                  <a:rPr lang="en-US" dirty="0" smtClean="0">
                    <a:cs typeface="Consolas" pitchFamily="49" charset="0"/>
                  </a:rPr>
                  <a:t>) are extended to conditional </a:t>
                </a:r>
                <a:r>
                  <a:rPr lang="en-US" dirty="0" err="1" smtClean="0">
                    <a:cs typeface="Consolas" pitchFamily="49" charset="0"/>
                  </a:rPr>
                  <a:t>atomicities</a:t>
                </a:r>
                <a:r>
                  <a:rPr lang="en-US" dirty="0" smtClean="0">
                    <a:cs typeface="Consolas" pitchFamily="49" charset="0"/>
                  </a:rPr>
                  <a:t> intuitively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latin typeface="Cambria Math"/>
                                <a:cs typeface="Consolas" pitchFamily="49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/>
                                <a:cs typeface="Consolas" pitchFamily="49" charset="0"/>
                              </a:rPr>
                              <m:t>𝑙</m:t>
                            </m:r>
                            <m:r>
                              <a:rPr lang="en-US" i="1" dirty="0" smtClean="0">
                                <a:latin typeface="Cambria Math"/>
                                <a:cs typeface="Consolas" pitchFamily="49" charset="0"/>
                              </a:rPr>
                              <m:t>?</m:t>
                            </m:r>
                            <m:r>
                              <a:rPr lang="en-US" i="1" dirty="0" smtClean="0">
                                <a:latin typeface="Cambria Math"/>
                                <a:cs typeface="Consolas" pitchFamily="49" charset="0"/>
                              </a:rPr>
                              <m:t>𝑎</m:t>
                            </m:r>
                            <m:r>
                              <a:rPr lang="en-US" b="0" i="1" dirty="0" smtClean="0">
                                <a:latin typeface="Cambria Math"/>
                                <a:cs typeface="Consolas" pitchFamily="49" charset="0"/>
                              </a:rPr>
                              <m:t>:</m:t>
                            </m:r>
                            <m:r>
                              <a:rPr lang="en-US" i="1" dirty="0" smtClean="0">
                                <a:latin typeface="Cambria Math"/>
                                <a:cs typeface="Consolas" pitchFamily="49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  <m:t>∗</m:t>
                        </m:r>
                      </m:sup>
                    </m:sSup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=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𝑙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?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/>
                            <a:cs typeface="Consolas" pitchFamily="49" charset="0"/>
                          </a:rPr>
                          <m:t>𝑎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  <m:t>∗</m:t>
                        </m:r>
                      </m:sup>
                    </m:sSup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: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  <a:cs typeface="Consolas" pitchFamily="49" charset="0"/>
                          </a:rPr>
                          <m:t>𝑏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i="1" dirty="0" smtClean="0">
                  <a:cs typeface="Consolas" pitchFamily="49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(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𝑙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?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  <a:cs typeface="Consolas" pitchFamily="49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: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  <a:cs typeface="Consolas" pitchFamily="49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);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𝑏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=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𝑙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?(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  <a:cs typeface="Consolas" pitchFamily="49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;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𝑏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):(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  <a:cs typeface="Consolas" pitchFamily="49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cs typeface="Consolas" pitchFamily="49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;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𝑏</m:t>
                    </m:r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)</m:t>
                    </m:r>
                  </m:oMath>
                </a14:m>
                <a:endParaRPr lang="en-US" i="1" dirty="0" smtClean="0">
                  <a:cs typeface="Consolas" pitchFamily="49" charset="0"/>
                </a:endParaRP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  <m:t>𝑙</m:t>
                        </m:r>
                        <m: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  <m:t>?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cs typeface="Consolas" pitchFamily="49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cs typeface="Consolas" pitchFamily="49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cs typeface="Consolas" pitchFamily="49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  <m:t>: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cs typeface="Consolas" pitchFamily="49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cs typeface="Consolas" pitchFamily="49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cs typeface="Consolas" pitchFamily="49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  <a:cs typeface="Consolas" pitchFamily="49" charset="0"/>
                      </a:rPr>
                      <m:t>⊔</m:t>
                    </m:r>
                    <m:r>
                      <a:rPr lang="en-US" b="0" i="1" smtClean="0">
                        <a:latin typeface="Cambria Math"/>
                        <a:cs typeface="Consolas" pitchFamily="49" charset="0"/>
                      </a:rPr>
                      <m:t>𝑏</m:t>
                    </m:r>
                    <m:r>
                      <a:rPr lang="en-US" b="0" i="1" smtClean="0">
                        <a:latin typeface="Cambria Math"/>
                        <a:cs typeface="Consolas" pitchFamily="49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Consolas" pitchFamily="49" charset="0"/>
                      </a:rPr>
                      <m:t>𝑙</m:t>
                    </m:r>
                    <m:r>
                      <a:rPr lang="en-US" b="0" i="1" smtClean="0">
                        <a:latin typeface="Cambria Math"/>
                        <a:cs typeface="Consolas" pitchFamily="49" charset="0"/>
                      </a:rPr>
                      <m:t>?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cs typeface="Consolas" pitchFamily="49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cs typeface="Consolas" pitchFamily="49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cs typeface="Consolas" pitchFamily="49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  <m:t>⊔</m:t>
                        </m:r>
                        <m: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Consolas" pitchFamily="49" charset="0"/>
                      </a:rPr>
                      <m:t>: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cs typeface="Consolas" pitchFamily="49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cs typeface="Consolas" pitchFamily="49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cs typeface="Consolas" pitchFamily="49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  <m:t>⊔</m:t>
                        </m:r>
                        <m:r>
                          <a:rPr lang="en-US" b="0" i="1" smtClean="0">
                            <a:latin typeface="Cambria Math"/>
                            <a:cs typeface="Consolas" pitchFamily="49" charset="0"/>
                          </a:rPr>
                          <m:t>𝑏</m:t>
                        </m:r>
                      </m:e>
                    </m:d>
                  </m:oMath>
                </a14:m>
                <a:endParaRPr lang="en-US" b="0" i="1" dirty="0" smtClean="0">
                  <a:cs typeface="Consolas" pitchFamily="49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Consolas" pitchFamily="49" charset="0"/>
                      </a:rPr>
                      <m:t>…</m:t>
                    </m:r>
                  </m:oMath>
                </a14:m>
                <a:endParaRPr lang="en-US" i="1" dirty="0" smtClean="0">
                  <a:cs typeface="Consolas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481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</a:t>
            </a:r>
            <a:r>
              <a:rPr lang="en-US" dirty="0" err="1" smtClean="0"/>
              <a:t>Atomicities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synchronized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removeElement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(Object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obj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modCount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indexOf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obj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); // mover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if (i &gt;= 0) {</a:t>
            </a:r>
          </a:p>
          <a:p>
            <a:pPr marL="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removeElementAt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(i); // mover</a:t>
            </a:r>
          </a:p>
          <a:p>
            <a:pPr marL="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return true;</a:t>
            </a:r>
          </a:p>
          <a:p>
            <a:pPr marL="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return false;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/* atomicity = this ? mover : atomic */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synchronized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indexOf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(Object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elem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 … }</a:t>
            </a:r>
          </a:p>
          <a:p>
            <a:pPr marL="0" indent="0">
              <a:buNone/>
            </a:pP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/* atomicity = this ? mover : atomic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*/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void synchronized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removeElementAt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index) { … }</a:t>
            </a:r>
          </a:p>
          <a:p>
            <a:pPr marL="0" indent="0"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removeElement</a:t>
            </a:r>
            <a:r>
              <a:rPr lang="en-US" dirty="0" smtClean="0">
                <a:cs typeface="Consolas" pitchFamily="49" charset="0"/>
              </a:rPr>
              <a:t> is now atomic since both method calls are mover inside lock</a:t>
            </a:r>
            <a:endParaRPr lang="en-US" dirty="0"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39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Atomicity </a:t>
            </a:r>
            <a:r>
              <a:rPr lang="en-US" dirty="0" err="1" smtClean="0"/>
              <a:t>Odering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Basic </a:t>
                </a:r>
                <a:r>
                  <a:rPr lang="en-US" dirty="0" err="1" smtClean="0"/>
                  <a:t>atomicities</a:t>
                </a:r>
                <a:r>
                  <a:rPr lang="en-US" dirty="0" smtClean="0"/>
                  <a:t> are ordered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𝑐𝑜𝑛𝑠𝑡</m:t>
                    </m:r>
                    <m:r>
                      <a:rPr lang="en-US" i="1">
                        <a:latin typeface="Cambria Math"/>
                      </a:rPr>
                      <m:t>⊏</m:t>
                    </m:r>
                    <m:r>
                      <a:rPr lang="en-US" i="1">
                        <a:latin typeface="Cambria Math"/>
                      </a:rPr>
                      <m:t>𝑚𝑜𝑣𝑒𝑟</m:t>
                    </m:r>
                    <m:r>
                      <a:rPr lang="en-US" i="1">
                        <a:latin typeface="Cambria Math"/>
                      </a:rPr>
                      <m:t>⊏</m:t>
                    </m:r>
                    <m:r>
                      <a:rPr lang="en-US" b="0" i="1" smtClean="0">
                        <a:latin typeface="Cambria Math"/>
                      </a:rPr>
                      <m:t>𝑎𝑡𝑜𝑚𝑖𝑐</m:t>
                    </m:r>
                    <m:r>
                      <a:rPr lang="en-US" i="1">
                        <a:latin typeface="Cambria Math"/>
                      </a:rPr>
                      <m:t>⊏</m:t>
                    </m:r>
                    <m:r>
                      <a:rPr lang="en-US" b="0" i="1" smtClean="0">
                        <a:latin typeface="Cambria Math"/>
                      </a:rPr>
                      <m:t>𝑐𝑚𝑝𝑑</m:t>
                    </m:r>
                    <m:r>
                      <a:rPr lang="en-US" i="1">
                        <a:latin typeface="Cambria Math"/>
                      </a:rPr>
                      <m:t>⊏</m:t>
                    </m:r>
                    <m:r>
                      <a:rPr lang="en-US" b="0" i="1" smtClean="0">
                        <a:latin typeface="Cambria Math"/>
                      </a:rPr>
                      <m:t>𝑒𝑟𝑟𝑜𝑟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Extended to cover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∗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;</m:t>
                    </m:r>
                  </m:oMath>
                </a14:m>
                <a:r>
                  <a:rPr lang="en-US" dirty="0" smtClean="0"/>
                  <a:t> too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⊑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⊑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And conditional </a:t>
                </a:r>
                <a:r>
                  <a:rPr lang="en-US" dirty="0" err="1" smtClean="0"/>
                  <a:t>atomicities</a:t>
                </a:r>
                <a:r>
                  <a:rPr lang="en-US" dirty="0" smtClean="0"/>
                  <a:t> too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𝑙</m:t>
                    </m:r>
                    <m:r>
                      <a:rPr lang="en-US" b="0" i="1" smtClean="0">
                        <a:latin typeface="Cambria Math"/>
                      </a:rPr>
                      <m:t>?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⊑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𝑙</m:t>
                    </m:r>
                  </m:oMath>
                </a14:m>
                <a:r>
                  <a:rPr lang="en-US" dirty="0" smtClean="0"/>
                  <a:t> is held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⊑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𝑙</m:t>
                    </m:r>
                  </m:oMath>
                </a14:m>
                <a:r>
                  <a:rPr lang="en-US" dirty="0" smtClean="0"/>
                  <a:t> is not held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⊑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Ordering is needed so that subtyping works and the system can be more expressive (more precise)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000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394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Rules for Manipulating Types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 dirty="0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i="1" dirty="0" smtClean="0">
                        <a:latin typeface="Cambria Math"/>
                      </a:rPr>
                      <m:t>≡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𝑎</m:t>
                    </m:r>
                    <m:r>
                      <a:rPr lang="en-US" i="1" dirty="0" smtClean="0">
                        <a:latin typeface="Cambria Math"/>
                      </a:rPr>
                      <m:t>;</m:t>
                    </m:r>
                    <m:r>
                      <a:rPr lang="en-US" i="1" dirty="0" smtClean="0">
                        <a:latin typeface="Cambria Math"/>
                      </a:rPr>
                      <m:t>𝑏</m:t>
                    </m:r>
                    <m:r>
                      <a:rPr lang="en-US" i="1" dirty="0" smtClean="0">
                        <a:latin typeface="Cambria Math"/>
                      </a:rPr>
                      <m:t>);</m:t>
                    </m:r>
                    <m:r>
                      <a:rPr lang="en-US" i="1" dirty="0" smtClean="0">
                        <a:latin typeface="Cambria Math"/>
                      </a:rPr>
                      <m:t>𝑐</m:t>
                    </m:r>
                    <m:r>
                      <a:rPr lang="en-US" i="1" dirty="0" smtClean="0">
                        <a:latin typeface="Cambria Math"/>
                      </a:rPr>
                      <m:t>≡</m:t>
                    </m:r>
                    <m:r>
                      <a:rPr lang="en-US" i="1" dirty="0" smtClean="0">
                        <a:latin typeface="Cambria Math"/>
                      </a:rPr>
                      <m:t>𝑎</m:t>
                    </m:r>
                    <m:r>
                      <a:rPr lang="en-US" i="1" dirty="0" smtClean="0">
                        <a:latin typeface="Cambria Math"/>
                      </a:rPr>
                      <m:t>;(</m:t>
                    </m:r>
                    <m:r>
                      <a:rPr lang="en-US" i="1" dirty="0" smtClean="0">
                        <a:latin typeface="Cambria Math"/>
                      </a:rPr>
                      <m:t>𝑏</m:t>
                    </m:r>
                    <m:r>
                      <a:rPr lang="en-US" i="1" dirty="0" smtClean="0">
                        <a:latin typeface="Cambria Math"/>
                      </a:rPr>
                      <m:t>;</m:t>
                    </m:r>
                    <m:r>
                      <a:rPr lang="en-US" i="1" dirty="0" smtClean="0">
                        <a:latin typeface="Cambria Math"/>
                      </a:rPr>
                      <m:t>𝑐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𝑐</m:t>
                    </m:r>
                    <m:r>
                      <a:rPr lang="en-US" i="1" dirty="0" err="1" smtClean="0">
                        <a:latin typeface="Cambria Math"/>
                      </a:rPr>
                      <m:t>𝑜𝑛𝑠𝑡</m:t>
                    </m:r>
                    <m:r>
                      <a:rPr lang="en-US" i="1" dirty="0" smtClean="0">
                        <a:latin typeface="Cambria Math"/>
                      </a:rPr>
                      <m:t>;</m:t>
                    </m:r>
                    <m:r>
                      <a:rPr lang="en-US" i="1" dirty="0" smtClean="0">
                        <a:latin typeface="Cambria Math"/>
                      </a:rPr>
                      <m:t>𝑎</m:t>
                    </m:r>
                    <m:r>
                      <a:rPr lang="en-US" i="1" dirty="0" smtClean="0">
                        <a:latin typeface="Cambria Math"/>
                      </a:rPr>
                      <m:t>≡</m:t>
                    </m:r>
                    <m:r>
                      <a:rPr lang="en-US" i="1" dirty="0" smtClean="0">
                        <a:latin typeface="Cambria Math"/>
                      </a:rPr>
                      <m:t>𝑎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𝑎</m:t>
                    </m:r>
                    <m:r>
                      <a:rPr lang="en-US" i="1" dirty="0" smtClean="0">
                        <a:latin typeface="Cambria Math"/>
                      </a:rPr>
                      <m:t>;</m:t>
                    </m:r>
                    <m:r>
                      <a:rPr lang="en-US" i="1" dirty="0" err="1" smtClean="0">
                        <a:latin typeface="Cambria Math"/>
                      </a:rPr>
                      <m:t>𝑐𝑜𝑛𝑠𝑡</m:t>
                    </m:r>
                    <m:r>
                      <a:rPr lang="en-US" i="1" dirty="0" smtClean="0">
                        <a:latin typeface="Cambria Math"/>
                      </a:rPr>
                      <m:t>≡</m:t>
                    </m:r>
                    <m:r>
                      <a:rPr lang="en-US" i="1" dirty="0" smtClean="0">
                        <a:latin typeface="Cambria Math"/>
                      </a:rPr>
                      <m:t>𝑎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;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</a:rPr>
                          <m:t>⊔</m:t>
                        </m:r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≡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⊔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⊔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</a:rPr>
                      <m:t>≡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</a:rPr>
                      <m:t>⊔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⊔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≡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⊔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706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Annotations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syntax of the (modified) Java language is extended to include type annotations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𝑓𝑖𝑒𝑙𝑑</m:t>
                    </m:r>
                    <m:r>
                      <a:rPr lang="en-US" i="1" dirty="0" smtClean="0">
                        <a:latin typeface="Cambria Math"/>
                      </a:rPr>
                      <m:t>∷=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/>
                              </a:rPr>
                              <m:t>𝑓𝑖𝑛𝑎𝑙</m:t>
                            </m:r>
                          </m:e>
                        </m:d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𝑜𝑝𝑡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𝑡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err="1" smtClean="0">
                        <a:latin typeface="Cambria Math"/>
                      </a:rPr>
                      <m:t>𝑓𝑑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/>
                              </a:rPr>
                              <m:t>𝑔</m:t>
                            </m:r>
                          </m:e>
                        </m:d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𝑜𝑝𝑡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=</m:t>
                    </m:r>
                    <m:r>
                      <a:rPr lang="en-US" i="1" dirty="0" smtClean="0">
                        <a:latin typeface="Cambria Math"/>
                      </a:rPr>
                      <m:t>𝑒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i="1" dirty="0" smtClean="0">
                    <a:latin typeface="Cambria Math"/>
                  </a:rPr>
                  <a:t> </a:t>
                </a:r>
                <a:r>
                  <a:rPr lang="en-US" dirty="0" smtClean="0"/>
                  <a:t>(fields)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𝑚𝑒𝑡h</m:t>
                    </m:r>
                    <m:r>
                      <a:rPr lang="en-US" i="1" dirty="0" smtClean="0">
                        <a:latin typeface="Cambria Math"/>
                      </a:rPr>
                      <m:t>∷=</m:t>
                    </m:r>
                    <m:r>
                      <a:rPr lang="en-US" i="1" dirty="0" smtClean="0">
                        <a:latin typeface="Cambria Math"/>
                      </a:rPr>
                      <m:t>𝑎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𝑡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err="1" smtClean="0">
                        <a:latin typeface="Cambria Math"/>
                      </a:rPr>
                      <m:t>𝑚𝑛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i="1" dirty="0" err="1" smtClean="0">
                        <a:latin typeface="Cambria Math"/>
                      </a:rPr>
                      <m:t>arg</m:t>
                    </m:r>
                    <m:r>
                      <a:rPr lang="en-US" i="1" dirty="0" smtClean="0">
                        <a:latin typeface="Cambria Math"/>
                      </a:rPr>
                      <m:t>∗) { </m:t>
                    </m:r>
                    <m:r>
                      <a:rPr lang="en-US" i="1" dirty="0" smtClean="0">
                        <a:latin typeface="Cambria Math"/>
                      </a:rPr>
                      <m:t>𝑒</m:t>
                    </m:r>
                    <m:r>
                      <a:rPr lang="en-US" i="1" dirty="0" smtClean="0">
                        <a:latin typeface="Cambria Math"/>
                      </a:rPr>
                      <m:t> }</m:t>
                    </m:r>
                  </m:oMath>
                </a14:m>
                <a:r>
                  <a:rPr lang="en-US" dirty="0" smtClean="0"/>
                  <a:t> (methods)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𝑔</m:t>
                    </m:r>
                    <m:r>
                      <a:rPr lang="en-US" i="1" dirty="0" smtClean="0">
                        <a:latin typeface="Cambria Math"/>
                      </a:rPr>
                      <m:t>∷=</m:t>
                    </m:r>
                    <m:r>
                      <a:rPr lang="en-US" i="1" dirty="0" err="1" smtClean="0">
                        <a:latin typeface="Cambria Math"/>
                      </a:rPr>
                      <m:t>𝑔𝑢𝑎𝑟𝑑𝑒𝑑</m:t>
                    </m:r>
                    <m:r>
                      <a:rPr lang="en-US" b="0" i="1" dirty="0" smtClean="0">
                        <a:latin typeface="Cambria Math"/>
                      </a:rPr>
                      <m:t>_</m:t>
                    </m:r>
                    <m:r>
                      <a:rPr lang="en-US" i="1" dirty="0" err="1" smtClean="0">
                        <a:latin typeface="Cambria Math"/>
                      </a:rPr>
                      <m:t>𝑏𝑦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𝑙</m:t>
                    </m:r>
                    <m:r>
                      <a:rPr lang="en-US" i="1" dirty="0" smtClean="0">
                        <a:latin typeface="Cambria Math"/>
                      </a:rPr>
                      <m:t> | </m:t>
                    </m:r>
                    <m:r>
                      <a:rPr lang="en-US" i="1" dirty="0" err="1" smtClean="0">
                        <a:latin typeface="Cambria Math"/>
                      </a:rPr>
                      <m:t>𝑤𝑟𝑖𝑡𝑒</m:t>
                    </m:r>
                    <m:r>
                      <a:rPr lang="en-US" i="1" dirty="0" err="1" smtClean="0">
                        <a:latin typeface="Cambria Math"/>
                      </a:rPr>
                      <m:t>_</m:t>
                    </m:r>
                    <m:r>
                      <a:rPr lang="en-US" i="1" dirty="0" err="1" smtClean="0">
                        <a:latin typeface="Cambria Math"/>
                      </a:rPr>
                      <m:t>𝑔𝑢𝑎𝑟𝑑𝑒𝑑</m:t>
                    </m:r>
                    <m:r>
                      <a:rPr lang="en-US" i="1" dirty="0" err="1" smtClean="0">
                        <a:latin typeface="Cambria Math"/>
                      </a:rPr>
                      <m:t>_</m:t>
                    </m:r>
                    <m:r>
                      <a:rPr lang="en-US" i="1" dirty="0" err="1" smtClean="0">
                        <a:latin typeface="Cambria Math"/>
                      </a:rPr>
                      <m:t>𝑏𝑦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𝑙</m:t>
                    </m:r>
                  </m:oMath>
                </a14:m>
                <a:r>
                  <a:rPr lang="en-US" dirty="0" smtClean="0"/>
                  <a:t> (guards)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𝑙</m:t>
                    </m:r>
                    <m:r>
                      <a:rPr lang="en-US" i="1" dirty="0" smtClean="0">
                        <a:latin typeface="Cambria Math"/>
                      </a:rPr>
                      <m:t>∷=</m:t>
                    </m:r>
                    <m:r>
                      <a:rPr lang="en-US" i="1" dirty="0" smtClean="0">
                        <a:latin typeface="Cambria Math"/>
                      </a:rPr>
                      <m:t>𝑒</m:t>
                    </m:r>
                  </m:oMath>
                </a14:m>
                <a:r>
                  <a:rPr lang="en-US" dirty="0" smtClean="0"/>
                  <a:t> (lock expression)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𝑎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𝑡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err="1" smtClean="0">
                        <a:latin typeface="Cambria Math"/>
                      </a:rPr>
                      <m:t>𝑚𝑛</m:t>
                    </m:r>
                    <m:r>
                      <a:rPr lang="en-US" i="1" dirty="0" smtClean="0">
                        <a:latin typeface="Cambria Math"/>
                      </a:rPr>
                      <m:t> (</m:t>
                    </m:r>
                    <m:r>
                      <m:rPr>
                        <m:sty m:val="p"/>
                      </m:rPr>
                      <a:rPr lang="en-US" i="1" dirty="0" err="1" smtClean="0">
                        <a:latin typeface="Cambria Math"/>
                      </a:rPr>
                      <m:t>arg</m:t>
                    </m:r>
                    <m:r>
                      <a:rPr lang="en-US" i="1" dirty="0" smtClean="0">
                        <a:latin typeface="Cambria Math"/>
                      </a:rPr>
                      <m:t>∗) </m:t>
                    </m:r>
                    <m:r>
                      <a:rPr lang="en-US" i="1" dirty="0" smtClean="0">
                        <a:latin typeface="Cambria Math"/>
                      </a:rPr>
                      <m:t>𝑟𝑒𝑞𝑢𝑖𝑟𝑒𝑠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, … , 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1" dirty="0" err="1" smtClean="0">
                            <a:latin typeface="Cambria Math"/>
                          </a:rPr>
                          <m:t>l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⁡{ </m:t>
                    </m:r>
                    <m:r>
                      <a:rPr lang="en-US" i="1" dirty="0" smtClean="0">
                        <a:latin typeface="Cambria Math"/>
                      </a:rPr>
                      <m:t>𝑒</m:t>
                    </m:r>
                    <m:r>
                      <a:rPr lang="en-US" i="1" dirty="0" smtClean="0">
                        <a:latin typeface="Cambria Math"/>
                      </a:rPr>
                      <m:t> }</m:t>
                    </m:r>
                  </m:oMath>
                </a14:m>
                <a:r>
                  <a:rPr lang="en-US" dirty="0" smtClean="0"/>
                  <a:t> (method declarations)</a:t>
                </a:r>
              </a:p>
              <a:p>
                <a:r>
                  <a:rPr lang="en-US" dirty="0" smtClean="0"/>
                  <a:t>The type checking system takes as input a fully annotated program, and verifies the desired annotated types for all methods</a:t>
                </a:r>
              </a:p>
              <a:p>
                <a:r>
                  <a:rPr lang="en-US" dirty="0" smtClean="0"/>
                  <a:t>These annotations are implemented as special comments in practice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137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Multi-core systems and multithreaded programs are the future</a:t>
            </a:r>
          </a:p>
          <a:p>
            <a:r>
              <a:rPr lang="en-US" dirty="0" smtClean="0"/>
              <a:t>Ensuring correctness for multithreaded programs is hard</a:t>
            </a:r>
          </a:p>
          <a:p>
            <a:pPr lvl="1"/>
            <a:r>
              <a:rPr lang="en-US" dirty="0" smtClean="0"/>
              <a:t>Complications caused by thread interleaving</a:t>
            </a:r>
          </a:p>
          <a:p>
            <a:pPr lvl="1"/>
            <a:r>
              <a:rPr lang="en-US" dirty="0" smtClean="0"/>
              <a:t>Synchronization bugs are non-deterministic</a:t>
            </a:r>
          </a:p>
          <a:p>
            <a:pPr lvl="1"/>
            <a:r>
              <a:rPr lang="en-US" dirty="0" smtClean="0"/>
              <a:t>Testing is not enough (small coverage)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Annotations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public  final  class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StringBuffer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...  {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...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private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count  /*#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guarded_by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this  */;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/*#  atomic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*/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public  synchronized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StringBuffer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append(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StringBuffer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sb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  if  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sb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==  null)  {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sb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=  NULL;  }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len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=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sb.length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 //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len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may  be  stale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newcount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=  count  +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len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  if  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newcount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&gt;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value.length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expandCapacity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newcount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sb.getChars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(0,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len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 value,  count);  //  use  of  stale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len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  count  =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newcount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  return  this;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/*#  atomic  */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public  synchronized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length()  {  return  count;  }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/*#  atomic  */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public  synchronized  void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getChars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(...)  {  ...  }</a:t>
            </a:r>
          </a:p>
          <a:p>
            <a:pPr marL="0" indent="0"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39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Checking Rules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Type </a:t>
                </a:r>
                <a:r>
                  <a:rPr lang="en-US" dirty="0" err="1" smtClean="0"/>
                  <a:t>judgement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⊢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&amp;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Under program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US" dirty="0" smtClean="0"/>
                  <a:t> and environment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𝐸</m:t>
                    </m:r>
                  </m:oMath>
                </a14:m>
                <a:r>
                  <a:rPr lang="en-US" dirty="0" smtClean="0"/>
                  <a:t>, expression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𝑒</m:t>
                    </m:r>
                  </m:oMath>
                </a14:m>
                <a:r>
                  <a:rPr lang="en-US" dirty="0" smtClean="0"/>
                  <a:t> has type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US" dirty="0" smtClean="0"/>
                  <a:t> and atomicity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𝑎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US" dirty="0" smtClean="0"/>
                  <a:t> is a normal Java type, </a:t>
                </a:r>
                <a:r>
                  <a:rPr lang="en-US" dirty="0"/>
                  <a:t>a</a:t>
                </a:r>
                <a:r>
                  <a:rPr lang="en-US" dirty="0" smtClean="0"/>
                  <a:t>tomicity type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𝑎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Some rules</a:t>
                </a:r>
              </a:p>
              <a:p>
                <a:pPr lvl="1"/>
                <a:r>
                  <a:rPr lang="en-US" dirty="0" smtClean="0">
                    <a:latin typeface="Consolas" pitchFamily="49" charset="0"/>
                    <a:cs typeface="Consolas" pitchFamily="49" charset="0"/>
                  </a:rPr>
                  <a:t>[WHILE]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⊢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:</m:t>
                        </m:r>
                        <m:r>
                          <a:rPr lang="en-US" b="0" i="1" smtClean="0">
                            <a:latin typeface="Cambria Math"/>
                          </a:rPr>
                          <m:t>𝑖𝑛𝑡</m:t>
                        </m:r>
                        <m:r>
                          <a:rPr lang="en-US" b="0" i="1" smtClean="0">
                            <a:latin typeface="Cambria Math"/>
                          </a:rPr>
                          <m:t>&amp;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i="1">
                            <a:latin typeface="Cambria Math"/>
                          </a:rPr>
                          <m:t>⊢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 :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&amp;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⊢</m:t>
                        </m:r>
                        <m:r>
                          <a:rPr lang="en-US" b="0" i="1" smtClean="0">
                            <a:latin typeface="Cambria Math"/>
                          </a:rPr>
                          <m:t>𝑤h𝑖𝑙𝑒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 :</m:t>
                        </m:r>
                        <m:r>
                          <a:rPr lang="en-US" b="0" i="1" smtClean="0">
                            <a:latin typeface="Cambria Math"/>
                          </a:rPr>
                          <m:t>𝑖𝑛𝑡</m:t>
                        </m:r>
                        <m:r>
                          <a:rPr lang="en-US" b="0" i="1" smtClean="0">
                            <a:latin typeface="Cambria Math"/>
                          </a:rPr>
                          <m:t>&amp;(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>
                    <a:latin typeface="Consolas" pitchFamily="49" charset="0"/>
                    <a:cs typeface="Consolas" pitchFamily="49" charset="0"/>
                  </a:rPr>
                  <a:t>[REF GUARD]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⊢</m:t>
                        </m:r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  <m:r>
                          <a:rPr lang="en-US" b="0" i="1" smtClean="0">
                            <a:latin typeface="Cambria Math"/>
                          </a:rPr>
                          <m:t>:</m:t>
                        </m:r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  <m:r>
                          <a:rPr lang="en-US" b="0" i="1" smtClean="0">
                            <a:latin typeface="Cambria Math"/>
                          </a:rPr>
                          <m:t>&amp;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⊢(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𝑓𝑑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𝑔𝑢𝑎𝑟𝑑𝑒𝑑</m:t>
                        </m:r>
                        <m:r>
                          <a:rPr lang="en-US" b="0" i="1" smtClean="0">
                            <a:latin typeface="Cambria Math"/>
                          </a:rPr>
                          <m:t>_</m:t>
                        </m:r>
                        <m:r>
                          <a:rPr lang="en-US" b="0" i="1" smtClean="0">
                            <a:latin typeface="Cambria Math"/>
                          </a:rPr>
                          <m:t>𝑏𝑦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≡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𝑙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𝑡h𝑖𝑠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≔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𝑒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?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𝑚𝑜𝑣𝑒𝑟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⊢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⊢</m:t>
                        </m:r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𝑓𝑑</m:t>
                        </m:r>
                        <m:r>
                          <a:rPr lang="en-US" b="0" i="1" smtClean="0">
                            <a:latin typeface="Cambria Math"/>
                          </a:rPr>
                          <m:t> :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&amp;(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[CALL]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⊢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: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&amp;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⊢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𝑡h𝑖𝑠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≔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⊢(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𝑚𝑛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{ </m:t>
                        </m:r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  <m:r>
                          <a:rPr lang="en-US" b="0" i="1" smtClean="0">
                            <a:latin typeface="Cambria Math"/>
                          </a:rPr>
                          <m:t> })∈</m:t>
                        </m:r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⊢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𝑚𝑛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:</m:t>
                        </m:r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&amp;(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;…;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r>
                          <a:rPr lang="en-US" b="0" i="1" smtClean="0">
                            <a:latin typeface="Cambria Math"/>
                          </a:rPr>
                          <m:t>𝑡h𝑖𝑠</m:t>
                        </m:r>
                        <m:r>
                          <a:rPr lang="en-US" b="0" i="1" smtClean="0">
                            <a:latin typeface="Cambria Math"/>
                          </a:rPr>
                          <m:t>≔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])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>
                    <a:latin typeface="Consolas" pitchFamily="49" charset="0"/>
                    <a:cs typeface="Consolas" pitchFamily="49" charset="0"/>
                  </a:rPr>
                  <a:t>[SUB]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⊢</m:t>
                        </m:r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  <m:r>
                          <a:rPr lang="en-US" b="0" i="1" smtClean="0">
                            <a:latin typeface="Cambria Math"/>
                          </a:rPr>
                          <m:t> :</m:t>
                        </m:r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&amp;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⊢</m:t>
                        </m:r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&lt;: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⊢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 ⊑ 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⊢</m:t>
                        </m:r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  <m:r>
                          <a:rPr lang="en-US" b="0" i="1" smtClean="0">
                            <a:latin typeface="Cambria Math"/>
                          </a:rPr>
                          <m:t> :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&amp;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208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Soundness and Completeness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If a program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is well-typed according to the rules, and an arbitrarily-interleaved execution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reaches a state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/>
                  <a:t>, then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𝑠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is also reachable via a serial execution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Proved for an earlier version of the type system</a:t>
                </a:r>
              </a:p>
              <a:p>
                <a:r>
                  <a:rPr lang="en-US" dirty="0" smtClean="0"/>
                  <a:t>The type system is incomplete </a:t>
                </a:r>
              </a:p>
              <a:p>
                <a:pPr lvl="1"/>
                <a:r>
                  <a:rPr lang="en-US" dirty="0" smtClean="0"/>
                  <a:t>May produce false alarms – methods that fail to type-check can still be atomic</a:t>
                </a:r>
              </a:p>
              <a:p>
                <a:pPr lvl="1"/>
                <a:r>
                  <a:rPr lang="en-US" dirty="0" smtClean="0"/>
                  <a:t>Understandable, since there are many synchronization disciplines not captured by the type system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923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– Atomicity 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100" dirty="0" smtClean="0"/>
              <a:t>Find bugs in JDK 1.4’s </a:t>
            </a:r>
            <a:r>
              <a:rPr lang="en-US" sz="5100" dirty="0" err="1" smtClean="0">
                <a:latin typeface="Consolas" pitchFamily="49" charset="0"/>
                <a:cs typeface="Consolas" pitchFamily="49" charset="0"/>
              </a:rPr>
              <a:t>StringBuffer</a:t>
            </a:r>
            <a:endParaRPr lang="en-US" sz="51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900" dirty="0">
                <a:latin typeface="Consolas" pitchFamily="49" charset="0"/>
                <a:cs typeface="Consolas" pitchFamily="49" charset="0"/>
              </a:rPr>
              <a:t>public  final  class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StringBuffer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  ...  {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...</a:t>
            </a:r>
            <a:endParaRPr lang="en-US" sz="29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private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  count  /*#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guarded_by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  this  */;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/*#  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atomic  */      //  does  not  type  check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public  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synchronized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StringBuffer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  append(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StringBuffer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sb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  if  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sb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  ==  null)  {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sb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  =  NULL;  }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len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  =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sb.length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(); //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len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  may  be  stale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newcount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  =  count  +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len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  if  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newcount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  &gt;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value.length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)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expandCapacity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newcount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sb.getChars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(0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,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len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,  value,  count);  //  use  of  stale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len</a:t>
            </a:r>
            <a:endParaRPr lang="en-US" sz="29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  count  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=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newcount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  return  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this;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}</a:t>
            </a:r>
            <a:endParaRPr lang="en-US" sz="29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/*#  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atomic  */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public  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synchronized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  length()  {  return  count;  }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/*#  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atomic  */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 public  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synchronized  void  </a:t>
            </a:r>
            <a:r>
              <a:rPr lang="en-US" sz="2900" dirty="0" err="1">
                <a:latin typeface="Consolas" pitchFamily="49" charset="0"/>
                <a:cs typeface="Consolas" pitchFamily="49" charset="0"/>
              </a:rPr>
              <a:t>getChars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(...)  {  ...  }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sz="5100" dirty="0" smtClean="0">
                <a:cs typeface="Consolas" pitchFamily="49" charset="0"/>
              </a:rPr>
              <a:t>Similar bug in </a:t>
            </a:r>
            <a:r>
              <a:rPr lang="en-US" sz="5100" dirty="0" err="1" smtClean="0">
                <a:latin typeface="Consolas" pitchFamily="49" charset="0"/>
                <a:cs typeface="Consolas" pitchFamily="49" charset="0"/>
              </a:rPr>
              <a:t>java.lang.String.contentEquals</a:t>
            </a:r>
            <a:endParaRPr lang="en-US" sz="51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0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– Annotation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average: 23.3 manual annotations </a:t>
            </a:r>
            <a:r>
              <a:rPr lang="en-US" dirty="0"/>
              <a:t>per </a:t>
            </a:r>
            <a:r>
              <a:rPr lang="en-US" dirty="0" smtClean="0"/>
              <a:t>KLOC (in 7186 LOC)</a:t>
            </a:r>
          </a:p>
          <a:p>
            <a:r>
              <a:rPr lang="en-US" dirty="0" smtClean="0"/>
              <a:t>The number of annotations is not high, however one must understand the code well to add annotations, and that may take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Also, the type-checking process makes use of another type system for race-freedom checking to reason about the set of locks held at each program point</a:t>
            </a:r>
          </a:p>
          <a:p>
            <a:pPr lvl="1"/>
            <a:r>
              <a:rPr lang="en-US" dirty="0" smtClean="0"/>
              <a:t>Both type systems need annotations, thus the actual number of annotations may be much higher than the one stated in the paper</a:t>
            </a:r>
          </a:p>
        </p:txBody>
      </p:sp>
    </p:spTree>
    <p:extLst>
      <p:ext uri="{BB962C8B-B14F-4D97-AF65-F5344CB8AC3E}">
        <p14:creationId xmlns:p14="http://schemas.microsoft.com/office/powerpoint/2010/main" val="191843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-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capture all synchronization mechanisms used in practice</a:t>
            </a:r>
          </a:p>
          <a:p>
            <a:pPr lvl="1"/>
            <a:r>
              <a:rPr lang="en-US" dirty="0" smtClean="0"/>
              <a:t>Relax the type system</a:t>
            </a:r>
          </a:p>
          <a:p>
            <a:pPr lvl="1"/>
            <a:r>
              <a:rPr lang="en-US" dirty="0" err="1" smtClean="0">
                <a:latin typeface="Consolas" pitchFamily="49" charset="0"/>
                <a:cs typeface="Consolas" pitchFamily="49" charset="0"/>
              </a:rPr>
              <a:t>no_warn</a:t>
            </a:r>
            <a:r>
              <a:rPr lang="en-US" dirty="0" smtClean="0"/>
              <a:t> annotation to turn off warnings</a:t>
            </a:r>
          </a:p>
          <a:p>
            <a:pPr lvl="1"/>
            <a:r>
              <a:rPr lang="en-US" dirty="0">
                <a:latin typeface="Consolas" pitchFamily="49" charset="0"/>
                <a:cs typeface="Consolas" pitchFamily="49" charset="0"/>
              </a:rPr>
              <a:t>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olds</a:t>
            </a:r>
            <a:r>
              <a:rPr lang="en-US" dirty="0" smtClean="0"/>
              <a:t> annotation to force lock assumption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constructor_hols_lock</a:t>
            </a:r>
            <a:r>
              <a:rPr lang="en-US" dirty="0" smtClean="0"/>
              <a:t> flag to eliminate spurious warnings</a:t>
            </a:r>
          </a:p>
          <a:p>
            <a:pPr lvl="1"/>
            <a:r>
              <a:rPr lang="en-US" dirty="0" smtClean="0"/>
              <a:t>Still fails in certain cases (e.g. rep-exposure problem in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java.io.PrintWriter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This is a trade-off, a sound type system is necessarily restrictive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836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Sound and incomplete type system to check for atomicity</a:t>
            </a:r>
          </a:p>
          <a:p>
            <a:r>
              <a:rPr lang="en-US" dirty="0" smtClean="0"/>
              <a:t>Simplifies subsequent reasoning about program correctness</a:t>
            </a:r>
          </a:p>
          <a:p>
            <a:r>
              <a:rPr lang="en-US" dirty="0" smtClean="0"/>
              <a:t>Helps programmers formally document (specify) and verify atomicity properties</a:t>
            </a:r>
          </a:p>
          <a:p>
            <a:r>
              <a:rPr lang="en-US" dirty="0" smtClean="0"/>
              <a:t>Uncover atomicity violations in </a:t>
            </a:r>
            <a:r>
              <a:rPr lang="en-US" dirty="0" smtClean="0"/>
              <a:t>JDK which are not race-conditions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Complements software transactional memory well</a:t>
            </a:r>
          </a:p>
          <a:p>
            <a:pPr lvl="1"/>
            <a:r>
              <a:rPr lang="en-US" dirty="0" smtClean="0"/>
              <a:t>Can be used to verify these libraries</a:t>
            </a:r>
          </a:p>
          <a:p>
            <a:pPr lvl="1"/>
            <a:endParaRPr lang="en-US" dirty="0"/>
          </a:p>
          <a:p>
            <a:r>
              <a:rPr lang="en-US" dirty="0" smtClean="0"/>
              <a:t>The need for heavy annotations is a major weakness</a:t>
            </a:r>
          </a:p>
          <a:p>
            <a:pPr lvl="1"/>
            <a:r>
              <a:rPr lang="en-US" dirty="0" smtClean="0"/>
              <a:t>Type inference can </a:t>
            </a:r>
            <a:r>
              <a:rPr lang="en-US" dirty="0" smtClean="0"/>
              <a:t>solve this problem</a:t>
            </a:r>
          </a:p>
          <a:p>
            <a:r>
              <a:rPr lang="en-US" dirty="0" smtClean="0"/>
              <a:t>Another limitation is expressiveness</a:t>
            </a:r>
          </a:p>
          <a:p>
            <a:pPr lvl="1"/>
            <a:r>
              <a:rPr lang="en-US" dirty="0" smtClean="0"/>
              <a:t>The type system is not very precise</a:t>
            </a:r>
            <a:endParaRPr lang="en-US" dirty="0" smtClean="0"/>
          </a:p>
          <a:p>
            <a:pPr lvl="1"/>
            <a:r>
              <a:rPr lang="en-US" dirty="0" smtClean="0"/>
              <a:t>Fails for some synchronization mechanisms</a:t>
            </a:r>
          </a:p>
          <a:p>
            <a:pPr lvl="1"/>
            <a:r>
              <a:rPr lang="en-US" dirty="0" smtClean="0"/>
              <a:t>Dynamic </a:t>
            </a:r>
            <a:r>
              <a:rPr lang="en-US" dirty="0" smtClean="0"/>
              <a:t>analysis can </a:t>
            </a:r>
            <a:r>
              <a:rPr lang="en-US" dirty="0" smtClean="0"/>
              <a:t>solve this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15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common cause of bugs is race condition</a:t>
            </a:r>
          </a:p>
          <a:p>
            <a:pPr lvl="1"/>
            <a:r>
              <a:rPr lang="en-US" dirty="0" smtClean="0"/>
              <a:t>Two thread accessing a shared variable simultaneously, and at least one access is a write</a:t>
            </a:r>
          </a:p>
          <a:p>
            <a:r>
              <a:rPr lang="en-US" dirty="0" smtClean="0"/>
              <a:t>Previous works detect race conditions using static and dynamic analyses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29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Race-freedom is not necessary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readBalance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return balance;</a:t>
            </a:r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8580" indent="0">
              <a:buNone/>
            </a:pPr>
            <a:endParaRPr lang="en-US" sz="1600" dirty="0" smtClean="0"/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void withdraw(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amt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synchronized(this) {</a:t>
            </a:r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balance = balance –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amt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8580" indent="0"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354330" indent="-285750"/>
            <a:r>
              <a:rPr lang="en-US" dirty="0" smtClean="0">
                <a:cs typeface="Consolas" pitchFamily="49" charset="0"/>
              </a:rPr>
              <a:t>The race condition in this case is benign</a:t>
            </a:r>
            <a:endParaRPr lang="en-US" dirty="0"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11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Race-freedom is not sufficient</a:t>
            </a:r>
          </a:p>
          <a:p>
            <a:pPr marL="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readBalance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t;</a:t>
            </a:r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synchronized(this) { t = balance; }</a:t>
            </a:r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return t;</a:t>
            </a:r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8580" indent="0"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v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oid withdraw(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amt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b =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readBalance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synchronized(this) { balance = b –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amt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 }</a:t>
            </a:r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8580" indent="0">
              <a:buNone/>
            </a:pP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void deposit(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amt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synchronized(this) { balance = balance +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amt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 }</a:t>
            </a: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6176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Race-freedom is neither necessary nor sufficient to ensure the absence of synchronization errors</a:t>
            </a:r>
          </a:p>
          <a:p>
            <a:r>
              <a:rPr lang="en-US" dirty="0" smtClean="0"/>
              <a:t>A stronger non-interference property is atomicity</a:t>
            </a:r>
          </a:p>
          <a:p>
            <a:r>
              <a:rPr lang="en-US" dirty="0" smtClean="0"/>
              <a:t>An atomic method can be assumed to execute “in one step”</a:t>
            </a:r>
          </a:p>
          <a:p>
            <a:pPr lvl="1"/>
            <a:r>
              <a:rPr lang="en-US" dirty="0" smtClean="0"/>
              <a:t>Arbitrary interleaving steps of other threads do not change the program’s behaviors</a:t>
            </a:r>
          </a:p>
          <a:p>
            <a:pPr lvl="1"/>
            <a:r>
              <a:rPr lang="en-US" dirty="0" smtClean="0"/>
              <a:t>Similar to </a:t>
            </a:r>
            <a:r>
              <a:rPr lang="en-US" dirty="0" err="1" smtClean="0"/>
              <a:t>linearizability</a:t>
            </a:r>
            <a:r>
              <a:rPr lang="en-US" dirty="0" smtClean="0"/>
              <a:t> in distributed systems</a:t>
            </a:r>
          </a:p>
          <a:p>
            <a:pPr lvl="1"/>
            <a:r>
              <a:rPr lang="en-US" dirty="0" smtClean="0"/>
              <a:t>A fundamental correctness property</a:t>
            </a:r>
          </a:p>
          <a:p>
            <a:r>
              <a:rPr lang="en-US" dirty="0" smtClean="0"/>
              <a:t>Atomicity </a:t>
            </a:r>
            <a:r>
              <a:rPr lang="en-US" dirty="0"/>
              <a:t>is more useful than </a:t>
            </a:r>
            <a:r>
              <a:rPr lang="en-US" dirty="0" smtClean="0"/>
              <a:t>race-freedom as a concept</a:t>
            </a:r>
          </a:p>
          <a:p>
            <a:pPr lvl="1"/>
            <a:r>
              <a:rPr lang="en-US" dirty="0" smtClean="0"/>
              <a:t>It’s a higher-level concept, thus more amenable to human reasoning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a method is atomic, it is </a:t>
            </a:r>
            <a:r>
              <a:rPr lang="en-US" dirty="0" smtClean="0"/>
              <a:t>race-free</a:t>
            </a:r>
          </a:p>
          <a:p>
            <a:pPr lvl="1"/>
            <a:r>
              <a:rPr lang="en-US" dirty="0" smtClean="0"/>
              <a:t>Enable </a:t>
            </a:r>
            <a:r>
              <a:rPr lang="en-US" dirty="0"/>
              <a:t>reasoning about multithreaded programs in a sequential context</a:t>
            </a:r>
          </a:p>
          <a:p>
            <a:pPr lvl="1"/>
            <a:r>
              <a:rPr lang="en-US" dirty="0"/>
              <a:t>Enable concise code documenting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141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readBalance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 return balance;</a:t>
            </a: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8580" indent="0"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void withdraw(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amt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 synchronized(this) {</a:t>
            </a: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   balance = balance –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amt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858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6858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8580" indent="0"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411480" indent="-342900"/>
            <a:r>
              <a:rPr lang="en-US" dirty="0" smtClean="0">
                <a:cs typeface="Consolas" pitchFamily="49" charset="0"/>
              </a:rPr>
              <a:t>Both methods are atomic even though there is a (falsely alarmed) race</a:t>
            </a:r>
            <a:endParaRPr lang="en-US" dirty="0">
              <a:cs typeface="Consolas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Race-freedom is neither necessary nor sufficient</a:t>
            </a:r>
          </a:p>
          <a:p>
            <a:r>
              <a:rPr lang="en-US" dirty="0" smtClean="0"/>
              <a:t>But the same thing can be said about atomicity</a:t>
            </a:r>
          </a:p>
          <a:p>
            <a:r>
              <a:rPr lang="en-US" dirty="0" smtClean="0"/>
              <a:t>Atomicity is just a higher-level property than race-condition</a:t>
            </a:r>
          </a:p>
          <a:p>
            <a:pPr lvl="1"/>
            <a:r>
              <a:rPr lang="en-US" dirty="0" smtClean="0"/>
              <a:t>(As we shall see later) the type system to check for atomicity requires a previously developed type system to check for race-condition</a:t>
            </a:r>
          </a:p>
          <a:p>
            <a:r>
              <a:rPr lang="en-US" dirty="0" smtClean="0"/>
              <a:t>Both atomicity and race-condition are rather low-level concepts</a:t>
            </a:r>
          </a:p>
          <a:p>
            <a:pPr lvl="1"/>
            <a:r>
              <a:rPr lang="en-US" dirty="0" smtClean="0"/>
              <a:t>Useful when checking low-level multithreaded code </a:t>
            </a:r>
            <a:r>
              <a:rPr lang="en-US" smtClean="0"/>
              <a:t>(e.g. </a:t>
            </a:r>
            <a:r>
              <a:rPr lang="en-US" dirty="0" smtClean="0"/>
              <a:t>libraries)</a:t>
            </a:r>
          </a:p>
          <a:p>
            <a:pPr lvl="1"/>
            <a:r>
              <a:rPr lang="en-US" dirty="0" smtClean="0"/>
              <a:t>Less useful when we go to higher levels of abstraction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48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to use (static) program analysis to check for atomicity</a:t>
            </a:r>
          </a:p>
          <a:p>
            <a:pPr lvl="1"/>
            <a:r>
              <a:rPr lang="en-US" dirty="0" smtClean="0"/>
              <a:t>A type system for both specifying and checking atomicity properties</a:t>
            </a:r>
          </a:p>
          <a:p>
            <a:pPr lvl="1"/>
            <a:r>
              <a:rPr lang="en-US" dirty="0" smtClean="0"/>
              <a:t>Show that the type system is useful by confirming the atomicity and discovering real synchronization bugs in JDK’s methods</a:t>
            </a:r>
          </a:p>
          <a:p>
            <a:pPr lvl="1"/>
            <a:r>
              <a:rPr lang="en-US" dirty="0" smtClean="0"/>
              <a:t>Spawn quite a number future works that aim to solve the same problem using dynamic analysis, theorem proving, model checking,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Not the first to define the term atomicity</a:t>
            </a:r>
          </a:p>
          <a:p>
            <a:pPr lvl="1"/>
            <a:r>
              <a:rPr lang="en-US" dirty="0" smtClean="0"/>
              <a:t>It is a well-known concept</a:t>
            </a:r>
          </a:p>
          <a:p>
            <a:r>
              <a:rPr lang="en-US" dirty="0" smtClean="0"/>
              <a:t>The type system is an extension from previous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2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561</TotalTime>
  <Words>2579</Words>
  <Application>Microsoft Office PowerPoint</Application>
  <PresentationFormat>On-screen Show (4:3)</PresentationFormat>
  <Paragraphs>293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Clarity</vt:lpstr>
      <vt:lpstr>A Type and Effect System for Atomicity</vt:lpstr>
      <vt:lpstr>Motivations</vt:lpstr>
      <vt:lpstr>Race Conditions</vt:lpstr>
      <vt:lpstr>Race Conditions</vt:lpstr>
      <vt:lpstr>Race Conditions</vt:lpstr>
      <vt:lpstr>Atomicity</vt:lpstr>
      <vt:lpstr>Atomicity</vt:lpstr>
      <vt:lpstr>Atomicity</vt:lpstr>
      <vt:lpstr>Contributions</vt:lpstr>
      <vt:lpstr>Atomicity</vt:lpstr>
      <vt:lpstr>Lipton’s Theory of Reduction</vt:lpstr>
      <vt:lpstr>Type and Effect System – Basic types</vt:lpstr>
      <vt:lpstr>Basic Types - Example</vt:lpstr>
      <vt:lpstr>Conditional Atomicities</vt:lpstr>
      <vt:lpstr>Conditional Atomicities</vt:lpstr>
      <vt:lpstr>Conditional Atomicities</vt:lpstr>
      <vt:lpstr>Atomicity Odering</vt:lpstr>
      <vt:lpstr>Other Rules for Manipulating Types</vt:lpstr>
      <vt:lpstr>Type Annotations</vt:lpstr>
      <vt:lpstr>Type Annotations - Example</vt:lpstr>
      <vt:lpstr>Type Checking Rules</vt:lpstr>
      <vt:lpstr>Soundness and Completeness</vt:lpstr>
      <vt:lpstr>Evaluation – Atomicity Violations</vt:lpstr>
      <vt:lpstr>Evaluation – Annotation Density</vt:lpstr>
      <vt:lpstr>Evaluation - Limitations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duong</dc:creator>
  <cp:lastModifiedBy>duong</cp:lastModifiedBy>
  <cp:revision>355</cp:revision>
  <dcterms:created xsi:type="dcterms:W3CDTF">2011-04-24T06:04:25Z</dcterms:created>
  <dcterms:modified xsi:type="dcterms:W3CDTF">2011-04-25T09:48:25Z</dcterms:modified>
</cp:coreProperties>
</file>