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jNjPSPraMTDNJoN/DfivD87bc+6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ura Hwa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F0D94D-B260-49CE-BCA5-36FCB0F32AB3}">
  <a:tblStyle styleId="{46F0D94D-B260-49CE-BCA5-36FCB0F32AB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3"/>
    <p:restoredTop sz="94683"/>
  </p:normalViewPr>
  <p:slideViewPr>
    <p:cSldViewPr snapToGrid="0" snapToObjects="1">
      <p:cViewPr varScale="1">
        <p:scale>
          <a:sx n="86" d="100"/>
          <a:sy n="86" d="100"/>
        </p:scale>
        <p:origin x="1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4-23T17:23:12.847" idx="1">
    <p:pos x="6000" y="0"/>
    <p:text>Conclusion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YfnshoI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Introduction 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57acd0c6b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1257acd0c6b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Problem 1. ParaView did not support spectrogram visualization </a:t>
            </a:r>
            <a:endParaRPr/>
          </a:p>
        </p:txBody>
      </p:sp>
      <p:sp>
        <p:nvSpPr>
          <p:cNvPr id="172" name="Google Shape;172;g1257acd0c6b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2" name="Google Shape;18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57acd0c6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1257acd0c6b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1" name="Google Shape;191;g1257acd0c6b_0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57acd0c6b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1257acd0c6b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1" name="Google Shape;201;g1257acd0c6b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57acd0c6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1257acd0c6b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0" name="Google Shape;210;g1257acd0c6b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57acd0c6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1257acd0c6b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0" name="Google Shape;220;g1257acd0c6b_0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1" name="Google Shape;23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9" name="Google Shape;23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9" name="Google Shape;30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0" name="Google Shape;32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57acd0c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1257acd0c6b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4" name="Google Shape;94;g1257acd0c6b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25bb93c6d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125bb93c6d3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1" name="Google Shape;331;g125bb93c6d3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5bb93c6d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125bb93c6d3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3" name="Google Shape;343;g125bb93c6d3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25bb93c6d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125bb93c6d3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6" name="Google Shape;356;g125bb93c6d3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25bb93c6d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125bb93c6d3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0" name="Google Shape;370;g125bb93c6d3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25bb93c6d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g125bb93c6d3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4" name="Google Shape;384;g125bb93c6d3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25bb93c6d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125bb93c6d3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2" name="Google Shape;392;g125bb93c6d3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9" name="Google Shape;39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25bb93c6d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125bb93c6d3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8" name="Google Shape;418;g125bb93c6d3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2588d0229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2588d0229f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12588d0229f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58" name="Google Shape;45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257acd0c6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1257acd0c6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4" name="Google Shape;104;g1257acd0c6b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57acd0c6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1257acd0c6b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3" name="Google Shape;123;g1257acd0c6b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57acd0c6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57acd0c6b_0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" name="Google Shape;132;g1257acd0c6b_0_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57acd0c6b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1257acd0c6b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2" name="Google Shape;142;g1257acd0c6b_0_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Problem 1. ParaView did not support spectrogram visualization </a:t>
            </a:r>
            <a:endParaRPr/>
          </a:p>
        </p:txBody>
      </p:sp>
      <p:sp>
        <p:nvSpPr>
          <p:cNvPr id="155" name="Google Shape;15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57acd0c6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1257acd0c6b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Problem 1. ParaView did not support spectrogram visualization </a:t>
            </a:r>
            <a:endParaRPr/>
          </a:p>
        </p:txBody>
      </p:sp>
      <p:sp>
        <p:nvSpPr>
          <p:cNvPr id="163" name="Google Shape;163;g1257acd0c6b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18" Type="http://schemas.openxmlformats.org/officeDocument/2006/relationships/image" Target="../media/image3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5" Type="http://schemas.openxmlformats.org/officeDocument/2006/relationships/image" Target="../media/image3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757070"/>
                </a:solidFill>
              </a:rPr>
              <a:t>Visualizing Frog and Toad Acoustic Data using 3D Spectrograms </a:t>
            </a:r>
            <a:endParaRPr sz="4800">
              <a:solidFill>
                <a:srgbClr val="757070"/>
              </a:solidFill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320800" y="4008073"/>
            <a:ext cx="9555900" cy="19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None/>
            </a:pPr>
            <a:r>
              <a:rPr lang="en-US">
                <a:solidFill>
                  <a:srgbClr val="757070"/>
                </a:solidFill>
              </a:rPr>
              <a:t>CS6635 Scientific Visualization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rgbClr val="75707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400"/>
              <a:buNone/>
            </a:pPr>
            <a:r>
              <a:rPr lang="en-US">
                <a:solidFill>
                  <a:srgbClr val="757070"/>
                </a:solidFill>
              </a:rPr>
              <a:t>Apr 25 2022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400"/>
              <a:buNone/>
            </a:pPr>
            <a:r>
              <a:rPr lang="en-US">
                <a:solidFill>
                  <a:srgbClr val="757070"/>
                </a:solidFill>
              </a:rPr>
              <a:t>Yura Hwang, Pupul Pradhan, Nick Lord-Ender-Laing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57acd0c6b_0_7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Problem</a:t>
            </a:r>
            <a:endParaRPr/>
          </a:p>
        </p:txBody>
      </p:sp>
      <p:sp>
        <p:nvSpPr>
          <p:cNvPr id="175" name="Google Shape;175;g1257acd0c6b_0_76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Acoustic data visualization not being supported in ParaView </a:t>
            </a:r>
            <a:endParaRPr/>
          </a:p>
        </p:txBody>
      </p:sp>
      <p:pic>
        <p:nvPicPr>
          <p:cNvPr id="176" name="Google Shape;176;g1257acd0c6b_0_76" descr="Spectrograms and Oscillograms: This is an oscillogram and spectrogram... | 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753" y="2063229"/>
            <a:ext cx="5793547" cy="353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1257acd0c6b_0_76" descr="ParaVie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3963" y="2303198"/>
            <a:ext cx="4110173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1257acd0c6b_0_76" descr="🤔 Thinking Face Emoji | Thinking Emoj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8315" y="4584986"/>
            <a:ext cx="3869385" cy="2031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Problem</a:t>
            </a:r>
            <a:endParaRPr/>
          </a:p>
        </p:txBody>
      </p:sp>
      <p:sp>
        <p:nvSpPr>
          <p:cNvPr id="185" name="Google Shape;185;p5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Current frog and toad taxonomy relies on physical traits </a:t>
            </a:r>
            <a:endParaRPr/>
          </a:p>
        </p:txBody>
      </p:sp>
      <p:pic>
        <p:nvPicPr>
          <p:cNvPr id="186" name="Google Shape;186;p5" descr="Phylogenetic Systematics of Dart-Poison Frogs and Their Relatives Revisited  (Anura: Dendrobatoidea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8975" y="1918074"/>
            <a:ext cx="4550050" cy="4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2225" y="1819825"/>
            <a:ext cx="3695400" cy="27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57acd0c6b_0_8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Problem</a:t>
            </a:r>
            <a:endParaRPr/>
          </a:p>
        </p:txBody>
      </p:sp>
      <p:sp>
        <p:nvSpPr>
          <p:cNvPr id="194" name="Google Shape;194;g1257acd0c6b_0_88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Current frog and toad taxonomy relies on physical traits </a:t>
            </a:r>
            <a:endParaRPr/>
          </a:p>
        </p:txBody>
      </p:sp>
      <p:pic>
        <p:nvPicPr>
          <p:cNvPr id="195" name="Google Shape;195;g1257acd0c6b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2225" y="1819825"/>
            <a:ext cx="3695400" cy="278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257acd0c6b_0_88"/>
          <p:cNvSpPr txBox="1"/>
          <p:nvPr/>
        </p:nvSpPr>
        <p:spPr>
          <a:xfrm>
            <a:off x="7556075" y="5046800"/>
            <a:ext cx="431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Number of vertebrae, existence of tail, tadpole etc.</a:t>
            </a:r>
            <a:endParaRPr sz="17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g1257acd0c6b_0_88" descr="Phylogenetic Systematics of Dart-Poison Frogs and Their Relatives Revisited  (Anura: Dendrobatoidea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8975" y="1918074"/>
            <a:ext cx="4550050" cy="41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257acd0c6b_0_1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Problem</a:t>
            </a:r>
            <a:endParaRPr/>
          </a:p>
        </p:txBody>
      </p:sp>
      <p:sp>
        <p:nvSpPr>
          <p:cNvPr id="204" name="Google Shape;204;g1257acd0c6b_0_125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Current frog and toad taxonomy relied on physical traits </a:t>
            </a:r>
            <a:endParaRPr/>
          </a:p>
        </p:txBody>
      </p:sp>
      <p:pic>
        <p:nvPicPr>
          <p:cNvPr id="205" name="Google Shape;205;g1257acd0c6b_0_125"/>
          <p:cNvPicPr preferRelativeResize="0"/>
          <p:nvPr/>
        </p:nvPicPr>
        <p:blipFill rotWithShape="1">
          <a:blip r:embed="rId3">
            <a:alphaModFix/>
          </a:blip>
          <a:srcRect b="4379"/>
          <a:stretch/>
        </p:blipFill>
        <p:spPr>
          <a:xfrm>
            <a:off x="6570875" y="1823750"/>
            <a:ext cx="3455974" cy="248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1257acd0c6b_0_125" descr="Phylogenetic Systematics of Dart-Poison Frogs and Their Relatives Revisited  (Anura: Dendrobatoidea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8975" y="1918074"/>
            <a:ext cx="4550050" cy="41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57acd0c6b_0_13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Problem</a:t>
            </a:r>
            <a:endParaRPr/>
          </a:p>
        </p:txBody>
      </p:sp>
      <p:sp>
        <p:nvSpPr>
          <p:cNvPr id="213" name="Google Shape;213;g1257acd0c6b_0_135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Current frog and toad taxonomy relied on physical traits </a:t>
            </a:r>
            <a:endParaRPr/>
          </a:p>
        </p:txBody>
      </p:sp>
      <p:pic>
        <p:nvPicPr>
          <p:cNvPr id="214" name="Google Shape;214;g1257acd0c6b_0_135"/>
          <p:cNvPicPr preferRelativeResize="0"/>
          <p:nvPr/>
        </p:nvPicPr>
        <p:blipFill rotWithShape="1">
          <a:blip r:embed="rId3">
            <a:alphaModFix/>
          </a:blip>
          <a:srcRect b="4379"/>
          <a:stretch/>
        </p:blipFill>
        <p:spPr>
          <a:xfrm>
            <a:off x="6570875" y="1823750"/>
            <a:ext cx="3455974" cy="248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257acd0c6b_0_135" descr="What Does A Tree Frog Sound Like? – Acuario Pe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4698" y="4480826"/>
            <a:ext cx="3308325" cy="18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257acd0c6b_0_135" descr="Phylogenetic Systematics of Dart-Poison Frogs and Their Relatives Revisited  (Anura: Dendrobatoidea)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8975" y="1918074"/>
            <a:ext cx="4550050" cy="41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57acd0c6b_0_14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Problem</a:t>
            </a:r>
            <a:endParaRPr/>
          </a:p>
        </p:txBody>
      </p:sp>
      <p:sp>
        <p:nvSpPr>
          <p:cNvPr id="223" name="Google Shape;223;g1257acd0c6b_0_145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Current frog and toad taxonomy relied on physical traits </a:t>
            </a:r>
            <a:endParaRPr/>
          </a:p>
        </p:txBody>
      </p:sp>
      <p:pic>
        <p:nvPicPr>
          <p:cNvPr id="224" name="Google Shape;224;g1257acd0c6b_0_145" descr="🤔 Thinking Face Emoji | Thinking Emoj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8840" y="4480836"/>
            <a:ext cx="3869385" cy="203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257acd0c6b_0_145"/>
          <p:cNvPicPr preferRelativeResize="0"/>
          <p:nvPr/>
        </p:nvPicPr>
        <p:blipFill rotWithShape="1">
          <a:blip r:embed="rId4">
            <a:alphaModFix/>
          </a:blip>
          <a:srcRect b="4379"/>
          <a:stretch/>
        </p:blipFill>
        <p:spPr>
          <a:xfrm>
            <a:off x="6570875" y="1823750"/>
            <a:ext cx="3455974" cy="248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1257acd0c6b_0_145" descr="What Does A Tree Frog Sound Like? – Acuario Pe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4698" y="4480826"/>
            <a:ext cx="3308325" cy="18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257acd0c6b_0_145" descr="Phylogenetic Systematics of Dart-Poison Frogs and Their Relatives Revisited  (Anura: Dendrobatoidea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8975" y="1918074"/>
            <a:ext cx="4550050" cy="41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Objectives</a:t>
            </a:r>
            <a:endParaRPr/>
          </a:p>
        </p:txBody>
      </p:sp>
      <p:sp>
        <p:nvSpPr>
          <p:cNvPr id="234" name="Google Shape;234;p6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Visualize acoustic data of frogs and toads </a:t>
            </a:r>
            <a:endParaRPr>
              <a:solidFill>
                <a:srgbClr val="75707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</a:pPr>
            <a:r>
              <a:rPr lang="en-US">
                <a:solidFill>
                  <a:srgbClr val="757070"/>
                </a:solidFill>
              </a:rPr>
              <a:t>Preprocessing the acoustic data </a:t>
            </a:r>
            <a:endParaRPr>
              <a:solidFill>
                <a:srgbClr val="75707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</a:pPr>
            <a:r>
              <a:rPr lang="en-US">
                <a:solidFill>
                  <a:srgbClr val="757070"/>
                </a:solidFill>
              </a:rPr>
              <a:t>3D spectrogram visualization in ParaView  </a:t>
            </a:r>
            <a:endParaRPr>
              <a:solidFill>
                <a:srgbClr val="757070"/>
              </a:solidFill>
            </a:endParaRPr>
          </a:p>
          <a:p>
            <a:pPr marL="685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5707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Analysis on acoustic data </a:t>
            </a:r>
            <a:endParaRPr>
              <a:solidFill>
                <a:srgbClr val="75707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</a:pPr>
            <a:r>
              <a:rPr lang="en-US">
                <a:solidFill>
                  <a:srgbClr val="757070"/>
                </a:solidFill>
              </a:rPr>
              <a:t>Analysis on acoustic patterns </a:t>
            </a:r>
            <a:endParaRPr>
              <a:solidFill>
                <a:srgbClr val="75707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</a:pPr>
            <a:r>
              <a:rPr lang="en-US">
                <a:solidFill>
                  <a:srgbClr val="757070"/>
                </a:solidFill>
              </a:rPr>
              <a:t>A new classification based on acoustic traits </a:t>
            </a:r>
            <a:endParaRPr>
              <a:solidFill>
                <a:srgbClr val="757070"/>
              </a:solidFill>
            </a:endParaRPr>
          </a:p>
        </p:txBody>
      </p:sp>
      <p:pic>
        <p:nvPicPr>
          <p:cNvPr id="235" name="Google Shape;23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6388" y="397723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Data selection </a:t>
            </a:r>
            <a:endParaRPr/>
          </a:p>
        </p:txBody>
      </p:sp>
      <p:pic>
        <p:nvPicPr>
          <p:cNvPr id="242" name="Google Shape;24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17413" y="385763"/>
            <a:ext cx="25527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320213" y="385763"/>
            <a:ext cx="18478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52613" y="385763"/>
            <a:ext cx="18478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73513" y="385763"/>
            <a:ext cx="1847850" cy="125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8"/>
          <p:cNvGrpSpPr/>
          <p:nvPr/>
        </p:nvGrpSpPr>
        <p:grpSpPr>
          <a:xfrm>
            <a:off x="42195" y="897830"/>
            <a:ext cx="5186889" cy="3299311"/>
            <a:chOff x="885013" y="-116583"/>
            <a:chExt cx="5186889" cy="3299311"/>
          </a:xfrm>
        </p:grpSpPr>
        <p:cxnSp>
          <p:nvCxnSpPr>
            <p:cNvPr id="247" name="Google Shape;247;p8"/>
            <p:cNvCxnSpPr/>
            <p:nvPr/>
          </p:nvCxnSpPr>
          <p:spPr>
            <a:xfrm>
              <a:off x="2135198" y="2815837"/>
              <a:ext cx="313277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8" name="Google Shape;248;p8"/>
            <p:cNvCxnSpPr/>
            <p:nvPr/>
          </p:nvCxnSpPr>
          <p:spPr>
            <a:xfrm>
              <a:off x="2135198" y="2042979"/>
              <a:ext cx="260799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9" name="Google Shape;249;p8"/>
            <p:cNvCxnSpPr/>
            <p:nvPr/>
          </p:nvCxnSpPr>
          <p:spPr>
            <a:xfrm>
              <a:off x="2135198" y="1107917"/>
              <a:ext cx="260799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0" name="Google Shape;250;p8"/>
            <p:cNvCxnSpPr/>
            <p:nvPr/>
          </p:nvCxnSpPr>
          <p:spPr>
            <a:xfrm>
              <a:off x="2135198" y="335059"/>
              <a:ext cx="313277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1" name="Google Shape;251;p8"/>
            <p:cNvSpPr/>
            <p:nvPr/>
          </p:nvSpPr>
          <p:spPr>
            <a:xfrm>
              <a:off x="885013" y="325263"/>
              <a:ext cx="2500369" cy="2500369"/>
            </a:xfrm>
            <a:prstGeom prst="ellipse">
              <a:avLst/>
            </a:prstGeom>
            <a:solidFill>
              <a:srgbClr val="BFC8E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376736" y="1035669"/>
              <a:ext cx="1599686" cy="971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 txBox="1"/>
            <p:nvPr/>
          </p:nvSpPr>
          <p:spPr>
            <a:xfrm>
              <a:off x="1376736" y="1035669"/>
              <a:ext cx="1599686" cy="971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True Frogs </a:t>
              </a:r>
              <a:br>
                <a:rPr lang="en-US" sz="2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(Ranidae)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816331" y="-116583"/>
              <a:ext cx="903286" cy="903286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5617828" y="-14793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 txBox="1"/>
            <p:nvPr/>
          </p:nvSpPr>
          <p:spPr>
            <a:xfrm>
              <a:off x="5617828" y="-14793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1905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Calibri"/>
                <a:buNone/>
              </a:pPr>
              <a:endPara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237824" y="602547"/>
              <a:ext cx="1010740" cy="1010740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5093048" y="758064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 txBox="1"/>
            <p:nvPr/>
          </p:nvSpPr>
          <p:spPr>
            <a:xfrm>
              <a:off x="5093048" y="758064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1905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Calibri"/>
                <a:buNone/>
              </a:pPr>
              <a:endPara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247061" y="1546845"/>
              <a:ext cx="992267" cy="992267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5093048" y="1693126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 txBox="1"/>
            <p:nvPr/>
          </p:nvSpPr>
          <p:spPr>
            <a:xfrm>
              <a:off x="5093048" y="1693126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0" rIns="19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5109442" y="2220268"/>
              <a:ext cx="962460" cy="962460"/>
            </a:xfrm>
            <a:prstGeom prst="ellipse">
              <a:avLst/>
            </a:prstGeom>
            <a:blipFill rotWithShape="1">
              <a:blip r:embed="rId10">
                <a:alphaModFix/>
              </a:blip>
              <a:stretch>
                <a:fillRect l="-16997" r="-1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617828" y="2465983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 txBox="1"/>
            <p:nvPr/>
          </p:nvSpPr>
          <p:spPr>
            <a:xfrm>
              <a:off x="5617828" y="2465983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1905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Calibri"/>
                <a:buNone/>
              </a:pPr>
              <a:endPara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8"/>
          <p:cNvGrpSpPr/>
          <p:nvPr/>
        </p:nvGrpSpPr>
        <p:grpSpPr>
          <a:xfrm>
            <a:off x="6107719" y="-152070"/>
            <a:ext cx="4957353" cy="3590349"/>
            <a:chOff x="852228" y="-204891"/>
            <a:chExt cx="4957353" cy="3590349"/>
          </a:xfrm>
        </p:grpSpPr>
        <p:cxnSp>
          <p:nvCxnSpPr>
            <p:cNvPr id="267" name="Google Shape;267;p8"/>
            <p:cNvCxnSpPr/>
            <p:nvPr/>
          </p:nvCxnSpPr>
          <p:spPr>
            <a:xfrm>
              <a:off x="2102413" y="2811066"/>
              <a:ext cx="313277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8" name="Google Shape;268;p8"/>
            <p:cNvCxnSpPr/>
            <p:nvPr/>
          </p:nvCxnSpPr>
          <p:spPr>
            <a:xfrm>
              <a:off x="2102413" y="2038209"/>
              <a:ext cx="260799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9" name="Google Shape;269;p8"/>
            <p:cNvCxnSpPr/>
            <p:nvPr/>
          </p:nvCxnSpPr>
          <p:spPr>
            <a:xfrm>
              <a:off x="2102413" y="1103147"/>
              <a:ext cx="260799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0" name="Google Shape;270;p8"/>
            <p:cNvCxnSpPr/>
            <p:nvPr/>
          </p:nvCxnSpPr>
          <p:spPr>
            <a:xfrm>
              <a:off x="2102413" y="330289"/>
              <a:ext cx="313277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71" name="Google Shape;271;p8"/>
            <p:cNvSpPr/>
            <p:nvPr/>
          </p:nvSpPr>
          <p:spPr>
            <a:xfrm>
              <a:off x="852228" y="320493"/>
              <a:ext cx="2500369" cy="2500369"/>
            </a:xfrm>
            <a:prstGeom prst="ellipse">
              <a:avLst/>
            </a:prstGeom>
            <a:solidFill>
              <a:srgbClr val="BFC8E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1430694" y="986303"/>
              <a:ext cx="1426200" cy="1060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 txBox="1"/>
            <p:nvPr/>
          </p:nvSpPr>
          <p:spPr>
            <a:xfrm>
              <a:off x="1430694" y="986303"/>
              <a:ext cx="1426200" cy="1060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None/>
              </a:pPr>
              <a:r>
                <a:rPr lang="en-US" sz="29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Treefrogs </a:t>
              </a:r>
              <a:br>
                <a:rPr lang="en-US" sz="29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9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(Hylidae)</a:t>
              </a:r>
              <a:endPara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4700008" y="-204891"/>
              <a:ext cx="1070361" cy="1070361"/>
            </a:xfrm>
            <a:prstGeom prst="ellipse">
              <a:avLst/>
            </a:prstGeom>
            <a:blipFill rotWithShape="1">
              <a:blip r:embed="rId11">
                <a:alphaModFix/>
              </a:blip>
              <a:stretch>
                <a:fillRect l="-10999" r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5585043" y="-19563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 txBox="1"/>
            <p:nvPr/>
          </p:nvSpPr>
          <p:spPr>
            <a:xfrm>
              <a:off x="5585043" y="-19563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1905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Calibri"/>
                <a:buNone/>
              </a:pPr>
              <a:endPara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4149514" y="542251"/>
              <a:ext cx="1121790" cy="1121790"/>
            </a:xfrm>
            <a:prstGeom prst="ellipse">
              <a:avLst/>
            </a:prstGeom>
            <a:blipFill rotWithShape="1">
              <a:blip r:embed="rId12">
                <a:alphaModFix/>
              </a:blip>
              <a:stretch>
                <a:fillRect l="-15999" r="-1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5060263" y="753293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 txBox="1"/>
            <p:nvPr/>
          </p:nvSpPr>
          <p:spPr>
            <a:xfrm>
              <a:off x="5060263" y="753293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1905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Calibri"/>
                <a:buNone/>
              </a:pPr>
              <a:endPara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4108900" y="1436699"/>
              <a:ext cx="1203019" cy="1203019"/>
            </a:xfrm>
            <a:prstGeom prst="ellipse">
              <a:avLst/>
            </a:prstGeom>
            <a:blipFill rotWithShape="1">
              <a:blip r:embed="rId13">
                <a:alphaModFix/>
              </a:blip>
              <a:stretch>
                <a:fillRect l="-17999" r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5060263" y="1688356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 txBox="1"/>
            <p:nvPr/>
          </p:nvSpPr>
          <p:spPr>
            <a:xfrm>
              <a:off x="5060263" y="1688356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0" rIns="19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660881" y="2236758"/>
              <a:ext cx="1148700" cy="1148700"/>
            </a:xfrm>
            <a:prstGeom prst="ellipse">
              <a:avLst/>
            </a:prstGeom>
            <a:blipFill rotWithShape="1">
              <a:blip r:embed="rId14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5585043" y="2461213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 txBox="1"/>
            <p:nvPr/>
          </p:nvSpPr>
          <p:spPr>
            <a:xfrm>
              <a:off x="5585043" y="2461213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1905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Calibri"/>
                <a:buNone/>
              </a:pPr>
              <a:endPara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4757043" y="3395329"/>
            <a:ext cx="4906188" cy="3481046"/>
            <a:chOff x="877769" y="-150281"/>
            <a:chExt cx="4906188" cy="3481046"/>
          </a:xfrm>
        </p:grpSpPr>
        <p:cxnSp>
          <p:nvCxnSpPr>
            <p:cNvPr id="287" name="Google Shape;287;p8"/>
            <p:cNvCxnSpPr/>
            <p:nvPr/>
          </p:nvCxnSpPr>
          <p:spPr>
            <a:xfrm>
              <a:off x="2127954" y="2807538"/>
              <a:ext cx="313277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8" name="Google Shape;288;p8"/>
            <p:cNvCxnSpPr/>
            <p:nvPr/>
          </p:nvCxnSpPr>
          <p:spPr>
            <a:xfrm>
              <a:off x="2127954" y="2034681"/>
              <a:ext cx="260799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9" name="Google Shape;289;p8"/>
            <p:cNvCxnSpPr/>
            <p:nvPr/>
          </p:nvCxnSpPr>
          <p:spPr>
            <a:xfrm>
              <a:off x="2127954" y="1099618"/>
              <a:ext cx="260799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0" name="Google Shape;290;p8"/>
            <p:cNvCxnSpPr/>
            <p:nvPr/>
          </p:nvCxnSpPr>
          <p:spPr>
            <a:xfrm>
              <a:off x="2127954" y="326761"/>
              <a:ext cx="3132776" cy="0"/>
            </a:xfrm>
            <a:prstGeom prst="straightConnector1">
              <a:avLst/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1" name="Google Shape;291;p8"/>
            <p:cNvSpPr/>
            <p:nvPr/>
          </p:nvSpPr>
          <p:spPr>
            <a:xfrm>
              <a:off x="877769" y="316965"/>
              <a:ext cx="2500369" cy="2500369"/>
            </a:xfrm>
            <a:prstGeom prst="ellipse">
              <a:avLst/>
            </a:prstGeom>
            <a:solidFill>
              <a:srgbClr val="BFC8E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909986" y="937124"/>
              <a:ext cx="2444810" cy="16429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 txBox="1"/>
            <p:nvPr/>
          </p:nvSpPr>
          <p:spPr>
            <a:xfrm>
              <a:off x="909986" y="937124"/>
              <a:ext cx="2444810" cy="16429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True Toads 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105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(Bufonidae)</a:t>
              </a:r>
              <a:endPara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05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endPara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783688" y="-150281"/>
              <a:ext cx="954084" cy="954084"/>
            </a:xfrm>
            <a:prstGeom prst="ellipse">
              <a:avLst/>
            </a:prstGeom>
            <a:blipFill rotWithShape="1">
              <a:blip r:embed="rId15">
                <a:alphaModFix/>
              </a:blip>
              <a:stretch>
                <a:fillRect l="-16997" r="-1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610584" y="-23092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 txBox="1"/>
            <p:nvPr/>
          </p:nvSpPr>
          <p:spPr>
            <a:xfrm>
              <a:off x="5610584" y="-23092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1905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Calibri"/>
                <a:buNone/>
              </a:pPr>
              <a:endPara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168237" y="531904"/>
              <a:ext cx="1135427" cy="1135427"/>
            </a:xfrm>
            <a:prstGeom prst="ellipse">
              <a:avLst/>
            </a:prstGeom>
            <a:blipFill rotWithShape="1">
              <a:blip r:embed="rId16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5085804" y="749765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 txBox="1"/>
            <p:nvPr/>
          </p:nvSpPr>
          <p:spPr>
            <a:xfrm>
              <a:off x="5085804" y="749765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1905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Calibri"/>
                <a:buNone/>
              </a:pPr>
              <a:endPara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4205181" y="1503911"/>
              <a:ext cx="1061538" cy="1061538"/>
            </a:xfrm>
            <a:prstGeom prst="ellipse">
              <a:avLst/>
            </a:prstGeom>
            <a:blipFill rotWithShape="1">
              <a:blip r:embed="rId17">
                <a:alphaModFix/>
              </a:blip>
              <a:stretch>
                <a:fillRect l="-38998" r="-38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5085804" y="1684827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 txBox="1"/>
            <p:nvPr/>
          </p:nvSpPr>
          <p:spPr>
            <a:xfrm>
              <a:off x="5085804" y="1684827"/>
              <a:ext cx="211363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0" rIns="19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737504" y="2284312"/>
              <a:ext cx="1046453" cy="1046453"/>
            </a:xfrm>
            <a:prstGeom prst="ellipse">
              <a:avLst/>
            </a:prstGeom>
            <a:blipFill rotWithShape="1">
              <a:blip r:embed="rId18">
                <a:alphaModFix/>
              </a:blip>
              <a:stretch>
                <a:fillRect l="-22999" r="-2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5610584" y="2457685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 txBox="1"/>
            <p:nvPr/>
          </p:nvSpPr>
          <p:spPr>
            <a:xfrm>
              <a:off x="5610584" y="2457685"/>
              <a:ext cx="158885" cy="6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0" rIns="1905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Calibri"/>
                <a:buNone/>
              </a:pPr>
              <a:endPara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Preprocessing</a:t>
            </a:r>
            <a:endParaRPr/>
          </a:p>
        </p:txBody>
      </p:sp>
      <p:pic>
        <p:nvPicPr>
          <p:cNvPr id="312" name="Google Shape;312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14793" y="1681079"/>
            <a:ext cx="7410626" cy="372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9" descr="Use Music to Cut Through the Publicity Noise - Business 2 Communi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696" y="4502661"/>
            <a:ext cx="2436230" cy="123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9" descr="Power Protection Without Noise | CyberPow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4538" y="972507"/>
            <a:ext cx="1976643" cy="197664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9" descr="Very Basic Filter Icon | iOS 7 Iconset | Icons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9" descr="CBFS Filter | Filter Driver Library | Callback Technologi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4549" y="2660115"/>
            <a:ext cx="1842523" cy="184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Spectrogram</a:t>
            </a:r>
            <a:endParaRPr/>
          </a:p>
        </p:txBody>
      </p:sp>
      <p:pic>
        <p:nvPicPr>
          <p:cNvPr id="323" name="Google Shape;32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389" y="1407241"/>
            <a:ext cx="2314575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0"/>
          <p:cNvSpPr txBox="1"/>
          <p:nvPr/>
        </p:nvSpPr>
        <p:spPr>
          <a:xfrm>
            <a:off x="3240476" y="2830557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/>
          </a:p>
        </p:txBody>
      </p:sp>
      <p:sp>
        <p:nvSpPr>
          <p:cNvPr id="325" name="Google Shape;325;p10"/>
          <p:cNvSpPr txBox="1"/>
          <p:nvPr/>
        </p:nvSpPr>
        <p:spPr>
          <a:xfrm>
            <a:off x="1508575" y="1177872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Amplitude</a:t>
            </a:r>
            <a:endParaRPr/>
          </a:p>
        </p:txBody>
      </p:sp>
      <p:sp>
        <p:nvSpPr>
          <p:cNvPr id="326" name="Google Shape;326;p10"/>
          <p:cNvSpPr txBox="1"/>
          <p:nvPr/>
        </p:nvSpPr>
        <p:spPr>
          <a:xfrm>
            <a:off x="1008514" y="3988025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endParaRPr/>
          </a:p>
        </p:txBody>
      </p:sp>
      <p:pic>
        <p:nvPicPr>
          <p:cNvPr id="327" name="Google Shape;32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375" y="608125"/>
            <a:ext cx="3690400" cy="306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257acd0c6b_0_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Frogs and Toads </a:t>
            </a:r>
            <a:endParaRPr/>
          </a:p>
        </p:txBody>
      </p:sp>
      <p:sp>
        <p:nvSpPr>
          <p:cNvPr id="97" name="Google Shape;97;g1257acd0c6b_0_3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757070"/>
              </a:solidFill>
            </a:endParaRPr>
          </a:p>
        </p:txBody>
      </p:sp>
      <p:pic>
        <p:nvPicPr>
          <p:cNvPr id="98" name="Google Shape;98;g1257acd0c6b_0_3" descr="MEET THE ROBINSONS Franny Robinson MEET THE ROBINSONS Date: 2007 Stock  Photo - Alamy"/>
          <p:cNvPicPr preferRelativeResize="0"/>
          <p:nvPr/>
        </p:nvPicPr>
        <p:blipFill rotWithShape="1">
          <a:blip r:embed="rId3">
            <a:alphaModFix/>
          </a:blip>
          <a:srcRect l="4324" t="797" b="6463"/>
          <a:stretch/>
        </p:blipFill>
        <p:spPr>
          <a:xfrm>
            <a:off x="2967325" y="1257300"/>
            <a:ext cx="6257350" cy="35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1257acd0c6b_0_3" descr="Meet the Robinsons | Disney Movi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4175" y="204750"/>
            <a:ext cx="1963975" cy="294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1257acd0c6b_0_3"/>
          <p:cNvPicPr preferRelativeResize="0"/>
          <p:nvPr/>
        </p:nvPicPr>
        <p:blipFill rotWithShape="1">
          <a:blip r:embed="rId5">
            <a:alphaModFix/>
          </a:blip>
          <a:srcRect l="24688" t="2577" r="16598" b="3367"/>
          <a:stretch/>
        </p:blipFill>
        <p:spPr>
          <a:xfrm>
            <a:off x="518825" y="3960175"/>
            <a:ext cx="2669626" cy="24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5bb93c6d3_0_4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Spectrogram</a:t>
            </a:r>
            <a:endParaRPr/>
          </a:p>
        </p:txBody>
      </p:sp>
      <p:pic>
        <p:nvPicPr>
          <p:cNvPr id="334" name="Google Shape;334;g125bb93c6d3_0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389" y="1407241"/>
            <a:ext cx="2314575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125bb93c6d3_0_41"/>
          <p:cNvSpPr txBox="1"/>
          <p:nvPr/>
        </p:nvSpPr>
        <p:spPr>
          <a:xfrm>
            <a:off x="3240476" y="2830557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/>
          </a:p>
        </p:txBody>
      </p:sp>
      <p:sp>
        <p:nvSpPr>
          <p:cNvPr id="336" name="Google Shape;336;g125bb93c6d3_0_41"/>
          <p:cNvSpPr txBox="1"/>
          <p:nvPr/>
        </p:nvSpPr>
        <p:spPr>
          <a:xfrm>
            <a:off x="1508575" y="1177872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Amplitude</a:t>
            </a:r>
            <a:endParaRPr/>
          </a:p>
        </p:txBody>
      </p:sp>
      <p:sp>
        <p:nvSpPr>
          <p:cNvPr id="337" name="Google Shape;337;g125bb93c6d3_0_41"/>
          <p:cNvSpPr txBox="1"/>
          <p:nvPr/>
        </p:nvSpPr>
        <p:spPr>
          <a:xfrm>
            <a:off x="1008514" y="3988025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endParaRPr/>
          </a:p>
        </p:txBody>
      </p:sp>
      <p:pic>
        <p:nvPicPr>
          <p:cNvPr id="338" name="Google Shape;338;g125bb93c6d3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375" y="608125"/>
            <a:ext cx="3690400" cy="306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125bb93c6d3_0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5188" y="1124125"/>
            <a:ext cx="6568296" cy="323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25bb93c6d3_0_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Spectrogram</a:t>
            </a:r>
            <a:endParaRPr/>
          </a:p>
        </p:txBody>
      </p:sp>
      <p:pic>
        <p:nvPicPr>
          <p:cNvPr id="346" name="Google Shape;346;g125bb93c6d3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389" y="1407241"/>
            <a:ext cx="2314575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125bb93c6d3_0_10"/>
          <p:cNvSpPr txBox="1"/>
          <p:nvPr/>
        </p:nvSpPr>
        <p:spPr>
          <a:xfrm>
            <a:off x="3240476" y="2830557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/>
          </a:p>
        </p:txBody>
      </p:sp>
      <p:sp>
        <p:nvSpPr>
          <p:cNvPr id="348" name="Google Shape;348;g125bb93c6d3_0_10"/>
          <p:cNvSpPr txBox="1"/>
          <p:nvPr/>
        </p:nvSpPr>
        <p:spPr>
          <a:xfrm>
            <a:off x="1508575" y="1177872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Amplitude</a:t>
            </a:r>
            <a:endParaRPr/>
          </a:p>
        </p:txBody>
      </p:sp>
      <p:sp>
        <p:nvSpPr>
          <p:cNvPr id="349" name="Google Shape;349;g125bb93c6d3_0_10"/>
          <p:cNvSpPr txBox="1"/>
          <p:nvPr/>
        </p:nvSpPr>
        <p:spPr>
          <a:xfrm>
            <a:off x="1008514" y="3988025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endParaRPr/>
          </a:p>
        </p:txBody>
      </p:sp>
      <p:pic>
        <p:nvPicPr>
          <p:cNvPr id="350" name="Google Shape;350;g125bb93c6d3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375" y="608125"/>
            <a:ext cx="3690400" cy="306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125bb93c6d3_0_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5188" y="1124125"/>
            <a:ext cx="6568296" cy="323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125bb93c6d3_0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2450" y="3889075"/>
            <a:ext cx="4595602" cy="258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25bb93c6d3_0_2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Spectrogram</a:t>
            </a:r>
            <a:endParaRPr/>
          </a:p>
        </p:txBody>
      </p:sp>
      <p:pic>
        <p:nvPicPr>
          <p:cNvPr id="359" name="Google Shape;359;g125bb93c6d3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389" y="1407241"/>
            <a:ext cx="2314575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125bb93c6d3_0_21"/>
          <p:cNvSpPr txBox="1"/>
          <p:nvPr/>
        </p:nvSpPr>
        <p:spPr>
          <a:xfrm>
            <a:off x="3240476" y="2830557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/>
          </a:p>
        </p:txBody>
      </p:sp>
      <p:sp>
        <p:nvSpPr>
          <p:cNvPr id="361" name="Google Shape;361;g125bb93c6d3_0_21"/>
          <p:cNvSpPr txBox="1"/>
          <p:nvPr/>
        </p:nvSpPr>
        <p:spPr>
          <a:xfrm>
            <a:off x="1508575" y="1177872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Amplitude</a:t>
            </a:r>
            <a:endParaRPr/>
          </a:p>
        </p:txBody>
      </p:sp>
      <p:sp>
        <p:nvSpPr>
          <p:cNvPr id="362" name="Google Shape;362;g125bb93c6d3_0_21"/>
          <p:cNvSpPr txBox="1"/>
          <p:nvPr/>
        </p:nvSpPr>
        <p:spPr>
          <a:xfrm>
            <a:off x="1008514" y="3988025"/>
            <a:ext cx="16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endParaRPr/>
          </a:p>
        </p:txBody>
      </p:sp>
      <p:pic>
        <p:nvPicPr>
          <p:cNvPr id="363" name="Google Shape;363;g125bb93c6d3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52" y="4509757"/>
            <a:ext cx="4076651" cy="219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125bb93c6d3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8375" y="608125"/>
            <a:ext cx="3690400" cy="306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125bb93c6d3_0_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15188" y="1124125"/>
            <a:ext cx="6568296" cy="323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125bb93c6d3_0_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2450" y="3889075"/>
            <a:ext cx="4595602" cy="258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25bb93c6d3_0_6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Spectrogram</a:t>
            </a:r>
            <a:endParaRPr/>
          </a:p>
        </p:txBody>
      </p:sp>
      <p:pic>
        <p:nvPicPr>
          <p:cNvPr id="373" name="Google Shape;373;g125bb93c6d3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75" y="2667663"/>
            <a:ext cx="4410075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125bb93c6d3_0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2650" y="4197213"/>
            <a:ext cx="59436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125bb93c6d3_0_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2650" y="1839051"/>
            <a:ext cx="59436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125bb93c6d3_0_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450" y="-11"/>
            <a:ext cx="4381347" cy="17764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Google Shape;377;g125bb93c6d3_0_61"/>
          <p:cNvCxnSpPr>
            <a:endCxn id="375" idx="1"/>
          </p:cNvCxnSpPr>
          <p:nvPr/>
        </p:nvCxnSpPr>
        <p:spPr>
          <a:xfrm rot="10800000" flipH="1">
            <a:off x="4591150" y="2986814"/>
            <a:ext cx="1381500" cy="508800"/>
          </a:xfrm>
          <a:prstGeom prst="straightConnector1">
            <a:avLst/>
          </a:prstGeom>
          <a:noFill/>
          <a:ln w="38100" cap="flat" cmpd="sng">
            <a:solidFill>
              <a:srgbClr val="00E2D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8" name="Google Shape;378;g125bb93c6d3_0_61"/>
          <p:cNvCxnSpPr>
            <a:endCxn id="374" idx="1"/>
          </p:cNvCxnSpPr>
          <p:nvPr/>
        </p:nvCxnSpPr>
        <p:spPr>
          <a:xfrm>
            <a:off x="4591150" y="4313576"/>
            <a:ext cx="1381500" cy="1107600"/>
          </a:xfrm>
          <a:prstGeom prst="straightConnector1">
            <a:avLst/>
          </a:prstGeom>
          <a:noFill/>
          <a:ln w="38100" cap="flat" cmpd="sng">
            <a:solidFill>
              <a:srgbClr val="DD4A0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79" name="Google Shape;379;g125bb93c6d3_0_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30935">
            <a:off x="4981650" y="709375"/>
            <a:ext cx="1234799" cy="12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125bb93c6d3_0_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0750" y="-71475"/>
            <a:ext cx="2664100" cy="26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25bb93c6d3_0_3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Spectrogram</a:t>
            </a:r>
            <a:endParaRPr/>
          </a:p>
        </p:txBody>
      </p:sp>
      <p:sp>
        <p:nvSpPr>
          <p:cNvPr id="387" name="Google Shape;387;g125bb93c6d3_0_33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757070"/>
              </a:solidFill>
            </a:endParaRPr>
          </a:p>
        </p:txBody>
      </p:sp>
      <p:pic>
        <p:nvPicPr>
          <p:cNvPr id="388" name="Google Shape;388;g125bb93c6d3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447" y="1124126"/>
            <a:ext cx="10579100" cy="5543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25bb93c6d3_0_8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Analysis </a:t>
            </a:r>
            <a:endParaRPr/>
          </a:p>
        </p:txBody>
      </p:sp>
      <p:graphicFrame>
        <p:nvGraphicFramePr>
          <p:cNvPr id="395" name="Google Shape;395;g125bb93c6d3_0_87"/>
          <p:cNvGraphicFramePr/>
          <p:nvPr/>
        </p:nvGraphicFramePr>
        <p:xfrm>
          <a:off x="1400174" y="122555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{46F0D94D-B260-49CE-BCA5-36FCB0F32AB3}</a:tableStyleId>
              </a:tblPr>
              <a:tblGrid>
                <a:gridCol w="227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5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Sound Family Name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True Frog Specimen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Treefrog Specimen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True Toad Specimen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Discrete Narrow Level Consistent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Hyrcanian Wood Frog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Guinle Treefrog 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Talysh Toad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Discrete Broad Level Consistent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Marsh Frog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Chirique-Flusse Treefrog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 Lesser Toad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Discrete Narrow Level Inconsistent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Rio Grande Leopard Frog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Joined Narrow Bumpy Inconsistent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Yosemite Toad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Joined Broad Level Consistent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Southern Cricket Frog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Joined Broad Bumpy Consistent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Amargosa Toad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Joined Broad Bumpy Inconsistent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Two-Striped Grass Frog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Goias Treefrog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Evaluation</a:t>
            </a:r>
            <a:endParaRPr/>
          </a:p>
        </p:txBody>
      </p:sp>
      <p:pic>
        <p:nvPicPr>
          <p:cNvPr id="402" name="Google Shape;4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9383" y="2431951"/>
            <a:ext cx="3731916" cy="27989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13"/>
          <p:cNvGrpSpPr/>
          <p:nvPr/>
        </p:nvGrpSpPr>
        <p:grpSpPr>
          <a:xfrm>
            <a:off x="7003675" y="1748130"/>
            <a:ext cx="1987200" cy="4347440"/>
            <a:chOff x="3100450" y="1980"/>
            <a:chExt cx="1987200" cy="4347440"/>
          </a:xfrm>
        </p:grpSpPr>
        <p:sp>
          <p:nvSpPr>
            <p:cNvPr id="404" name="Google Shape;404;p13"/>
            <p:cNvSpPr/>
            <p:nvPr/>
          </p:nvSpPr>
          <p:spPr>
            <a:xfrm>
              <a:off x="3198516" y="1980"/>
              <a:ext cx="1830600" cy="9153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 txBox="1"/>
            <p:nvPr/>
          </p:nvSpPr>
          <p:spPr>
            <a:xfrm>
              <a:off x="3100450" y="55675"/>
              <a:ext cx="19872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39350" rIns="59050" bIns="39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lang="en-US" sz="3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Strength	</a:t>
              </a: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3381563" y="917217"/>
              <a:ext cx="183000" cy="68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07" name="Google Shape;407;p13"/>
            <p:cNvSpPr/>
            <p:nvPr/>
          </p:nvSpPr>
          <p:spPr>
            <a:xfrm>
              <a:off x="3564611" y="1146027"/>
              <a:ext cx="1464300" cy="915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 txBox="1"/>
            <p:nvPr/>
          </p:nvSpPr>
          <p:spPr>
            <a:xfrm>
              <a:off x="3591417" y="1172833"/>
              <a:ext cx="14109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375" tIns="21575" rIns="323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Acoustic data visualization</a:t>
              </a: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3381563" y="917217"/>
              <a:ext cx="183000" cy="183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10" name="Google Shape;410;p13"/>
            <p:cNvSpPr/>
            <p:nvPr/>
          </p:nvSpPr>
          <p:spPr>
            <a:xfrm>
              <a:off x="3564611" y="2290073"/>
              <a:ext cx="1464300" cy="915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 txBox="1"/>
            <p:nvPr/>
          </p:nvSpPr>
          <p:spPr>
            <a:xfrm>
              <a:off x="3591417" y="2316879"/>
              <a:ext cx="14109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375" tIns="21575" rIns="323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Multiple functions into one</a:t>
              </a: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3381563" y="917217"/>
              <a:ext cx="183000" cy="297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13" name="Google Shape;413;p13"/>
            <p:cNvSpPr/>
            <p:nvPr/>
          </p:nvSpPr>
          <p:spPr>
            <a:xfrm>
              <a:off x="3564611" y="3434120"/>
              <a:ext cx="1464300" cy="915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 txBox="1"/>
            <p:nvPr/>
          </p:nvSpPr>
          <p:spPr>
            <a:xfrm>
              <a:off x="3591417" y="3460926"/>
              <a:ext cx="14109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375" tIns="21575" rIns="323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Analysis delivery</a:t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25bb93c6d3_0_9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Evaluation</a:t>
            </a:r>
            <a:endParaRPr/>
          </a:p>
        </p:txBody>
      </p:sp>
      <p:pic>
        <p:nvPicPr>
          <p:cNvPr id="421" name="Google Shape;421;g125bb93c6d3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925" y="2626645"/>
            <a:ext cx="3672968" cy="2203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g125bb93c6d3_0_93"/>
          <p:cNvGrpSpPr/>
          <p:nvPr/>
        </p:nvGrpSpPr>
        <p:grpSpPr>
          <a:xfrm>
            <a:off x="7047759" y="1845375"/>
            <a:ext cx="1830600" cy="4409995"/>
            <a:chOff x="5486609" y="-60575"/>
            <a:chExt cx="1830600" cy="4409995"/>
          </a:xfrm>
        </p:grpSpPr>
        <p:sp>
          <p:nvSpPr>
            <p:cNvPr id="423" name="Google Shape;423;g125bb93c6d3_0_93"/>
            <p:cNvSpPr/>
            <p:nvPr/>
          </p:nvSpPr>
          <p:spPr>
            <a:xfrm>
              <a:off x="5486609" y="1980"/>
              <a:ext cx="1830600" cy="9153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g125bb93c6d3_0_93"/>
            <p:cNvSpPr txBox="1"/>
            <p:nvPr/>
          </p:nvSpPr>
          <p:spPr>
            <a:xfrm>
              <a:off x="5513450" y="-60575"/>
              <a:ext cx="1776900" cy="9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39350" rIns="59050" bIns="39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lang="en-US" sz="3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Weakness</a:t>
              </a:r>
              <a:endParaRPr/>
            </a:p>
          </p:txBody>
        </p:sp>
        <p:sp>
          <p:nvSpPr>
            <p:cNvPr id="425" name="Google Shape;425;g125bb93c6d3_0_93"/>
            <p:cNvSpPr/>
            <p:nvPr/>
          </p:nvSpPr>
          <p:spPr>
            <a:xfrm>
              <a:off x="5669656" y="917217"/>
              <a:ext cx="183000" cy="68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26" name="Google Shape;426;g125bb93c6d3_0_93"/>
            <p:cNvSpPr/>
            <p:nvPr/>
          </p:nvSpPr>
          <p:spPr>
            <a:xfrm>
              <a:off x="5852704" y="1146027"/>
              <a:ext cx="1464300" cy="915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g125bb93c6d3_0_93"/>
            <p:cNvSpPr txBox="1"/>
            <p:nvPr/>
          </p:nvSpPr>
          <p:spPr>
            <a:xfrm>
              <a:off x="5879510" y="1172833"/>
              <a:ext cx="14109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375" tIns="21575" rIns="323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Edge cases in preprocessing</a:t>
              </a:r>
              <a:endParaRPr/>
            </a:p>
          </p:txBody>
        </p:sp>
        <p:sp>
          <p:nvSpPr>
            <p:cNvPr id="428" name="Google Shape;428;g125bb93c6d3_0_93"/>
            <p:cNvSpPr/>
            <p:nvPr/>
          </p:nvSpPr>
          <p:spPr>
            <a:xfrm>
              <a:off x="5669656" y="917217"/>
              <a:ext cx="183000" cy="183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29" name="Google Shape;429;g125bb93c6d3_0_93"/>
            <p:cNvSpPr/>
            <p:nvPr/>
          </p:nvSpPr>
          <p:spPr>
            <a:xfrm>
              <a:off x="5852704" y="2290073"/>
              <a:ext cx="1464300" cy="915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g125bb93c6d3_0_93"/>
            <p:cNvSpPr txBox="1"/>
            <p:nvPr/>
          </p:nvSpPr>
          <p:spPr>
            <a:xfrm>
              <a:off x="5879510" y="2316879"/>
              <a:ext cx="14109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375" tIns="21575" rIns="323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ParaView and Python script</a:t>
              </a:r>
              <a:endParaRPr/>
            </a:p>
          </p:txBody>
        </p:sp>
        <p:sp>
          <p:nvSpPr>
            <p:cNvPr id="431" name="Google Shape;431;g125bb93c6d3_0_93"/>
            <p:cNvSpPr/>
            <p:nvPr/>
          </p:nvSpPr>
          <p:spPr>
            <a:xfrm>
              <a:off x="5669656" y="917217"/>
              <a:ext cx="183000" cy="297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32" name="Google Shape;432;g125bb93c6d3_0_93"/>
            <p:cNvSpPr/>
            <p:nvPr/>
          </p:nvSpPr>
          <p:spPr>
            <a:xfrm>
              <a:off x="5852704" y="3434120"/>
              <a:ext cx="1464300" cy="915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g125bb93c6d3_0_93"/>
            <p:cNvSpPr txBox="1"/>
            <p:nvPr/>
          </p:nvSpPr>
          <p:spPr>
            <a:xfrm>
              <a:off x="5879510" y="3460926"/>
              <a:ext cx="14109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375" tIns="21575" rIns="323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Incompatibility issue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2588d0229f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</a:t>
            </a:r>
            <a:endParaRPr/>
          </a:p>
        </p:txBody>
      </p:sp>
      <p:grpSp>
        <p:nvGrpSpPr>
          <p:cNvPr id="440" name="Google Shape;440;g12588d0229f_1_0"/>
          <p:cNvGrpSpPr/>
          <p:nvPr/>
        </p:nvGrpSpPr>
        <p:grpSpPr>
          <a:xfrm>
            <a:off x="792620" y="2259125"/>
            <a:ext cx="2118446" cy="3054756"/>
            <a:chOff x="3198516" y="1980"/>
            <a:chExt cx="2134025" cy="3203393"/>
          </a:xfrm>
        </p:grpSpPr>
        <p:sp>
          <p:nvSpPr>
            <p:cNvPr id="441" name="Google Shape;441;g12588d0229f_1_0"/>
            <p:cNvSpPr/>
            <p:nvPr/>
          </p:nvSpPr>
          <p:spPr>
            <a:xfrm>
              <a:off x="3198516" y="1980"/>
              <a:ext cx="1830600" cy="91530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g12588d0229f_1_0"/>
            <p:cNvSpPr txBox="1"/>
            <p:nvPr/>
          </p:nvSpPr>
          <p:spPr>
            <a:xfrm>
              <a:off x="3219341" y="2006"/>
              <a:ext cx="2113200" cy="9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39350" rIns="59050" bIns="393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lang="en-US" sz="3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Overview	</a:t>
              </a:r>
              <a:endParaRPr/>
            </a:p>
          </p:txBody>
        </p:sp>
        <p:sp>
          <p:nvSpPr>
            <p:cNvPr id="443" name="Google Shape;443;g12588d0229f_1_0"/>
            <p:cNvSpPr/>
            <p:nvPr/>
          </p:nvSpPr>
          <p:spPr>
            <a:xfrm>
              <a:off x="3381563" y="917217"/>
              <a:ext cx="183000" cy="68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44" name="Google Shape;444;g12588d0229f_1_0"/>
            <p:cNvSpPr/>
            <p:nvPr/>
          </p:nvSpPr>
          <p:spPr>
            <a:xfrm>
              <a:off x="3564611" y="1146027"/>
              <a:ext cx="1464300" cy="915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g12588d0229f_1_0"/>
            <p:cNvSpPr txBox="1"/>
            <p:nvPr/>
          </p:nvSpPr>
          <p:spPr>
            <a:xfrm>
              <a:off x="3591417" y="1172833"/>
              <a:ext cx="14109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375" tIns="21575" rIns="323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New Classification System</a:t>
              </a:r>
              <a:endParaRPr/>
            </a:p>
          </p:txBody>
        </p:sp>
        <p:sp>
          <p:nvSpPr>
            <p:cNvPr id="446" name="Google Shape;446;g12588d0229f_1_0"/>
            <p:cNvSpPr/>
            <p:nvPr/>
          </p:nvSpPr>
          <p:spPr>
            <a:xfrm>
              <a:off x="3381563" y="917217"/>
              <a:ext cx="183000" cy="183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47" name="Google Shape;447;g12588d0229f_1_0"/>
            <p:cNvSpPr/>
            <p:nvPr/>
          </p:nvSpPr>
          <p:spPr>
            <a:xfrm>
              <a:off x="3564611" y="2290073"/>
              <a:ext cx="1464300" cy="9153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g12588d0229f_1_0"/>
            <p:cNvSpPr txBox="1"/>
            <p:nvPr/>
          </p:nvSpPr>
          <p:spPr>
            <a:xfrm>
              <a:off x="3591417" y="2316879"/>
              <a:ext cx="14109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375" tIns="21575" rIns="323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Audio data analysis using Paraview </a:t>
              </a:r>
              <a:endParaRPr/>
            </a:p>
          </p:txBody>
        </p:sp>
      </p:grpSp>
      <p:pic>
        <p:nvPicPr>
          <p:cNvPr id="449" name="Google Shape;449;g12588d0229f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075" y="1039000"/>
            <a:ext cx="2866200" cy="14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12588d0229f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9725" y="2472112"/>
            <a:ext cx="2118450" cy="119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12588d0229f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525" y="4116800"/>
            <a:ext cx="3903223" cy="18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12588d0229f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9350" y="2565688"/>
            <a:ext cx="1137501" cy="10044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3" name="Google Shape;453;g12588d0229f_1_0"/>
          <p:cNvGraphicFramePr/>
          <p:nvPr/>
        </p:nvGraphicFramePr>
        <p:xfrm>
          <a:off x="8377274" y="220626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{46F0D94D-B260-49CE-BCA5-36FCB0F32AB3}</a:tableStyleId>
              </a:tblPr>
              <a:tblGrid>
                <a:gridCol w="92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Sound Family Name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True Frog Specimen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Treefrog Specimen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True Toad Specimen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Discrete Narrow Level Consistent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Hyrcanian Wood Frog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Guinle Treefrog 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Talysh Toad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Discrete Broad Level Consistent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Marsh Frog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Chirique-Flusse Treefrog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The Lesser Toad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Discrete Narrow Level Inconsistent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Rio Grande Leopard Frog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Joined Narrow Bumpy Inconsistent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Yosemite Toad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Joined Broad Level Consistent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Southern Cricket Frog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Joined Broad Bumpy Consistent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Amargosa Toad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Joined Broad Bumpy Inconsistent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Two-Striped Grass Frog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Goias Treefrog</a:t>
                      </a:r>
                      <a:endParaRPr sz="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454" name="Google Shape;454;g12588d0229f_1_0"/>
          <p:cNvCxnSpPr/>
          <p:nvPr/>
        </p:nvCxnSpPr>
        <p:spPr>
          <a:xfrm rot="10800000" flipH="1">
            <a:off x="3326925" y="3886525"/>
            <a:ext cx="4143600" cy="7500"/>
          </a:xfrm>
          <a:prstGeom prst="straightConnector1">
            <a:avLst/>
          </a:prstGeom>
          <a:noFill/>
          <a:ln w="76200" cap="flat" cmpd="sng">
            <a:solidFill>
              <a:srgbClr val="008E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4"/>
          <p:cNvSpPr txBox="1">
            <a:spLocks noGrp="1"/>
          </p:cNvSpPr>
          <p:nvPr>
            <p:ph type="title"/>
          </p:nvPr>
        </p:nvSpPr>
        <p:spPr>
          <a:xfrm>
            <a:off x="4176300" y="5282950"/>
            <a:ext cx="44814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ct val="1000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Thank you! ☺ </a:t>
            </a:r>
            <a:endParaRPr>
              <a:solidFill>
                <a:srgbClr val="757070"/>
              </a:solidFill>
            </a:endParaRPr>
          </a:p>
        </p:txBody>
      </p:sp>
      <p:pic>
        <p:nvPicPr>
          <p:cNvPr id="461" name="Google Shape;4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225" y="485950"/>
            <a:ext cx="2525511" cy="43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257acd0c6b_0_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Frogs and Toads </a:t>
            </a:r>
            <a:endParaRPr/>
          </a:p>
        </p:txBody>
      </p:sp>
      <p:sp>
        <p:nvSpPr>
          <p:cNvPr id="107" name="Google Shape;107;g1257acd0c6b_0_13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757070"/>
              </a:solidFill>
            </a:endParaRPr>
          </a:p>
        </p:txBody>
      </p:sp>
      <p:pic>
        <p:nvPicPr>
          <p:cNvPr id="108" name="Google Shape;108;g1257acd0c6b_0_13" descr="MEET THE ROBINSONS Franny Robinson MEET THE ROBINSONS Date: 2007 Stock  Photo - Alamy"/>
          <p:cNvPicPr preferRelativeResize="0"/>
          <p:nvPr/>
        </p:nvPicPr>
        <p:blipFill rotWithShape="1">
          <a:blip r:embed="rId3">
            <a:alphaModFix/>
          </a:blip>
          <a:srcRect l="4324" t="797" b="6463"/>
          <a:stretch/>
        </p:blipFill>
        <p:spPr>
          <a:xfrm>
            <a:off x="2967325" y="1257300"/>
            <a:ext cx="6257350" cy="35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1257acd0c6b_0_13" descr="Meet the Robinsons | Disney Movi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4175" y="204750"/>
            <a:ext cx="1963975" cy="294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1257acd0c6b_0_13"/>
          <p:cNvPicPr preferRelativeResize="0"/>
          <p:nvPr/>
        </p:nvPicPr>
        <p:blipFill rotWithShape="1">
          <a:blip r:embed="rId5">
            <a:alphaModFix/>
          </a:blip>
          <a:srcRect l="24688" t="2577" r="16598" b="3367"/>
          <a:stretch/>
        </p:blipFill>
        <p:spPr>
          <a:xfrm>
            <a:off x="518825" y="3960175"/>
            <a:ext cx="2669626" cy="24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257acd0c6b_0_13"/>
          <p:cNvSpPr/>
          <p:nvPr/>
        </p:nvSpPr>
        <p:spPr>
          <a:xfrm rot="160967">
            <a:off x="3879779" y="5056416"/>
            <a:ext cx="7793842" cy="1150868"/>
          </a:xfrm>
          <a:prstGeom prst="cloudCallout">
            <a:avLst>
              <a:gd name="adj1" fmla="val -58715"/>
              <a:gd name="adj2" fmla="val -2712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38761D"/>
                </a:solidFill>
              </a:rPr>
              <a:t>“Frogs have more musical ability than people.”</a:t>
            </a:r>
            <a:endParaRPr sz="1700" b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Visualizing the voices of frogs and toads</a:t>
            </a:r>
            <a:endParaRPr/>
          </a:p>
        </p:txBody>
      </p:sp>
      <p:pic>
        <p:nvPicPr>
          <p:cNvPr id="118" name="Google Shape;118;p3" descr="What's the Difference Between a Frog and a Toad? | Britannic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726407"/>
            <a:ext cx="4212631" cy="3014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 descr="What's That Sound? It Might Just Be a Trademark. | TheTMCA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6657" y="2522936"/>
            <a:ext cx="1421606" cy="142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57acd0c6b_0_5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Visualizing the voices of frogs and toads</a:t>
            </a:r>
            <a:endParaRPr/>
          </a:p>
        </p:txBody>
      </p:sp>
      <p:pic>
        <p:nvPicPr>
          <p:cNvPr id="126" name="Google Shape;126;g1257acd0c6b_0_51" descr="What's the Difference Between a Frog and a Toad? | Britannic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726407"/>
            <a:ext cx="4212600" cy="30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1257acd0c6b_0_51" descr="What's That Sound? It Might Just Be a Trademark. | TheTMCA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6657" y="2522936"/>
            <a:ext cx="1421606" cy="142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257acd0c6b_0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4300" y="1726400"/>
            <a:ext cx="4517926" cy="301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57acd0c6b_0_19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Visualizing the voices of frogs and toads</a:t>
            </a:r>
            <a:endParaRPr/>
          </a:p>
        </p:txBody>
      </p:sp>
      <p:pic>
        <p:nvPicPr>
          <p:cNvPr id="135" name="Google Shape;135;g1257acd0c6b_0_198" descr="What's the Difference Between a Frog and a Toad? | Britannic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726407"/>
            <a:ext cx="4212600" cy="30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1257acd0c6b_0_198" descr="What's That Sound? It Might Just Be a Trademark. | TheTMCA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6657" y="2522936"/>
            <a:ext cx="1421606" cy="142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1257acd0c6b_0_198"/>
          <p:cNvPicPr preferRelativeResize="0"/>
          <p:nvPr/>
        </p:nvPicPr>
        <p:blipFill rotWithShape="1">
          <a:blip r:embed="rId5">
            <a:alphaModFix/>
          </a:blip>
          <a:srcRect l="25971" t="21156" r="26286" b="22231"/>
          <a:stretch/>
        </p:blipFill>
        <p:spPr>
          <a:xfrm rot="5400004">
            <a:off x="10577258" y="1921556"/>
            <a:ext cx="1354232" cy="128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257acd0c6b_0_198" descr="LIGO Wave Physic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0461" y="2522916"/>
            <a:ext cx="3123138" cy="1551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57acd0c6b_0_18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Visualizing the voices of frogs and toads</a:t>
            </a:r>
            <a:endParaRPr/>
          </a:p>
        </p:txBody>
      </p:sp>
      <p:pic>
        <p:nvPicPr>
          <p:cNvPr id="145" name="Google Shape;145;g1257acd0c6b_0_187" descr="What's the Difference Between a Frog and a Toad? | Britannic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726407"/>
            <a:ext cx="4212600" cy="30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1257acd0c6b_0_187" descr="What's That Sound? It Might Just Be a Trademark. | TheTMCA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6657" y="2522936"/>
            <a:ext cx="1421606" cy="142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257acd0c6b_0_187"/>
          <p:cNvPicPr preferRelativeResize="0"/>
          <p:nvPr/>
        </p:nvPicPr>
        <p:blipFill rotWithShape="1">
          <a:blip r:embed="rId5">
            <a:alphaModFix/>
          </a:blip>
          <a:srcRect l="25971" t="21156" r="26286" b="22231"/>
          <a:stretch/>
        </p:blipFill>
        <p:spPr>
          <a:xfrm rot="5400004">
            <a:off x="10577258" y="1921556"/>
            <a:ext cx="1354232" cy="128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1257acd0c6b_0_187" descr="LIGO Wave Physic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0461" y="2522916"/>
            <a:ext cx="3123138" cy="155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257acd0c6b_0_187" descr="Aristophanes the Ancient Greek Comedy Writ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10187" y="4255827"/>
            <a:ext cx="2432325" cy="243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257acd0c6b_0_1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88750" y="4741107"/>
            <a:ext cx="2403604" cy="181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257acd0c6b_0_1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00200" y="4255825"/>
            <a:ext cx="1617975" cy="24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Problem</a:t>
            </a:r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Acoustic data visualization not being supported in ParaView </a:t>
            </a:r>
            <a:endParaRPr/>
          </a:p>
        </p:txBody>
      </p:sp>
      <p:pic>
        <p:nvPicPr>
          <p:cNvPr id="159" name="Google Shape;159;p4" descr="Spectrograms and Oscillograms: This is an oscillogram and spectrogram... | 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753" y="2063229"/>
            <a:ext cx="5793547" cy="353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257acd0c6b_0_5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400"/>
              <a:buFont typeface="Calibri"/>
              <a:buNone/>
            </a:pPr>
            <a:r>
              <a:rPr lang="en-US">
                <a:solidFill>
                  <a:srgbClr val="757070"/>
                </a:solidFill>
              </a:rPr>
              <a:t>Problem</a:t>
            </a:r>
            <a:endParaRPr/>
          </a:p>
        </p:txBody>
      </p:sp>
      <p:sp>
        <p:nvSpPr>
          <p:cNvPr id="166" name="Google Shape;166;g1257acd0c6b_0_59"/>
          <p:cNvSpPr txBox="1"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800"/>
              <a:buChar char="•"/>
            </a:pPr>
            <a:r>
              <a:rPr lang="en-US">
                <a:solidFill>
                  <a:srgbClr val="757070"/>
                </a:solidFill>
              </a:rPr>
              <a:t>Acoustic data visualization not being supported in ParaView </a:t>
            </a:r>
            <a:endParaRPr/>
          </a:p>
        </p:txBody>
      </p:sp>
      <p:pic>
        <p:nvPicPr>
          <p:cNvPr id="167" name="Google Shape;167;g1257acd0c6b_0_59" descr="Spectrograms and Oscillograms: This is an oscillogram and spectrogram... | 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753" y="2063229"/>
            <a:ext cx="5793547" cy="353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1257acd0c6b_0_59" descr="ParaVie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3963" y="2303198"/>
            <a:ext cx="4110173" cy="23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Macintosh PowerPoint</Application>
  <PresentationFormat>Widescreen</PresentationFormat>
  <Paragraphs>156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Visualizing Frog and Toad Acoustic Data using 3D Spectrograms </vt:lpstr>
      <vt:lpstr>Frogs and Toads </vt:lpstr>
      <vt:lpstr>Frogs and Toads </vt:lpstr>
      <vt:lpstr>Visualizing the voices of frogs and toads</vt:lpstr>
      <vt:lpstr>Visualizing the voices of frogs and toads</vt:lpstr>
      <vt:lpstr>Visualizing the voices of frogs and toads</vt:lpstr>
      <vt:lpstr>Visualizing the voices of frogs and toads</vt:lpstr>
      <vt:lpstr>Problem</vt:lpstr>
      <vt:lpstr>Problem</vt:lpstr>
      <vt:lpstr>Problem</vt:lpstr>
      <vt:lpstr>Problem</vt:lpstr>
      <vt:lpstr>Problem</vt:lpstr>
      <vt:lpstr>Problem</vt:lpstr>
      <vt:lpstr>Problem</vt:lpstr>
      <vt:lpstr>Problem</vt:lpstr>
      <vt:lpstr>Objectives</vt:lpstr>
      <vt:lpstr>Data selection </vt:lpstr>
      <vt:lpstr>Preprocessing</vt:lpstr>
      <vt:lpstr>Spectrogram</vt:lpstr>
      <vt:lpstr>Spectrogram</vt:lpstr>
      <vt:lpstr>Spectrogram</vt:lpstr>
      <vt:lpstr>Spectrogram</vt:lpstr>
      <vt:lpstr>Spectrogram</vt:lpstr>
      <vt:lpstr>Spectrogram</vt:lpstr>
      <vt:lpstr>Analysis </vt:lpstr>
      <vt:lpstr>Evaluation</vt:lpstr>
      <vt:lpstr>Evaluation</vt:lpstr>
      <vt:lpstr>Conclusion</vt:lpstr>
      <vt:lpstr>Thank you! ☺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Frog and Toad Acoustic Data using 3D Spectrograms </dc:title>
  <dc:creator>YURA HWANG</dc:creator>
  <cp:lastModifiedBy>Chris Johnson (crj@sci.utah.edu)</cp:lastModifiedBy>
  <cp:revision>1</cp:revision>
  <dcterms:created xsi:type="dcterms:W3CDTF">2022-04-10T15:39:53Z</dcterms:created>
  <dcterms:modified xsi:type="dcterms:W3CDTF">2022-04-25T18:05:20Z</dcterms:modified>
</cp:coreProperties>
</file>