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82" r:id="rId3"/>
  </p:sldMasterIdLst>
  <p:notesMasterIdLst>
    <p:notesMasterId r:id="rId13"/>
  </p:notesMasterIdLst>
  <p:sldIdLst>
    <p:sldId id="279" r:id="rId4"/>
    <p:sldId id="290" r:id="rId5"/>
    <p:sldId id="302" r:id="rId6"/>
    <p:sldId id="303" r:id="rId7"/>
    <p:sldId id="318" r:id="rId8"/>
    <p:sldId id="320" r:id="rId9"/>
    <p:sldId id="321" r:id="rId10"/>
    <p:sldId id="278" r:id="rId11"/>
    <p:sldId id="5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64"/>
    <p:restoredTop sz="80680"/>
  </p:normalViewPr>
  <p:slideViewPr>
    <p:cSldViewPr snapToGrid="0" snapToObjects="1">
      <p:cViewPr varScale="1">
        <p:scale>
          <a:sx n="102" d="100"/>
          <a:sy n="102" d="100"/>
        </p:scale>
        <p:origin x="1312" y="176"/>
      </p:cViewPr>
      <p:guideLst/>
    </p:cSldViewPr>
  </p:slideViewPr>
  <p:outlineViewPr>
    <p:cViewPr>
      <p:scale>
        <a:sx n="33" d="100"/>
        <a:sy n="33" d="100"/>
      </p:scale>
      <p:origin x="0" y="-3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95BF0-3BB2-2D4B-9AF2-96E60D454BFA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FCADC-7943-EA44-B745-EBE10BB74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FCADC-7943-EA44-B745-EBE10BB74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8" name="Shape 8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buClr>
                <a:srgbClr val="FFFFFF"/>
              </a:buClr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More of a different kind.  Make sure we have a demo here….</a:t>
            </a:r>
          </a:p>
        </p:txBody>
      </p:sp>
    </p:spTree>
    <p:extLst>
      <p:ext uri="{BB962C8B-B14F-4D97-AF65-F5344CB8AC3E}">
        <p14:creationId xmlns:p14="http://schemas.microsoft.com/office/powerpoint/2010/main" val="148080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7" name="Shape 7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propose to create TFs from …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 system with three stages and four linked views is proposed: … explain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Use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760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8765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2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mpmod">
    <p:bg>
      <p:bgPr>
        <a:gradFill flip="none" rotWithShape="1">
          <a:gsLst>
            <a:gs pos="0">
              <a:srgbClr val="021EAA"/>
            </a:gs>
            <a:gs pos="100000">
              <a:srgbClr val="2F95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ne"/>
          <p:cNvSpPr/>
          <p:nvPr/>
        </p:nvSpPr>
        <p:spPr>
          <a:xfrm>
            <a:off x="137584" y="620712"/>
            <a:ext cx="11785601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1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01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27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02" name="Scientific Computing and Imaging Institute, University of Utah"/>
          <p:cNvSpPr txBox="1"/>
          <p:nvPr/>
        </p:nvSpPr>
        <p:spPr>
          <a:xfrm>
            <a:off x="223309" y="6389687"/>
            <a:ext cx="1176866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/>
              <a:t>Scientific Computing and Imaging Institute, University of Utah</a:t>
            </a:r>
          </a:p>
        </p:txBody>
      </p:sp>
      <p:pic>
        <p:nvPicPr>
          <p:cNvPr id="103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  <p:txBody>
          <a:bodyPr anchor="t"/>
          <a:lstStyle>
            <a:lvl1pPr marL="39688" marR="39688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596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325438" marR="39688" indent="-285750">
              <a:lnSpc>
                <a:spcPct val="88000"/>
              </a:lnSpc>
              <a:spcBef>
                <a:spcPts val="1300"/>
              </a:spcBef>
              <a:buClrTx/>
              <a:buFontTx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marL="784225" marR="39688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03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516062" marR="39688" indent="-171450">
              <a:lnSpc>
                <a:spcPct val="88000"/>
              </a:lnSpc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01812" marR="39688" indent="-171450">
              <a:lnSpc>
                <a:spcPct val="88000"/>
              </a:lnSpc>
              <a:buClr>
                <a:srgbClr val="FFFC79"/>
              </a:buClr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5167" y="6388100"/>
            <a:ext cx="461665" cy="47192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9960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empmod">
    <p:bg>
      <p:bgPr>
        <a:gradFill flip="none" rotWithShape="1">
          <a:gsLst>
            <a:gs pos="0">
              <a:srgbClr val="021EAA"/>
            </a:gs>
            <a:gs pos="100000">
              <a:srgbClr val="2F95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137584" y="620712"/>
            <a:ext cx="11785601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100" dir="2700000" rotWithShape="0">
              <a:srgbClr val="000000">
                <a:alpha val="74996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14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2700" dir="2700000" rotWithShape="0">
              <a:srgbClr val="000000">
                <a:alpha val="74996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15" name="Scientific Computing and Imaging Institute, University of Utah"/>
          <p:cNvSpPr txBox="1"/>
          <p:nvPr/>
        </p:nvSpPr>
        <p:spPr>
          <a:xfrm>
            <a:off x="223309" y="6389688"/>
            <a:ext cx="117686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Helvetica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r>
              <a:rPr sz="2400"/>
              <a:t>Scientific Computing and Imaging Institute, University of Utah</a:t>
            </a:r>
          </a:p>
        </p:txBody>
      </p:sp>
      <p:pic>
        <p:nvPicPr>
          <p:cNvPr id="116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4996"/>
              </a:srgbClr>
            </a:outerShdw>
          </a:effectLst>
        </p:spPr>
        <p:txBody>
          <a:bodyPr anchor="t"/>
          <a:lstStyle>
            <a:lvl1pPr marL="39688" marR="39688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596" rotWithShape="0">
              <a:srgbClr val="000000">
                <a:alpha val="74996"/>
              </a:srgbClr>
            </a:outerShdw>
          </a:effectLst>
        </p:spPr>
        <p:txBody>
          <a:bodyPr/>
          <a:lstStyle>
            <a:lvl1pPr marL="325438" marR="39688" indent="-285750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84225" marR="39688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2303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51606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80181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913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i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6145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36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37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138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/>
        </p:spPr>
      </p:pic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49"/>
            <a:ext cx="11478684" cy="5619752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285750" marR="0" indent="-285750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744537" marR="0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Tx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90625" marR="0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Tx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7637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6212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Tx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7691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 - Title and Content">
    <p:bg>
      <p:bgPr>
        <a:gradFill flip="none" rotWithShape="1">
          <a:gsLst>
            <a:gs pos="0">
              <a:srgbClr val="0080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168" y="6211823"/>
            <a:ext cx="1089005" cy="42139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Line"/>
          <p:cNvSpPr/>
          <p:nvPr/>
        </p:nvSpPr>
        <p:spPr>
          <a:xfrm>
            <a:off x="609600" y="6400800"/>
            <a:ext cx="4741333" cy="7816"/>
          </a:xfrm>
          <a:prstGeom prst="line">
            <a:avLst/>
          </a:prstGeom>
          <a:solidFill>
            <a:srgbClr val="6095C9"/>
          </a:solidFill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62" name="Line"/>
          <p:cNvSpPr/>
          <p:nvPr/>
        </p:nvSpPr>
        <p:spPr>
          <a:xfrm flipH="1">
            <a:off x="364720" y="758089"/>
            <a:ext cx="11400041" cy="2"/>
          </a:xfrm>
          <a:prstGeom prst="line">
            <a:avLst/>
          </a:prstGeom>
          <a:solidFill>
            <a:srgbClr val="6095C9"/>
          </a:solidFill>
          <a:ln w="25400">
            <a:solidFill>
              <a:srgbClr val="FFFFFF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63" name="Line"/>
          <p:cNvSpPr/>
          <p:nvPr/>
        </p:nvSpPr>
        <p:spPr>
          <a:xfrm>
            <a:off x="6807200" y="6400800"/>
            <a:ext cx="4741333" cy="7816"/>
          </a:xfrm>
          <a:prstGeom prst="line">
            <a:avLst/>
          </a:prstGeom>
          <a:solidFill>
            <a:srgbClr val="6095C9"/>
          </a:solidFill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0" marR="0">
              <a:defRPr>
                <a:effectLst>
                  <a:outerShdw blurRad="50800" dist="38100" dir="2700000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342900" marR="0">
              <a:buFontTx/>
            </a:lvl1pPr>
            <a:lvl2pPr marL="742950" marR="0"/>
            <a:lvl3pPr marL="1143000" marR="0"/>
            <a:lvl4pPr marL="1600200" marR="0"/>
            <a:lvl5pPr marL="2057400" marR="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7065" y="6442075"/>
            <a:ext cx="285335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9382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1185333" y="177800"/>
            <a:ext cx="9804400" cy="1714500"/>
          </a:xfrm>
          <a:prstGeom prst="rect">
            <a:avLst/>
          </a:prstGeom>
        </p:spPr>
        <p:txBody>
          <a:bodyPr/>
          <a:lstStyle>
            <a:lvl1pPr marL="0" marR="0" algn="ctr" defTabSz="406400"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1185333" y="1943100"/>
            <a:ext cx="9804400" cy="4013200"/>
          </a:xfrm>
          <a:prstGeom prst="rect">
            <a:avLst/>
          </a:prstGeom>
        </p:spPr>
        <p:txBody>
          <a:bodyPr anchor="ctr"/>
          <a:lstStyle>
            <a:lvl1pPr marL="889000" marR="0" indent="-571500" defTabSz="406400">
              <a:spcBef>
                <a:spcPts val="1700"/>
              </a:spcBef>
              <a:buClrTx/>
              <a:buSzPct val="171000"/>
              <a:buFontTx/>
              <a:buChar char="•"/>
              <a:defRPr sz="28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406400">
              <a:spcBef>
                <a:spcPts val="1700"/>
              </a:spcBef>
              <a:buClrTx/>
              <a:buSzPct val="171000"/>
              <a:buFontTx/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406400">
              <a:spcBef>
                <a:spcPts val="1700"/>
              </a:spcBef>
              <a:buClrTx/>
              <a:buSzPct val="171000"/>
              <a:buFontTx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406400">
              <a:spcBef>
                <a:spcPts val="1700"/>
              </a:spcBef>
              <a:buClrTx/>
              <a:buSzPct val="171000"/>
              <a:buFontTx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406400">
              <a:spcBef>
                <a:spcPts val="1700"/>
              </a:spcBef>
              <a:buClrTx/>
              <a:buSzPct val="171000"/>
              <a:buFontTx/>
              <a:defRPr sz="2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262" y="6489700"/>
            <a:ext cx="288541" cy="287258"/>
          </a:xfrm>
          <a:prstGeom prst="rect">
            <a:avLst/>
          </a:prstGeom>
        </p:spPr>
        <p:txBody>
          <a:bodyPr/>
          <a:lstStyle>
            <a:lvl1pPr defTabSz="406400">
              <a:defRPr sz="1200" b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619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01">
    <p:bg>
      <p:bgPr>
        <a:gradFill flip="none" rotWithShape="1">
          <a:gsLst>
            <a:gs pos="0">
              <a:srgbClr val="000112"/>
            </a:gs>
            <a:gs pos="100000">
              <a:srgbClr val="00074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"/>
          <p:cNvSpPr/>
          <p:nvPr/>
        </p:nvSpPr>
        <p:spPr>
          <a:xfrm>
            <a:off x="118534" y="585787"/>
            <a:ext cx="11933767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83" name="Line"/>
          <p:cNvSpPr/>
          <p:nvPr/>
        </p:nvSpPr>
        <p:spPr>
          <a:xfrm flipV="1">
            <a:off x="391583" y="6496050"/>
            <a:ext cx="11417301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84" name="Scientific Computing and Imaging Institute, University of Utah"/>
          <p:cNvSpPr txBox="1"/>
          <p:nvPr/>
        </p:nvSpPr>
        <p:spPr>
          <a:xfrm>
            <a:off x="223309" y="6448426"/>
            <a:ext cx="11768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1800" i="1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/>
              <a:t>Scientific Computing and Imaging Institute, University of Utah</a:t>
            </a:r>
          </a:p>
        </p:txBody>
      </p:sp>
      <p:pic>
        <p:nvPicPr>
          <p:cNvPr id="185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101" y="6532562"/>
            <a:ext cx="838201" cy="27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vislogo.png" descr="vislogo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6545263"/>
            <a:ext cx="797984" cy="24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15383" y="85725"/>
            <a:ext cx="11561235" cy="604838"/>
          </a:xfrm>
          <a:prstGeom prst="rect">
            <a:avLst/>
          </a:prstGeom>
        </p:spPr>
        <p:txBody>
          <a:bodyPr anchor="t"/>
          <a:lstStyle>
            <a:lvl1pPr marL="39688" marR="39688">
              <a:lnSpc>
                <a:spcPct val="88000"/>
              </a:lnSpc>
              <a:defRPr sz="3200">
                <a:solidFill>
                  <a:srgbClr val="FCFED3"/>
                </a:solidFill>
                <a:uFill>
                  <a:solidFill>
                    <a:srgbClr val="FCFED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203200" y="690562"/>
            <a:ext cx="11794067" cy="6167438"/>
          </a:xfrm>
          <a:prstGeom prst="rect">
            <a:avLst/>
          </a:prstGeom>
        </p:spPr>
        <p:txBody>
          <a:bodyPr/>
          <a:lstStyle>
            <a:lvl1pPr marL="325438" marR="39688" indent="-285750">
              <a:lnSpc>
                <a:spcPct val="88000"/>
              </a:lnSpc>
              <a:spcBef>
                <a:spcPts val="1100"/>
              </a:spcBef>
              <a:buClrTx/>
              <a:buSzPct val="100000"/>
              <a:buFontTx/>
              <a:buChar char="•"/>
              <a:defRPr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4225" marR="39688" indent="-280987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defRPr sz="320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0312" marR="39688" indent="-276225">
              <a:lnSpc>
                <a:spcPct val="88000"/>
              </a:lnSpc>
              <a:spcBef>
                <a:spcPts val="900"/>
              </a:spcBef>
              <a:buClr>
                <a:srgbClr val="FFFC79"/>
              </a:buClr>
              <a:buSzPct val="75000"/>
              <a:buFontTx/>
              <a:buChar char=""/>
              <a:defRPr sz="280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516062" marR="39688" indent="-171450">
              <a:lnSpc>
                <a:spcPct val="88000"/>
              </a:lnSpc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01812" marR="39688" indent="-171450">
              <a:lnSpc>
                <a:spcPct val="88000"/>
              </a:lnSpc>
              <a:buClr>
                <a:srgbClr val="FFFC79"/>
              </a:buClr>
              <a:buChar char="–"/>
              <a:defRPr sz="1400" b="1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56351" y="6388101"/>
            <a:ext cx="479298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39604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mod - No Graphics">
    <p:bg>
      <p:bgPr>
        <a:gradFill flip="none" rotWithShape="1">
          <a:gsLst>
            <a:gs pos="0">
              <a:srgbClr val="021EAA"/>
            </a:gs>
            <a:gs pos="100000">
              <a:srgbClr val="2E94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  <p:txBody>
          <a:bodyPr anchor="t"/>
          <a:lstStyle>
            <a:lvl1pPr marL="39687" marR="39688" indent="-39687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633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39687" marR="39688" indent="-39687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33425" marR="39688" indent="-280987">
              <a:lnSpc>
                <a:spcPct val="88000"/>
              </a:lnSpc>
              <a:spcBef>
                <a:spcPts val="13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795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6526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5101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5167" y="6388100"/>
            <a:ext cx="461665" cy="47192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31263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mpmod - No Graphics">
    <p:bg>
      <p:bgPr>
        <a:gradFill flip="none" rotWithShape="1">
          <a:gsLst>
            <a:gs pos="0">
              <a:srgbClr val="021EAA"/>
            </a:gs>
            <a:gs pos="100000">
              <a:srgbClr val="2E94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  <p:txBody>
          <a:bodyPr anchor="t"/>
          <a:lstStyle>
            <a:lvl1pPr marL="39687" marR="39688" indent="-39687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633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39687" marR="39688" indent="-39687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33425" marR="39688" indent="-280987">
              <a:lnSpc>
                <a:spcPct val="88000"/>
              </a:lnSpc>
              <a:spcBef>
                <a:spcPts val="13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795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6526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5101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5167" y="6388100"/>
            <a:ext cx="461665" cy="47192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38707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3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15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16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217" name="SCI_logo.jpg" descr="SCI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/>
        </p:spPr>
      </p:pic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49"/>
            <a:ext cx="11478684" cy="5619752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285750" marR="0" indent="-285750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744537" marR="0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Tx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90625" marR="0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Tx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7637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6212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Tx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9825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315" y="1554570"/>
            <a:ext cx="8974668" cy="4252326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marL="367365" indent="-367365" defTabSz="653093">
              <a:spcBef>
                <a:spcPts val="400"/>
              </a:spcBef>
              <a:buClrTx/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  <a:lvl2pPr marL="1013256" indent="-360162" defTabSz="653093">
              <a:spcBef>
                <a:spcPts val="400"/>
              </a:spcBef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2pPr>
            <a:lvl3pPr marL="1643995" indent="-337806" defTabSz="653093">
              <a:spcBef>
                <a:spcPts val="400"/>
              </a:spcBef>
              <a:buClrTx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3pPr>
            <a:lvl4pPr marL="2336067" indent="-376785" defTabSz="653093"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4pPr>
            <a:lvl5pPr marL="2989160" indent="-376785" defTabSz="653093">
              <a:buClrTx/>
              <a:buChar char="»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Title Text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9315319" cy="1015503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algn="l" defTabSz="653093">
              <a:defRPr sz="50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62667" y="8687272"/>
            <a:ext cx="4741333" cy="230832"/>
          </a:xfrm>
          <a:prstGeom prst="rect">
            <a:avLst/>
          </a:prstGeom>
        </p:spPr>
        <p:txBody>
          <a:bodyPr wrap="square" lIns="28575" tIns="28575" rIns="28575" bIns="28575" anchor="ctr"/>
          <a:lstStyle>
            <a:lvl1pPr defTabSz="653093">
              <a:defRPr sz="10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4948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 - Title and Content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37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38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239" name="SCI_logo.jpg" descr="SCI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49"/>
            <a:ext cx="11478684" cy="5619752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285750" marR="0" indent="-285750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744537" marR="0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Tx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90625" marR="0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Tx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7637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6212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Tx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6301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efault - Title and Content">
    <p:bg>
      <p:bgPr>
        <a:gradFill flip="none" rotWithShape="1">
          <a:gsLst>
            <a:gs pos="0">
              <a:srgbClr val="DEE3EA"/>
            </a:gs>
            <a:gs pos="22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55" y="6269171"/>
            <a:ext cx="803604" cy="415658"/>
          </a:xfrm>
          <a:prstGeom prst="rect">
            <a:avLst/>
          </a:prstGeom>
          <a:ln w="12700"/>
        </p:spPr>
      </p:pic>
      <p:pic>
        <p:nvPicPr>
          <p:cNvPr id="250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981" y="6269171"/>
            <a:ext cx="1091793" cy="419814"/>
          </a:xfrm>
          <a:prstGeom prst="rect">
            <a:avLst/>
          </a:prstGeom>
          <a:ln w="12700"/>
        </p:spPr>
      </p:pic>
      <p:sp>
        <p:nvSpPr>
          <p:cNvPr id="251" name="Line"/>
          <p:cNvSpPr/>
          <p:nvPr/>
        </p:nvSpPr>
        <p:spPr>
          <a:xfrm>
            <a:off x="711200" y="6477000"/>
            <a:ext cx="4165600" cy="0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52" name="Line"/>
          <p:cNvSpPr/>
          <p:nvPr/>
        </p:nvSpPr>
        <p:spPr>
          <a:xfrm>
            <a:off x="7315200" y="6412523"/>
            <a:ext cx="4131733" cy="1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53" name="Title Text"/>
          <p:cNvSpPr txBox="1">
            <a:spLocks noGrp="1"/>
          </p:cNvSpPr>
          <p:nvPr>
            <p:ph type="title"/>
          </p:nvPr>
        </p:nvSpPr>
        <p:spPr>
          <a:xfrm>
            <a:off x="203200" y="317298"/>
            <a:ext cx="11785600" cy="7620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0" marR="0" algn="ctr">
              <a:defRPr sz="3600" b="1">
                <a:solidFill>
                  <a:srgbClr val="3A8AC3"/>
                </a:solidFill>
                <a:uFill>
                  <a:solidFill>
                    <a:srgbClr val="3A8AC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342900" marR="0">
              <a:spcBef>
                <a:spcPts val="600"/>
              </a:spcBef>
              <a:buClr>
                <a:srgbClr val="000000"/>
              </a:buClr>
              <a:buFontTx/>
              <a:defRPr sz="2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42950" marR="0">
              <a:spcBef>
                <a:spcPts val="500"/>
              </a:spcBef>
              <a:buClr>
                <a:srgbClr val="6C6C6C"/>
              </a:buClr>
              <a:buFontTx/>
              <a:defRPr sz="24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43000" marR="0">
              <a:buClr>
                <a:srgbClr val="6C6C6C"/>
              </a:buClr>
              <a:buFontTx/>
              <a:defRPr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00200" marR="0">
              <a:spcBef>
                <a:spcPts val="500"/>
              </a:spcBef>
              <a:buClr>
                <a:srgbClr val="6C6C6C"/>
              </a:buClr>
              <a:buFontTx/>
              <a:defRPr sz="24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57400" marR="0">
              <a:spcBef>
                <a:spcPts val="500"/>
              </a:spcBef>
              <a:buClr>
                <a:srgbClr val="6C6C6C"/>
              </a:buClr>
              <a:buFontTx/>
              <a:defRPr sz="24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7904" y="6467476"/>
            <a:ext cx="264496" cy="261610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914400">
              <a:defRPr sz="12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5729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emp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Line"/>
          <p:cNvSpPr/>
          <p:nvPr/>
        </p:nvSpPr>
        <p:spPr>
          <a:xfrm>
            <a:off x="137583" y="762000"/>
            <a:ext cx="11933768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101600" y="0"/>
            <a:ext cx="11988800" cy="762000"/>
          </a:xfrm>
          <a:prstGeom prst="rect">
            <a:avLst/>
          </a:prstGeom>
        </p:spPr>
        <p:txBody>
          <a:bodyPr lIns="38100" tIns="38100" rIns="38100" bIns="38100"/>
          <a:lstStyle>
            <a:lvl1pPr marL="42623" marR="42623">
              <a:lnSpc>
                <a:spcPct val="88000"/>
              </a:lnSpc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914400"/>
            <a:ext cx="11478684" cy="5943600"/>
          </a:xfrm>
          <a:prstGeom prst="rect">
            <a:avLst/>
          </a:prstGeom>
        </p:spPr>
        <p:txBody>
          <a:bodyPr lIns="38100" tIns="38100" rIns="38100" bIns="38100"/>
          <a:lstStyle>
            <a:lvl1pPr marL="449023" marR="42623" indent="-406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06198" marR="42623" indent="-249237">
              <a:lnSpc>
                <a:spcPct val="120000"/>
              </a:lnSpc>
              <a:spcBef>
                <a:spcPts val="0"/>
              </a:spcBef>
              <a:buClrTx/>
              <a:buFontTx/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04661" marR="42623" indent="-246062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358661" marR="42623" indent="-152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614248" marR="42623" indent="-152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defRPr sz="1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767" y="6583363"/>
            <a:ext cx="248465" cy="24622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1127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bg>
      <p:bgPr>
        <a:solidFill>
          <a:srgbClr val="474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i.png" descr="sc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201" y="6400800"/>
            <a:ext cx="1590076" cy="45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lide acknowledgements:"/>
          <p:cNvSpPr txBox="1">
            <a:spLocks noGrp="1"/>
          </p:cNvSpPr>
          <p:nvPr>
            <p:ph type="body" sz="quarter" idx="13"/>
          </p:nvPr>
        </p:nvSpPr>
        <p:spPr>
          <a:xfrm>
            <a:off x="1133331" y="6112372"/>
            <a:ext cx="9059335" cy="348813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defTabSz="406400">
              <a:spcBef>
                <a:spcPts val="0"/>
              </a:spcBef>
              <a:buClrTx/>
              <a:buFontTx/>
              <a:defRPr sz="1600" i="1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slide acknowledgements: </a:t>
            </a:r>
          </a:p>
        </p:txBody>
      </p:sp>
      <p:sp>
        <p:nvSpPr>
          <p:cNvPr id="274" name="name and university"/>
          <p:cNvSpPr txBox="1">
            <a:spLocks noGrp="1"/>
          </p:cNvSpPr>
          <p:nvPr>
            <p:ph type="body" sz="quarter" idx="14"/>
          </p:nvPr>
        </p:nvSpPr>
        <p:spPr>
          <a:xfrm>
            <a:off x="1134534" y="6388100"/>
            <a:ext cx="9059333" cy="348813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defTabSz="406400">
              <a:spcBef>
                <a:spcPts val="0"/>
              </a:spcBef>
              <a:buClrTx/>
              <a:buFontTx/>
              <a:defRPr sz="1600"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name and university</a:t>
            </a:r>
          </a:p>
        </p:txBody>
      </p:sp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1185333" y="1524000"/>
            <a:ext cx="9804400" cy="2095500"/>
          </a:xfrm>
          <a:prstGeom prst="rect">
            <a:avLst/>
          </a:prstGeom>
        </p:spPr>
        <p:txBody>
          <a:bodyPr anchor="b"/>
          <a:lstStyle>
            <a:lvl1pPr marL="0" marR="0" defTabSz="406400">
              <a:lnSpc>
                <a:spcPct val="80000"/>
              </a:lnSpc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5333" y="3632200"/>
            <a:ext cx="9804400" cy="2476500"/>
          </a:xfrm>
          <a:prstGeom prst="rect">
            <a:avLst/>
          </a:prstGeom>
        </p:spPr>
        <p:txBody>
          <a:bodyPr/>
          <a:lstStyle>
            <a:lvl1pPr marL="0" marR="0" indent="0" defTabSz="406400">
              <a:spcBef>
                <a:spcPts val="0"/>
              </a:spcBef>
              <a:buClrTx/>
              <a:buFontTx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defTabSz="406400">
              <a:spcBef>
                <a:spcPts val="0"/>
              </a:spcBef>
              <a:buClrTx/>
              <a:buSzPct val="75000"/>
              <a:buFontTx/>
              <a:defRPr sz="2400" i="1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marR="0" indent="0" algn="ctr" defTabSz="4064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marR="0" indent="0" algn="ctr" defTabSz="406400">
              <a:spcBef>
                <a:spcPts val="0"/>
              </a:spcBef>
              <a:buClrTx/>
              <a:buSzTx/>
              <a:buFontTx/>
              <a:buNone/>
              <a:defRPr sz="2400" i="1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262" y="6515100"/>
            <a:ext cx="288541" cy="287258"/>
          </a:xfrm>
          <a:prstGeom prst="rect">
            <a:avLst/>
          </a:prstGeom>
        </p:spPr>
        <p:txBody>
          <a:bodyPr/>
          <a:lstStyle>
            <a:lvl1pPr defTabSz="406400">
              <a:defRPr sz="1200" b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01805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 - Title and Content">
    <p:bg>
      <p:bgPr>
        <a:gradFill flip="none" rotWithShape="1">
          <a:gsLst>
            <a:gs pos="0">
              <a:srgbClr val="021EAA"/>
            </a:gs>
            <a:gs pos="100000">
              <a:srgbClr val="2E94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-201083" y="1"/>
            <a:ext cx="12090401" cy="1236663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4996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6662"/>
            <a:ext cx="11478684" cy="5621338"/>
          </a:xfrm>
          <a:prstGeom prst="rect">
            <a:avLst/>
          </a:prstGeom>
          <a:effectLst>
            <a:outerShdw blurRad="63500" dist="50800" dir="3284200" rotWithShape="0">
              <a:srgbClr val="000000">
                <a:alpha val="74996"/>
              </a:srgbClr>
            </a:outerShdw>
          </a:effectLst>
        </p:spPr>
        <p:txBody>
          <a:bodyPr lIns="38100" tIns="38100" rIns="38100" bIns="38100"/>
          <a:lstStyle>
            <a:lvl1pPr marL="342893" marR="0" indent="-342893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04844" marR="0" indent="-279400">
              <a:lnSpc>
                <a:spcPct val="88000"/>
              </a:lnSpc>
              <a:spcBef>
                <a:spcPts val="13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50931" marR="0" indent="-27463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36681" marR="0" indent="-169862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22431" marR="0" indent="-169862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5167" y="6388100"/>
            <a:ext cx="461665" cy="47192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2868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bg>
      <p:bgPr>
        <a:solidFill>
          <a:srgbClr val="474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UO_Signature_blk.png" descr="UO_Signature_bl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2" y="44648"/>
            <a:ext cx="2393621" cy="321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UO_Signature_blk.png" descr="UO_Signature_blk.png"/>
          <p:cNvPicPr>
            <a:picLocks noChangeAspect="1"/>
          </p:cNvPicPr>
          <p:nvPr/>
        </p:nvPicPr>
        <p:blipFill>
          <a:blip r:embed="rId2"/>
          <a:srcRect l="4" t="61" r="74373"/>
          <a:stretch>
            <a:fillRect/>
          </a:stretch>
        </p:blipFill>
        <p:spPr>
          <a:xfrm>
            <a:off x="106793" y="44846"/>
            <a:ext cx="613305" cy="321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842" y="21600"/>
                </a:lnTo>
                <a:cubicBezTo>
                  <a:pt x="20532" y="19271"/>
                  <a:pt x="21600" y="16023"/>
                  <a:pt x="21600" y="12400"/>
                </a:cubicBezTo>
                <a:lnTo>
                  <a:pt x="21600" y="8587"/>
                </a:lnTo>
                <a:cubicBezTo>
                  <a:pt x="21600" y="5263"/>
                  <a:pt x="20685" y="2275"/>
                  <a:pt x="1923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5" name="slide acknowledgements:"/>
          <p:cNvSpPr txBox="1">
            <a:spLocks noGrp="1"/>
          </p:cNvSpPr>
          <p:nvPr>
            <p:ph type="body" sz="quarter" idx="13"/>
          </p:nvPr>
        </p:nvSpPr>
        <p:spPr>
          <a:xfrm>
            <a:off x="1133331" y="6112372"/>
            <a:ext cx="9060659" cy="321469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marR="0" indent="0" defTabSz="410765">
              <a:spcBef>
                <a:spcPts val="0"/>
              </a:spcBef>
              <a:buClrTx/>
              <a:buFontTx/>
              <a:defRPr sz="1600" i="1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slide acknowledgements: </a:t>
            </a:r>
          </a:p>
        </p:txBody>
      </p:sp>
      <p:sp>
        <p:nvSpPr>
          <p:cNvPr id="296" name="name and university"/>
          <p:cNvSpPr txBox="1">
            <a:spLocks noGrp="1"/>
          </p:cNvSpPr>
          <p:nvPr>
            <p:ph type="body" sz="quarter" idx="14"/>
          </p:nvPr>
        </p:nvSpPr>
        <p:spPr>
          <a:xfrm>
            <a:off x="1131094" y="6384726"/>
            <a:ext cx="9060657" cy="321470"/>
          </a:xfrm>
          <a:prstGeom prst="rect">
            <a:avLst/>
          </a:prstGeom>
        </p:spPr>
        <p:txBody>
          <a:bodyPr lIns="35718" tIns="35718" rIns="35718" bIns="35718">
            <a:spAutoFit/>
          </a:bodyPr>
          <a:lstStyle>
            <a:lvl1pPr marL="0" marR="0" indent="0" defTabSz="410765">
              <a:spcBef>
                <a:spcPts val="0"/>
              </a:spcBef>
              <a:buClrTx/>
              <a:buFontTx/>
              <a:defRPr sz="1600"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name and university</a:t>
            </a:r>
          </a:p>
        </p:txBody>
      </p:sp>
      <p:sp>
        <p:nvSpPr>
          <p:cNvPr id="297" name="Title Text"/>
          <p:cNvSpPr txBox="1">
            <a:spLocks noGrp="1"/>
          </p:cNvSpPr>
          <p:nvPr>
            <p:ph type="title"/>
          </p:nvPr>
        </p:nvSpPr>
        <p:spPr>
          <a:xfrm>
            <a:off x="1190624" y="1526976"/>
            <a:ext cx="9810752" cy="2098478"/>
          </a:xfrm>
          <a:prstGeom prst="rect">
            <a:avLst/>
          </a:prstGeom>
          <a:effectLst>
            <a:outerShdw blurRad="25400" dist="25400" dir="2700000" rotWithShape="0">
              <a:srgbClr val="000000">
                <a:alpha val="75000"/>
              </a:srgbClr>
            </a:outerShdw>
          </a:effectLst>
        </p:spPr>
        <p:txBody>
          <a:bodyPr lIns="35718" tIns="35718" rIns="35718" bIns="35718" anchor="b"/>
          <a:lstStyle>
            <a:lvl1pPr marL="0" marR="0" defTabSz="410765">
              <a:lnSpc>
                <a:spcPct val="80000"/>
              </a:lnSpc>
              <a:defRPr sz="58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4" y="3634383"/>
            <a:ext cx="9810752" cy="2473525"/>
          </a:xfrm>
          <a:prstGeom prst="rect">
            <a:avLst/>
          </a:prstGeom>
        </p:spPr>
        <p:txBody>
          <a:bodyPr lIns="35718" tIns="35718" rIns="35718" bIns="35718"/>
          <a:lstStyle>
            <a:lvl1pPr marL="0" marR="0" indent="0" defTabSz="410765">
              <a:spcBef>
                <a:spcPts val="0"/>
              </a:spcBef>
              <a:buClrTx/>
              <a:buFontTx/>
              <a:defRPr sz="2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defTabSz="410765">
              <a:spcBef>
                <a:spcPts val="0"/>
              </a:spcBef>
              <a:buClrTx/>
              <a:buSzPct val="75000"/>
              <a:buFontTx/>
              <a:defRPr sz="2400" i="1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marR="0" indent="0" algn="ctr" defTabSz="410765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10765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marR="0" indent="0" algn="ctr" defTabSz="410765">
              <a:spcBef>
                <a:spcPts val="0"/>
              </a:spcBef>
              <a:buClrTx/>
              <a:buSzTx/>
              <a:buFontTx/>
              <a:buNone/>
              <a:defRPr sz="2400" i="1">
                <a:solidFill>
                  <a:srgbClr val="FFFFFF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1006" y="6509742"/>
            <a:ext cx="258082" cy="256800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1200" b="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141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ci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1.png" descr="image1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83" y="6211887"/>
            <a:ext cx="1090084" cy="42068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Line"/>
          <p:cNvSpPr/>
          <p:nvPr/>
        </p:nvSpPr>
        <p:spPr>
          <a:xfrm>
            <a:off x="609600" y="6400800"/>
            <a:ext cx="4741333" cy="793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308" name="Line"/>
          <p:cNvSpPr/>
          <p:nvPr/>
        </p:nvSpPr>
        <p:spPr>
          <a:xfrm flipH="1" flipV="1">
            <a:off x="364067" y="758825"/>
            <a:ext cx="11400367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38100" dir="2700000" rotWithShape="0">
              <a:srgbClr val="929292">
                <a:alpha val="39999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309" name="Line"/>
          <p:cNvSpPr/>
          <p:nvPr/>
        </p:nvSpPr>
        <p:spPr>
          <a:xfrm>
            <a:off x="6807200" y="6400800"/>
            <a:ext cx="4741333" cy="793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35" marR="40635" defTabSz="912812"/>
          </a:lstStyle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1947" marR="40635" indent="-341312" defTabSz="912812"/>
            <a:lvl2pPr marL="781997" marR="40635" indent="-284162" defTabSz="912812"/>
            <a:lvl3pPr marL="1182047" marR="40635" indent="-227012" defTabSz="912812"/>
            <a:lvl4pPr marL="1639247" marR="40635" indent="-227012" defTabSz="912812"/>
            <a:lvl5pPr marL="2096447" marR="40635" indent="-227012" defTabSz="91281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03639" y="6388100"/>
            <a:ext cx="384721" cy="379591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5688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1739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575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6425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224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6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17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18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60020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91641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8793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6378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77491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3436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8386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662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09844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4788"/>
            <a:ext cx="3759200" cy="3032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>
                <a:solidFill>
                  <a:srgbClr val="000000"/>
                </a:solidFill>
              </a:rPr>
              <a:t>CS 3200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17310" y="6505277"/>
            <a:ext cx="362279" cy="29738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>
                <a:solidFill>
                  <a:srgbClr val="000000"/>
                </a:solidFill>
              </a:rPr>
              <a:t> </a:t>
            </a:r>
            <a:fld id="{2A119AC3-22F9-1642-B21B-E2E52BC525F3}" type="slidenum">
              <a:rPr lang="en-US" alt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55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827733"/>
            <a:ext cx="6429179" cy="5202536"/>
          </a:xfrm>
        </p:spPr>
        <p:txBody>
          <a:bodyPr anchor="ctr"/>
          <a:lstStyle>
            <a:lvl1pPr marL="244410" indent="0" algn="r">
              <a:lnSpc>
                <a:spcPct val="100000"/>
              </a:lnSpc>
              <a:spcAft>
                <a:spcPts val="449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3058" u="sng" cap="small" baseline="0">
                <a:latin typeface="Gill Sans MT" panose="020B0502020104020203" pitchFamily="34" charset="0"/>
              </a:defRPr>
            </a:lvl1pPr>
            <a:lvl2pPr marL="244410" indent="0" algn="r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373">
                <a:latin typeface="Gill Sans MT" panose="020B0502020104020203" pitchFamily="34" charset="0"/>
              </a:defRPr>
            </a:lvl2pPr>
            <a:lvl3pPr marL="244410" indent="0" algn="r">
              <a:buClr>
                <a:schemeClr val="bg1"/>
              </a:buClr>
              <a:defRPr sz="1846">
                <a:latin typeface="Gill Sans MT" panose="020B0502020104020203" pitchFamily="34" charset="0"/>
              </a:defRPr>
            </a:lvl3pPr>
            <a:lvl4pPr algn="r">
              <a:buClr>
                <a:schemeClr val="bg1"/>
              </a:buClr>
              <a:defRPr>
                <a:latin typeface="Gill Sans MT" panose="020B0502020104020203" pitchFamily="34" charset="0"/>
              </a:defRPr>
            </a:lvl4pPr>
            <a:lvl5pPr algn="r">
              <a:buClr>
                <a:schemeClr val="bg1"/>
              </a:buClr>
              <a:defRPr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756590" y="6536532"/>
            <a:ext cx="6429179" cy="321469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949" u="none" kern="0" cap="small" baseline="0">
                <a:latin typeface="Gill Sans MT" panose="020B0502020104020203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055" u="none">
                <a:latin typeface="Gill Sans MT" panose="020B0502020104020203" pitchFamily="34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949" u="none">
                <a:latin typeface="Gill Sans MT" panose="020B0502020104020203" pitchFamily="34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128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_titl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482601"/>
            <a:ext cx="12192000" cy="5080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2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26" b="1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1412" y="827734"/>
            <a:ext cx="6429179" cy="779612"/>
          </a:xfrm>
        </p:spPr>
        <p:txBody>
          <a:bodyPr anchor="ctr"/>
          <a:lstStyle>
            <a:lvl1pPr marL="0" indent="0" algn="r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tabLst/>
              <a:defRPr sz="3058" u="sng" cap="small" baseline="0">
                <a:latin typeface="Gill Sans MT" panose="020B0502020104020203" pitchFamily="34" charset="0"/>
              </a:defRPr>
            </a:lvl1pPr>
            <a:lvl2pPr marL="0" indent="0" algn="r" defTabSz="88091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426">
                <a:latin typeface="Gill Sans MT" panose="020B0502020104020203" pitchFamily="34" charset="0"/>
              </a:defRPr>
            </a:lvl2pPr>
            <a:lvl3pPr algn="r">
              <a:buClr>
                <a:schemeClr val="bg1"/>
              </a:buClr>
              <a:buSzPct val="25000"/>
              <a:defRPr sz="1846">
                <a:latin typeface="Gill Sans MT" panose="020B0502020104020203" pitchFamily="34" charset="0"/>
              </a:defRPr>
            </a:lvl3pPr>
            <a:lvl4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4pPr>
            <a:lvl5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756590" y="6536532"/>
            <a:ext cx="6429179" cy="321469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66" u="none" cap="small" baseline="0">
                <a:latin typeface="Gill Sans MT" panose="020B0502020104020203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055" u="none">
                <a:latin typeface="Gill Sans MT" panose="020B0502020104020203" pitchFamily="34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949" u="none">
                <a:latin typeface="Gill Sans MT" panose="020B0502020104020203" pitchFamily="34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84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8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29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30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49"/>
            <a:ext cx="11478684" cy="5619752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285750" marR="0" indent="-285750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744537" marR="0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Tx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90625" marR="0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Tx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7637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6212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Tx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61671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_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482601"/>
            <a:ext cx="12192000" cy="5080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2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26" b="1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493" y="827733"/>
            <a:ext cx="7715015" cy="5202536"/>
          </a:xfrm>
        </p:spPr>
        <p:txBody>
          <a:bodyPr anchor="ctr"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632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tabLst/>
              <a:defRPr sz="3058" u="sng" cap="small" baseline="0">
                <a:latin typeface="Gill Sans MT" panose="020B0502020104020203" pitchFamily="34" charset="0"/>
              </a:defRPr>
            </a:lvl1pPr>
            <a:lvl2pPr marL="0" indent="0" algn="r" defTabSz="88091">
              <a:spcBef>
                <a:spcPts val="949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426">
                <a:latin typeface="Gill Sans MT" panose="020B0502020104020203" pitchFamily="34" charset="0"/>
              </a:defRPr>
            </a:lvl2pPr>
            <a:lvl3pPr marL="0" indent="7534" algn="r">
              <a:buClr>
                <a:schemeClr val="bg1"/>
              </a:buClr>
              <a:buSzPct val="25000"/>
              <a:defRPr sz="1846">
                <a:latin typeface="Gill Sans MT" panose="020B0502020104020203" pitchFamily="34" charset="0"/>
              </a:defRPr>
            </a:lvl3pPr>
            <a:lvl4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4pPr>
            <a:lvl5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756590" y="6536532"/>
            <a:ext cx="6429179" cy="321469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66" u="none" cap="small" baseline="0">
                <a:latin typeface="Gill Sans MT" panose="020B0502020104020203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055" u="none">
                <a:latin typeface="Gill Sans MT" panose="020B0502020104020203" pitchFamily="34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949" u="none">
                <a:latin typeface="Gill Sans MT" panose="020B0502020104020203" pitchFamily="34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972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_titl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482601"/>
            <a:ext cx="12192000" cy="5080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25" tIns="45713" rIns="91425" bIns="4571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2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26" b="1" i="0" u="none" strike="noStrike" cap="none" normalizeH="0" baseline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1412" y="267894"/>
            <a:ext cx="6429179" cy="779612"/>
          </a:xfrm>
        </p:spPr>
        <p:txBody>
          <a:bodyPr anchor="ctr"/>
          <a:lstStyle>
            <a:lvl1pPr marL="0" indent="0" algn="r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tabLst/>
              <a:defRPr sz="3058" u="sng" cap="small" baseline="0">
                <a:latin typeface="Gill Sans MT" panose="020B0502020104020203" pitchFamily="34" charset="0"/>
              </a:defRPr>
            </a:lvl1pPr>
            <a:lvl2pPr marL="0" indent="0" algn="r" defTabSz="88091"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2426">
                <a:latin typeface="Gill Sans MT" panose="020B0502020104020203" pitchFamily="34" charset="0"/>
              </a:defRPr>
            </a:lvl2pPr>
            <a:lvl3pPr algn="r">
              <a:buClr>
                <a:schemeClr val="bg1"/>
              </a:buClr>
              <a:buSzPct val="25000"/>
              <a:defRPr sz="1846">
                <a:latin typeface="Gill Sans MT" panose="020B0502020104020203" pitchFamily="34" charset="0"/>
              </a:defRPr>
            </a:lvl3pPr>
            <a:lvl4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4pPr>
            <a:lvl5pPr algn="r">
              <a:buClr>
                <a:schemeClr val="bg1"/>
              </a:buClr>
              <a:buSzPct val="25000"/>
              <a:defRPr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4756590" y="6536532"/>
            <a:ext cx="6429179" cy="321469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66" u="none" cap="small" baseline="0">
                <a:latin typeface="Gill Sans MT" panose="020B0502020104020203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055" u="none">
                <a:latin typeface="Gill Sans MT" panose="020B0502020104020203" pitchFamily="34" charset="0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949" u="none">
                <a:latin typeface="Gill Sans MT" panose="020B0502020104020203" pitchFamily="34" charset="0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738" u="none">
                <a:latin typeface="Gill Sans MT" panose="020B050202010402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37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41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42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43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755775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0" marR="0" indent="0" algn="ctr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457200" marR="0" indent="0" algn="ctr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SzTx/>
              <a:buFontTx/>
              <a:buNone/>
              <a:defRPr sz="3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14400" marR="0" indent="0" algn="ctr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SzTx/>
              <a:buFontTx/>
              <a:buNone/>
              <a:defRPr sz="3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371600" marR="0" indent="0" algn="ctr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Tx/>
              <a:buFontTx/>
              <a:buNone/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1828800" marR="0" indent="0" algn="ctr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Tx/>
              <a:buFontTx/>
              <a:buNone/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3616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 - No Graphics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60020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9115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- Title and Content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137584" y="620713"/>
            <a:ext cx="11785601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099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62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7961" dir="2700000" rotWithShape="0">
              <a:srgbClr val="000000">
                <a:alpha val="74998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63" name="Scientific Computing and Imaging Institute, University of Utah"/>
          <p:cNvSpPr txBox="1"/>
          <p:nvPr/>
        </p:nvSpPr>
        <p:spPr>
          <a:xfrm>
            <a:off x="223309" y="6389688"/>
            <a:ext cx="1176866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rPr>
              <a:t>Scientific Computing and Imaging Institute, University of Utah</a:t>
            </a:r>
          </a:p>
        </p:txBody>
      </p:sp>
      <p:pic>
        <p:nvPicPr>
          <p:cNvPr id="64" name="image1.jpg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/>
        </p:spPr>
      </p:pic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3882" dir="2700000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 anchor="t"/>
          <a:lstStyle>
            <a:lvl1pPr marL="0" marR="0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49"/>
            <a:ext cx="11478684" cy="5619752"/>
          </a:xfrm>
          <a:prstGeom prst="rect">
            <a:avLst/>
          </a:prstGeom>
          <a:effectLst>
            <a:outerShdw blurRad="63500" dist="46662" dir="3284183" rotWithShape="0">
              <a:srgbClr val="000000">
                <a:alpha val="74998"/>
              </a:srgbClr>
            </a:outerShdw>
          </a:effectLst>
        </p:spPr>
        <p:txBody>
          <a:bodyPr lIns="38100" tIns="38100" rIns="38100" bIns="38100"/>
          <a:lstStyle>
            <a:lvl1pPr marL="285750" marR="0" indent="-285750">
              <a:lnSpc>
                <a:spcPct val="88000"/>
              </a:lnSpc>
              <a:spcBef>
                <a:spcPts val="1400"/>
              </a:spcBef>
              <a:buFontTx/>
              <a:defRPr sz="4000" b="1"/>
            </a:lvl1pPr>
            <a:lvl2pPr marL="744537" marR="0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Tx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190625" marR="0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Tx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47637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762125" marR="0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Tx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2257" y="6442075"/>
            <a:ext cx="290143" cy="287258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1279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mod">
    <p:bg>
      <p:bgPr>
        <a:gradFill flip="none" rotWithShape="1">
          <a:gsLst>
            <a:gs pos="0">
              <a:srgbClr val="021EAA"/>
            </a:gs>
            <a:gs pos="100000">
              <a:srgbClr val="2F95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"/>
          <p:cNvSpPr/>
          <p:nvPr/>
        </p:nvSpPr>
        <p:spPr>
          <a:xfrm>
            <a:off x="137584" y="620712"/>
            <a:ext cx="11785601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100" dir="2700000" rotWithShape="0">
              <a:srgbClr val="000000">
                <a:alpha val="74996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75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2700" dir="2700000" rotWithShape="0">
              <a:srgbClr val="000000">
                <a:alpha val="74996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76" name="Scientific Computing and Imaging Institute, University of Utah"/>
          <p:cNvSpPr txBox="1"/>
          <p:nvPr/>
        </p:nvSpPr>
        <p:spPr>
          <a:xfrm>
            <a:off x="223309" y="6389688"/>
            <a:ext cx="117686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Helvetica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r>
              <a:rPr sz="2400"/>
              <a:t>Scientific Computing and Imaging Institute, University of Utah</a:t>
            </a:r>
          </a:p>
        </p:txBody>
      </p:sp>
      <p:pic>
        <p:nvPicPr>
          <p:cNvPr id="77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4996"/>
              </a:srgbClr>
            </a:outerShdw>
          </a:effectLst>
        </p:spPr>
        <p:txBody>
          <a:bodyPr anchor="t"/>
          <a:lstStyle>
            <a:lvl1pPr marL="39688" marR="39688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596" rotWithShape="0">
              <a:srgbClr val="000000">
                <a:alpha val="74996"/>
              </a:srgbClr>
            </a:outerShdw>
          </a:effectLst>
        </p:spPr>
        <p:txBody>
          <a:bodyPr/>
          <a:lstStyle>
            <a:lvl1pPr marL="325438" marR="39688" indent="-285750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84225" marR="39688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2303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51606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80181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1971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mod copy 10">
    <p:bg>
      <p:bgPr>
        <a:gradFill flip="none" rotWithShape="1">
          <a:gsLst>
            <a:gs pos="0">
              <a:srgbClr val="2F95FF"/>
            </a:gs>
            <a:gs pos="100000">
              <a:srgbClr val="021E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Line"/>
          <p:cNvSpPr/>
          <p:nvPr/>
        </p:nvSpPr>
        <p:spPr>
          <a:xfrm>
            <a:off x="137584" y="620712"/>
            <a:ext cx="11785601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63500" dist="381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88" name="Line"/>
          <p:cNvSpPr/>
          <p:nvPr/>
        </p:nvSpPr>
        <p:spPr>
          <a:xfrm flipV="1">
            <a:off x="391583" y="6392862"/>
            <a:ext cx="11417301" cy="1588"/>
          </a:xfrm>
          <a:prstGeom prst="line">
            <a:avLst/>
          </a:prstGeom>
          <a:ln w="25400">
            <a:solidFill>
              <a:srgbClr val="A7A7A7"/>
            </a:solidFill>
          </a:ln>
          <a:effectLst>
            <a:outerShdw blurRad="63500" dist="127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89" name="Scientific Computing and Imaging Institute, University of Utah"/>
          <p:cNvSpPr txBox="1"/>
          <p:nvPr/>
        </p:nvSpPr>
        <p:spPr>
          <a:xfrm>
            <a:off x="223309" y="6389688"/>
            <a:ext cx="117517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Helvetica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r>
              <a:rPr sz="2400"/>
              <a:t>Scientific Computing and Imaging Institute, University of Utah</a:t>
            </a:r>
          </a:p>
        </p:txBody>
      </p:sp>
      <p:pic>
        <p:nvPicPr>
          <p:cNvPr id="90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635000"/>
            <a:ext cx="1117600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-201083" y="0"/>
            <a:ext cx="12090401" cy="1238250"/>
          </a:xfrm>
          <a:prstGeom prst="rect">
            <a:avLst/>
          </a:prstGeom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  <p:txBody>
          <a:bodyPr anchor="t"/>
          <a:lstStyle>
            <a:lvl1pPr marL="39688" marR="39688">
              <a:lnSpc>
                <a:spcPct val="88000"/>
              </a:lnSpc>
              <a:defRPr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238250"/>
            <a:ext cx="11478684" cy="5619750"/>
          </a:xfrm>
          <a:prstGeom prst="rect">
            <a:avLst/>
          </a:prstGeom>
          <a:effectLst>
            <a:outerShdw blurRad="63500" dist="50800" dir="3378596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325438" marR="39688" indent="-285750">
              <a:lnSpc>
                <a:spcPct val="88000"/>
              </a:lnSpc>
              <a:spcBef>
                <a:spcPts val="1400"/>
              </a:spcBef>
              <a:buClrTx/>
              <a:buFontTx/>
              <a:defRPr sz="4000" b="1"/>
            </a:lvl1pPr>
            <a:lvl2pPr marL="784225" marR="39688" indent="-280987">
              <a:lnSpc>
                <a:spcPct val="88000"/>
              </a:lnSpc>
              <a:spcBef>
                <a:spcPts val="1200"/>
              </a:spcBef>
              <a:buClr>
                <a:srgbClr val="FFFC79"/>
              </a:buClr>
              <a:buFont typeface="Helvetica"/>
              <a:defRPr sz="36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2pPr>
            <a:lvl3pPr marL="1230312" marR="39688" indent="-276225">
              <a:lnSpc>
                <a:spcPct val="88000"/>
              </a:lnSpc>
              <a:spcBef>
                <a:spcPts val="1100"/>
              </a:spcBef>
              <a:buClr>
                <a:srgbClr val="FFFC79"/>
              </a:buClr>
              <a:buFont typeface="Helvetica"/>
              <a:buChar char="­"/>
              <a:defRPr sz="32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3pPr>
            <a:lvl4pPr marL="151606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SzPct val="75000"/>
              <a:buFontTx/>
              <a:buChar char="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4pPr>
            <a:lvl5pPr marL="1801812" marR="39688" indent="-171450">
              <a:lnSpc>
                <a:spcPct val="88000"/>
              </a:lnSpc>
              <a:spcBef>
                <a:spcPts val="500"/>
              </a:spcBef>
              <a:buClr>
                <a:srgbClr val="FFFC79"/>
              </a:buClr>
              <a:buFont typeface="Helvetica"/>
              <a:buChar char="–"/>
              <a:defRPr sz="1400" b="1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5167" y="6477000"/>
            <a:ext cx="461665" cy="471924"/>
          </a:xfrm>
          <a:prstGeom prst="rect">
            <a:avLst/>
          </a:prstGeom>
        </p:spPr>
        <p:txBody>
          <a:bodyPr/>
          <a:lstStyle>
            <a:lvl1pPr defTabSz="457200"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0582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5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1EAA"/>
            </a:gs>
            <a:gs pos="100000">
              <a:srgbClr val="0080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image1.png"/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5535083" y="6211887"/>
            <a:ext cx="1090084" cy="4206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ine"/>
          <p:cNvSpPr/>
          <p:nvPr/>
        </p:nvSpPr>
        <p:spPr>
          <a:xfrm>
            <a:off x="609600" y="6400800"/>
            <a:ext cx="4741333" cy="793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4" name="Line"/>
          <p:cNvSpPr/>
          <p:nvPr/>
        </p:nvSpPr>
        <p:spPr>
          <a:xfrm flipH="1" flipV="1">
            <a:off x="364067" y="758825"/>
            <a:ext cx="11400367" cy="1588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38100" dir="2700000" rotWithShape="0">
              <a:srgbClr val="929292">
                <a:alpha val="39999"/>
              </a:srgbClr>
            </a:outerShdw>
          </a:effectLst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5" name="Line"/>
          <p:cNvSpPr/>
          <p:nvPr/>
        </p:nvSpPr>
        <p:spPr>
          <a:xfrm>
            <a:off x="6807200" y="6400800"/>
            <a:ext cx="4741333" cy="793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203200" y="0"/>
            <a:ext cx="10769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lr>
                <a:srgbClr val="FFFB00"/>
              </a:buClr>
              <a:buSzPct val="100000"/>
              <a:buChar char="•"/>
              <a:defRPr sz="2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2pPr>
            <a:lvl3pPr marL="1183639" indent="-228600">
              <a:spcBef>
                <a:spcPts val="500"/>
              </a:spcBef>
              <a:buClr>
                <a:srgbClr val="FFFB00"/>
              </a:buClr>
              <a:buSzPct val="100000"/>
              <a:buChar char="•"/>
              <a:defRPr sz="2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FFFB00"/>
              </a:buClr>
              <a:buSzPct val="100000"/>
              <a:buChar char="•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4pPr>
            <a:lvl5pPr marL="2098039" indent="-228600">
              <a:spcBef>
                <a:spcPts val="400"/>
              </a:spcBef>
              <a:buClr>
                <a:srgbClr val="FFFB00"/>
              </a:buClr>
              <a:buSzPct val="100000"/>
              <a:buChar char="•"/>
              <a:defRPr sz="2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56351" y="6388100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2400" b="1">
                <a:solidFill>
                  <a:srgbClr val="002F73"/>
                </a:solidFill>
                <a:uFill>
                  <a:solidFill>
                    <a:srgbClr val="002F73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21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transition spd="med"/>
  <p:txStyles>
    <p:titleStyle>
      <a:lvl1pPr marL="40639" marR="4063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1pPr>
      <a:lvl2pPr marL="40639" marR="40639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2pPr>
      <a:lvl3pPr marL="40639" marR="40639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3pPr>
      <a:lvl4pPr marL="40639" marR="40639" indent="685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4pPr>
      <a:lvl5pPr marL="40639" marR="40639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5pPr>
      <a:lvl6pPr marL="40639" marR="40639" indent="1143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6pPr>
      <a:lvl7pPr marL="40639" marR="40639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7pPr>
      <a:lvl8pPr marL="40639" marR="40639" indent="1600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8pPr>
      <a:lvl9pPr marL="40639" marR="40639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FFFB00"/>
          </a:solidFill>
          <a:uFill>
            <a:solidFill>
              <a:srgbClr val="FFFB00"/>
            </a:solidFill>
          </a:uFill>
          <a:latin typeface="+mn-lt"/>
          <a:ea typeface="+mn-ea"/>
          <a:cs typeface="+mn-cs"/>
          <a:sym typeface="Helvetica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1pPr>
      <a:lvl2pPr marL="383540" marR="40639" indent="15494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2pPr>
      <a:lvl3pPr marL="383540" marR="40639" indent="6121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3pPr>
      <a:lvl4pPr marL="383540" marR="40639" indent="10693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4pPr>
      <a:lvl5pPr marL="383540" marR="40639" indent="15265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5pPr>
      <a:lvl6pPr marL="383540" marR="40639" indent="15265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6pPr>
      <a:lvl7pPr marL="383540" marR="40639" indent="15265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7pPr>
      <a:lvl8pPr marL="383540" marR="40639" indent="15265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8pPr>
      <a:lvl9pPr marL="383540" marR="40639" indent="152653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FFFF"/>
        </a:buClr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2F73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1739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037"/>
            <a:ext cx="12192000" cy="73660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Helvetica" charset="0"/>
                <a:ea typeface="Helvetica" charset="0"/>
                <a:cs typeface="Helvetica" charset="0"/>
              </a:rPr>
              <a:t>Uncertainty Visualization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337"/>
            <a:ext cx="12192000" cy="60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roup"/>
          <p:cNvGrpSpPr/>
          <p:nvPr/>
        </p:nvGrpSpPr>
        <p:grpSpPr>
          <a:xfrm>
            <a:off x="4749800" y="1663700"/>
            <a:ext cx="5867400" cy="2870200"/>
            <a:chOff x="0" y="0"/>
            <a:chExt cx="5867400" cy="2870200"/>
          </a:xfrm>
        </p:grpSpPr>
        <p:sp>
          <p:nvSpPr>
            <p:cNvPr id="758" name="Rectangle"/>
            <p:cNvSpPr/>
            <p:nvPr/>
          </p:nvSpPr>
          <p:spPr>
            <a:xfrm>
              <a:off x="0" y="0"/>
              <a:ext cx="5867400" cy="2870200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58800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 sz="1600"/>
            </a:p>
          </p:txBody>
        </p:sp>
        <p:grpSp>
          <p:nvGrpSpPr>
            <p:cNvPr id="763" name="Group"/>
            <p:cNvGrpSpPr/>
            <p:nvPr/>
          </p:nvGrpSpPr>
          <p:grpSpPr>
            <a:xfrm>
              <a:off x="108555" y="87352"/>
              <a:ext cx="5654265" cy="2723561"/>
              <a:chOff x="0" y="0"/>
              <a:chExt cx="5654264" cy="2723560"/>
            </a:xfrm>
          </p:grpSpPr>
          <p:grpSp>
            <p:nvGrpSpPr>
              <p:cNvPr id="761" name="Group"/>
              <p:cNvGrpSpPr/>
              <p:nvPr/>
            </p:nvGrpSpPr>
            <p:grpSpPr>
              <a:xfrm>
                <a:off x="0" y="0"/>
                <a:ext cx="5654265" cy="2723561"/>
                <a:chOff x="0" y="0"/>
                <a:chExt cx="5654264" cy="2723560"/>
              </a:xfrm>
            </p:grpSpPr>
            <p:pic>
              <p:nvPicPr>
                <p:cNvPr id="759" name="clear_15june2011.png" descr="clear_15june2011.png"/>
                <p:cNvPicPr>
                  <a:picLocks noChangeAspect="1"/>
                </p:cNvPicPr>
                <p:nvPr/>
              </p:nvPicPr>
              <p:blipFill>
                <a:blip r:embed="rId3"/>
                <a:srcRect l="20445" t="2922" r="16087" b="10964"/>
                <a:stretch>
                  <a:fillRect/>
                </a:stretch>
              </p:blipFill>
              <p:spPr>
                <a:xfrm>
                  <a:off x="2705715" y="11729"/>
                  <a:ext cx="2948550" cy="27022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0" name="context_15june2011.png" descr="context_15june2011.png"/>
                <p:cNvPicPr>
                  <a:picLocks noChangeAspect="1"/>
                </p:cNvPicPr>
                <p:nvPr/>
              </p:nvPicPr>
              <p:blipFill>
                <a:blip r:embed="rId4"/>
                <a:srcRect l="23359" t="5187" r="17322" b="6605"/>
                <a:stretch>
                  <a:fillRect/>
                </a:stretch>
              </p:blipFill>
              <p:spPr>
                <a:xfrm>
                  <a:off x="0" y="0"/>
                  <a:ext cx="2711563" cy="27235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62" name="Rectangle"/>
              <p:cNvSpPr/>
              <p:nvPr/>
            </p:nvSpPr>
            <p:spPr>
              <a:xfrm>
                <a:off x="2922817" y="939476"/>
                <a:ext cx="1757171" cy="1609290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63500" dist="63500" dir="294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58800">
                  <a:defRPr sz="160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 sz="1600"/>
              </a:p>
            </p:txBody>
          </p:sp>
        </p:grpSp>
      </p:grpSp>
      <p:sp>
        <p:nvSpPr>
          <p:cNvPr id="765" name="QuizLens:  A Multi-lens approach for uncertainty exploration"/>
          <p:cNvSpPr txBox="1">
            <a:spLocks noGrp="1"/>
          </p:cNvSpPr>
          <p:nvPr>
            <p:ph type="title"/>
          </p:nvPr>
        </p:nvSpPr>
        <p:spPr>
          <a:xfrm>
            <a:off x="423333" y="-63500"/>
            <a:ext cx="11159067" cy="1714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dirty="0" err="1"/>
              <a:t>QuizLens</a:t>
            </a:r>
            <a:r>
              <a:rPr dirty="0"/>
              <a:t>:  A Multi-lens approach for uncertainty exploration</a:t>
            </a:r>
          </a:p>
        </p:txBody>
      </p:sp>
      <p:sp>
        <p:nvSpPr>
          <p:cNvPr id="766" name="Global information important for qualitative evaluation &amp; context…"/>
          <p:cNvSpPr txBox="1">
            <a:spLocks noGrp="1"/>
          </p:cNvSpPr>
          <p:nvPr>
            <p:ph type="body" sz="half" idx="1"/>
          </p:nvPr>
        </p:nvSpPr>
        <p:spPr>
          <a:xfrm>
            <a:off x="190928" y="1498600"/>
            <a:ext cx="3327400" cy="4940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139189" indent="-445769" defTabSz="369824">
              <a:spcBef>
                <a:spcPts val="1500"/>
              </a:spcBef>
              <a:defRPr sz="2184"/>
            </a:pPr>
            <a:r>
              <a:rPr dirty="0"/>
              <a:t>Global information important for qualitative evaluation &amp; context</a:t>
            </a:r>
          </a:p>
          <a:p>
            <a:pPr marL="1139189" indent="-445769" defTabSz="369824">
              <a:spcBef>
                <a:spcPts val="1500"/>
              </a:spcBef>
              <a:defRPr sz="2184"/>
            </a:pPr>
            <a:r>
              <a:rPr dirty="0"/>
              <a:t>Local information necessary for quantitative understanding</a:t>
            </a:r>
          </a:p>
          <a:p>
            <a:pPr marL="1139189" indent="-445769" defTabSz="369824">
              <a:spcBef>
                <a:spcPts val="1500"/>
              </a:spcBef>
              <a:defRPr sz="2184"/>
            </a:pPr>
            <a:r>
              <a:rPr dirty="0"/>
              <a:t>Interchangeable lenses to explore various data characteristics</a:t>
            </a:r>
          </a:p>
        </p:txBody>
      </p:sp>
      <p:grpSp>
        <p:nvGrpSpPr>
          <p:cNvPr id="769" name="Group"/>
          <p:cNvGrpSpPr/>
          <p:nvPr/>
        </p:nvGrpSpPr>
        <p:grpSpPr>
          <a:xfrm>
            <a:off x="8534593" y="4469308"/>
            <a:ext cx="2067822" cy="1986266"/>
            <a:chOff x="0" y="0"/>
            <a:chExt cx="2067820" cy="1986265"/>
          </a:xfrm>
        </p:grpSpPr>
        <p:pic>
          <p:nvPicPr>
            <p:cNvPr id="767" name="graftal_15june2011.png" descr="graftal_15june2011.png"/>
            <p:cNvPicPr>
              <a:picLocks noChangeAspect="1"/>
            </p:cNvPicPr>
            <p:nvPr/>
          </p:nvPicPr>
          <p:blipFill>
            <a:blip r:embed="rId5"/>
            <a:srcRect l="22023" t="27479" r="41307" b="19220"/>
            <a:stretch>
              <a:fillRect/>
            </a:stretch>
          </p:blipFill>
          <p:spPr>
            <a:xfrm>
              <a:off x="0" y="0"/>
              <a:ext cx="2008752" cy="1986266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768" name="Probability Slice"/>
            <p:cNvSpPr txBox="1"/>
            <p:nvPr/>
          </p:nvSpPr>
          <p:spPr>
            <a:xfrm>
              <a:off x="99320" y="1668913"/>
              <a:ext cx="1968501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06400">
                <a:defRPr sz="16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Probability Slice</a:t>
              </a:r>
            </a:p>
          </p:txBody>
        </p:sp>
      </p:grpSp>
      <p:sp>
        <p:nvSpPr>
          <p:cNvPr id="770" name="Context"/>
          <p:cNvSpPr txBox="1"/>
          <p:nvPr/>
        </p:nvSpPr>
        <p:spPr>
          <a:xfrm>
            <a:off x="4803528" y="1739028"/>
            <a:ext cx="80951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06400">
              <a:defRPr sz="1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Context</a:t>
            </a:r>
          </a:p>
        </p:txBody>
      </p:sp>
      <p:sp>
        <p:nvSpPr>
          <p:cNvPr id="771" name="High Level Focus Lens"/>
          <p:cNvSpPr txBox="1"/>
          <p:nvPr/>
        </p:nvSpPr>
        <p:spPr>
          <a:xfrm>
            <a:off x="8160186" y="1640802"/>
            <a:ext cx="218649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06400">
              <a:defRPr sz="1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High Level Focus Lens</a:t>
            </a:r>
          </a:p>
        </p:txBody>
      </p:sp>
      <p:pic>
        <p:nvPicPr>
          <p:cNvPr id="772" name="fuzzy_15june2011.png" descr="fuzzy_15june2011.png"/>
          <p:cNvPicPr>
            <a:picLocks noChangeAspect="1"/>
          </p:cNvPicPr>
          <p:nvPr/>
        </p:nvPicPr>
        <p:blipFill>
          <a:blip r:embed="rId6"/>
          <a:srcRect l="26671" t="33729" r="39961" b="17588"/>
          <a:stretch>
            <a:fillRect/>
          </a:stretch>
        </p:blipFill>
        <p:spPr>
          <a:xfrm>
            <a:off x="6464300" y="4466101"/>
            <a:ext cx="1993900" cy="197891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73" name="Fuzzy Volume Lens"/>
          <p:cNvSpPr txBox="1"/>
          <p:nvPr/>
        </p:nvSpPr>
        <p:spPr>
          <a:xfrm>
            <a:off x="6574170" y="6099742"/>
            <a:ext cx="1851735" cy="20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406400">
              <a:defRPr sz="1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dirty="0"/>
              <a:t>Fuzzy Volume Lens</a:t>
            </a:r>
          </a:p>
        </p:txBody>
      </p:sp>
      <p:sp>
        <p:nvSpPr>
          <p:cNvPr id="774" name="Oval"/>
          <p:cNvSpPr/>
          <p:nvPr/>
        </p:nvSpPr>
        <p:spPr>
          <a:xfrm>
            <a:off x="6846827" y="4779580"/>
            <a:ext cx="1377454" cy="1354996"/>
          </a:xfrm>
          <a:prstGeom prst="ellipse">
            <a:avLst/>
          </a:prstGeom>
          <a:ln w="12700">
            <a:solidFill>
              <a:srgbClr val="3D4A58">
                <a:alpha val="85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58800">
              <a:defRPr sz="16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 sz="1600"/>
          </a:p>
        </p:txBody>
      </p:sp>
      <p:pic>
        <p:nvPicPr>
          <p:cNvPr id="775" name="graftal_28june2011.png" descr="graftal_28june2011.png"/>
          <p:cNvPicPr>
            <a:picLocks noChangeAspect="1"/>
          </p:cNvPicPr>
          <p:nvPr/>
        </p:nvPicPr>
        <p:blipFill>
          <a:blip r:embed="rId7"/>
          <a:srcRect l="24226" t="32909" r="41992" b="17431"/>
          <a:stretch>
            <a:fillRect/>
          </a:stretch>
        </p:blipFill>
        <p:spPr>
          <a:xfrm>
            <a:off x="4421683" y="4470400"/>
            <a:ext cx="1968502" cy="196850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76" name="Uncertain Boundary"/>
          <p:cNvSpPr txBox="1"/>
          <p:nvPr/>
        </p:nvSpPr>
        <p:spPr>
          <a:xfrm>
            <a:off x="4483002" y="6133608"/>
            <a:ext cx="1854201" cy="13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406400">
              <a:defRPr sz="1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dirty="0"/>
              <a:t>Uncertain Boundary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Line"/>
          <p:cNvSpPr/>
          <p:nvPr/>
        </p:nvSpPr>
        <p:spPr>
          <a:xfrm>
            <a:off x="1612901" y="585787"/>
            <a:ext cx="8950325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13" name="Line"/>
          <p:cNvSpPr/>
          <p:nvPr/>
        </p:nvSpPr>
        <p:spPr>
          <a:xfrm flipV="1">
            <a:off x="1817687" y="6496050"/>
            <a:ext cx="8562976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sp>
        <p:nvSpPr>
          <p:cNvPr id="914" name="Scientific Computing and Imaging Institute, University of Utah"/>
          <p:cNvSpPr txBox="1"/>
          <p:nvPr/>
        </p:nvSpPr>
        <p:spPr>
          <a:xfrm>
            <a:off x="1691482" y="6448426"/>
            <a:ext cx="88265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1800" i="1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Scientific Computing and Imaging Institute, University of Utah</a:t>
            </a:r>
          </a:p>
        </p:txBody>
      </p:sp>
      <p:pic>
        <p:nvPicPr>
          <p:cNvPr id="915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6" y="6532562"/>
            <a:ext cx="628651" cy="27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vislogo.png" descr="vislogo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6545263"/>
            <a:ext cx="598488" cy="241301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Rectangle"/>
          <p:cNvSpPr/>
          <p:nvPr/>
        </p:nvSpPr>
        <p:spPr>
          <a:xfrm>
            <a:off x="1524000" y="1111250"/>
            <a:ext cx="9144000" cy="2509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ctr" hangingPunct="0"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2400" b="1"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918" name="Isosurface uncertainty"/>
          <p:cNvSpPr txBox="1">
            <a:spLocks noGrp="1"/>
          </p:cNvSpPr>
          <p:nvPr>
            <p:ph type="title"/>
          </p:nvPr>
        </p:nvSpPr>
        <p:spPr>
          <a:xfrm>
            <a:off x="252412" y="38893"/>
            <a:ext cx="8670926" cy="59531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Isosurface</a:t>
            </a:r>
            <a:r>
              <a:rPr dirty="0"/>
              <a:t> uncertainty</a:t>
            </a:r>
          </a:p>
        </p:txBody>
      </p:sp>
      <p:sp>
        <p:nvSpPr>
          <p:cNvPr id="919" name="Two kinds of boundaries"/>
          <p:cNvSpPr txBox="1">
            <a:spLocks noGrp="1"/>
          </p:cNvSpPr>
          <p:nvPr>
            <p:ph type="body" idx="1"/>
          </p:nvPr>
        </p:nvSpPr>
        <p:spPr>
          <a:xfrm>
            <a:off x="1666875" y="681037"/>
            <a:ext cx="8845550" cy="3965576"/>
          </a:xfrm>
          <a:prstGeom prst="rect">
            <a:avLst/>
          </a:prstGeom>
        </p:spPr>
        <p:txBody>
          <a:bodyPr/>
          <a:lstStyle>
            <a:lvl1pPr>
              <a:buClr>
                <a:srgbClr val="FFFDA9"/>
              </a:buClr>
              <a:buSzTx/>
              <a:buFont typeface="Arial"/>
              <a:buNone/>
              <a:defRPr sz="2800"/>
            </a:lvl1pPr>
          </a:lstStyle>
          <a:p>
            <a:r>
              <a:t>Two kinds of boundaries</a:t>
            </a:r>
          </a:p>
        </p:txBody>
      </p:sp>
      <p:sp>
        <p:nvSpPr>
          <p:cNvPr id="920" name="Flow-line curvature (ter Haar Romeny et al., 1991) for uncertainty visualization:…"/>
          <p:cNvSpPr txBox="1"/>
          <p:nvPr/>
        </p:nvSpPr>
        <p:spPr>
          <a:xfrm>
            <a:off x="1666875" y="3765551"/>
            <a:ext cx="8864600" cy="289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25438" marR="39688" indent="-285750" hangingPunct="0">
              <a:lnSpc>
                <a:spcPct val="78000"/>
              </a:lnSpc>
              <a:spcBef>
                <a:spcPts val="900"/>
              </a:spcBef>
              <a:buClr>
                <a:srgbClr val="FFFDA9"/>
              </a:buCl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Flow-line curvature </a:t>
            </a:r>
            <a:r>
              <a:rPr sz="24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(ter Haar Romeny et al., 1991)</a:t>
            </a: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 for uncertainty visualization:</a:t>
            </a:r>
          </a:p>
          <a:p>
            <a:pPr marL="831056" marR="39688" indent="-327818" hangingPunct="0">
              <a:lnSpc>
                <a:spcPct val="78000"/>
              </a:lnSpc>
              <a:spcBef>
                <a:spcPts val="900"/>
              </a:spcBef>
              <a:buClr>
                <a:srgbClr val="FFFC79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Material boundaries are intrinsic</a:t>
            </a:r>
          </a:p>
          <a:p>
            <a:pPr marL="831056" marR="39688" indent="-327818" hangingPunct="0">
              <a:lnSpc>
                <a:spcPct val="78000"/>
              </a:lnSpc>
              <a:spcBef>
                <a:spcPts val="900"/>
              </a:spcBef>
              <a:buClr>
                <a:srgbClr val="FFFC79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If small </a:t>
            </a:r>
            <a:r>
              <a:rPr sz="36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 isovalue </a:t>
            </a: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 big </a:t>
            </a:r>
            <a:r>
              <a:rPr sz="36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 isosurface orientation, isosurface probably not a good material boundary</a:t>
            </a:r>
          </a:p>
          <a:p>
            <a:pPr marL="784225" marR="39688" indent="-280987" hangingPunct="0">
              <a:lnSpc>
                <a:spcPct val="78000"/>
              </a:lnSpc>
              <a:spcBef>
                <a:spcPts val="900"/>
              </a:spcBef>
              <a:buClr>
                <a:srgbClr val="FFFC79"/>
              </a:buClr>
              <a:buSzPct val="100000"/>
              <a:buFont typeface="Arial"/>
              <a:buChar char="•"/>
              <a:defRPr sz="280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 kern="0">
                <a:solidFill>
                  <a:srgbClr val="FFFDA9"/>
                </a:solidFill>
                <a:uFill>
                  <a:solidFill>
                    <a:srgbClr val="FFFDA9"/>
                  </a:solidFill>
                </a:uFill>
                <a:latin typeface="Arial"/>
                <a:cs typeface="Arial"/>
                <a:sym typeface="Arial"/>
              </a:rPr>
              <a:t>Qualitative indicator of surface model uncertainty</a:t>
            </a:r>
          </a:p>
        </p:txBody>
      </p:sp>
      <p:pic>
        <p:nvPicPr>
          <p:cNvPr id="921" name="image.png" descr="imag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8" y="1108075"/>
            <a:ext cx="3352801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.png" descr="imag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26163" y="1108075"/>
            <a:ext cx="3352801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.png" descr="image.png"/>
          <p:cNvPicPr>
            <a:picLocks/>
          </p:cNvPicPr>
          <p:nvPr/>
        </p:nvPicPr>
        <p:blipFill>
          <a:blip r:embed="rId6">
            <a:alphaModFix amt="88000"/>
          </a:blip>
          <a:stretch>
            <a:fillRect/>
          </a:stretch>
        </p:blipFill>
        <p:spPr>
          <a:xfrm>
            <a:off x="4449763" y="1978026"/>
            <a:ext cx="1668463" cy="1668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6" name="Group"/>
          <p:cNvGrpSpPr/>
          <p:nvPr/>
        </p:nvGrpSpPr>
        <p:grpSpPr>
          <a:xfrm>
            <a:off x="2863851" y="1781176"/>
            <a:ext cx="2422525" cy="1381125"/>
            <a:chOff x="0" y="0"/>
            <a:chExt cx="2422525" cy="1381125"/>
          </a:xfrm>
        </p:grpSpPr>
        <p:sp>
          <p:nvSpPr>
            <p:cNvPr id="924" name="Line"/>
            <p:cNvSpPr/>
            <p:nvPr/>
          </p:nvSpPr>
          <p:spPr>
            <a:xfrm>
              <a:off x="0" y="0"/>
              <a:ext cx="939800" cy="100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03" y="686"/>
                    <a:pt x="3722" y="2537"/>
                    <a:pt x="5072" y="3874"/>
                  </a:cubicBezTo>
                  <a:cubicBezTo>
                    <a:pt x="6422" y="5211"/>
                    <a:pt x="7188" y="6377"/>
                    <a:pt x="8064" y="7989"/>
                  </a:cubicBezTo>
                  <a:cubicBezTo>
                    <a:pt x="8939" y="9600"/>
                    <a:pt x="9559" y="12240"/>
                    <a:pt x="10362" y="13611"/>
                  </a:cubicBezTo>
                  <a:cubicBezTo>
                    <a:pt x="11165" y="14983"/>
                    <a:pt x="11019" y="14846"/>
                    <a:pt x="12880" y="16183"/>
                  </a:cubicBezTo>
                  <a:cubicBezTo>
                    <a:pt x="14741" y="17520"/>
                    <a:pt x="19776" y="20469"/>
                    <a:pt x="21600" y="21600"/>
                  </a:cubicBezTo>
                </a:path>
              </a:pathLst>
            </a:custGeom>
            <a:noFill/>
            <a:ln w="76200" cap="flat">
              <a:solidFill>
                <a:srgbClr val="84FD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ctr" hangingPunct="0">
                <a:defRPr sz="2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Line"/>
            <p:cNvSpPr/>
            <p:nvPr/>
          </p:nvSpPr>
          <p:spPr>
            <a:xfrm>
              <a:off x="2420937" y="679450"/>
              <a:ext cx="1588" cy="701675"/>
            </a:xfrm>
            <a:prstGeom prst="line">
              <a:avLst/>
            </a:prstGeom>
            <a:noFill/>
            <a:ln w="76200" cap="flat">
              <a:solidFill>
                <a:srgbClr val="84FD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hangingPunct="0"/>
              <a:endParaRPr sz="1200" kern="0">
                <a:solidFill>
                  <a:srgbClr val="000000"/>
                </a:solidFill>
                <a:latin typeface="Helvetica"/>
                <a:sym typeface="Helvetica"/>
              </a:endParaRPr>
            </a:p>
          </p:txBody>
        </p:sp>
      </p:grpSp>
      <p:pic>
        <p:nvPicPr>
          <p:cNvPr id="927" name="image.png" descr="image.png"/>
          <p:cNvPicPr>
            <a:picLocks/>
          </p:cNvPicPr>
          <p:nvPr/>
        </p:nvPicPr>
        <p:blipFill>
          <a:blip r:embed="rId7">
            <a:alphaModFix amt="88000"/>
          </a:blip>
          <a:stretch>
            <a:fillRect/>
          </a:stretch>
        </p:blipFill>
        <p:spPr>
          <a:xfrm>
            <a:off x="8929688" y="1978026"/>
            <a:ext cx="1668463" cy="1668463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Line"/>
          <p:cNvSpPr/>
          <p:nvPr/>
        </p:nvSpPr>
        <p:spPr>
          <a:xfrm>
            <a:off x="8923338" y="2790825"/>
            <a:ext cx="1668463" cy="1588"/>
          </a:xfrm>
          <a:prstGeom prst="line">
            <a:avLst/>
          </a:prstGeom>
          <a:ln w="76200">
            <a:solidFill>
              <a:srgbClr val="FFA900"/>
            </a:solidFill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grpSp>
        <p:nvGrpSpPr>
          <p:cNvPr id="931" name="Group"/>
          <p:cNvGrpSpPr/>
          <p:nvPr/>
        </p:nvGrpSpPr>
        <p:grpSpPr>
          <a:xfrm>
            <a:off x="7507579" y="1520826"/>
            <a:ext cx="2622261" cy="1789113"/>
            <a:chOff x="0" y="0"/>
            <a:chExt cx="2622259" cy="1789112"/>
          </a:xfrm>
        </p:grpSpPr>
        <p:sp>
          <p:nvSpPr>
            <p:cNvPr id="929" name="Line"/>
            <p:cNvSpPr/>
            <p:nvPr/>
          </p:nvSpPr>
          <p:spPr>
            <a:xfrm>
              <a:off x="0" y="0"/>
              <a:ext cx="691859" cy="136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extrusionOk="0">
                  <a:moveTo>
                    <a:pt x="6570" y="0"/>
                  </a:moveTo>
                  <a:cubicBezTo>
                    <a:pt x="5686" y="756"/>
                    <a:pt x="2397" y="2722"/>
                    <a:pt x="1317" y="4461"/>
                  </a:cubicBezTo>
                  <a:cubicBezTo>
                    <a:pt x="237" y="6200"/>
                    <a:pt x="-205" y="8746"/>
                    <a:pt x="90" y="10485"/>
                  </a:cubicBezTo>
                  <a:cubicBezTo>
                    <a:pt x="384" y="12224"/>
                    <a:pt x="1415" y="13711"/>
                    <a:pt x="2986" y="14921"/>
                  </a:cubicBezTo>
                  <a:cubicBezTo>
                    <a:pt x="4557" y="16131"/>
                    <a:pt x="6422" y="16660"/>
                    <a:pt x="9466" y="17769"/>
                  </a:cubicBezTo>
                  <a:cubicBezTo>
                    <a:pt x="12510" y="18878"/>
                    <a:pt x="18891" y="20793"/>
                    <a:pt x="21395" y="21600"/>
                  </a:cubicBezTo>
                </a:path>
              </a:pathLst>
            </a:custGeom>
            <a:noFill/>
            <a:ln w="76200" cap="flat">
              <a:solidFill>
                <a:srgbClr val="84FD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ctr" hangingPunct="0">
                <a:defRPr sz="2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Line"/>
            <p:cNvSpPr/>
            <p:nvPr/>
          </p:nvSpPr>
          <p:spPr>
            <a:xfrm>
              <a:off x="2029824" y="876300"/>
              <a:ext cx="592436" cy="912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21553" y="0"/>
                  </a:moveTo>
                  <a:cubicBezTo>
                    <a:pt x="20144" y="92"/>
                    <a:pt x="15590" y="31"/>
                    <a:pt x="13007" y="581"/>
                  </a:cubicBezTo>
                  <a:cubicBezTo>
                    <a:pt x="10424" y="1132"/>
                    <a:pt x="7748" y="2142"/>
                    <a:pt x="5916" y="3274"/>
                  </a:cubicBezTo>
                  <a:cubicBezTo>
                    <a:pt x="4085" y="4406"/>
                    <a:pt x="3005" y="5874"/>
                    <a:pt x="2066" y="7343"/>
                  </a:cubicBezTo>
                  <a:cubicBezTo>
                    <a:pt x="1127" y="8811"/>
                    <a:pt x="610" y="9760"/>
                    <a:pt x="282" y="12146"/>
                  </a:cubicBezTo>
                  <a:cubicBezTo>
                    <a:pt x="-47" y="14533"/>
                    <a:pt x="47" y="19642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84FD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ctr" hangingPunct="0">
                <a:defRPr sz="2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400" b="1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66069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" grpId="0" animBg="1" advAuto="0"/>
      <p:bldP spid="926" grpId="0" animBg="1" advAuto="0"/>
      <p:bldP spid="928" grpId="0" animBg="1" advAuto="0"/>
      <p:bldP spid="93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Line"/>
          <p:cNvSpPr/>
          <p:nvPr/>
        </p:nvSpPr>
        <p:spPr>
          <a:xfrm>
            <a:off x="1612901" y="585787"/>
            <a:ext cx="8950325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4" name="Line"/>
          <p:cNvSpPr/>
          <p:nvPr/>
        </p:nvSpPr>
        <p:spPr>
          <a:xfrm flipV="1">
            <a:off x="1817687" y="6496050"/>
            <a:ext cx="8562976" cy="1588"/>
          </a:xfrm>
          <a:prstGeom prst="line">
            <a:avLst/>
          </a:prstGeom>
          <a:ln w="127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5" name="Scientific Computing and Imaging Institute, University of Utah"/>
          <p:cNvSpPr txBox="1"/>
          <p:nvPr/>
        </p:nvSpPr>
        <p:spPr>
          <a:xfrm>
            <a:off x="1691482" y="6448426"/>
            <a:ext cx="88265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1800" i="1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Scientific Computing and Imaging Institute, University of Utah</a:t>
            </a:r>
          </a:p>
        </p:txBody>
      </p:sp>
      <p:pic>
        <p:nvPicPr>
          <p:cNvPr id="936" name="image1.jpg" descr="image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6" y="6532562"/>
            <a:ext cx="628651" cy="27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vislogo.png" descr="vislogo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6545263"/>
            <a:ext cx="598488" cy="241301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Flow-line curvature results"/>
          <p:cNvSpPr txBox="1">
            <a:spLocks noGrp="1"/>
          </p:cNvSpPr>
          <p:nvPr>
            <p:ph type="title"/>
          </p:nvPr>
        </p:nvSpPr>
        <p:spPr>
          <a:xfrm>
            <a:off x="200025" y="63500"/>
            <a:ext cx="8670926" cy="550863"/>
          </a:xfrm>
          <a:prstGeom prst="rect">
            <a:avLst/>
          </a:prstGeom>
        </p:spPr>
        <p:txBody>
          <a:bodyPr/>
          <a:lstStyle/>
          <a:p>
            <a:r>
              <a:rPr dirty="0"/>
              <a:t>Flow-line curvature results</a:t>
            </a:r>
          </a:p>
        </p:txBody>
      </p:sp>
      <p:sp>
        <p:nvSpPr>
          <p:cNvPr id="939" name="Thumb from Visible Human Female, fresh CT:"/>
          <p:cNvSpPr txBox="1">
            <a:spLocks noGrp="1"/>
          </p:cNvSpPr>
          <p:nvPr>
            <p:ph type="body" sz="quarter" idx="1"/>
          </p:nvPr>
        </p:nvSpPr>
        <p:spPr>
          <a:xfrm>
            <a:off x="1666875" y="614363"/>
            <a:ext cx="8845550" cy="741363"/>
          </a:xfrm>
          <a:prstGeom prst="rect">
            <a:avLst/>
          </a:prstGeom>
        </p:spPr>
        <p:txBody>
          <a:bodyPr/>
          <a:lstStyle>
            <a:lvl1pPr>
              <a:buClr>
                <a:srgbClr val="FFFDA9"/>
              </a:buClr>
              <a:buSzTx/>
              <a:buFont typeface="Arial"/>
              <a:buNone/>
              <a:defRPr sz="2800"/>
            </a:lvl1pPr>
          </a:lstStyle>
          <a:p>
            <a:r>
              <a:t>Thumb from Visible Human Female, fresh CT: </a:t>
            </a:r>
          </a:p>
        </p:txBody>
      </p:sp>
      <p:pic>
        <p:nvPicPr>
          <p:cNvPr id="940" name="image.png" descr="imag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093788"/>
            <a:ext cx="8686800" cy="4983163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κf"/>
          <p:cNvSpPr txBox="1"/>
          <p:nvPr/>
        </p:nvSpPr>
        <p:spPr>
          <a:xfrm>
            <a:off x="9261282" y="5567363"/>
            <a:ext cx="47961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r">
              <a:buClr>
                <a:srgbClr val="FCFED3"/>
              </a:buClr>
              <a:buFont typeface="Symbol"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CFED3"/>
                </a:solidFill>
                <a:uFill>
                  <a:solidFill>
                    <a:srgbClr val="FCFED3"/>
                  </a:solidFill>
                </a:uFill>
                <a:latin typeface="Symbol"/>
                <a:ea typeface="Symbol"/>
                <a:cs typeface="Symbol"/>
                <a:sym typeface="Symbol"/>
              </a:rPr>
              <a:t>k</a:t>
            </a:r>
            <a:r>
              <a:rPr sz="2400" baseline="-250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</a:rPr>
              <a:t>f</a:t>
            </a:r>
          </a:p>
        </p:txBody>
      </p:sp>
      <p:sp>
        <p:nvSpPr>
          <p:cNvPr id="942" name="f=1055"/>
          <p:cNvSpPr txBox="1"/>
          <p:nvPr/>
        </p:nvSpPr>
        <p:spPr>
          <a:xfrm>
            <a:off x="1841355" y="5981701"/>
            <a:ext cx="129554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f=1055</a:t>
            </a:r>
          </a:p>
        </p:txBody>
      </p:sp>
      <p:sp>
        <p:nvSpPr>
          <p:cNvPr id="943" name="1095"/>
          <p:cNvSpPr txBox="1"/>
          <p:nvPr/>
        </p:nvSpPr>
        <p:spPr>
          <a:xfrm>
            <a:off x="3465183" y="5981701"/>
            <a:ext cx="98616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1095</a:t>
            </a:r>
          </a:p>
        </p:txBody>
      </p:sp>
      <p:sp>
        <p:nvSpPr>
          <p:cNvPr id="944" name="1175"/>
          <p:cNvSpPr txBox="1"/>
          <p:nvPr/>
        </p:nvSpPr>
        <p:spPr>
          <a:xfrm>
            <a:off x="5015857" y="5981701"/>
            <a:ext cx="95949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1175</a:t>
            </a:r>
          </a:p>
        </p:txBody>
      </p:sp>
      <p:sp>
        <p:nvSpPr>
          <p:cNvPr id="945" name="1255"/>
          <p:cNvSpPr txBox="1"/>
          <p:nvPr/>
        </p:nvSpPr>
        <p:spPr>
          <a:xfrm>
            <a:off x="6436983" y="5981701"/>
            <a:ext cx="98616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1255</a:t>
            </a:r>
          </a:p>
        </p:txBody>
      </p:sp>
      <p:sp>
        <p:nvSpPr>
          <p:cNvPr id="946" name="1335"/>
          <p:cNvSpPr txBox="1"/>
          <p:nvPr/>
        </p:nvSpPr>
        <p:spPr>
          <a:xfrm>
            <a:off x="7884783" y="5981701"/>
            <a:ext cx="98616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1335</a:t>
            </a:r>
          </a:p>
        </p:txBody>
      </p:sp>
      <p:sp>
        <p:nvSpPr>
          <p:cNvPr id="947" name="1405"/>
          <p:cNvSpPr txBox="1"/>
          <p:nvPr/>
        </p:nvSpPr>
        <p:spPr>
          <a:xfrm>
            <a:off x="9332583" y="5981701"/>
            <a:ext cx="98616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FFFED5"/>
              </a:buClr>
              <a:buFont typeface="Arial"/>
              <a:defRPr sz="28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1405</a:t>
            </a:r>
          </a:p>
        </p:txBody>
      </p:sp>
      <p:sp>
        <p:nvSpPr>
          <p:cNvPr id="948" name="Line"/>
          <p:cNvSpPr/>
          <p:nvPr/>
        </p:nvSpPr>
        <p:spPr>
          <a:xfrm>
            <a:off x="2117725" y="5799137"/>
            <a:ext cx="7105650" cy="1588"/>
          </a:xfrm>
          <a:prstGeom prst="line">
            <a:avLst/>
          </a:prstGeom>
          <a:ln w="38100">
            <a:solidFill>
              <a:srgbClr val="FFFED5"/>
            </a:solidFill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0256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Scientific Computing and Imaging Institute, University of Utah</a:t>
            </a:r>
          </a:p>
        </p:txBody>
      </p:sp>
      <p:pic>
        <p:nvPicPr>
          <p:cNvPr id="783" name="image59.png" descr="image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26" y="777875"/>
            <a:ext cx="2816225" cy="5664200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Line"/>
          <p:cNvSpPr/>
          <p:nvPr/>
        </p:nvSpPr>
        <p:spPr>
          <a:xfrm flipH="1">
            <a:off x="9534525" y="830263"/>
            <a:ext cx="1" cy="5461001"/>
          </a:xfrm>
          <a:prstGeom prst="line">
            <a:avLst/>
          </a:prstGeom>
          <a:ln w="88900">
            <a:solidFill>
              <a:srgbClr val="FFFDA9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785" name="Line"/>
          <p:cNvSpPr/>
          <p:nvPr/>
        </p:nvSpPr>
        <p:spPr>
          <a:xfrm flipH="1">
            <a:off x="9339263" y="3548063"/>
            <a:ext cx="358776" cy="1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786" name="0"/>
          <p:cNvSpPr txBox="1"/>
          <p:nvPr/>
        </p:nvSpPr>
        <p:spPr>
          <a:xfrm>
            <a:off x="10156430" y="3135314"/>
            <a:ext cx="20518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4800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0</a:t>
            </a:r>
          </a:p>
        </p:txBody>
      </p:sp>
      <p:sp>
        <p:nvSpPr>
          <p:cNvPr id="787" name="+"/>
          <p:cNvSpPr txBox="1"/>
          <p:nvPr/>
        </p:nvSpPr>
        <p:spPr>
          <a:xfrm>
            <a:off x="10046829" y="703263"/>
            <a:ext cx="211596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5400" b="1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 dirty="0">
                <a:sym typeface="Helvetica"/>
              </a:rPr>
              <a:t>+</a:t>
            </a:r>
          </a:p>
        </p:txBody>
      </p:sp>
      <p:sp>
        <p:nvSpPr>
          <p:cNvPr id="788" name="-"/>
          <p:cNvSpPr txBox="1"/>
          <p:nvPr/>
        </p:nvSpPr>
        <p:spPr>
          <a:xfrm>
            <a:off x="9682164" y="5549901"/>
            <a:ext cx="5080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7200" b="1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-</a:t>
            </a:r>
          </a:p>
        </p:txBody>
      </p:sp>
      <p:pic>
        <p:nvPicPr>
          <p:cNvPr id="795" name="image64.png" descr="image6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80234"/>
            <a:ext cx="4386722" cy="554112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35474" y="56030"/>
            <a:ext cx="9315319" cy="880496"/>
          </a:xfrm>
        </p:spPr>
        <p:txBody>
          <a:bodyPr>
            <a:normAutofit/>
          </a:bodyPr>
          <a:lstStyle/>
          <a:p>
            <a:r>
              <a:rPr lang="en-US" sz="5400" dirty="0"/>
              <a:t>3D Transfer Function</a:t>
            </a:r>
          </a:p>
        </p:txBody>
      </p:sp>
    </p:spTree>
    <p:extLst>
      <p:ext uri="{BB962C8B-B14F-4D97-AF65-F5344CB8AC3E}">
        <p14:creationId xmlns:p14="http://schemas.microsoft.com/office/powerpoint/2010/main" val="18420376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Scientific Computing and Imaging Institute, University of Utah</a:t>
            </a:r>
          </a:p>
        </p:txBody>
      </p:sp>
      <p:sp>
        <p:nvSpPr>
          <p:cNvPr id="825" name="Visualizing Uncertainty"/>
          <p:cNvSpPr txBox="1">
            <a:spLocks noGrp="1"/>
          </p:cNvSpPr>
          <p:nvPr>
            <p:ph type="title"/>
          </p:nvPr>
        </p:nvSpPr>
        <p:spPr>
          <a:xfrm>
            <a:off x="135924" y="0"/>
            <a:ext cx="11911914" cy="7842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dirty="0"/>
              <a:t>Visualizing Uncertainty</a:t>
            </a:r>
            <a:r>
              <a:rPr lang="en-US" sz="4000" dirty="0"/>
              <a:t> Using Volume Rendering</a:t>
            </a:r>
            <a:endParaRPr sz="4000" dirty="0"/>
          </a:p>
        </p:txBody>
      </p:sp>
      <p:grpSp>
        <p:nvGrpSpPr>
          <p:cNvPr id="836" name="Group"/>
          <p:cNvGrpSpPr/>
          <p:nvPr/>
        </p:nvGrpSpPr>
        <p:grpSpPr>
          <a:xfrm>
            <a:off x="1892299" y="784225"/>
            <a:ext cx="8765707" cy="5991784"/>
            <a:chOff x="0" y="0"/>
            <a:chExt cx="8230737" cy="5626105"/>
          </a:xfrm>
        </p:grpSpPr>
        <p:pic>
          <p:nvPicPr>
            <p:cNvPr id="827" name="image70.png" descr="image7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28" name="image71.png" descr="image7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7227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29" name="image72.png" descr="image7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4455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0" name="image73.png" descr="image7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4455" y="2624859"/>
              <a:ext cx="2696283" cy="258644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1" name="image74.png" descr="image7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24859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2" name="image75.png" descr="image7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7227" y="2624859"/>
              <a:ext cx="2696283" cy="258644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833" name="Fuzzy"/>
            <p:cNvSpPr txBox="1"/>
            <p:nvPr/>
          </p:nvSpPr>
          <p:spPr>
            <a:xfrm>
              <a:off x="833715" y="5180254"/>
              <a:ext cx="904541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Fuzzy</a:t>
              </a:r>
            </a:p>
          </p:txBody>
        </p:sp>
        <p:sp>
          <p:nvSpPr>
            <p:cNvPr id="834" name="Sensitivity"/>
            <p:cNvSpPr txBox="1"/>
            <p:nvPr/>
          </p:nvSpPr>
          <p:spPr>
            <a:xfrm>
              <a:off x="3459034" y="5180254"/>
              <a:ext cx="1465387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Sensitivity</a:t>
              </a:r>
            </a:p>
          </p:txBody>
        </p:sp>
        <p:sp>
          <p:nvSpPr>
            <p:cNvPr id="835" name="Confidence"/>
            <p:cNvSpPr txBox="1"/>
            <p:nvPr/>
          </p:nvSpPr>
          <p:spPr>
            <a:xfrm>
              <a:off x="6238087" y="5180254"/>
              <a:ext cx="1635866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Confidence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293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17" y="6269171"/>
            <a:ext cx="602703" cy="415658"/>
          </a:xfrm>
          <a:prstGeom prst="rect">
            <a:avLst/>
          </a:prstGeom>
          <a:ln w="12700"/>
        </p:spPr>
      </p:pic>
      <p:pic>
        <p:nvPicPr>
          <p:cNvPr id="740" name="image2.png" descr="imag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86" y="6269171"/>
            <a:ext cx="818845" cy="419814"/>
          </a:xfrm>
          <a:prstGeom prst="rect">
            <a:avLst/>
          </a:prstGeom>
          <a:ln w="12700"/>
        </p:spPr>
      </p:pic>
      <p:sp>
        <p:nvSpPr>
          <p:cNvPr id="741" name="Line"/>
          <p:cNvSpPr/>
          <p:nvPr/>
        </p:nvSpPr>
        <p:spPr>
          <a:xfrm>
            <a:off x="2057400" y="6477000"/>
            <a:ext cx="3124200" cy="0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2" name="Line"/>
          <p:cNvSpPr/>
          <p:nvPr/>
        </p:nvSpPr>
        <p:spPr>
          <a:xfrm>
            <a:off x="7010400" y="6412523"/>
            <a:ext cx="3098800" cy="1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3" name="High Dimensional Transfer Functions Overview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11642047" cy="101550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b="0"/>
            </a:pPr>
            <a:r>
              <a:rPr dirty="0"/>
              <a:t>High Dimensional Transfer</a:t>
            </a:r>
            <a:r>
              <a:rPr lang="en-US" dirty="0"/>
              <a:t> </a:t>
            </a:r>
            <a:r>
              <a:rPr dirty="0"/>
              <a:t>Function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744" name="Create Transfer Functions (TFs) from user selected samples in spatial domain and error/uncertainty.…"/>
          <p:cNvSpPr txBox="1">
            <a:spLocks noGrp="1"/>
          </p:cNvSpPr>
          <p:nvPr>
            <p:ph type="body" idx="1"/>
          </p:nvPr>
        </p:nvSpPr>
        <p:spPr>
          <a:xfrm>
            <a:off x="385681" y="1047943"/>
            <a:ext cx="8974668" cy="425232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/>
              <a:t>Create Transfer Functions (TFs) from user selected samples in spatial domain and error/uncertainty.</a:t>
            </a:r>
          </a:p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 dirty="0"/>
              <a:t>Multiple linked views.</a:t>
            </a:r>
          </a:p>
        </p:txBody>
      </p:sp>
      <p:pic>
        <p:nvPicPr>
          <p:cNvPr id="745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06" y="2258071"/>
            <a:ext cx="9911386" cy="3729235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666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653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653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715" name="DTI-Deform-Vis.mp4" descr="DTI-Deform-Vi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838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83145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66" fill="hold"/>
                                        <p:tgtEl>
                                          <p:spTgt spid="1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4B2C5-E25B-BB4A-8210-8303582F2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18" y="1488494"/>
            <a:ext cx="8277363" cy="4373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B3299-458C-1744-A5B2-EF2F41DBB7AA}"/>
              </a:ext>
            </a:extLst>
          </p:cNvPr>
          <p:cNvSpPr txBox="1"/>
          <p:nvPr/>
        </p:nvSpPr>
        <p:spPr>
          <a:xfrm>
            <a:off x="1794006" y="0"/>
            <a:ext cx="4010714" cy="810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sym typeface="Helvetica Light"/>
              </a:rPr>
              <a:t>DTI Challenge</a:t>
            </a:r>
          </a:p>
        </p:txBody>
      </p:sp>
    </p:spTree>
    <p:extLst>
      <p:ext uri="{BB962C8B-B14F-4D97-AF65-F5344CB8AC3E}">
        <p14:creationId xmlns:p14="http://schemas.microsoft.com/office/powerpoint/2010/main" val="810108210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5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26300</TotalTime>
  <Words>231</Words>
  <Application>Microsoft Macintosh PowerPoint</Application>
  <PresentationFormat>Widescreen</PresentationFormat>
  <Paragraphs>48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Gill Sans</vt:lpstr>
      <vt:lpstr>Gill Sans Light</vt:lpstr>
      <vt:lpstr>Gill Sans MT</vt:lpstr>
      <vt:lpstr>Helvetica</vt:lpstr>
      <vt:lpstr>Helvetica Light</vt:lpstr>
      <vt:lpstr>Symbol</vt:lpstr>
      <vt:lpstr>Times New Roman</vt:lpstr>
      <vt:lpstr>Office Theme</vt:lpstr>
      <vt:lpstr>Gradient</vt:lpstr>
      <vt:lpstr>White</vt:lpstr>
      <vt:lpstr>Uncertainty Visualization</vt:lpstr>
      <vt:lpstr>QuizLens:  A Multi-lens approach for uncertainty exploration</vt:lpstr>
      <vt:lpstr>Isosurface uncertainty</vt:lpstr>
      <vt:lpstr>Flow-line curvature results</vt:lpstr>
      <vt:lpstr>3D Transfer Function</vt:lpstr>
      <vt:lpstr>Visualizing Uncertainty Using Volume Rendering</vt:lpstr>
      <vt:lpstr>High Dimensional Transfer Functions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Johnson</dc:creator>
  <cp:lastModifiedBy>Chris Johnson (crj@sci.utah.edu)</cp:lastModifiedBy>
  <cp:revision>226</cp:revision>
  <dcterms:created xsi:type="dcterms:W3CDTF">2018-10-28T21:49:36Z</dcterms:created>
  <dcterms:modified xsi:type="dcterms:W3CDTF">2023-08-14T15:33:10Z</dcterms:modified>
</cp:coreProperties>
</file>