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2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6.wmf"/><Relationship Id="rId9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0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1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erception.csl.illinois.edu/matrix-rank/sample_code.html" TargetMode="Externa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5.bin"/><Relationship Id="rId8" Type="http://schemas.openxmlformats.org/officeDocument/2006/relationships/image" Target="../media/image16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Netflix_Priz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Matrix Completion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1 (Informal Statement)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Consider an </a:t>
            </a:r>
            <a:r>
              <a:rPr lang="en-US" sz="2400" i="1" u="sng" dirty="0" smtClean="0"/>
              <a:t>unknown</a:t>
            </a:r>
            <a:r>
              <a:rPr lang="en-US" sz="2400" dirty="0" smtClean="0"/>
              <a:t> matrix </a:t>
            </a:r>
            <a:r>
              <a:rPr lang="en-US" sz="2400" b="1" dirty="0" smtClean="0">
                <a:latin typeface="Symbol" pitchFamily="18" charset="2"/>
              </a:rPr>
              <a:t>F</a:t>
            </a:r>
            <a:r>
              <a:rPr lang="en-US" sz="2400" dirty="0" smtClean="0"/>
              <a:t> of size </a:t>
            </a:r>
            <a:r>
              <a:rPr lang="en-US" sz="2400" i="1" dirty="0" smtClean="0"/>
              <a:t>n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by </a:t>
            </a:r>
            <a:r>
              <a:rPr lang="en-US" sz="2400" i="1" dirty="0" smtClean="0"/>
              <a:t>n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having rank </a:t>
            </a:r>
            <a:r>
              <a:rPr lang="en-US" sz="2400" i="1" dirty="0" smtClean="0"/>
              <a:t>r</a:t>
            </a:r>
            <a:r>
              <a:rPr lang="en-US" sz="2400" dirty="0" smtClean="0"/>
              <a:t> &lt; min(</a:t>
            </a:r>
            <a:r>
              <a:rPr lang="en-US" sz="2400" i="1" dirty="0" smtClean="0"/>
              <a:t>n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,</a:t>
            </a:r>
            <a:r>
              <a:rPr lang="en-US" sz="2400" i="1" dirty="0" smtClean="0"/>
              <a:t> n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). </a:t>
            </a:r>
          </a:p>
          <a:p>
            <a:r>
              <a:rPr lang="en-US" sz="2400" dirty="0" smtClean="0"/>
              <a:t>Suppose we observe only a fraction of entries of </a:t>
            </a:r>
            <a:r>
              <a:rPr lang="en-US" sz="2400" b="1" dirty="0" smtClean="0">
                <a:latin typeface="Symbol" pitchFamily="18" charset="2"/>
              </a:rPr>
              <a:t>F</a:t>
            </a:r>
            <a:r>
              <a:rPr lang="en-US" sz="2400" dirty="0" smtClean="0"/>
              <a:t> in the form of matrix </a:t>
            </a:r>
            <a:r>
              <a:rPr lang="en-US" sz="2400" b="1" dirty="0" smtClean="0">
                <a:latin typeface="Symbol" pitchFamily="18" charset="2"/>
              </a:rPr>
              <a:t>G</a:t>
            </a:r>
            <a:r>
              <a:rPr lang="en-US" sz="2400" dirty="0" smtClean="0"/>
              <a:t>, where </a:t>
            </a:r>
            <a:r>
              <a:rPr lang="en-US" sz="2400" b="1" dirty="0" smtClean="0">
                <a:latin typeface="Symbol" pitchFamily="18" charset="2"/>
              </a:rPr>
              <a:t>G</a:t>
            </a:r>
            <a:r>
              <a:rPr lang="en-US" sz="2400" dirty="0" smtClean="0"/>
              <a:t>(</a:t>
            </a:r>
            <a:r>
              <a:rPr lang="en-US" sz="2400" dirty="0" err="1" smtClean="0"/>
              <a:t>i,j</a:t>
            </a:r>
            <a:r>
              <a:rPr lang="en-US" sz="2400" dirty="0" smtClean="0"/>
              <a:t>) = </a:t>
            </a:r>
            <a:r>
              <a:rPr lang="en-US" sz="2400" b="1" dirty="0" smtClean="0">
                <a:latin typeface="Symbol" pitchFamily="18" charset="2"/>
              </a:rPr>
              <a:t>F</a:t>
            </a:r>
            <a:r>
              <a:rPr lang="en-US" sz="2400" dirty="0" smtClean="0"/>
              <a:t>(</a:t>
            </a:r>
            <a:r>
              <a:rPr lang="en-US" sz="2400" dirty="0" err="1" smtClean="0"/>
              <a:t>i,j</a:t>
            </a:r>
            <a:r>
              <a:rPr lang="en-US" sz="2400" dirty="0" smtClean="0"/>
              <a:t>) for all (</a:t>
            </a:r>
            <a:r>
              <a:rPr lang="en-US" sz="2400" dirty="0" err="1" smtClean="0"/>
              <a:t>i,j</a:t>
            </a:r>
            <a:r>
              <a:rPr lang="en-US" sz="2400" dirty="0" smtClean="0"/>
              <a:t>) belonging to some set </a:t>
            </a:r>
            <a:r>
              <a:rPr lang="en-US" sz="2400" dirty="0" smtClean="0">
                <a:latin typeface="Symbol" pitchFamily="18" charset="2"/>
              </a:rPr>
              <a:t>W</a:t>
            </a:r>
            <a:r>
              <a:rPr lang="en-US" sz="2400" dirty="0" smtClean="0"/>
              <a:t> and </a:t>
            </a:r>
            <a:r>
              <a:rPr lang="en-US" sz="2400" b="1" dirty="0" smtClean="0">
                <a:latin typeface="Symbol" pitchFamily="18" charset="2"/>
              </a:rPr>
              <a:t>G</a:t>
            </a:r>
            <a:r>
              <a:rPr lang="en-US" sz="2400" dirty="0" smtClean="0"/>
              <a:t>(</a:t>
            </a:r>
            <a:r>
              <a:rPr lang="en-US" sz="2400" dirty="0" err="1" smtClean="0"/>
              <a:t>i,j</a:t>
            </a:r>
            <a:r>
              <a:rPr lang="en-US" sz="2400" dirty="0" smtClean="0"/>
              <a:t>) undefined elsewhere.</a:t>
            </a:r>
          </a:p>
          <a:p>
            <a:r>
              <a:rPr lang="en-US" sz="2400" dirty="0" smtClean="0"/>
              <a:t>If </a:t>
            </a:r>
            <a:r>
              <a:rPr lang="en-US" sz="2400" b="1" dirty="0" smtClean="0">
                <a:solidFill>
                  <a:srgbClr val="FF0000"/>
                </a:solidFill>
              </a:rPr>
              <a:t>(1)</a:t>
            </a:r>
            <a:r>
              <a:rPr lang="en-US" sz="2400" dirty="0" smtClean="0"/>
              <a:t> </a:t>
            </a:r>
            <a:r>
              <a:rPr lang="en-US" sz="2400" b="1" dirty="0" smtClean="0">
                <a:latin typeface="Symbol" pitchFamily="18" charset="2"/>
              </a:rPr>
              <a:t>F</a:t>
            </a:r>
            <a:r>
              <a:rPr lang="en-US" sz="2400" dirty="0" smtClean="0"/>
              <a:t> has row and column spaces that are “sufficiently incoherent” with the canonical basis (i.e. identity matrix), </a:t>
            </a:r>
            <a:r>
              <a:rPr lang="en-US" sz="2400" b="1" dirty="0" smtClean="0">
                <a:solidFill>
                  <a:srgbClr val="FF0000"/>
                </a:solidFill>
              </a:rPr>
              <a:t>(2)</a:t>
            </a:r>
            <a:r>
              <a:rPr lang="en-US" sz="2400" dirty="0" smtClean="0"/>
              <a:t>  </a:t>
            </a:r>
            <a:r>
              <a:rPr lang="en-US" sz="2400" i="1" dirty="0" smtClean="0"/>
              <a:t>r</a:t>
            </a:r>
            <a:r>
              <a:rPr lang="en-US" sz="2400" dirty="0" smtClean="0"/>
              <a:t> is “sufficiently small”, and </a:t>
            </a:r>
            <a:r>
              <a:rPr lang="en-US" sz="2400" b="1" dirty="0" smtClean="0">
                <a:solidFill>
                  <a:srgbClr val="FF0000"/>
                </a:solidFill>
              </a:rPr>
              <a:t>(3)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pitchFamily="18" charset="2"/>
              </a:rPr>
              <a:t>W</a:t>
            </a:r>
            <a:r>
              <a:rPr lang="en-US" sz="2400" dirty="0" smtClean="0"/>
              <a:t> is “sufficiently large”, then we can </a:t>
            </a:r>
            <a:r>
              <a:rPr lang="en-US" sz="2400" b="1" u="sng" dirty="0" smtClean="0"/>
              <a:t>accurately</a:t>
            </a:r>
            <a:r>
              <a:rPr lang="en-US" sz="2400" dirty="0" smtClean="0"/>
              <a:t> recover </a:t>
            </a:r>
            <a:r>
              <a:rPr lang="en-US" sz="2400" b="1" dirty="0" smtClean="0">
                <a:latin typeface="Symbol" pitchFamily="18" charset="2"/>
              </a:rPr>
              <a:t>F</a:t>
            </a:r>
            <a:r>
              <a:rPr lang="en-US" sz="2400" dirty="0" smtClean="0"/>
              <a:t> from </a:t>
            </a:r>
            <a:r>
              <a:rPr lang="en-US" sz="2400" b="1" dirty="0" smtClean="0">
                <a:latin typeface="Symbol" pitchFamily="18" charset="2"/>
              </a:rPr>
              <a:t>G</a:t>
            </a:r>
            <a:r>
              <a:rPr lang="en-US" sz="2400" dirty="0" smtClean="0"/>
              <a:t> by solving the following rank minimization problem: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68825" y="5118100"/>
          <a:ext cx="328295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574640" imgH="736560" progId="Equation.3">
                  <p:embed/>
                </p:oleObj>
              </mc:Choice>
              <mc:Fallback>
                <p:oleObj name="Equation" r:id="rId3" imgW="1574640" imgH="736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25" y="5118100"/>
                        <a:ext cx="3282950" cy="1536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theorem, but …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afore-mentioned optimization problem is NP-hard (in fact, it is known to have double exponential complexity!)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2 (Informal Statement)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Consider an unknown matrix </a:t>
            </a:r>
            <a:r>
              <a:rPr lang="en-US" sz="2400" b="1" dirty="0" smtClean="0">
                <a:latin typeface="Symbol" pitchFamily="18" charset="2"/>
              </a:rPr>
              <a:t>F</a:t>
            </a:r>
            <a:r>
              <a:rPr lang="en-US" sz="2400" dirty="0" smtClean="0"/>
              <a:t> of size </a:t>
            </a:r>
            <a:r>
              <a:rPr lang="en-US" sz="2400" i="1" dirty="0" smtClean="0"/>
              <a:t>n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by </a:t>
            </a:r>
            <a:r>
              <a:rPr lang="en-US" sz="2400" i="1" dirty="0" smtClean="0"/>
              <a:t>n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having rank </a:t>
            </a:r>
            <a:r>
              <a:rPr lang="en-US" sz="2400" i="1" dirty="0" smtClean="0"/>
              <a:t>r</a:t>
            </a:r>
            <a:r>
              <a:rPr lang="en-US" sz="2400" dirty="0" smtClean="0"/>
              <a:t> &lt; min(</a:t>
            </a:r>
            <a:r>
              <a:rPr lang="en-US" sz="2400" i="1" dirty="0" smtClean="0"/>
              <a:t>n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,</a:t>
            </a:r>
            <a:r>
              <a:rPr lang="en-US" sz="2400" i="1" dirty="0" smtClean="0"/>
              <a:t> n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). </a:t>
            </a:r>
          </a:p>
          <a:p>
            <a:r>
              <a:rPr lang="en-US" sz="2400" dirty="0" smtClean="0"/>
              <a:t>Suppose we observe only a fraction of entries of </a:t>
            </a:r>
            <a:r>
              <a:rPr lang="en-US" sz="2400" b="1" dirty="0" smtClean="0">
                <a:latin typeface="Symbol" pitchFamily="18" charset="2"/>
              </a:rPr>
              <a:t>F</a:t>
            </a:r>
            <a:r>
              <a:rPr lang="en-US" sz="2400" dirty="0" smtClean="0"/>
              <a:t> in the form of matrix </a:t>
            </a:r>
            <a:r>
              <a:rPr lang="en-US" sz="2400" b="1" dirty="0" smtClean="0">
                <a:latin typeface="Symbol" pitchFamily="18" charset="2"/>
              </a:rPr>
              <a:t>G</a:t>
            </a:r>
            <a:r>
              <a:rPr lang="en-US" sz="2400" dirty="0" smtClean="0"/>
              <a:t>, where </a:t>
            </a:r>
            <a:r>
              <a:rPr lang="en-US" sz="2400" b="1" dirty="0" smtClean="0">
                <a:latin typeface="Symbol" pitchFamily="18" charset="2"/>
              </a:rPr>
              <a:t>G</a:t>
            </a:r>
            <a:r>
              <a:rPr lang="en-US" sz="2400" dirty="0" smtClean="0"/>
              <a:t>(</a:t>
            </a:r>
            <a:r>
              <a:rPr lang="en-US" sz="2400" dirty="0" err="1" smtClean="0"/>
              <a:t>i,j</a:t>
            </a:r>
            <a:r>
              <a:rPr lang="en-US" sz="2400" dirty="0" smtClean="0"/>
              <a:t>) = </a:t>
            </a:r>
            <a:r>
              <a:rPr lang="en-US" sz="2400" b="1" dirty="0" smtClean="0">
                <a:latin typeface="Symbol" pitchFamily="18" charset="2"/>
              </a:rPr>
              <a:t>F</a:t>
            </a:r>
            <a:r>
              <a:rPr lang="en-US" sz="2400" dirty="0" smtClean="0"/>
              <a:t>(</a:t>
            </a:r>
            <a:r>
              <a:rPr lang="en-US" sz="2400" dirty="0" err="1" smtClean="0"/>
              <a:t>i,j</a:t>
            </a:r>
            <a:r>
              <a:rPr lang="en-US" sz="2400" dirty="0" smtClean="0"/>
              <a:t>) for all (</a:t>
            </a:r>
            <a:r>
              <a:rPr lang="en-US" sz="2400" dirty="0" err="1" smtClean="0"/>
              <a:t>i,j</a:t>
            </a:r>
            <a:r>
              <a:rPr lang="en-US" sz="2400" dirty="0" smtClean="0"/>
              <a:t>) belonging to some set </a:t>
            </a:r>
            <a:r>
              <a:rPr lang="en-US" sz="2400" dirty="0" smtClean="0">
                <a:latin typeface="Symbol" pitchFamily="18" charset="2"/>
              </a:rPr>
              <a:t>W </a:t>
            </a:r>
            <a:r>
              <a:rPr lang="en-US" sz="2400" dirty="0" smtClean="0"/>
              <a:t>and </a:t>
            </a:r>
            <a:r>
              <a:rPr lang="en-US" sz="2400" b="1" dirty="0" smtClean="0">
                <a:latin typeface="Symbol" pitchFamily="18" charset="2"/>
              </a:rPr>
              <a:t>G</a:t>
            </a:r>
            <a:r>
              <a:rPr lang="en-US" sz="2400" dirty="0" smtClean="0"/>
              <a:t>(</a:t>
            </a:r>
            <a:r>
              <a:rPr lang="en-US" sz="2400" dirty="0" err="1" smtClean="0"/>
              <a:t>i,j</a:t>
            </a:r>
            <a:r>
              <a:rPr lang="en-US" sz="2400" dirty="0" smtClean="0"/>
              <a:t>) undefined elsewhere.</a:t>
            </a:r>
          </a:p>
          <a:p>
            <a:r>
              <a:rPr lang="en-US" sz="2400" dirty="0" smtClean="0"/>
              <a:t>If </a:t>
            </a:r>
            <a:r>
              <a:rPr lang="en-US" sz="2400" b="1" dirty="0" smtClean="0">
                <a:solidFill>
                  <a:srgbClr val="FF0000"/>
                </a:solidFill>
              </a:rPr>
              <a:t>(1)</a:t>
            </a:r>
            <a:r>
              <a:rPr lang="en-US" sz="2400" dirty="0" smtClean="0"/>
              <a:t> </a:t>
            </a:r>
            <a:r>
              <a:rPr lang="en-US" sz="2400" b="1" dirty="0" smtClean="0">
                <a:latin typeface="Symbol" pitchFamily="18" charset="2"/>
              </a:rPr>
              <a:t>F</a:t>
            </a:r>
            <a:r>
              <a:rPr lang="en-US" sz="2400" dirty="0" smtClean="0"/>
              <a:t> has row and column spaces that are “sufficiently incoherent” with the canonical basis (i.e. identity matrix), </a:t>
            </a:r>
            <a:r>
              <a:rPr lang="en-US" sz="2400" b="1" dirty="0" smtClean="0">
                <a:solidFill>
                  <a:srgbClr val="FF0000"/>
                </a:solidFill>
              </a:rPr>
              <a:t>(2)</a:t>
            </a:r>
            <a:r>
              <a:rPr lang="en-US" sz="2400" dirty="0" smtClean="0"/>
              <a:t>  </a:t>
            </a:r>
            <a:r>
              <a:rPr lang="en-US" sz="2400" i="1" dirty="0" smtClean="0"/>
              <a:t>r</a:t>
            </a:r>
            <a:r>
              <a:rPr lang="en-US" sz="2400" dirty="0" smtClean="0"/>
              <a:t> is “sufficiently small”, and </a:t>
            </a:r>
            <a:r>
              <a:rPr lang="en-US" sz="2400" b="1" dirty="0" smtClean="0">
                <a:solidFill>
                  <a:srgbClr val="FF0000"/>
                </a:solidFill>
              </a:rPr>
              <a:t>(3)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pitchFamily="18" charset="2"/>
              </a:rPr>
              <a:t>W</a:t>
            </a:r>
            <a:r>
              <a:rPr lang="en-US" sz="2400" dirty="0" smtClean="0"/>
              <a:t> is “sufficiently large”, then we can </a:t>
            </a:r>
            <a:r>
              <a:rPr lang="en-US" sz="2400" b="1" u="sng" dirty="0" smtClean="0"/>
              <a:t>accurately</a:t>
            </a:r>
            <a:r>
              <a:rPr lang="en-US" sz="2400" dirty="0" smtClean="0"/>
              <a:t> recover </a:t>
            </a:r>
            <a:r>
              <a:rPr lang="en-US" sz="2400" b="1" dirty="0" smtClean="0">
                <a:latin typeface="Symbol" pitchFamily="18" charset="2"/>
              </a:rPr>
              <a:t>F</a:t>
            </a:r>
            <a:r>
              <a:rPr lang="en-US" sz="2400" dirty="0" smtClean="0"/>
              <a:t> from </a:t>
            </a:r>
            <a:r>
              <a:rPr lang="en-US" sz="2400" b="1" dirty="0" smtClean="0">
                <a:latin typeface="Symbol" pitchFamily="18" charset="2"/>
              </a:rPr>
              <a:t>G</a:t>
            </a:r>
            <a:r>
              <a:rPr lang="en-US" sz="2400" dirty="0" smtClean="0"/>
              <a:t> by solving the following </a:t>
            </a:r>
            <a:r>
              <a:rPr lang="en-US" sz="2400" b="1" dirty="0" smtClean="0"/>
              <a:t>“trace-norm”</a:t>
            </a:r>
            <a:r>
              <a:rPr lang="en-US" sz="2400" dirty="0" smtClean="0"/>
              <a:t> minimization problem: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78500" y="5256213"/>
          <a:ext cx="3124200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1549080" imgH="787320" progId="Equation.3">
                  <p:embed/>
                </p:oleObj>
              </mc:Choice>
              <mc:Fallback>
                <p:oleObj name="Equation" r:id="rId3" imgW="1549080" imgH="787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0" y="5256213"/>
                        <a:ext cx="3124200" cy="15875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trace-norm of a matrix?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trace-norm of a matrix is the </a:t>
            </a:r>
            <a:r>
              <a:rPr lang="en-US" b="1" dirty="0" smtClean="0"/>
              <a:t>sum of its singular values.</a:t>
            </a:r>
          </a:p>
          <a:p>
            <a:r>
              <a:rPr lang="en-US" dirty="0" smtClean="0"/>
              <a:t>It is also called </a:t>
            </a:r>
            <a:r>
              <a:rPr lang="en-US" b="1" dirty="0" smtClean="0"/>
              <a:t>nuclear norm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a </a:t>
            </a:r>
            <a:r>
              <a:rPr lang="en-US" b="1" dirty="0" smtClean="0"/>
              <a:t>softened version of the rank</a:t>
            </a:r>
            <a:r>
              <a:rPr lang="en-US" dirty="0" smtClean="0"/>
              <a:t> of a matrix, just like the L1-norm of a vector is a softened version of the L0-norm of the vector.</a:t>
            </a:r>
          </a:p>
          <a:p>
            <a:r>
              <a:rPr lang="en-US" dirty="0" smtClean="0"/>
              <a:t>Minimization of the trace-norm (even under the given constraints) is a </a:t>
            </a:r>
            <a:r>
              <a:rPr lang="en-US" b="1" dirty="0" smtClean="0"/>
              <a:t>convex optimization problem </a:t>
            </a:r>
            <a:r>
              <a:rPr lang="en-US" dirty="0" smtClean="0"/>
              <a:t>and can be solved efficiently (no local minima issues).</a:t>
            </a:r>
          </a:p>
          <a:p>
            <a:r>
              <a:rPr lang="en-US" dirty="0" smtClean="0"/>
              <a:t>This is similar to the L1-norm optimization (in compressive sensing) being efficiently solvable.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about trace-norm minimization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efficient trace-norm minimization procedure is </a:t>
            </a:r>
            <a:r>
              <a:rPr lang="en-US" b="1" dirty="0" smtClean="0"/>
              <a:t>provably</a:t>
            </a:r>
            <a:r>
              <a:rPr lang="en-US" dirty="0" smtClean="0"/>
              <a:t> known to give the </a:t>
            </a:r>
            <a:r>
              <a:rPr lang="en-US" b="1" dirty="0" smtClean="0"/>
              <a:t>EXACT SAME </a:t>
            </a:r>
            <a:r>
              <a:rPr lang="en-US" dirty="0" smtClean="0"/>
              <a:t>result as the NP-hard rank minimization problem (under the same constraints and same conditions on the unknown matrix </a:t>
            </a:r>
            <a:r>
              <a:rPr lang="en-US" b="1" dirty="0" smtClean="0">
                <a:latin typeface="Symbol" pitchFamily="18" charset="2"/>
              </a:rPr>
              <a:t>F</a:t>
            </a:r>
            <a:r>
              <a:rPr lang="en-US" dirty="0" smtClean="0"/>
              <a:t> and the sampling set 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This is analogous to the case where L1-norm optimization yielded the same result as L0-norm optimization (under the same set of constraints and conditions).</a:t>
            </a:r>
          </a:p>
          <a:p>
            <a:r>
              <a:rPr lang="en-US" dirty="0" smtClean="0"/>
              <a:t>Henceforth we will concentrate only on Theorem 2 (and beyond).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devil is in the details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Beware: </a:t>
            </a:r>
            <a:r>
              <a:rPr lang="en-US" dirty="0" smtClean="0"/>
              <a:t>Not all low-rank matrices can be recovered from partial measurements!</a:t>
            </a:r>
          </a:p>
          <a:p>
            <a:r>
              <a:rPr lang="en-US" dirty="0" smtClean="0"/>
              <a:t>Example consider a matrix containing zeroes everywhere except the top-right corner.</a:t>
            </a:r>
          </a:p>
          <a:p>
            <a:r>
              <a:rPr lang="en-US" dirty="0" smtClean="0"/>
              <a:t>This matrix is low rank, but it </a:t>
            </a:r>
            <a:r>
              <a:rPr lang="en-US" b="1" i="1" u="sng" dirty="0" smtClean="0"/>
              <a:t>cannot</a:t>
            </a:r>
            <a:r>
              <a:rPr lang="en-US" dirty="0" smtClean="0"/>
              <a:t> be recovered from knowledge of only a fraction of its entries!</a:t>
            </a:r>
          </a:p>
          <a:p>
            <a:r>
              <a:rPr lang="en-US" dirty="0" smtClean="0"/>
              <a:t>Many other such examples exist.</a:t>
            </a:r>
          </a:p>
          <a:p>
            <a:r>
              <a:rPr lang="en-US" dirty="0" smtClean="0"/>
              <a:t>In reality, Theorems 1 and 2 work for low-rank matrices whose </a:t>
            </a:r>
            <a:r>
              <a:rPr lang="en-US" b="1" dirty="0" smtClean="0"/>
              <a:t>singular vectors are sufficiently spread out</a:t>
            </a:r>
            <a:r>
              <a:rPr lang="en-US" dirty="0" smtClean="0"/>
              <a:t>, i.e. </a:t>
            </a:r>
            <a:r>
              <a:rPr lang="en-US" b="1" dirty="0" smtClean="0"/>
              <a:t>sufficiently incoherent with the canonical basis </a:t>
            </a:r>
            <a:r>
              <a:rPr lang="en-US" dirty="0" smtClean="0"/>
              <a:t>(i.e. with the identity matrix).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 of a basis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coherence of subspace </a:t>
            </a:r>
            <a:r>
              <a:rPr lang="en-US" b="1" i="1" dirty="0" smtClean="0"/>
              <a:t>U</a:t>
            </a:r>
            <a:r>
              <a:rPr lang="en-US" dirty="0" smtClean="0"/>
              <a:t> of </a:t>
            </a:r>
            <a:r>
              <a:rPr lang="en-US" b="1" dirty="0" smtClean="0">
                <a:latin typeface="French Script MT" pitchFamily="66" charset="0"/>
              </a:rPr>
              <a:t>R</a:t>
            </a:r>
            <a:r>
              <a:rPr lang="en-US" baseline="30000" dirty="0" smtClean="0"/>
              <a:t>n</a:t>
            </a:r>
            <a:r>
              <a:rPr lang="en-US" dirty="0" smtClean="0"/>
              <a:t> and having dimension </a:t>
            </a:r>
            <a:r>
              <a:rPr lang="en-US" i="1" dirty="0" smtClean="0"/>
              <a:t>r</a:t>
            </a:r>
            <a:r>
              <a:rPr lang="en-US" dirty="0" smtClean="0"/>
              <a:t> with respect to the canonical basis {</a:t>
            </a:r>
            <a:r>
              <a:rPr lang="en-US" b="1" dirty="0" smtClean="0"/>
              <a:t>e</a:t>
            </a:r>
            <a:r>
              <a:rPr lang="en-US" b="1" baseline="-25000" dirty="0" smtClean="0"/>
              <a:t>i</a:t>
            </a:r>
            <a:r>
              <a:rPr lang="en-US" dirty="0" smtClean="0"/>
              <a:t>} is defined as: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3276600"/>
          <a:ext cx="2971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3" imgW="1485720" imgH="393480" progId="Equation.3">
                  <p:embed/>
                </p:oleObj>
              </mc:Choice>
              <mc:Fallback>
                <p:oleObj name="Equation" r:id="rId3" imgW="14857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76600"/>
                        <a:ext cx="2971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Formal definition of key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an underlying matrix </a:t>
            </a:r>
            <a:r>
              <a:rPr lang="en-US" b="1" dirty="0" smtClean="0"/>
              <a:t>M</a:t>
            </a:r>
            <a:r>
              <a:rPr lang="en-US" dirty="0" smtClean="0"/>
              <a:t> of size n</a:t>
            </a:r>
            <a:r>
              <a:rPr lang="en-US" baseline="-25000" dirty="0" smtClean="0"/>
              <a:t>1</a:t>
            </a:r>
            <a:r>
              <a:rPr lang="en-US" dirty="0" smtClean="0"/>
              <a:t> by n</a:t>
            </a:r>
            <a:r>
              <a:rPr lang="en-US" baseline="-25000" dirty="0" smtClean="0"/>
              <a:t>2</a:t>
            </a:r>
            <a:r>
              <a:rPr lang="en-US" dirty="0" smtClean="0"/>
              <a:t>. Let the SVD of </a:t>
            </a:r>
            <a:r>
              <a:rPr lang="en-US" b="1" dirty="0" smtClean="0"/>
              <a:t>M</a:t>
            </a:r>
            <a:r>
              <a:rPr lang="en-US" dirty="0" smtClean="0"/>
              <a:t> be given as follows: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make the following assumptions about </a:t>
            </a:r>
            <a:r>
              <a:rPr lang="en-US" b="1" dirty="0" smtClean="0"/>
              <a:t>M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(A0)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(A1)</a:t>
            </a:r>
            <a:r>
              <a:rPr lang="en-US" dirty="0" smtClean="0"/>
              <a:t> The maximum entry in the n</a:t>
            </a:r>
            <a:r>
              <a:rPr lang="en-US" baseline="-25000" dirty="0" smtClean="0"/>
              <a:t>1</a:t>
            </a:r>
            <a:r>
              <a:rPr lang="en-US" dirty="0" smtClean="0"/>
              <a:t> by n</a:t>
            </a:r>
            <a:r>
              <a:rPr lang="en-US" baseline="-25000" dirty="0" smtClean="0"/>
              <a:t>2</a:t>
            </a:r>
            <a:r>
              <a:rPr lang="en-US" dirty="0" smtClean="0"/>
              <a:t> matrix            is upper bounded by </a:t>
            </a:r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447800" y="2781300"/>
          <a:ext cx="1905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3" imgW="952200" imgH="431640" progId="Equation.3">
                  <p:embed/>
                </p:oleObj>
              </mc:Choice>
              <mc:Fallback>
                <p:oleObj name="Equation" r:id="rId3" imgW="9522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781300"/>
                        <a:ext cx="1905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905000" y="4495800"/>
          <a:ext cx="4470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Equation" r:id="rId5" imgW="2234880" imgH="228600" progId="Equation.3">
                  <p:embed/>
                </p:oleObj>
              </mc:Choice>
              <mc:Fallback>
                <p:oleObj name="Equation" r:id="rId5" imgW="22348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495800"/>
                        <a:ext cx="4470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2209800" y="5410200"/>
          <a:ext cx="990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Equation" r:id="rId7" imgW="495000" imgH="431640" progId="Equation.3">
                  <p:embed/>
                </p:oleObj>
              </mc:Choice>
              <mc:Fallback>
                <p:oleObj name="Equation" r:id="rId7" imgW="49500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410200"/>
                        <a:ext cx="9906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6731000" y="5562600"/>
          <a:ext cx="2413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Equation" r:id="rId9" imgW="1206360" imgH="253800" progId="Equation.3">
                  <p:embed/>
                </p:oleObj>
              </mc:Choice>
              <mc:Fallback>
                <p:oleObj name="Equation" r:id="rId9" imgW="120636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0" y="5562600"/>
                        <a:ext cx="24130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2 (Formal Statement)</a:t>
            </a:r>
            <a:endParaRPr lang="en-US" dirty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" y="2000250"/>
            <a:ext cx="90233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>
            <a:off x="4724400" y="3657600"/>
            <a:ext cx="2514600" cy="1295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19800" y="48768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trace-norm </a:t>
            </a:r>
            <a:r>
              <a:rPr lang="en-US" dirty="0" err="1" smtClean="0"/>
              <a:t>minimizer</a:t>
            </a:r>
            <a:r>
              <a:rPr lang="en-US" dirty="0" smtClean="0"/>
              <a:t> (in the informal statement of theorem 2)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Theorem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 2 states that more entries of </a:t>
            </a:r>
            <a:r>
              <a:rPr lang="en-US" b="1" dirty="0" smtClean="0"/>
              <a:t>M</a:t>
            </a:r>
            <a:r>
              <a:rPr lang="en-US" dirty="0" smtClean="0"/>
              <a:t> must be known (denoted by </a:t>
            </a:r>
            <a:r>
              <a:rPr lang="en-US" i="1" dirty="0" smtClean="0"/>
              <a:t>m</a:t>
            </a:r>
            <a:r>
              <a:rPr lang="en-US" dirty="0" smtClean="0"/>
              <a:t>) for accurate reconstruction if (1) </a:t>
            </a:r>
            <a:r>
              <a:rPr lang="en-US" b="1" dirty="0" smtClean="0"/>
              <a:t>M</a:t>
            </a:r>
            <a:r>
              <a:rPr lang="en-US" dirty="0" smtClean="0"/>
              <a:t> has larger rank </a:t>
            </a:r>
            <a:r>
              <a:rPr lang="en-US" i="1" dirty="0" smtClean="0"/>
              <a:t>r</a:t>
            </a:r>
            <a:r>
              <a:rPr lang="en-US" dirty="0" smtClean="0"/>
              <a:t>, (2) greater value of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baseline="-25000" dirty="0" smtClean="0"/>
              <a:t>0</a:t>
            </a:r>
            <a:r>
              <a:rPr lang="en-US" dirty="0" smtClean="0"/>
              <a:t> in (A0), (3) greater value of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in (A1).</a:t>
            </a:r>
          </a:p>
          <a:p>
            <a:r>
              <a:rPr lang="en-US" dirty="0" smtClean="0"/>
              <a:t>Example: If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baseline="-25000" dirty="0" smtClean="0"/>
              <a:t>0</a:t>
            </a:r>
            <a:r>
              <a:rPr lang="en-US" dirty="0" smtClean="0"/>
              <a:t> = O(1) and the rank r is small, the reconstruction is accurate with high probability provided                        . </a:t>
            </a:r>
          </a:p>
          <a:p>
            <a:endParaRPr lang="en-US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343400" y="5181600"/>
          <a:ext cx="2133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3" imgW="1066680" imgH="228600" progId="Equation.3">
                  <p:embed/>
                </p:oleObj>
              </mc:Choice>
              <mc:Fallback>
                <p:oleObj name="Equation" r:id="rId3" imgW="10666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181600"/>
                        <a:ext cx="2133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Matrix </a:t>
            </a:r>
            <a:r>
              <a:rPr lang="en-US" smtClean="0"/>
              <a:t>Completion </a:t>
            </a:r>
            <a:r>
              <a:rPr lang="en-US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a survey of M people where each is asked Q questions. </a:t>
            </a:r>
          </a:p>
          <a:p>
            <a:r>
              <a:rPr lang="en-US" dirty="0" smtClean="0"/>
              <a:t>It may not be possible to ask each person all Q questions.</a:t>
            </a:r>
          </a:p>
          <a:p>
            <a:r>
              <a:rPr lang="en-US" dirty="0" smtClean="0"/>
              <a:t>Consider a matrix of size M by Q (each row is the set of questions asked to any given person).</a:t>
            </a:r>
          </a:p>
          <a:p>
            <a:r>
              <a:rPr lang="en-US" dirty="0" smtClean="0"/>
              <a:t>This matrix is only partially filled (many missing entries).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Is it possible to infer the full matrix given just the recorded entries?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Theorem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turns out that if the singular vectors of matrix </a:t>
            </a:r>
            <a:r>
              <a:rPr lang="en-US" b="1" dirty="0" smtClean="0"/>
              <a:t>M</a:t>
            </a:r>
            <a:r>
              <a:rPr lang="en-US" dirty="0" smtClean="0"/>
              <a:t> have bounded values, the condition (A1) almost always holds for the value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= O(log n)</a:t>
            </a:r>
            <a:r>
              <a:rPr lang="en-US" baseline="-25000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Completion under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an </a:t>
            </a:r>
            <a:r>
              <a:rPr lang="en-US" i="1" u="sng" dirty="0" smtClean="0"/>
              <a:t>unknown</a:t>
            </a:r>
            <a:r>
              <a:rPr lang="en-US" dirty="0" smtClean="0"/>
              <a:t> matrix </a:t>
            </a:r>
            <a:r>
              <a:rPr lang="en-US" b="1" dirty="0" smtClean="0">
                <a:latin typeface="Symbol" pitchFamily="18" charset="2"/>
              </a:rPr>
              <a:t>F</a:t>
            </a:r>
            <a:r>
              <a:rPr lang="en-US" dirty="0" smtClean="0"/>
              <a:t> of size </a:t>
            </a:r>
            <a:r>
              <a:rPr lang="en-US" i="1" dirty="0" smtClean="0"/>
              <a:t>n</a:t>
            </a:r>
            <a:r>
              <a:rPr lang="en-US" i="1" baseline="-25000" dirty="0" smtClean="0"/>
              <a:t>1</a:t>
            </a:r>
            <a:r>
              <a:rPr lang="en-US" dirty="0" smtClean="0"/>
              <a:t> by </a:t>
            </a:r>
            <a:r>
              <a:rPr lang="en-US" i="1" dirty="0" smtClean="0"/>
              <a:t>n</a:t>
            </a:r>
            <a:r>
              <a:rPr lang="en-US" i="1" baseline="-25000" dirty="0" smtClean="0"/>
              <a:t>2</a:t>
            </a:r>
            <a:r>
              <a:rPr lang="en-US" dirty="0" smtClean="0"/>
              <a:t> having rank </a:t>
            </a:r>
            <a:r>
              <a:rPr lang="en-US" i="1" dirty="0" smtClean="0"/>
              <a:t>r</a:t>
            </a:r>
            <a:r>
              <a:rPr lang="en-US" dirty="0" smtClean="0"/>
              <a:t> &lt; min(</a:t>
            </a:r>
            <a:r>
              <a:rPr lang="en-US" i="1" dirty="0" smtClean="0"/>
              <a:t>n</a:t>
            </a:r>
            <a:r>
              <a:rPr lang="en-US" i="1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 n</a:t>
            </a:r>
            <a:r>
              <a:rPr lang="en-US" i="1" baseline="-25000" dirty="0" smtClean="0"/>
              <a:t>2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Suppose we observe only a fraction of entries of </a:t>
            </a:r>
            <a:r>
              <a:rPr lang="en-US" b="1" dirty="0" smtClean="0">
                <a:latin typeface="Symbol" pitchFamily="18" charset="2"/>
              </a:rPr>
              <a:t>F</a:t>
            </a:r>
            <a:r>
              <a:rPr lang="en-US" dirty="0" smtClean="0"/>
              <a:t> in the form of matrix </a:t>
            </a:r>
            <a:r>
              <a:rPr lang="en-US" b="1" dirty="0" smtClean="0">
                <a:latin typeface="Symbol" pitchFamily="18" charset="2"/>
              </a:rPr>
              <a:t>G</a:t>
            </a:r>
            <a:r>
              <a:rPr lang="en-US" dirty="0" smtClean="0"/>
              <a:t>, where </a:t>
            </a:r>
            <a:r>
              <a:rPr lang="en-US" b="1" dirty="0" smtClean="0">
                <a:latin typeface="Symbol" pitchFamily="18" charset="2"/>
              </a:rPr>
              <a:t>G</a:t>
            </a:r>
            <a:r>
              <a:rPr lang="en-US" dirty="0" smtClean="0"/>
              <a:t>(</a:t>
            </a:r>
            <a:r>
              <a:rPr lang="en-US" dirty="0" err="1" smtClean="0"/>
              <a:t>i,j</a:t>
            </a:r>
            <a:r>
              <a:rPr lang="en-US" dirty="0" smtClean="0"/>
              <a:t>) = </a:t>
            </a:r>
            <a:r>
              <a:rPr lang="en-US" b="1" dirty="0" smtClean="0">
                <a:latin typeface="Symbol" pitchFamily="18" charset="2"/>
              </a:rPr>
              <a:t>F</a:t>
            </a:r>
            <a:r>
              <a:rPr lang="en-US" dirty="0" smtClean="0"/>
              <a:t>(</a:t>
            </a:r>
            <a:r>
              <a:rPr lang="en-US" dirty="0" err="1" smtClean="0"/>
              <a:t>i,j</a:t>
            </a:r>
            <a:r>
              <a:rPr lang="en-US" dirty="0" smtClean="0"/>
              <a:t>) + </a:t>
            </a:r>
            <a:r>
              <a:rPr lang="en-US" b="1" dirty="0" smtClean="0"/>
              <a:t>Z</a:t>
            </a:r>
            <a:r>
              <a:rPr lang="en-US" dirty="0" smtClean="0"/>
              <a:t>(</a:t>
            </a:r>
            <a:r>
              <a:rPr lang="en-US" dirty="0" err="1" smtClean="0"/>
              <a:t>i,j</a:t>
            </a:r>
            <a:r>
              <a:rPr lang="en-US" dirty="0" smtClean="0"/>
              <a:t>) for all (</a:t>
            </a:r>
            <a:r>
              <a:rPr lang="en-US" dirty="0" err="1" smtClean="0"/>
              <a:t>i,j</a:t>
            </a:r>
            <a:r>
              <a:rPr lang="en-US" dirty="0" smtClean="0"/>
              <a:t>) belonging to some set 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 and </a:t>
            </a:r>
            <a:r>
              <a:rPr lang="en-US" b="1" dirty="0" smtClean="0">
                <a:latin typeface="Symbol" pitchFamily="18" charset="2"/>
              </a:rPr>
              <a:t>G</a:t>
            </a:r>
            <a:r>
              <a:rPr lang="en-US" dirty="0" smtClean="0"/>
              <a:t>(</a:t>
            </a:r>
            <a:r>
              <a:rPr lang="en-US" dirty="0" err="1" smtClean="0"/>
              <a:t>i,j</a:t>
            </a:r>
            <a:r>
              <a:rPr lang="en-US" dirty="0" smtClean="0"/>
              <a:t>) undefined elsewhere.</a:t>
            </a:r>
          </a:p>
          <a:p>
            <a:r>
              <a:rPr lang="en-US" dirty="0" smtClean="0"/>
              <a:t>Here </a:t>
            </a:r>
            <a:r>
              <a:rPr lang="en-US" b="1" dirty="0" smtClean="0"/>
              <a:t>Z</a:t>
            </a:r>
            <a:r>
              <a:rPr lang="en-US" dirty="0" smtClean="0"/>
              <a:t> refers to a white noise process which obeys the constraint that: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451100" y="5791200"/>
          <a:ext cx="2159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3" imgW="1079280" imgH="457200" progId="Equation.3">
                  <p:embed/>
                </p:oleObj>
              </mc:Choice>
              <mc:Fallback>
                <p:oleObj name="Equation" r:id="rId3" imgW="10792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5791200"/>
                        <a:ext cx="2159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Completion under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such cases, the unknown matrix </a:t>
            </a:r>
            <a:r>
              <a:rPr lang="en-US" b="1" dirty="0" smtClean="0">
                <a:latin typeface="Symbol" pitchFamily="18" charset="2"/>
              </a:rPr>
              <a:t>F</a:t>
            </a:r>
            <a:r>
              <a:rPr lang="en-US" dirty="0" smtClean="0"/>
              <a:t> can be recovered by solving the following minimization procedure (called as a semi-definite program):</a:t>
            </a:r>
            <a:endParaRPr lang="en-US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981200" y="3810000"/>
          <a:ext cx="3124200" cy="18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3" imgW="1549080" imgH="927000" progId="Equation.3">
                  <p:embed/>
                </p:oleObj>
              </mc:Choice>
              <mc:Fallback>
                <p:oleObj name="Equation" r:id="rId3" imgW="1549080" imgH="927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10000"/>
                        <a:ext cx="3124200" cy="18700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3 (informal statement)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reconstruction result from the previous procedure is accurate with an error bound given by:</a:t>
            </a:r>
            <a:endParaRPr lang="en-US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914400" y="3200400"/>
          <a:ext cx="61468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3" imgW="3073320" imgH="939600" progId="Equation.3">
                  <p:embed/>
                </p:oleObj>
              </mc:Choice>
              <mc:Fallback>
                <p:oleObj name="Equation" r:id="rId3" imgW="307332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00400"/>
                        <a:ext cx="6146800" cy="187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Minimization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the minimization problem: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are many techniques to solve this problem (</a:t>
            </a:r>
            <a:r>
              <a:rPr lang="en-US" dirty="0" smtClean="0">
                <a:hlinkClick r:id="rId3"/>
              </a:rPr>
              <a:t>http://perception.csl.illinois.edu/matrix-rank/sample_code.html</a:t>
            </a:r>
            <a:r>
              <a:rPr lang="en-US" dirty="0" smtClean="0"/>
              <a:t>)</a:t>
            </a:r>
          </a:p>
          <a:p>
            <a:r>
              <a:rPr lang="en-US" dirty="0" smtClean="0"/>
              <a:t>Out of these, we will study one method called “singular value </a:t>
            </a:r>
            <a:r>
              <a:rPr lang="en-US" dirty="0" err="1" smtClean="0"/>
              <a:t>thresholding</a:t>
            </a:r>
            <a:r>
              <a:rPr lang="en-US" dirty="0" smtClean="0"/>
              <a:t>”.</a:t>
            </a:r>
            <a:endParaRPr lang="en-US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990600" y="1981200"/>
          <a:ext cx="3124200" cy="18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Equation" r:id="rId4" imgW="1549080" imgH="927000" progId="Equation.3">
                  <p:embed/>
                </p:oleObj>
              </mc:Choice>
              <mc:Fallback>
                <p:oleObj name="Equation" r:id="rId4" imgW="1549080" imgH="927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81200"/>
                        <a:ext cx="3124200" cy="18700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Singular Value </a:t>
            </a:r>
            <a:r>
              <a:rPr lang="en-US" dirty="0" err="1" smtClean="0"/>
              <a:t>Thresholding</a:t>
            </a:r>
            <a:r>
              <a:rPr lang="en-US" dirty="0" smtClean="0"/>
              <a:t> (SVT)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24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Ref: </a:t>
            </a:r>
            <a:r>
              <a:rPr lang="en-US" dirty="0" err="1" smtClean="0"/>
              <a:t>Cai</a:t>
            </a:r>
            <a:r>
              <a:rPr lang="en-US" dirty="0" smtClean="0"/>
              <a:t> et al, “A singular value </a:t>
            </a:r>
            <a:r>
              <a:rPr lang="en-US" dirty="0" err="1" smtClean="0"/>
              <a:t>thresholding</a:t>
            </a:r>
            <a:r>
              <a:rPr lang="en-US" dirty="0" smtClean="0"/>
              <a:t> algorithm for matrix completion”, SIAM Journal on Optimization, 2010.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200" y="1600200"/>
          <a:ext cx="4191000" cy="474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3" imgW="2298600" imgH="2603160" progId="Equation.3">
                  <p:embed/>
                </p:oleObj>
              </mc:Choice>
              <mc:Fallback>
                <p:oleObj name="Equation" r:id="rId3" imgW="2298600" imgH="2603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600200"/>
                        <a:ext cx="4191000" cy="47482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4419600" y="1600200"/>
          <a:ext cx="4724400" cy="20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5" imgW="2641320" imgH="1168200" progId="Equation.3">
                  <p:embed/>
                </p:oleObj>
              </mc:Choice>
              <mc:Fallback>
                <p:oleObj name="Equation" r:id="rId5" imgW="2641320" imgH="1168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724400" cy="208912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4572000" y="5410200"/>
          <a:ext cx="311785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7" imgW="1739880" imgH="609480" progId="Equation.3">
                  <p:embed/>
                </p:oleObj>
              </mc:Choice>
              <mc:Fallback>
                <p:oleObj name="Equation" r:id="rId7" imgW="1739880" imgH="609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410200"/>
                        <a:ext cx="3117850" cy="108902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>
            <a:off x="5105400" y="3733800"/>
            <a:ext cx="685800" cy="16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324600" y="38100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soft-</a:t>
            </a:r>
            <a:r>
              <a:rPr lang="en-US" dirty="0" err="1" smtClean="0"/>
              <a:t>thresholding</a:t>
            </a:r>
            <a:r>
              <a:rPr lang="en-US" dirty="0" smtClean="0"/>
              <a:t> procedure obeys the following property (which we state w/o proof).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SVT (stated w/o proof)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sequence {</a:t>
            </a:r>
            <a:r>
              <a:rPr lang="en-US" b="1" dirty="0" err="1" smtClean="0">
                <a:latin typeface="Symbol" pitchFamily="18" charset="2"/>
              </a:rPr>
              <a:t>F</a:t>
            </a:r>
            <a:r>
              <a:rPr lang="en-US" b="1" baseline="-25000" dirty="0" err="1" smtClean="0"/>
              <a:t>k</a:t>
            </a:r>
            <a:r>
              <a:rPr lang="en-US" dirty="0" smtClean="0"/>
              <a:t>} converges to the true solution of the main problem provided the step-sizes {</a:t>
            </a:r>
            <a:r>
              <a:rPr lang="en-US" i="1" dirty="0" smtClean="0">
                <a:latin typeface="Symbol" pitchFamily="18" charset="2"/>
              </a:rPr>
              <a:t>d</a:t>
            </a:r>
            <a:r>
              <a:rPr lang="en-US" i="1" baseline="-25000" dirty="0" smtClean="0"/>
              <a:t>k</a:t>
            </a:r>
            <a:r>
              <a:rPr lang="en-US" dirty="0" smtClean="0"/>
              <a:t>} all lie between 0 and 2.</a:t>
            </a:r>
          </a:p>
          <a:p>
            <a:r>
              <a:rPr lang="en-US" dirty="0" smtClean="0"/>
              <a:t>This happens typically for large values of </a:t>
            </a:r>
            <a:r>
              <a:rPr lang="en-US" dirty="0" smtClean="0">
                <a:latin typeface="Symbol" pitchFamily="18" charset="2"/>
              </a:rPr>
              <a:t>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SVT algorithm works very efficiently and is easily implementable in MATLAB.</a:t>
            </a:r>
          </a:p>
          <a:p>
            <a:r>
              <a:rPr lang="en-US" dirty="0" smtClean="0"/>
              <a:t>The authors report reconstruction of a 30,000 by 30,000 matrix in just 17 minutes on a 1.86 GHz dual-core desktop with 3 GB RAM and with MATLAB’s multithreading option enabled.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(Data without noise)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89" y="1371600"/>
            <a:ext cx="898851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(Noisy Data)</a:t>
            </a: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05000"/>
            <a:ext cx="8557146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Matrix Completion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Some online shopping sites such as Amazon, </a:t>
            </a:r>
            <a:r>
              <a:rPr lang="en-US" dirty="0" err="1" smtClean="0"/>
              <a:t>Flipkart</a:t>
            </a:r>
            <a:r>
              <a:rPr lang="en-US" dirty="0" smtClean="0"/>
              <a:t>, </a:t>
            </a:r>
            <a:r>
              <a:rPr lang="en-US" dirty="0" err="1" smtClean="0"/>
              <a:t>Ebay</a:t>
            </a:r>
            <a:r>
              <a:rPr lang="en-US" dirty="0" smtClean="0"/>
              <a:t>, Netflix etc. have recommender systems.</a:t>
            </a:r>
          </a:p>
          <a:p>
            <a:r>
              <a:rPr lang="en-US" dirty="0" smtClean="0"/>
              <a:t>These websites collect product ratings from users (especially Netflix).</a:t>
            </a:r>
          </a:p>
          <a:p>
            <a:r>
              <a:rPr lang="en-US" dirty="0" smtClean="0"/>
              <a:t>Based on user ratings, these websites try to recommend other products/movies to the user that he/she will like with a high probability.</a:t>
            </a:r>
          </a:p>
          <a:p>
            <a:r>
              <a:rPr lang="en-US" dirty="0" smtClean="0"/>
              <a:t>Consider a matrix with the number of rows equal to the number of users, and number of columns equal to the number of movies/products.</a:t>
            </a:r>
          </a:p>
          <a:p>
            <a:r>
              <a:rPr lang="en-US" dirty="0" smtClean="0"/>
              <a:t>This matrix will be HIGHLY incomplete (no user has the patience to rate too many movies!!) – maybe only 5% of the entries will be filled up.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Can the recommender system infer user preferences from just the defined entries?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on real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Dataset consists of a matrix </a:t>
            </a:r>
            <a:r>
              <a:rPr lang="en-US" b="1" dirty="0" smtClean="0"/>
              <a:t>M</a:t>
            </a:r>
            <a:r>
              <a:rPr lang="en-US" dirty="0" smtClean="0"/>
              <a:t> of geodesic distances between 312 cities in the USA/Canada.</a:t>
            </a:r>
          </a:p>
          <a:p>
            <a:r>
              <a:rPr lang="en-US" dirty="0" smtClean="0"/>
              <a:t>This matrix is of approximately low-rank (in fact, the relative </a:t>
            </a:r>
            <a:r>
              <a:rPr lang="en-US" dirty="0" err="1" smtClean="0"/>
              <a:t>Frobenius</a:t>
            </a:r>
            <a:r>
              <a:rPr lang="en-US" dirty="0" smtClean="0"/>
              <a:t> error between </a:t>
            </a:r>
            <a:r>
              <a:rPr lang="en-US" b="1" dirty="0" smtClean="0"/>
              <a:t>M</a:t>
            </a:r>
            <a:r>
              <a:rPr lang="en-US" dirty="0" smtClean="0"/>
              <a:t> and its rank-3 approximation is 0.1159).</a:t>
            </a:r>
          </a:p>
          <a:p>
            <a:r>
              <a:rPr lang="en-US" dirty="0" smtClean="0"/>
              <a:t>70% of the entries of this matrix (chosen uniformly at random) were blanked out.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on real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underlying matrix was estimated using SVT.</a:t>
            </a:r>
          </a:p>
          <a:p>
            <a:r>
              <a:rPr lang="en-US" dirty="0" smtClean="0"/>
              <a:t>In just a few seconds and a few iterations, the SVT produces an estimate that is as accurate as the best rank-3 approximation of </a:t>
            </a:r>
            <a:r>
              <a:rPr lang="en-US" b="1" dirty="0" smtClean="0"/>
              <a:t>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on real data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862148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Matrix Completion in Practice: Scenario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about the Netflix Prize to design a better recommender system: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http://en.wikipedia.org/wiki/Netflix_Prize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Matrix Completion in Practice: Scenario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Consider an image or a video with several pixel values missing.</a:t>
            </a:r>
          </a:p>
          <a:p>
            <a:r>
              <a:rPr lang="en-US" dirty="0" smtClean="0"/>
              <a:t>This is not uncommon in range imagery or remote sensing applications!</a:t>
            </a:r>
          </a:p>
          <a:p>
            <a:r>
              <a:rPr lang="en-US" dirty="0" smtClean="0"/>
              <a:t>Consider a matrix whose each column is a (</a:t>
            </a:r>
            <a:r>
              <a:rPr lang="en-US" dirty="0" err="1" smtClean="0"/>
              <a:t>vectorized</a:t>
            </a:r>
            <a:r>
              <a:rPr lang="en-US" dirty="0" smtClean="0"/>
              <a:t>) patch of M pixels. Let the number of columns be K.</a:t>
            </a:r>
          </a:p>
          <a:p>
            <a:r>
              <a:rPr lang="en-US" dirty="0" smtClean="0"/>
              <a:t>This M by K matrix will have many missing entries.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Is it possible to infer the complete matrix given just the defined pixel values?</a:t>
            </a:r>
          </a:p>
          <a:p>
            <a:r>
              <a:rPr lang="en-US" dirty="0" smtClean="0"/>
              <a:t>If the answer were yes, note the implications for image compression!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Matrix Completion in Practice: Scenario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Consider a long video sequence of </a:t>
            </a:r>
            <a:r>
              <a:rPr lang="en-US" i="1" dirty="0" smtClean="0"/>
              <a:t>F</a:t>
            </a:r>
            <a:r>
              <a:rPr lang="en-US" dirty="0" smtClean="0"/>
              <a:t> frames.</a:t>
            </a:r>
          </a:p>
          <a:p>
            <a:r>
              <a:rPr lang="en-US" dirty="0" smtClean="0"/>
              <a:t>Suppose I mark out </a:t>
            </a:r>
            <a:r>
              <a:rPr lang="en-US" i="1" dirty="0" smtClean="0"/>
              <a:t>M</a:t>
            </a:r>
            <a:r>
              <a:rPr lang="en-US" dirty="0" smtClean="0"/>
              <a:t> salient (interesting points) {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}, 1&lt;=</a:t>
            </a:r>
            <a:r>
              <a:rPr lang="en-US" i="1" dirty="0" err="1" smtClean="0"/>
              <a:t>i</a:t>
            </a:r>
            <a:r>
              <a:rPr lang="en-US" dirty="0" smtClean="0"/>
              <a:t>&lt;=</a:t>
            </a:r>
            <a:r>
              <a:rPr lang="en-US" i="1" dirty="0" smtClean="0"/>
              <a:t>M</a:t>
            </a:r>
            <a:r>
              <a:rPr lang="en-US" dirty="0" smtClean="0"/>
              <a:t>, in the first frame.</a:t>
            </a:r>
          </a:p>
          <a:p>
            <a:r>
              <a:rPr lang="en-US" dirty="0" smtClean="0"/>
              <a:t>And try to track those points in all subsequent frames. </a:t>
            </a:r>
          </a:p>
          <a:p>
            <a:r>
              <a:rPr lang="en-US" dirty="0" smtClean="0"/>
              <a:t>Consider a matrix </a:t>
            </a:r>
            <a:r>
              <a:rPr lang="en-US" b="1" dirty="0" smtClean="0">
                <a:latin typeface="Symbol" pitchFamily="18" charset="2"/>
              </a:rPr>
              <a:t>F</a:t>
            </a:r>
            <a:r>
              <a:rPr lang="en-US" dirty="0" smtClean="0"/>
              <a:t> of size </a:t>
            </a:r>
            <a:r>
              <a:rPr lang="en-US" i="1" dirty="0" smtClean="0"/>
              <a:t>M</a:t>
            </a:r>
            <a:r>
              <a:rPr lang="en-US" dirty="0" smtClean="0"/>
              <a:t> x </a:t>
            </a:r>
            <a:r>
              <a:rPr lang="en-US" i="1" dirty="0" smtClean="0"/>
              <a:t>2F</a:t>
            </a:r>
            <a:r>
              <a:rPr lang="en-US" dirty="0" smtClean="0"/>
              <a:t> where row </a:t>
            </a:r>
            <a:r>
              <a:rPr lang="en-US" i="1" dirty="0" smtClean="0"/>
              <a:t>j</a:t>
            </a:r>
            <a:r>
              <a:rPr lang="en-US" dirty="0" smtClean="0"/>
              <a:t> contains the X and Y coordinates of points on the motion trajectory of initial point </a:t>
            </a:r>
            <a:r>
              <a:rPr lang="en-US" i="1" dirty="0" smtClean="0"/>
              <a:t>P</a:t>
            </a:r>
            <a:r>
              <a:rPr lang="en-US" i="1" baseline="-25000" dirty="0" smtClean="0"/>
              <a:t>j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Unfortunately, many salient points may not be </a:t>
            </a:r>
            <a:r>
              <a:rPr lang="en-US" dirty="0" err="1" smtClean="0"/>
              <a:t>trackable</a:t>
            </a:r>
            <a:r>
              <a:rPr lang="en-US" dirty="0" smtClean="0"/>
              <a:t> due to occlusion or errors from the tracking algorithms.</a:t>
            </a:r>
          </a:p>
          <a:p>
            <a:r>
              <a:rPr lang="en-US" dirty="0" smtClean="0"/>
              <a:t>So </a:t>
            </a:r>
            <a:r>
              <a:rPr lang="en-US" b="1" dirty="0" smtClean="0">
                <a:latin typeface="Symbol" pitchFamily="18" charset="2"/>
              </a:rPr>
              <a:t>F </a:t>
            </a:r>
            <a:r>
              <a:rPr lang="en-US" dirty="0" smtClean="0"/>
              <a:t>is highly incomplete.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Is it possible to infer the true matrix from only the available measurements?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property of these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Scenario 1: Many people will tend to give very similar or identical answers to many survey questions.</a:t>
            </a:r>
          </a:p>
          <a:p>
            <a:r>
              <a:rPr lang="en-US" dirty="0" smtClean="0"/>
              <a:t>Scenario 2: Many people will have similar preferences for movies (only a few factors affect user choices).</a:t>
            </a:r>
          </a:p>
          <a:p>
            <a:r>
              <a:rPr lang="en-US" dirty="0" smtClean="0"/>
              <a:t>Scenario 3: Non-local self-similarity!</a:t>
            </a:r>
          </a:p>
          <a:p>
            <a:r>
              <a:rPr lang="en-US" dirty="0" smtClean="0"/>
              <a:t>This makes the matrices in all these scenarios </a:t>
            </a:r>
            <a:r>
              <a:rPr lang="en-US" b="1" dirty="0" smtClean="0">
                <a:solidFill>
                  <a:srgbClr val="00B050"/>
                </a:solidFill>
              </a:rPr>
              <a:t>low in rank!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property of these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Scenario 4: The true matrix underlying </a:t>
            </a:r>
            <a:r>
              <a:rPr lang="en-US" b="1" dirty="0" smtClean="0">
                <a:latin typeface="Symbol" pitchFamily="18" charset="2"/>
              </a:rPr>
              <a:t>F </a:t>
            </a:r>
            <a:r>
              <a:rPr lang="en-US" dirty="0" smtClean="0"/>
              <a:t>in question has been PROVED to be of </a:t>
            </a:r>
            <a:r>
              <a:rPr lang="en-US" b="1" dirty="0" smtClean="0">
                <a:solidFill>
                  <a:srgbClr val="00B050"/>
                </a:solidFill>
              </a:rPr>
              <a:t>low rank </a:t>
            </a:r>
            <a:r>
              <a:rPr lang="en-US" dirty="0" smtClean="0"/>
              <a:t>(in fact, </a:t>
            </a:r>
            <a:r>
              <a:rPr lang="en-US" b="1" dirty="0" smtClean="0">
                <a:solidFill>
                  <a:srgbClr val="FF0000"/>
                </a:solidFill>
              </a:rPr>
              <a:t>rank 3</a:t>
            </a:r>
            <a:r>
              <a:rPr lang="en-US" dirty="0" smtClean="0"/>
              <a:t>) under orthographic projection (</a:t>
            </a:r>
            <a:r>
              <a:rPr lang="en-US" sz="2600" i="1" dirty="0" smtClean="0"/>
              <a:t>ref: </a:t>
            </a:r>
            <a:r>
              <a:rPr lang="en-US" sz="2600" i="1" dirty="0" err="1" smtClean="0"/>
              <a:t>Tomasi</a:t>
            </a:r>
            <a:r>
              <a:rPr lang="en-US" sz="2600" i="1" dirty="0" smtClean="0"/>
              <a:t> and </a:t>
            </a:r>
            <a:r>
              <a:rPr lang="en-US" sz="2600" i="1" dirty="0" err="1" smtClean="0"/>
              <a:t>Kanade</a:t>
            </a:r>
            <a:r>
              <a:rPr lang="en-US" sz="2600" i="1" dirty="0" smtClean="0"/>
              <a:t>, “Shape and Motion from Image Streams Under Orthography: a Factorization Method”, IJCV 1992</a:t>
            </a:r>
            <a:r>
              <a:rPr lang="en-US" dirty="0" smtClean="0"/>
              <a:t>) and a few other more complex camera models (up to rank 9). </a:t>
            </a:r>
          </a:p>
          <a:p>
            <a:r>
              <a:rPr lang="en-US" b="1" dirty="0" smtClean="0">
                <a:latin typeface="Symbol" pitchFamily="18" charset="2"/>
              </a:rPr>
              <a:t>F </a:t>
            </a:r>
            <a:r>
              <a:rPr lang="en-US" dirty="0" smtClean="0"/>
              <a:t>can be expressed as a product of two matrices – a </a:t>
            </a:r>
            <a:r>
              <a:rPr lang="en-US" b="1" dirty="0" smtClean="0"/>
              <a:t>rotation matrix </a:t>
            </a:r>
            <a:r>
              <a:rPr lang="en-US" dirty="0" smtClean="0"/>
              <a:t>of size </a:t>
            </a:r>
            <a:r>
              <a:rPr lang="en-US" i="1" dirty="0" smtClean="0"/>
              <a:t>2F x 3</a:t>
            </a:r>
            <a:r>
              <a:rPr lang="en-US" dirty="0" smtClean="0"/>
              <a:t>, and a </a:t>
            </a:r>
            <a:r>
              <a:rPr lang="en-US" b="1" dirty="0" smtClean="0"/>
              <a:t>shape matrix</a:t>
            </a:r>
            <a:r>
              <a:rPr lang="en-US" dirty="0" smtClean="0"/>
              <a:t> of size </a:t>
            </a:r>
            <a:r>
              <a:rPr lang="en-US" i="1" dirty="0" smtClean="0"/>
              <a:t>3 x P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latin typeface="Symbol" pitchFamily="18" charset="2"/>
              </a:rPr>
              <a:t>F </a:t>
            </a:r>
            <a:r>
              <a:rPr lang="en-US" dirty="0" smtClean="0"/>
              <a:t>is useful for many computer vision problems such as structure from motion, motion segmentation and multi-frame point correspondences.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Low-rank matrices are cool!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answer to the four questions/scenarios is a big NO in the general case.</a:t>
            </a:r>
          </a:p>
          <a:p>
            <a:r>
              <a:rPr lang="en-US" dirty="0" smtClean="0"/>
              <a:t>But it’s a big YES if we assume that the underlying matrix has low rank (and which, as we have seen, is indeed the case for all four scenarios).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1847</Words>
  <Application>Microsoft Macintosh PowerPoint</Application>
  <PresentationFormat>On-screen Show (4:3)</PresentationFormat>
  <Paragraphs>131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French Script MT</vt:lpstr>
      <vt:lpstr>Symbol</vt:lpstr>
      <vt:lpstr>Wingdings</vt:lpstr>
      <vt:lpstr>Office Theme</vt:lpstr>
      <vt:lpstr>Equation</vt:lpstr>
      <vt:lpstr>Matrix Completion</vt:lpstr>
      <vt:lpstr>Matrix Completion Example</vt:lpstr>
      <vt:lpstr>Matrix Completion Example</vt:lpstr>
      <vt:lpstr>Matrix Completion in Practice: Scenario 2</vt:lpstr>
      <vt:lpstr>Matrix Completion in Practice: Scenario 3</vt:lpstr>
      <vt:lpstr>Matrix Completion in Practice: Scenario 4</vt:lpstr>
      <vt:lpstr>A property of these matrices</vt:lpstr>
      <vt:lpstr>A property of these matrices</vt:lpstr>
      <vt:lpstr>Low-rank matrices are cool!</vt:lpstr>
      <vt:lpstr>Theorem 1 (Informal Statement)</vt:lpstr>
      <vt:lpstr>Cool theorem, but … </vt:lpstr>
      <vt:lpstr>Theorem 2 (Informal Statement)</vt:lpstr>
      <vt:lpstr>What is the trace-norm of a matrix?</vt:lpstr>
      <vt:lpstr>More about trace-norm minimization</vt:lpstr>
      <vt:lpstr>The devil is in the details</vt:lpstr>
      <vt:lpstr>Coherence of a basis</vt:lpstr>
      <vt:lpstr>Formal definition of key assumptions</vt:lpstr>
      <vt:lpstr>Theorem 2 (Formal Statement)</vt:lpstr>
      <vt:lpstr>Comments on Theorem 2</vt:lpstr>
      <vt:lpstr>Comments on Theorem 2</vt:lpstr>
      <vt:lpstr>Matrix Completion under noise</vt:lpstr>
      <vt:lpstr>Matrix Completion under noise</vt:lpstr>
      <vt:lpstr>Theorem 3 (informal statement)</vt:lpstr>
      <vt:lpstr>A Minimization Algorithm</vt:lpstr>
      <vt:lpstr>Singular Value Thresholding (SVT)</vt:lpstr>
      <vt:lpstr>Properties of SVT (stated w/o proof)</vt:lpstr>
      <vt:lpstr>Results</vt:lpstr>
      <vt:lpstr>Results (Data without noise)</vt:lpstr>
      <vt:lpstr>Results (Noisy Data)</vt:lpstr>
      <vt:lpstr>Results on real data</vt:lpstr>
      <vt:lpstr>Results on real data</vt:lpstr>
      <vt:lpstr>Results on real data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Completion</dc:title>
  <dc:creator>Ajit</dc:creator>
  <cp:lastModifiedBy>Chris Johnson</cp:lastModifiedBy>
  <cp:revision>100</cp:revision>
  <dcterms:created xsi:type="dcterms:W3CDTF">2006-08-16T00:00:00Z</dcterms:created>
  <dcterms:modified xsi:type="dcterms:W3CDTF">2017-02-14T14:39:30Z</dcterms:modified>
</cp:coreProperties>
</file>