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9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4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6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8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9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0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1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2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23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24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25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26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27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28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29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30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31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32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33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34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35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36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37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38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39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40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41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42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218.xml" ContentType="application/vnd.openxmlformats-officedocument.presentationml.tags+xml"/>
  <Override PartName="/ppt/notesSlides/notesSlide46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47.xml" ContentType="application/vnd.openxmlformats-officedocument.presentationml.notesSlide+xml"/>
  <Override PartName="/ppt/tags/tag221.xml" ContentType="application/vnd.openxmlformats-officedocument.presentationml.tags+xml"/>
  <Override PartName="/ppt/notesSlides/notesSlide48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233.xml" ContentType="application/vnd.openxmlformats-officedocument.presentationml.tags+xml"/>
  <Override PartName="/ppt/notesSlides/notesSlide51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52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56"/>
  </p:notesMasterIdLst>
  <p:sldIdLst>
    <p:sldId id="256" r:id="rId2"/>
    <p:sldId id="586" r:id="rId3"/>
    <p:sldId id="552" r:id="rId4"/>
    <p:sldId id="563" r:id="rId5"/>
    <p:sldId id="564" r:id="rId6"/>
    <p:sldId id="565" r:id="rId7"/>
    <p:sldId id="652" r:id="rId8"/>
    <p:sldId id="653" r:id="rId9"/>
    <p:sldId id="643" r:id="rId10"/>
    <p:sldId id="654" r:id="rId11"/>
    <p:sldId id="655" r:id="rId12"/>
    <p:sldId id="649" r:id="rId13"/>
    <p:sldId id="656" r:id="rId14"/>
    <p:sldId id="657" r:id="rId15"/>
    <p:sldId id="651" r:id="rId16"/>
    <p:sldId id="658" r:id="rId17"/>
    <p:sldId id="659" r:id="rId18"/>
    <p:sldId id="648" r:id="rId19"/>
    <p:sldId id="570" r:id="rId20"/>
    <p:sldId id="633" r:id="rId21"/>
    <p:sldId id="555" r:id="rId22"/>
    <p:sldId id="574" r:id="rId23"/>
    <p:sldId id="575" r:id="rId24"/>
    <p:sldId id="576" r:id="rId25"/>
    <p:sldId id="577" r:id="rId26"/>
    <p:sldId id="556" r:id="rId27"/>
    <p:sldId id="578" r:id="rId28"/>
    <p:sldId id="579" r:id="rId29"/>
    <p:sldId id="580" r:id="rId30"/>
    <p:sldId id="581" r:id="rId31"/>
    <p:sldId id="557" r:id="rId32"/>
    <p:sldId id="435" r:id="rId33"/>
    <p:sldId id="558" r:id="rId34"/>
    <p:sldId id="584" r:id="rId35"/>
    <p:sldId id="626" r:id="rId36"/>
    <p:sldId id="582" r:id="rId37"/>
    <p:sldId id="585" r:id="rId38"/>
    <p:sldId id="672" r:id="rId39"/>
    <p:sldId id="619" r:id="rId40"/>
    <p:sldId id="628" r:id="rId41"/>
    <p:sldId id="629" r:id="rId42"/>
    <p:sldId id="617" r:id="rId43"/>
    <p:sldId id="662" r:id="rId44"/>
    <p:sldId id="663" r:id="rId45"/>
    <p:sldId id="664" r:id="rId46"/>
    <p:sldId id="665" r:id="rId47"/>
    <p:sldId id="666" r:id="rId48"/>
    <p:sldId id="667" r:id="rId49"/>
    <p:sldId id="669" r:id="rId50"/>
    <p:sldId id="635" r:id="rId51"/>
    <p:sldId id="660" r:id="rId52"/>
    <p:sldId id="661" r:id="rId53"/>
    <p:sldId id="670" r:id="rId54"/>
    <p:sldId id="630" r:id="rId55"/>
  </p:sldIdLst>
  <p:sldSz cx="9144000" cy="6858000" type="screen4x3"/>
  <p:notesSz cx="6858000" cy="9144000"/>
  <p:embeddedFontLst>
    <p:embeddedFont>
      <p:font typeface="cmmi10" pitchFamily="34" charset="0"/>
      <p:regular r:id="rId57"/>
    </p:embeddedFont>
    <p:embeddedFont>
      <p:font typeface="ＭＳ Ｐゴシック" pitchFamily="34" charset="-128"/>
      <p:regular r:id="rId58"/>
    </p:embeddedFont>
  </p:embeddedFontLst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080"/>
    <a:srgbClr val="912EA2"/>
    <a:srgbClr val="CCCCCC"/>
    <a:srgbClr val="003366"/>
    <a:srgbClr val="FF6666"/>
    <a:srgbClr val="00FF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0824" autoAdjust="0"/>
  </p:normalViewPr>
  <p:slideViewPr>
    <p:cSldViewPr snapToGrid="0">
      <p:cViewPr>
        <p:scale>
          <a:sx n="66" d="100"/>
          <a:sy n="66" d="100"/>
        </p:scale>
        <p:origin x="-67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8359DE-C60A-46D7-995F-566E69629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5C21C-4B12-4715-9D3B-5A151E1BDA2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Look to the literature </a:t>
            </a:r>
          </a:p>
          <a:p>
            <a:pPr eaLnBrk="1" hangingPunct="1"/>
            <a:r>
              <a:rPr lang="en-US" dirty="0" smtClean="0"/>
              <a:t>PCA -&gt; stable efficient </a:t>
            </a:r>
            <a:r>
              <a:rPr lang="en-US" dirty="0" err="1" smtClean="0"/>
              <a:t>algortih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43F15-AF16-4BC2-8910-A20E2B98FCEB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A06D1-27BA-4663-B94C-38E682E1772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Today I will focus on one particular observation in automatic face recognition.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43C23-71A9-4039-9334-159D79AD2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E62E-34FF-46D4-A969-33F114B79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5A79-D3A7-4A65-9F52-59482E3F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F3CB8-F40D-454B-A671-287AA292E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5B69F-A26D-4B53-BE68-B585800B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70284-EC8C-4C28-B487-087813DF7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80F30-256C-4B15-AAB4-69ADFB64B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A18F5-F734-4F4F-9E7A-C80A90F2F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103DE-A3C0-42F8-87E8-F100CB038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AA995-4929-40DC-87F3-6FF03F11F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466E7-FCE5-490C-9EDB-1949F5C17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A972C5-94F9-4FD7-A715-C2F5D81D4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8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7.png"/><Relationship Id="rId2" Type="http://schemas.openxmlformats.org/officeDocument/2006/relationships/tags" Target="../tags/tag47.xml"/><Relationship Id="rId16" Type="http://schemas.openxmlformats.org/officeDocument/2006/relationships/image" Target="../media/image11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6.png"/><Relationship Id="rId5" Type="http://schemas.openxmlformats.org/officeDocument/2006/relationships/tags" Target="../tags/tag50.xml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10.xml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8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7.png"/><Relationship Id="rId2" Type="http://schemas.openxmlformats.org/officeDocument/2006/relationships/tags" Target="../tags/tag55.xml"/><Relationship Id="rId16" Type="http://schemas.openxmlformats.org/officeDocument/2006/relationships/image" Target="../media/image11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6.png"/><Relationship Id="rId5" Type="http://schemas.openxmlformats.org/officeDocument/2006/relationships/tags" Target="../tags/tag58.xml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11.xml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tags" Target="../tags/tag64.xml"/><Relationship Id="rId21" Type="http://schemas.openxmlformats.org/officeDocument/2006/relationships/image" Target="../media/image18.emf"/><Relationship Id="rId7" Type="http://schemas.openxmlformats.org/officeDocument/2006/relationships/tags" Target="../tags/tag68.xml"/><Relationship Id="rId12" Type="http://schemas.openxmlformats.org/officeDocument/2006/relationships/notesSlide" Target="../notesSlides/notesSlide12.xml"/><Relationship Id="rId17" Type="http://schemas.openxmlformats.org/officeDocument/2006/relationships/image" Target="../media/image26.png"/><Relationship Id="rId2" Type="http://schemas.openxmlformats.org/officeDocument/2006/relationships/tags" Target="../tags/tag63.xml"/><Relationship Id="rId16" Type="http://schemas.openxmlformats.org/officeDocument/2006/relationships/image" Target="../media/image25.png"/><Relationship Id="rId20" Type="http://schemas.openxmlformats.org/officeDocument/2006/relationships/image" Target="../media/image17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30.png"/><Relationship Id="rId5" Type="http://schemas.openxmlformats.org/officeDocument/2006/relationships/tags" Target="../tags/tag66.xml"/><Relationship Id="rId15" Type="http://schemas.openxmlformats.org/officeDocument/2006/relationships/image" Target="../media/image24.png"/><Relationship Id="rId23" Type="http://schemas.openxmlformats.org/officeDocument/2006/relationships/image" Target="../media/image29.png"/><Relationship Id="rId10" Type="http://schemas.openxmlformats.org/officeDocument/2006/relationships/tags" Target="../tags/tag71.xml"/><Relationship Id="rId19" Type="http://schemas.openxmlformats.org/officeDocument/2006/relationships/image" Target="../media/image16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23.png"/><Relationship Id="rId2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8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7.png"/><Relationship Id="rId2" Type="http://schemas.openxmlformats.org/officeDocument/2006/relationships/tags" Target="../tags/tag73.xml"/><Relationship Id="rId16" Type="http://schemas.openxmlformats.org/officeDocument/2006/relationships/image" Target="../media/image11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6.png"/><Relationship Id="rId5" Type="http://schemas.openxmlformats.org/officeDocument/2006/relationships/tags" Target="../tags/tag76.xml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13.xml"/><Relationship Id="rId4" Type="http://schemas.openxmlformats.org/officeDocument/2006/relationships/tags" Target="../tags/tag75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8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7.png"/><Relationship Id="rId2" Type="http://schemas.openxmlformats.org/officeDocument/2006/relationships/tags" Target="../tags/tag81.xml"/><Relationship Id="rId16" Type="http://schemas.openxmlformats.org/officeDocument/2006/relationships/image" Target="../media/image11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6.png"/><Relationship Id="rId5" Type="http://schemas.openxmlformats.org/officeDocument/2006/relationships/tags" Target="../tags/tag84.xml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14.xml"/><Relationship Id="rId4" Type="http://schemas.openxmlformats.org/officeDocument/2006/relationships/tags" Target="../tags/tag83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32.png"/><Relationship Id="rId18" Type="http://schemas.openxmlformats.org/officeDocument/2006/relationships/image" Target="../media/image36.jpe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../media/image31.png"/><Relationship Id="rId17" Type="http://schemas.openxmlformats.org/officeDocument/2006/relationships/image" Target="../media/image35.jpeg"/><Relationship Id="rId2" Type="http://schemas.openxmlformats.org/officeDocument/2006/relationships/tags" Target="../tags/tag89.xml"/><Relationship Id="rId16" Type="http://schemas.openxmlformats.org/officeDocument/2006/relationships/image" Target="../media/image34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23.png"/><Relationship Id="rId5" Type="http://schemas.openxmlformats.org/officeDocument/2006/relationships/tags" Target="../tags/tag92.xml"/><Relationship Id="rId15" Type="http://schemas.openxmlformats.org/officeDocument/2006/relationships/image" Target="../media/image33.png"/><Relationship Id="rId10" Type="http://schemas.openxmlformats.org/officeDocument/2006/relationships/notesSlide" Target="../notesSlides/notesSlide15.xml"/><Relationship Id="rId19" Type="http://schemas.openxmlformats.org/officeDocument/2006/relationships/image" Target="../media/image29.png"/><Relationship Id="rId4" Type="http://schemas.openxmlformats.org/officeDocument/2006/relationships/tags" Target="../tags/tag91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8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../media/image7.png"/><Relationship Id="rId2" Type="http://schemas.openxmlformats.org/officeDocument/2006/relationships/tags" Target="../tags/tag97.xml"/><Relationship Id="rId16" Type="http://schemas.openxmlformats.org/officeDocument/2006/relationships/image" Target="../media/image11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6.png"/><Relationship Id="rId5" Type="http://schemas.openxmlformats.org/officeDocument/2006/relationships/tags" Target="../tags/tag100.xml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99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8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7.png"/><Relationship Id="rId2" Type="http://schemas.openxmlformats.org/officeDocument/2006/relationships/tags" Target="../tags/tag105.xml"/><Relationship Id="rId16" Type="http://schemas.openxmlformats.org/officeDocument/2006/relationships/image" Target="../media/image11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6.png"/><Relationship Id="rId5" Type="http://schemas.openxmlformats.org/officeDocument/2006/relationships/tags" Target="../tags/tag108.xml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17.xml"/><Relationship Id="rId4" Type="http://schemas.openxmlformats.org/officeDocument/2006/relationships/tags" Target="../tags/tag107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13.png"/><Relationship Id="rId18" Type="http://schemas.openxmlformats.org/officeDocument/2006/relationships/image" Target="../media/image40.png"/><Relationship Id="rId3" Type="http://schemas.openxmlformats.org/officeDocument/2006/relationships/tags" Target="../tags/tag114.xml"/><Relationship Id="rId21" Type="http://schemas.openxmlformats.org/officeDocument/2006/relationships/image" Target="../media/image43.png"/><Relationship Id="rId7" Type="http://schemas.openxmlformats.org/officeDocument/2006/relationships/tags" Target="../tags/tag118.xml"/><Relationship Id="rId12" Type="http://schemas.openxmlformats.org/officeDocument/2006/relationships/notesSlide" Target="../notesSlides/notesSlide18.xml"/><Relationship Id="rId17" Type="http://schemas.openxmlformats.org/officeDocument/2006/relationships/image" Target="../media/image39.jpeg"/><Relationship Id="rId25" Type="http://schemas.openxmlformats.org/officeDocument/2006/relationships/image" Target="../media/image47.png"/><Relationship Id="rId2" Type="http://schemas.openxmlformats.org/officeDocument/2006/relationships/tags" Target="../tags/tag113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46.png"/><Relationship Id="rId5" Type="http://schemas.openxmlformats.org/officeDocument/2006/relationships/tags" Target="../tags/tag116.xml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tags" Target="../tags/tag121.xml"/><Relationship Id="rId19" Type="http://schemas.openxmlformats.org/officeDocument/2006/relationships/image" Target="../media/image41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14.png"/><Relationship Id="rId22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24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5" Type="http://schemas.openxmlformats.org/officeDocument/2006/relationships/tags" Target="../tags/tag126.xml"/><Relationship Id="rId10" Type="http://schemas.openxmlformats.org/officeDocument/2006/relationships/image" Target="../media/image8.png"/><Relationship Id="rId4" Type="http://schemas.openxmlformats.org/officeDocument/2006/relationships/tags" Target="../tags/tag125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48.png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image" Target="../media/image52.png"/><Relationship Id="rId2" Type="http://schemas.openxmlformats.org/officeDocument/2006/relationships/tags" Target="../tags/tag130.xml"/><Relationship Id="rId16" Type="http://schemas.openxmlformats.org/officeDocument/2006/relationships/image" Target="../media/image7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image" Target="../media/image51.png"/><Relationship Id="rId5" Type="http://schemas.openxmlformats.org/officeDocument/2006/relationships/tags" Target="../tags/tag133.xml"/><Relationship Id="rId15" Type="http://schemas.openxmlformats.org/officeDocument/2006/relationships/image" Target="../media/image54.png"/><Relationship Id="rId10" Type="http://schemas.openxmlformats.org/officeDocument/2006/relationships/image" Target="../media/image50.png"/><Relationship Id="rId4" Type="http://schemas.openxmlformats.org/officeDocument/2006/relationships/tags" Target="../tags/tag132.xml"/><Relationship Id="rId9" Type="http://schemas.openxmlformats.org/officeDocument/2006/relationships/notesSlide" Target="../notesSlides/notesSlide21.xml"/><Relationship Id="rId1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13" Type="http://schemas.openxmlformats.org/officeDocument/2006/relationships/image" Target="../media/image58.png"/><Relationship Id="rId3" Type="http://schemas.openxmlformats.org/officeDocument/2006/relationships/tags" Target="../tags/tag138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7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56.png"/><Relationship Id="rId5" Type="http://schemas.openxmlformats.org/officeDocument/2006/relationships/tags" Target="../tags/tag140.xml"/><Relationship Id="rId10" Type="http://schemas.openxmlformats.org/officeDocument/2006/relationships/image" Target="../media/image55.png"/><Relationship Id="rId4" Type="http://schemas.openxmlformats.org/officeDocument/2006/relationships/tags" Target="../tags/tag139.xml"/><Relationship Id="rId9" Type="http://schemas.openxmlformats.org/officeDocument/2006/relationships/image" Target="../media/image48.png"/><Relationship Id="rId1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44.xml"/><Relationship Id="rId7" Type="http://schemas.openxmlformats.org/officeDocument/2006/relationships/image" Target="../media/image7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notesSlide" Target="../notesSlides/notesSlide23.xml"/><Relationship Id="rId11" Type="http://schemas.openxmlformats.org/officeDocument/2006/relationships/image" Target="../media/image61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0.png"/><Relationship Id="rId4" Type="http://schemas.openxmlformats.org/officeDocument/2006/relationships/tags" Target="../tags/tag145.xml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148.xml"/><Relationship Id="rId7" Type="http://schemas.openxmlformats.org/officeDocument/2006/relationships/image" Target="../media/image62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48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64.png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153.xml"/><Relationship Id="rId7" Type="http://schemas.openxmlformats.org/officeDocument/2006/relationships/image" Target="../media/image65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8.png"/><Relationship Id="rId4" Type="http://schemas.openxmlformats.org/officeDocument/2006/relationships/tags" Target="../tags/tag154.xml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157.xml"/><Relationship Id="rId7" Type="http://schemas.openxmlformats.org/officeDocument/2006/relationships/image" Target="../media/image65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8.png"/><Relationship Id="rId4" Type="http://schemas.openxmlformats.org/officeDocument/2006/relationships/tags" Target="../tags/tag158.xml"/><Relationship Id="rId9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13" Type="http://schemas.openxmlformats.org/officeDocument/2006/relationships/image" Target="../media/image68.png"/><Relationship Id="rId3" Type="http://schemas.openxmlformats.org/officeDocument/2006/relationships/tags" Target="../tags/tag161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8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image" Target="../media/image67.png"/><Relationship Id="rId5" Type="http://schemas.openxmlformats.org/officeDocument/2006/relationships/tags" Target="../tags/tag163.xml"/><Relationship Id="rId10" Type="http://schemas.openxmlformats.org/officeDocument/2006/relationships/image" Target="../media/image66.png"/><Relationship Id="rId4" Type="http://schemas.openxmlformats.org/officeDocument/2006/relationships/tags" Target="../tags/tag162.xml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167.xml"/><Relationship Id="rId7" Type="http://schemas.openxmlformats.org/officeDocument/2006/relationships/image" Target="../media/image48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65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170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1.png"/><Relationship Id="rId5" Type="http://schemas.openxmlformats.org/officeDocument/2006/relationships/tags" Target="../tags/tag172.xml"/><Relationship Id="rId10" Type="http://schemas.openxmlformats.org/officeDocument/2006/relationships/image" Target="../media/image70.png"/><Relationship Id="rId4" Type="http://schemas.openxmlformats.org/officeDocument/2006/relationships/tags" Target="../tags/tag171.xml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4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tags" Target="../tags/tag177.xml"/><Relationship Id="rId7" Type="http://schemas.openxmlformats.org/officeDocument/2006/relationships/image" Target="../media/image75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tags" Target="../tags/tag176.xml"/><Relationship Id="rId16" Type="http://schemas.openxmlformats.org/officeDocument/2006/relationships/image" Target="../media/image82.png"/><Relationship Id="rId1" Type="http://schemas.openxmlformats.org/officeDocument/2006/relationships/tags" Target="../tags/tag175.xml"/><Relationship Id="rId6" Type="http://schemas.openxmlformats.org/officeDocument/2006/relationships/notesSlide" Target="../notesSlides/notesSlide32.xml"/><Relationship Id="rId11" Type="http://schemas.openxmlformats.org/officeDocument/2006/relationships/image" Target="../media/image7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73.png"/><Relationship Id="rId4" Type="http://schemas.openxmlformats.org/officeDocument/2006/relationships/tags" Target="../tags/tag178.xml"/><Relationship Id="rId9" Type="http://schemas.openxmlformats.org/officeDocument/2006/relationships/image" Target="../media/image8.png"/><Relationship Id="rId1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183.xml"/><Relationship Id="rId7" Type="http://schemas.openxmlformats.org/officeDocument/2006/relationships/image" Target="../media/image87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9.png"/><Relationship Id="rId4" Type="http://schemas.openxmlformats.org/officeDocument/2006/relationships/tags" Target="../tags/tag184.xml"/><Relationship Id="rId9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191.xml"/><Relationship Id="rId7" Type="http://schemas.openxmlformats.org/officeDocument/2006/relationships/image" Target="../media/image92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9.png"/><Relationship Id="rId4" Type="http://schemas.openxmlformats.org/officeDocument/2006/relationships/tags" Target="../tags/tag192.xml"/><Relationship Id="rId9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7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tags" Target="../tags/tag11.xml"/><Relationship Id="rId10" Type="http://schemas.openxmlformats.org/officeDocument/2006/relationships/image" Target="../media/image3.png"/><Relationship Id="rId4" Type="http://schemas.openxmlformats.org/officeDocument/2006/relationships/tags" Target="../tags/tag10.xml"/><Relationship Id="rId9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tags" Target="../tags/tag199.xml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tags" Target="../tags/tag198.xml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tags" Target="../tags/tag19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notesSlide" Target="../notesSlides/notesSlide40.xml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tags" Target="../tags/tag202.xml"/><Relationship Id="rId7" Type="http://schemas.openxmlformats.org/officeDocument/2006/relationships/image" Target="../media/image116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tags" Target="../tags/tag201.xml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tags" Target="../tags/tag200.xml"/><Relationship Id="rId6" Type="http://schemas.openxmlformats.org/officeDocument/2006/relationships/notesSlide" Target="../notesSlides/notesSlide41.xml"/><Relationship Id="rId11" Type="http://schemas.openxmlformats.org/officeDocument/2006/relationships/image" Target="../media/image114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21.png"/><Relationship Id="rId10" Type="http://schemas.openxmlformats.org/officeDocument/2006/relationships/image" Target="../media/image100.png"/><Relationship Id="rId19" Type="http://schemas.openxmlformats.org/officeDocument/2006/relationships/image" Target="../media/image125.png"/><Relationship Id="rId4" Type="http://schemas.openxmlformats.org/officeDocument/2006/relationships/tags" Target="../tags/tag203.xml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tags" Target="../tags/tag206.xml"/><Relationship Id="rId21" Type="http://schemas.openxmlformats.org/officeDocument/2006/relationships/image" Target="../media/image135.png"/><Relationship Id="rId7" Type="http://schemas.openxmlformats.org/officeDocument/2006/relationships/tags" Target="../tags/tag210.xml"/><Relationship Id="rId12" Type="http://schemas.openxmlformats.org/officeDocument/2006/relationships/notesSlide" Target="../notesSlides/notesSlide42.xml"/><Relationship Id="rId17" Type="http://schemas.openxmlformats.org/officeDocument/2006/relationships/image" Target="../media/image131.png"/><Relationship Id="rId2" Type="http://schemas.openxmlformats.org/officeDocument/2006/relationships/tags" Target="../tags/tag205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08.xml"/><Relationship Id="rId15" Type="http://schemas.openxmlformats.org/officeDocument/2006/relationships/image" Target="../media/image129.png"/><Relationship Id="rId10" Type="http://schemas.openxmlformats.org/officeDocument/2006/relationships/tags" Target="../tags/tag213.xml"/><Relationship Id="rId19" Type="http://schemas.openxmlformats.org/officeDocument/2006/relationships/image" Target="../media/image133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tags" Target="../tags/tag216.xml"/><Relationship Id="rId7" Type="http://schemas.openxmlformats.org/officeDocument/2006/relationships/image" Target="../media/image137.pn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notesSlide" Target="../notesSlides/notesSlide43.xml"/><Relationship Id="rId11" Type="http://schemas.openxmlformats.org/officeDocument/2006/relationships/image" Target="../media/image14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40.png"/><Relationship Id="rId4" Type="http://schemas.openxmlformats.org/officeDocument/2006/relationships/tags" Target="../tags/tag217.xml"/><Relationship Id="rId9" Type="http://schemas.openxmlformats.org/officeDocument/2006/relationships/image" Target="../media/image1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8.xml"/><Relationship Id="rId4" Type="http://schemas.openxmlformats.org/officeDocument/2006/relationships/image" Target="../media/image1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1.xml"/><Relationship Id="rId4" Type="http://schemas.openxmlformats.org/officeDocument/2006/relationships/image" Target="../media/image14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notesSlide" Target="../notesSlides/notesSlide49.xml"/><Relationship Id="rId18" Type="http://schemas.openxmlformats.org/officeDocument/2006/relationships/image" Target="../media/image153.png"/><Relationship Id="rId3" Type="http://schemas.openxmlformats.org/officeDocument/2006/relationships/tags" Target="../tags/tag224.xml"/><Relationship Id="rId21" Type="http://schemas.openxmlformats.org/officeDocument/2006/relationships/image" Target="../media/image156.png"/><Relationship Id="rId7" Type="http://schemas.openxmlformats.org/officeDocument/2006/relationships/tags" Target="../tags/tag228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152.png"/><Relationship Id="rId2" Type="http://schemas.openxmlformats.org/officeDocument/2006/relationships/tags" Target="../tags/tag223.xml"/><Relationship Id="rId16" Type="http://schemas.openxmlformats.org/officeDocument/2006/relationships/image" Target="../media/image151.png"/><Relationship Id="rId20" Type="http://schemas.openxmlformats.org/officeDocument/2006/relationships/image" Target="../media/image155.png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image" Target="../media/image159.png"/><Relationship Id="rId5" Type="http://schemas.openxmlformats.org/officeDocument/2006/relationships/tags" Target="../tags/tag226.xml"/><Relationship Id="rId15" Type="http://schemas.openxmlformats.org/officeDocument/2006/relationships/image" Target="../media/image150.png"/><Relationship Id="rId23" Type="http://schemas.openxmlformats.org/officeDocument/2006/relationships/image" Target="../media/image158.png"/><Relationship Id="rId10" Type="http://schemas.openxmlformats.org/officeDocument/2006/relationships/tags" Target="../tags/tag231.xml"/><Relationship Id="rId19" Type="http://schemas.openxmlformats.org/officeDocument/2006/relationships/image" Target="../media/image154.png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4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tags" Target="../tags/tag16.xml"/><Relationship Id="rId10" Type="http://schemas.openxmlformats.org/officeDocument/2006/relationships/image" Target="../media/image3.png"/><Relationship Id="rId4" Type="http://schemas.openxmlformats.org/officeDocument/2006/relationships/tags" Target="../tags/tag15.xml"/><Relationship Id="rId9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3.xml"/><Relationship Id="rId4" Type="http://schemas.openxmlformats.org/officeDocument/2006/relationships/image" Target="../media/image16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perception.csl.uiuc.edu/matrix-rank/home.html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tags" Target="../tags/tag21.xml"/><Relationship Id="rId10" Type="http://schemas.openxmlformats.org/officeDocument/2006/relationships/image" Target="../media/image3.png"/><Relationship Id="rId4" Type="http://schemas.openxmlformats.org/officeDocument/2006/relationships/tags" Target="../tags/tag20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8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7.png"/><Relationship Id="rId2" Type="http://schemas.openxmlformats.org/officeDocument/2006/relationships/tags" Target="../tags/tag23.xml"/><Relationship Id="rId16" Type="http://schemas.openxmlformats.org/officeDocument/2006/relationships/image" Target="../media/image11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6.png"/><Relationship Id="rId5" Type="http://schemas.openxmlformats.org/officeDocument/2006/relationships/tags" Target="../tags/tag26.xml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7.xml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8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7.png"/><Relationship Id="rId2" Type="http://schemas.openxmlformats.org/officeDocument/2006/relationships/tags" Target="../tags/tag31.xml"/><Relationship Id="rId16" Type="http://schemas.openxmlformats.org/officeDocument/2006/relationships/image" Target="../media/image11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6.png"/><Relationship Id="rId5" Type="http://schemas.openxmlformats.org/officeDocument/2006/relationships/tags" Target="../tags/tag34.xml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13.png"/><Relationship Id="rId17" Type="http://schemas.openxmlformats.org/officeDocument/2006/relationships/image" Target="../media/image18.emf"/><Relationship Id="rId2" Type="http://schemas.openxmlformats.org/officeDocument/2006/relationships/tags" Target="../tags/tag39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12.png"/><Relationship Id="rId5" Type="http://schemas.openxmlformats.org/officeDocument/2006/relationships/tags" Target="../tags/tag42.xml"/><Relationship Id="rId15" Type="http://schemas.openxmlformats.org/officeDocument/2006/relationships/image" Target="../media/image16.png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20.png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1"/>
          <p:cNvSpPr txBox="1">
            <a:spLocks noChangeArrowheads="1"/>
          </p:cNvSpPr>
          <p:nvPr/>
        </p:nvSpPr>
        <p:spPr bwMode="auto">
          <a:xfrm>
            <a:off x="57150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4099" name="Text Box 22"/>
          <p:cNvSpPr txBox="1">
            <a:spLocks noChangeArrowheads="1"/>
          </p:cNvSpPr>
          <p:nvPr/>
        </p:nvSpPr>
        <p:spPr bwMode="auto">
          <a:xfrm>
            <a:off x="57150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4100" name="Text Box 23"/>
          <p:cNvSpPr txBox="1">
            <a:spLocks noChangeArrowheads="1"/>
          </p:cNvSpPr>
          <p:nvPr/>
        </p:nvSpPr>
        <p:spPr bwMode="auto">
          <a:xfrm>
            <a:off x="57150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4104" name="Rectangle 17"/>
          <p:cNvSpPr>
            <a:spLocks noChangeArrowheads="1"/>
          </p:cNvSpPr>
          <p:nvPr/>
        </p:nvSpPr>
        <p:spPr bwMode="auto">
          <a:xfrm>
            <a:off x="0" y="0"/>
            <a:ext cx="9144000" cy="2762251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241300" dist="508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5829"/>
            <a:ext cx="9144000" cy="2437946"/>
          </a:xfrm>
        </p:spPr>
        <p:txBody>
          <a:bodyPr/>
          <a:lstStyle/>
          <a:p>
            <a:pPr algn="l" eaLnBrk="1" hangingPunct="1"/>
            <a:r>
              <a:rPr lang="en-US" sz="3800" b="1" dirty="0" smtClean="0">
                <a:solidFill>
                  <a:srgbClr val="000000"/>
                </a:solidFill>
              </a:rPr>
              <a:t>       John Wright               Yi Ma</a:t>
            </a:r>
            <a:endParaRPr lang="en-US" sz="3800" dirty="0" smtClean="0">
              <a:solidFill>
                <a:srgbClr val="FF9933"/>
              </a:solidFill>
            </a:endParaRPr>
          </a:p>
          <a:p>
            <a:pPr eaLnBrk="1" hangingPunct="1"/>
            <a:endParaRPr lang="en-US" sz="800" dirty="0" smtClean="0"/>
          </a:p>
          <a:p>
            <a:pPr eaLnBrk="1" hangingPunct="1"/>
            <a:endParaRPr lang="en-US" sz="800" dirty="0" smtClean="0"/>
          </a:p>
          <a:p>
            <a:pPr algn="l" eaLnBrk="1" hangingPunct="1"/>
            <a:r>
              <a:rPr lang="en-US" sz="3000" dirty="0" smtClean="0">
                <a:solidFill>
                  <a:srgbClr val="000000"/>
                </a:solidFill>
              </a:rPr>
              <a:t>    Electrical Engineering    Visual Computing Group</a:t>
            </a:r>
          </a:p>
          <a:p>
            <a:pPr algn="l" eaLnBrk="1" hangingPunct="1"/>
            <a:r>
              <a:rPr lang="en-US" sz="3000" dirty="0" smtClean="0">
                <a:solidFill>
                  <a:srgbClr val="000000"/>
                </a:solidFill>
              </a:rPr>
              <a:t>     Columbia University      Microsoft Research Asia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958850" y="4702175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428625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defRPr/>
            </a:pPr>
            <a:r>
              <a:rPr lang="en-US" sz="3200" b="1" i="1" dirty="0"/>
              <a:t>The Pursuit of Low-dimensional Structures in High-dimensional (Visual) Data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Arial" charset="0"/>
              </a:rPr>
              <a:t>:</a:t>
            </a:r>
            <a:b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Arial" charset="0"/>
              </a:rPr>
            </a:b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Formulation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and Theory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942974" y="1066799"/>
            <a:ext cx="6953251" cy="2495551"/>
          </a:xfrm>
          <a:prstGeom prst="rect">
            <a:avLst/>
          </a:prstGeom>
          <a:solidFill>
            <a:schemeClr val="tx1"/>
          </a:solidFill>
          <a:ln w="25400" cap="flat" cmpd="thickThin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h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22974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Our problem: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191310"/>
            <a:ext cx="7048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Given an observation                                     with 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FF0000"/>
                </a:solidFill>
              </a:rPr>
              <a:t>sparse,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7030A0"/>
                </a:solidFill>
              </a:rPr>
              <a:t>small, dense noise,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recover a good estimate of    . </a:t>
            </a:r>
          </a:p>
        </p:txBody>
      </p:sp>
      <p:pic>
        <p:nvPicPr>
          <p:cNvPr id="28" name="Picture 2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35580" y="1274759"/>
            <a:ext cx="2409424" cy="293949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757362" y="1884359"/>
            <a:ext cx="212711" cy="21271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776677" y="2189159"/>
            <a:ext cx="212179" cy="21217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788367" y="2493959"/>
            <a:ext cx="188793" cy="214611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291012" y="3103559"/>
            <a:ext cx="212711" cy="212711"/>
          </a:xfrm>
          <a:prstGeom prst="rect">
            <a:avLst/>
          </a:prstGeom>
          <a:noFill/>
          <a:ln/>
          <a:effec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00050" y="4286250"/>
            <a:ext cx="847725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High-dimensional setting: </a:t>
            </a:r>
            <a:r>
              <a:rPr lang="en-US" sz="2000" dirty="0" smtClean="0">
                <a:solidFill>
                  <a:srgbClr val="000000"/>
                </a:solidFill>
              </a:rPr>
              <a:t>Many more unknowns            than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observations    . Can knowledge of the structure of           make this problem well-posed?</a:t>
            </a:r>
          </a:p>
          <a:p>
            <a:pPr>
              <a:spcBef>
                <a:spcPts val="0"/>
              </a:spcBef>
            </a:pPr>
            <a:endParaRPr lang="en-US" sz="1100" i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Hugely active area…</a:t>
            </a:r>
            <a:endParaRPr lang="en-US" sz="1100" b="1" i="1" dirty="0" smtClean="0">
              <a:solidFill>
                <a:srgbClr val="000000"/>
              </a:solidFill>
            </a:endParaRPr>
          </a:p>
        </p:txBody>
      </p:sp>
      <p:pic>
        <p:nvPicPr>
          <p:cNvPr id="14" name="Picture 1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305549" y="4407731"/>
            <a:ext cx="561975" cy="228536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549774" y="4723980"/>
            <a:ext cx="146113" cy="166094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734174" y="4703006"/>
            <a:ext cx="561975" cy="2285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942974" y="1066799"/>
            <a:ext cx="6953251" cy="2495551"/>
          </a:xfrm>
          <a:prstGeom prst="rect">
            <a:avLst/>
          </a:prstGeom>
          <a:solidFill>
            <a:schemeClr val="tx1"/>
          </a:solidFill>
          <a:ln w="25400" cap="flat" cmpd="thickThin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h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22974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Our problem: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191310"/>
            <a:ext cx="7048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Given an observation                                     with 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FF0000"/>
                </a:solidFill>
              </a:rPr>
              <a:t>sparse,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7030A0"/>
                </a:solidFill>
              </a:rPr>
              <a:t>small, dense noise,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recover a good estimate of    . </a:t>
            </a:r>
          </a:p>
        </p:txBody>
      </p:sp>
      <p:pic>
        <p:nvPicPr>
          <p:cNvPr id="28" name="Picture 2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35580" y="1274759"/>
            <a:ext cx="2409424" cy="293949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757362" y="1884359"/>
            <a:ext cx="212711" cy="21271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776677" y="2189159"/>
            <a:ext cx="212179" cy="21217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788367" y="2493959"/>
            <a:ext cx="188793" cy="214611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291012" y="3103559"/>
            <a:ext cx="212711" cy="212711"/>
          </a:xfrm>
          <a:prstGeom prst="rect">
            <a:avLst/>
          </a:prstGeom>
          <a:noFill/>
          <a:ln/>
          <a:effec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00050" y="4286250"/>
            <a:ext cx="847725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High-dimensional setting: </a:t>
            </a:r>
            <a:r>
              <a:rPr lang="en-US" sz="2000" dirty="0" smtClean="0">
                <a:solidFill>
                  <a:srgbClr val="000000"/>
                </a:solidFill>
              </a:rPr>
              <a:t>Many more unknowns            than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observations    . Can knowledge of the structure of           make this problem well-posed?</a:t>
            </a:r>
          </a:p>
          <a:p>
            <a:pPr>
              <a:spcBef>
                <a:spcPts val="0"/>
              </a:spcBef>
            </a:pPr>
            <a:endParaRPr lang="en-US" sz="1100" i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Hugely active area…</a:t>
            </a:r>
            <a:endParaRPr lang="en-US" sz="1100" b="1" i="1" dirty="0" smtClean="0">
              <a:solidFill>
                <a:srgbClr val="000000"/>
              </a:solidFill>
            </a:endParaRPr>
          </a:p>
        </p:txBody>
      </p:sp>
      <p:pic>
        <p:nvPicPr>
          <p:cNvPr id="14" name="Picture 1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305549" y="4407731"/>
            <a:ext cx="561975" cy="228536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549774" y="4723980"/>
            <a:ext cx="146113" cy="166094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734174" y="4703006"/>
            <a:ext cx="561975" cy="228536"/>
          </a:xfrm>
          <a:prstGeom prst="rect">
            <a:avLst/>
          </a:prstGeom>
          <a:noFill/>
          <a:ln/>
          <a:effectLst/>
        </p:spPr>
      </p:pic>
      <p:sp>
        <p:nvSpPr>
          <p:cNvPr id="20" name="Oval 19"/>
          <p:cNvSpPr/>
          <p:nvPr/>
        </p:nvSpPr>
        <p:spPr bwMode="auto">
          <a:xfrm>
            <a:off x="1590675" y="1712233"/>
            <a:ext cx="1724025" cy="573768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/>
          <p:cNvSpPr/>
          <p:nvPr/>
        </p:nvSpPr>
        <p:spPr bwMode="auto">
          <a:xfrm>
            <a:off x="504823" y="971549"/>
            <a:ext cx="8153401" cy="5076825"/>
          </a:xfrm>
          <a:prstGeom prst="rect">
            <a:avLst/>
          </a:prstGeom>
          <a:ln w="25400" cap="flat" cmpd="thickThin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597150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CONTEXT – Recent related progress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90550" y="1019174"/>
            <a:ext cx="753427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Low-rank sensing:</a:t>
            </a: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   Impossible</a:t>
            </a:r>
            <a:r>
              <a:rPr lang="en-US" dirty="0" smtClean="0">
                <a:solidFill>
                  <a:srgbClr val="000000"/>
                </a:solidFill>
              </a:rPr>
              <a:t> in general (            ) 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   Well-posed</a:t>
            </a:r>
            <a:r>
              <a:rPr lang="en-US" dirty="0" smtClean="0">
                <a:solidFill>
                  <a:srgbClr val="000000"/>
                </a:solidFill>
              </a:rPr>
              <a:t> if       is structured </a:t>
            </a:r>
            <a:r>
              <a:rPr lang="en-US" i="1" dirty="0" smtClean="0">
                <a:solidFill>
                  <a:srgbClr val="000000"/>
                </a:solidFill>
              </a:rPr>
              <a:t>(low-rank)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   Tractable </a:t>
            </a:r>
            <a:r>
              <a:rPr lang="en-US" dirty="0" smtClean="0">
                <a:solidFill>
                  <a:srgbClr val="000000"/>
                </a:solidFill>
              </a:rPr>
              <a:t>via convex optimization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          … if     is “nice” </a:t>
            </a:r>
            <a:r>
              <a:rPr lang="en-US" i="1" dirty="0" smtClean="0">
                <a:solidFill>
                  <a:srgbClr val="000000"/>
                </a:solidFill>
              </a:rPr>
              <a:t>(random, rank-RIP)</a:t>
            </a:r>
          </a:p>
          <a:p>
            <a:pPr lvl="1">
              <a:spcBef>
                <a:spcPts val="600"/>
              </a:spcBef>
            </a:pPr>
            <a:endParaRPr lang="en-US" sz="200" i="1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200" i="1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200" i="1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i="1" dirty="0" err="1" smtClean="0">
                <a:solidFill>
                  <a:srgbClr val="000000"/>
                </a:solidFill>
              </a:rPr>
              <a:t>Recht+Fazel+Parillo</a:t>
            </a:r>
            <a:r>
              <a:rPr lang="en-US" sz="1600" i="1" dirty="0" smtClean="0">
                <a:solidFill>
                  <a:srgbClr val="000000"/>
                </a:solidFill>
              </a:rPr>
              <a:t> ‘07, </a:t>
            </a:r>
            <a:r>
              <a:rPr lang="en-US" sz="1600" i="1" dirty="0" err="1" smtClean="0">
                <a:solidFill>
                  <a:srgbClr val="000000"/>
                </a:solidFill>
              </a:rPr>
              <a:t>Candès+Plan</a:t>
            </a:r>
            <a:r>
              <a:rPr lang="en-US" sz="1600" i="1" dirty="0" smtClean="0">
                <a:solidFill>
                  <a:srgbClr val="000000"/>
                </a:solidFill>
              </a:rPr>
              <a:t> ’10, </a:t>
            </a:r>
            <a:r>
              <a:rPr lang="en-US" sz="1600" i="1" dirty="0" err="1" smtClean="0">
                <a:solidFill>
                  <a:srgbClr val="000000"/>
                </a:solidFill>
              </a:rPr>
              <a:t>Mohan+Fazel</a:t>
            </a:r>
            <a:r>
              <a:rPr lang="en-US" sz="1600" i="1" dirty="0" smtClean="0">
                <a:solidFill>
                  <a:srgbClr val="000000"/>
                </a:solidFill>
              </a:rPr>
              <a:t> ‘10, </a:t>
            </a:r>
            <a:r>
              <a:rPr lang="en-US" sz="1600" i="1" dirty="0" err="1" smtClean="0">
                <a:solidFill>
                  <a:srgbClr val="000000"/>
                </a:solidFill>
              </a:rPr>
              <a:t>Recht+Xu+Hassibi</a:t>
            </a:r>
            <a:r>
              <a:rPr lang="en-US" sz="1600" i="1" dirty="0" smtClean="0">
                <a:solidFill>
                  <a:srgbClr val="000000"/>
                </a:solidFill>
              </a:rPr>
              <a:t> ’11, </a:t>
            </a:r>
            <a:r>
              <a:rPr lang="en-US" sz="1600" i="1" dirty="0" err="1" smtClean="0">
                <a:solidFill>
                  <a:srgbClr val="000000"/>
                </a:solidFill>
              </a:rPr>
              <a:t>Chandrasekaran+Recht+Parillo+Willsky</a:t>
            </a:r>
            <a:r>
              <a:rPr lang="en-US" sz="1600" i="1" dirty="0" smtClean="0">
                <a:solidFill>
                  <a:srgbClr val="000000"/>
                </a:solidFill>
              </a:rPr>
              <a:t> ‘11, </a:t>
            </a:r>
            <a:r>
              <a:rPr lang="en-US" sz="1600" i="1" dirty="0" err="1" smtClean="0">
                <a:solidFill>
                  <a:srgbClr val="000000"/>
                </a:solidFill>
              </a:rPr>
              <a:t>Negahban+Wainwright</a:t>
            </a:r>
            <a:r>
              <a:rPr lang="en-US" sz="1600" i="1" dirty="0" smtClean="0">
                <a:solidFill>
                  <a:srgbClr val="000000"/>
                </a:solidFill>
              </a:rPr>
              <a:t> ’11 …</a:t>
            </a:r>
            <a:endParaRPr lang="en-US" sz="2000" i="1" dirty="0" smtClean="0">
              <a:solidFill>
                <a:srgbClr val="00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504825" y="3476625"/>
            <a:ext cx="72485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23875" y="5238750"/>
            <a:ext cx="72485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817677" y="1112835"/>
            <a:ext cx="4659448" cy="253245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284022" y="4017960"/>
            <a:ext cx="339936" cy="261610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751004" y="4732334"/>
            <a:ext cx="208942" cy="208942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298075" y="3740646"/>
            <a:ext cx="724137" cy="160517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868557" y="1779584"/>
            <a:ext cx="3919585" cy="1195471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low-rank.png"/>
          <p:cNvPicPr>
            <a:picLocks noChangeAspect="1"/>
          </p:cNvPicPr>
          <p:nvPr/>
        </p:nvPicPr>
        <p:blipFill>
          <a:blip r:embed="rId18" cstate="print"/>
          <a:srcRect l="20711" t="15472" r="9459" b="10709"/>
          <a:stretch>
            <a:fillRect/>
          </a:stretch>
        </p:blipFill>
        <p:spPr>
          <a:xfrm>
            <a:off x="5105401" y="1866901"/>
            <a:ext cx="1225406" cy="971550"/>
          </a:xfrm>
          <a:prstGeom prst="rect">
            <a:avLst/>
          </a:prstGeom>
        </p:spPr>
      </p:pic>
      <p:pic>
        <p:nvPicPr>
          <p:cNvPr id="30" name="Picture 29" descr="A.png"/>
          <p:cNvPicPr>
            <a:picLocks noChangeAspect="1"/>
          </p:cNvPicPr>
          <p:nvPr/>
        </p:nvPicPr>
        <p:blipFill>
          <a:blip r:embed="rId19" cstate="print"/>
          <a:srcRect l="12001" t="25146" r="52213" b="29718"/>
          <a:stretch>
            <a:fillRect/>
          </a:stretch>
        </p:blipFill>
        <p:spPr>
          <a:xfrm>
            <a:off x="3281512" y="1811698"/>
            <a:ext cx="1280963" cy="106485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695257" y="235850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,</a:t>
            </a:r>
            <a:endParaRPr lang="en-US" dirty="0"/>
          </a:p>
        </p:txBody>
      </p:sp>
      <p:pic>
        <p:nvPicPr>
          <p:cNvPr id="32" name="Picture 31" descr="y.png"/>
          <p:cNvPicPr>
            <a:picLocks noChangeAspect="1"/>
          </p:cNvPicPr>
          <p:nvPr/>
        </p:nvPicPr>
        <p:blipFill>
          <a:blip r:embed="rId20" cstate="print"/>
          <a:srcRect l="46292" t="4572" r="42862" b="9144"/>
          <a:stretch>
            <a:fillRect/>
          </a:stretch>
        </p:blipFill>
        <p:spPr>
          <a:xfrm>
            <a:off x="2182277" y="1964210"/>
            <a:ext cx="128258" cy="765526"/>
          </a:xfrm>
          <a:prstGeom prst="rect">
            <a:avLst/>
          </a:prstGeom>
        </p:spPr>
      </p:pic>
      <p:pic>
        <p:nvPicPr>
          <p:cNvPr id="33" name="Picture 32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575120" y="2327062"/>
            <a:ext cx="100087" cy="55529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339005" y="2236784"/>
            <a:ext cx="696541" cy="232644"/>
          </a:xfrm>
          <a:prstGeom prst="rect">
            <a:avLst/>
          </a:prstGeom>
          <a:noFill/>
          <a:ln/>
          <a:effectLst/>
        </p:spPr>
      </p:pic>
      <p:sp>
        <p:nvSpPr>
          <p:cNvPr id="36" name="Left Bracket 35"/>
          <p:cNvSpPr>
            <a:spLocks/>
          </p:cNvSpPr>
          <p:nvPr/>
        </p:nvSpPr>
        <p:spPr bwMode="auto">
          <a:xfrm>
            <a:off x="2172842" y="1954936"/>
            <a:ext cx="19994" cy="783131"/>
          </a:xfrm>
          <a:prstGeom prst="leftBracket">
            <a:avLst>
              <a:gd name="adj" fmla="val 8351"/>
            </a:avLst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eft Bracket 26"/>
          <p:cNvSpPr>
            <a:spLocks/>
          </p:cNvSpPr>
          <p:nvPr/>
        </p:nvSpPr>
        <p:spPr bwMode="auto">
          <a:xfrm flipH="1">
            <a:off x="2297809" y="1954936"/>
            <a:ext cx="19994" cy="783131"/>
          </a:xfrm>
          <a:prstGeom prst="leftBracket">
            <a:avLst>
              <a:gd name="adj" fmla="val 8351"/>
            </a:avLst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" name="Picture 42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4987667" y="2903534"/>
            <a:ext cx="1114467" cy="208962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842410" y="2846384"/>
            <a:ext cx="185280" cy="185280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6608828" y="2741609"/>
            <a:ext cx="996344" cy="2084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942974" y="1066799"/>
            <a:ext cx="6953251" cy="2495551"/>
          </a:xfrm>
          <a:prstGeom prst="rect">
            <a:avLst/>
          </a:prstGeom>
          <a:solidFill>
            <a:schemeClr val="tx1"/>
          </a:solidFill>
          <a:ln w="25400" cap="flat" cmpd="thickThin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h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22974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Our problem: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191310"/>
            <a:ext cx="7048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Given an observation                                     with 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FF0000"/>
                </a:solidFill>
              </a:rPr>
              <a:t>sparse,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7030A0"/>
                </a:solidFill>
              </a:rPr>
              <a:t>small, dense noise,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recover a good estimate of    . </a:t>
            </a:r>
          </a:p>
        </p:txBody>
      </p:sp>
      <p:pic>
        <p:nvPicPr>
          <p:cNvPr id="28" name="Picture 2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35580" y="1274759"/>
            <a:ext cx="2409424" cy="293949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757362" y="1884359"/>
            <a:ext cx="212711" cy="21271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776677" y="2189159"/>
            <a:ext cx="212179" cy="21217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788367" y="2493959"/>
            <a:ext cx="188793" cy="214611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291012" y="3103559"/>
            <a:ext cx="212711" cy="212711"/>
          </a:xfrm>
          <a:prstGeom prst="rect">
            <a:avLst/>
          </a:prstGeom>
          <a:noFill/>
          <a:ln/>
          <a:effec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00050" y="4286250"/>
            <a:ext cx="847725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High-dimensional setting: </a:t>
            </a:r>
            <a:r>
              <a:rPr lang="en-US" sz="2000" dirty="0" smtClean="0">
                <a:solidFill>
                  <a:srgbClr val="000000"/>
                </a:solidFill>
              </a:rPr>
              <a:t>Many more unknowns            than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observations    . Can knowledge of the structure of           make this problem well-posed?</a:t>
            </a:r>
          </a:p>
          <a:p>
            <a:pPr>
              <a:spcBef>
                <a:spcPts val="0"/>
              </a:spcBef>
            </a:pPr>
            <a:endParaRPr lang="en-US" sz="1100" i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Hugely active area…</a:t>
            </a:r>
            <a:endParaRPr lang="en-US" sz="1100" b="1" i="1" dirty="0" smtClean="0">
              <a:solidFill>
                <a:srgbClr val="000000"/>
              </a:solidFill>
            </a:endParaRPr>
          </a:p>
        </p:txBody>
      </p:sp>
      <p:pic>
        <p:nvPicPr>
          <p:cNvPr id="14" name="Picture 1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305549" y="4407731"/>
            <a:ext cx="561975" cy="228536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549774" y="4723980"/>
            <a:ext cx="146113" cy="166094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734174" y="4703006"/>
            <a:ext cx="561975" cy="2285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942974" y="1066799"/>
            <a:ext cx="6953251" cy="2495551"/>
          </a:xfrm>
          <a:prstGeom prst="rect">
            <a:avLst/>
          </a:prstGeom>
          <a:solidFill>
            <a:schemeClr val="tx1"/>
          </a:solidFill>
          <a:ln w="25400" cap="flat" cmpd="thickThin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h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22974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Our problem: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191310"/>
            <a:ext cx="7048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Given an observation                                     with 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FF0000"/>
                </a:solidFill>
              </a:rPr>
              <a:t>sparse,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7030A0"/>
                </a:solidFill>
              </a:rPr>
              <a:t>small, dense noise,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recover a good estimate of    . </a:t>
            </a:r>
          </a:p>
        </p:txBody>
      </p:sp>
      <p:pic>
        <p:nvPicPr>
          <p:cNvPr id="28" name="Picture 2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35580" y="1274759"/>
            <a:ext cx="2409424" cy="293949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757362" y="1884359"/>
            <a:ext cx="212711" cy="21271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776677" y="2189159"/>
            <a:ext cx="212179" cy="21217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788367" y="2493959"/>
            <a:ext cx="188793" cy="214611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291012" y="3103559"/>
            <a:ext cx="212711" cy="212711"/>
          </a:xfrm>
          <a:prstGeom prst="rect">
            <a:avLst/>
          </a:prstGeom>
          <a:noFill/>
          <a:ln/>
          <a:effec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00050" y="4286250"/>
            <a:ext cx="847725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High-dimensional setting: </a:t>
            </a:r>
            <a:r>
              <a:rPr lang="en-US" sz="2000" dirty="0" smtClean="0">
                <a:solidFill>
                  <a:srgbClr val="000000"/>
                </a:solidFill>
              </a:rPr>
              <a:t>Many more unknowns            than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observations    . Can knowledge of the structure of           make this problem well-posed?</a:t>
            </a:r>
          </a:p>
          <a:p>
            <a:pPr>
              <a:spcBef>
                <a:spcPts val="0"/>
              </a:spcBef>
            </a:pPr>
            <a:endParaRPr lang="en-US" sz="1100" i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Hugely active area…</a:t>
            </a:r>
            <a:endParaRPr lang="en-US" sz="1100" b="1" i="1" dirty="0" smtClean="0">
              <a:solidFill>
                <a:srgbClr val="000000"/>
              </a:solidFill>
            </a:endParaRPr>
          </a:p>
        </p:txBody>
      </p:sp>
      <p:pic>
        <p:nvPicPr>
          <p:cNvPr id="14" name="Picture 1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305549" y="4407731"/>
            <a:ext cx="561975" cy="228536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549774" y="4723980"/>
            <a:ext cx="146113" cy="166094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734174" y="4703006"/>
            <a:ext cx="561975" cy="228536"/>
          </a:xfrm>
          <a:prstGeom prst="rect">
            <a:avLst/>
          </a:prstGeom>
          <a:noFill/>
          <a:ln/>
          <a:effectLst/>
        </p:spPr>
      </p:pic>
      <p:sp>
        <p:nvSpPr>
          <p:cNvPr id="21" name="Oval 20"/>
          <p:cNvSpPr/>
          <p:nvPr/>
        </p:nvSpPr>
        <p:spPr bwMode="auto">
          <a:xfrm>
            <a:off x="4133850" y="1140733"/>
            <a:ext cx="676275" cy="573768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2" name="Straight Arrow Connector 21"/>
          <p:cNvCxnSpPr>
            <a:stCxn id="25" idx="0"/>
          </p:cNvCxnSpPr>
          <p:nvPr/>
        </p:nvCxnSpPr>
        <p:spPr bwMode="auto">
          <a:xfrm rot="16200000" flipV="1">
            <a:off x="5135510" y="1215403"/>
            <a:ext cx="285748" cy="11841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 useBgFill="1">
        <p:nvSpPr>
          <p:cNvPr id="25" name="Rectangle 24"/>
          <p:cNvSpPr/>
          <p:nvPr/>
        </p:nvSpPr>
        <p:spPr bwMode="auto">
          <a:xfrm>
            <a:off x="4787677" y="1950357"/>
            <a:ext cx="2165573" cy="572407"/>
          </a:xfrm>
          <a:prstGeom prst="rect">
            <a:avLst/>
          </a:prstGeom>
          <a:ln w="25400" cap="flat" cmpd="thickThin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03666" y="2051442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Missing data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/>
          <p:cNvSpPr/>
          <p:nvPr/>
        </p:nvSpPr>
        <p:spPr bwMode="auto">
          <a:xfrm>
            <a:off x="333375" y="876300"/>
            <a:ext cx="8601074" cy="5324475"/>
          </a:xfrm>
          <a:prstGeom prst="rect">
            <a:avLst/>
          </a:prstGeom>
          <a:ln w="25400" cap="flat" cmpd="thickThin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19100" y="962024"/>
            <a:ext cx="847725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i="1" dirty="0" smtClean="0">
                <a:solidFill>
                  <a:srgbClr val="000000"/>
                </a:solidFill>
              </a:rPr>
              <a:t>Matrix completion:</a:t>
            </a: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   Impossible</a:t>
            </a:r>
            <a:r>
              <a:rPr lang="en-US" dirty="0" smtClean="0">
                <a:solidFill>
                  <a:srgbClr val="000000"/>
                </a:solidFill>
              </a:rPr>
              <a:t> in general (              ) 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   Well-posed</a:t>
            </a:r>
            <a:r>
              <a:rPr lang="en-US" dirty="0" smtClean="0">
                <a:solidFill>
                  <a:srgbClr val="000000"/>
                </a:solidFill>
              </a:rPr>
              <a:t> if       is structured </a:t>
            </a:r>
            <a:r>
              <a:rPr lang="en-US" i="1" dirty="0" smtClean="0">
                <a:solidFill>
                  <a:srgbClr val="000000"/>
                </a:solidFill>
              </a:rPr>
              <a:t>(low-rank)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   Tractable</a:t>
            </a:r>
            <a:r>
              <a:rPr lang="en-US" dirty="0" smtClean="0">
                <a:solidFill>
                  <a:srgbClr val="000000"/>
                </a:solidFill>
              </a:rPr>
              <a:t> via convex optimization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… if     is “nice” </a:t>
            </a:r>
            <a:r>
              <a:rPr lang="en-US" i="1" dirty="0" smtClean="0">
                <a:solidFill>
                  <a:srgbClr val="000000"/>
                </a:solidFill>
              </a:rPr>
              <a:t>(random subset) ...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… and        interacts “nicely” with    </a:t>
            </a:r>
            <a:r>
              <a:rPr lang="en-US" i="1" dirty="0" smtClean="0">
                <a:solidFill>
                  <a:srgbClr val="000000"/>
                </a:solidFill>
              </a:rPr>
              <a:t>   (      incoherent – not “spiky”)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600"/>
              </a:spcBef>
            </a:pPr>
            <a:endParaRPr lang="en-US" sz="200" i="1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200" i="1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200" i="1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i="1" dirty="0" err="1" smtClean="0">
                <a:solidFill>
                  <a:srgbClr val="000000"/>
                </a:solidFill>
              </a:rPr>
              <a:t>Candès+Recht</a:t>
            </a:r>
            <a:r>
              <a:rPr lang="en-US" sz="1600" i="1" dirty="0" smtClean="0">
                <a:solidFill>
                  <a:srgbClr val="000000"/>
                </a:solidFill>
              </a:rPr>
              <a:t> ‘08, </a:t>
            </a:r>
            <a:r>
              <a:rPr lang="en-US" sz="1600" i="1" dirty="0" err="1" smtClean="0">
                <a:solidFill>
                  <a:srgbClr val="000000"/>
                </a:solidFill>
              </a:rPr>
              <a:t>Keshevan+Oh+Montonari</a:t>
            </a:r>
            <a:r>
              <a:rPr lang="en-US" sz="1600" i="1" dirty="0" smtClean="0">
                <a:solidFill>
                  <a:srgbClr val="000000"/>
                </a:solidFill>
              </a:rPr>
              <a:t> ‘09, </a:t>
            </a:r>
            <a:r>
              <a:rPr lang="en-US" sz="1600" i="1" dirty="0" err="1" smtClean="0">
                <a:solidFill>
                  <a:srgbClr val="000000"/>
                </a:solidFill>
              </a:rPr>
              <a:t>Candès+Tao</a:t>
            </a:r>
            <a:r>
              <a:rPr lang="en-US" sz="1600" i="1" dirty="0" smtClean="0">
                <a:solidFill>
                  <a:srgbClr val="000000"/>
                </a:solidFill>
              </a:rPr>
              <a:t> ‘09, Gross ‘10, </a:t>
            </a:r>
            <a:r>
              <a:rPr lang="en-US" sz="1600" i="1" dirty="0" err="1" smtClean="0">
                <a:solidFill>
                  <a:srgbClr val="000000"/>
                </a:solidFill>
              </a:rPr>
              <a:t>Recht</a:t>
            </a:r>
            <a:r>
              <a:rPr lang="en-US" sz="1600" i="1" dirty="0" smtClean="0">
                <a:solidFill>
                  <a:srgbClr val="000000"/>
                </a:solidFill>
              </a:rPr>
              <a:t> ‘10, </a:t>
            </a:r>
            <a:r>
              <a:rPr lang="en-US" sz="1600" i="1" dirty="0" err="1" smtClean="0">
                <a:solidFill>
                  <a:srgbClr val="000000"/>
                </a:solidFill>
              </a:rPr>
              <a:t>Negahban+Wainwright</a:t>
            </a:r>
            <a:r>
              <a:rPr lang="en-US" sz="1600" i="1" dirty="0" smtClean="0">
                <a:solidFill>
                  <a:srgbClr val="000000"/>
                </a:solidFill>
              </a:rPr>
              <a:t> ‘10 </a:t>
            </a:r>
            <a:endParaRPr lang="en-US" sz="2000" i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3543300" y="1758951"/>
          <a:ext cx="1943100" cy="137477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85775"/>
                <a:gridCol w="485775"/>
                <a:gridCol w="485775"/>
                <a:gridCol w="485775"/>
              </a:tblGrid>
              <a:tr h="4582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2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2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597150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CONTEXT – Recent related progress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42900" y="3371850"/>
            <a:ext cx="72485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33375" y="5429250"/>
            <a:ext cx="72485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150672" y="3856035"/>
            <a:ext cx="339936" cy="261610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695039" y="1036635"/>
            <a:ext cx="4832948" cy="268008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122696" y="3550146"/>
            <a:ext cx="865345" cy="220862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468597" y="4576721"/>
            <a:ext cx="165878" cy="188562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741096" y="4935539"/>
            <a:ext cx="306779" cy="236092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350449" y="4926104"/>
            <a:ext cx="307654" cy="236766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827196" y="4945064"/>
            <a:ext cx="306779" cy="236092"/>
          </a:xfrm>
          <a:prstGeom prst="rect">
            <a:avLst/>
          </a:prstGeom>
          <a:noFill/>
          <a:ln/>
          <a:effectLst/>
        </p:spPr>
      </p:pic>
      <p:sp>
        <p:nvSpPr>
          <p:cNvPr id="64" name="Film"/>
          <p:cNvSpPr>
            <a:spLocks noEditPoints="1" noChangeArrowheads="1"/>
          </p:cNvSpPr>
          <p:nvPr/>
        </p:nvSpPr>
        <p:spPr bwMode="auto">
          <a:xfrm>
            <a:off x="3675837" y="1583871"/>
            <a:ext cx="100366" cy="20901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ilm"/>
          <p:cNvSpPr>
            <a:spLocks noEditPoints="1" noChangeArrowheads="1"/>
          </p:cNvSpPr>
          <p:nvPr/>
        </p:nvSpPr>
        <p:spPr bwMode="auto">
          <a:xfrm>
            <a:off x="4182925" y="1583871"/>
            <a:ext cx="100366" cy="20901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ilm"/>
          <p:cNvSpPr>
            <a:spLocks noEditPoints="1" noChangeArrowheads="1"/>
          </p:cNvSpPr>
          <p:nvPr/>
        </p:nvSpPr>
        <p:spPr bwMode="auto">
          <a:xfrm>
            <a:off x="4713417" y="1583871"/>
            <a:ext cx="100366" cy="20901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ilm"/>
          <p:cNvSpPr>
            <a:spLocks noEditPoints="1" noChangeArrowheads="1"/>
          </p:cNvSpPr>
          <p:nvPr/>
        </p:nvSpPr>
        <p:spPr bwMode="auto">
          <a:xfrm>
            <a:off x="5220505" y="1583871"/>
            <a:ext cx="100366" cy="20901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" name="Picture 9"/>
          <p:cNvPicPr>
            <a:picLocks noChangeArrowheads="1"/>
          </p:cNvPicPr>
          <p:nvPr/>
        </p:nvPicPr>
        <p:blipFill>
          <a:blip r:embed="rId16" cstate="print"/>
          <a:srcRect l="25313" r="25313"/>
          <a:stretch>
            <a:fillRect/>
          </a:stretch>
        </p:blipFill>
        <p:spPr bwMode="auto">
          <a:xfrm>
            <a:off x="3326925" y="2795565"/>
            <a:ext cx="165025" cy="30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Yigang_Peng.jpg"/>
          <p:cNvPicPr>
            <a:picLocks noChangeAspect="1"/>
          </p:cNvPicPr>
          <p:nvPr/>
        </p:nvPicPr>
        <p:blipFill>
          <a:blip r:embed="rId17" cstate="print"/>
          <a:srcRect l="22785" t="6247" r="29620" b="46855"/>
          <a:stretch>
            <a:fillRect/>
          </a:stretch>
        </p:blipFill>
        <p:spPr>
          <a:xfrm>
            <a:off x="3278510" y="2298812"/>
            <a:ext cx="221074" cy="322176"/>
          </a:xfrm>
          <a:prstGeom prst="rect">
            <a:avLst/>
          </a:prstGeom>
        </p:spPr>
      </p:pic>
      <p:pic>
        <p:nvPicPr>
          <p:cNvPr id="70" name="Picture 69" descr="Lin%20Zhouchen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287033" y="1866900"/>
            <a:ext cx="220479" cy="298379"/>
          </a:xfrm>
          <a:prstGeom prst="rect">
            <a:avLst/>
          </a:prstGeom>
        </p:spPr>
      </p:pic>
      <p:sp>
        <p:nvSpPr>
          <p:cNvPr id="71" name="5-Point Star 70"/>
          <p:cNvSpPr/>
          <p:nvPr/>
        </p:nvSpPr>
        <p:spPr bwMode="auto">
          <a:xfrm>
            <a:off x="3658275" y="1881147"/>
            <a:ext cx="139674" cy="149423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2" name="5-Point Star 71"/>
          <p:cNvSpPr/>
          <p:nvPr/>
        </p:nvSpPr>
        <p:spPr bwMode="auto">
          <a:xfrm>
            <a:off x="4141959" y="1881147"/>
            <a:ext cx="139674" cy="149423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3" name="5-Point Star 72"/>
          <p:cNvSpPr/>
          <p:nvPr/>
        </p:nvSpPr>
        <p:spPr bwMode="auto">
          <a:xfrm>
            <a:off x="4212172" y="1920689"/>
            <a:ext cx="139674" cy="149423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4" name="5-Point Star 73"/>
          <p:cNvSpPr/>
          <p:nvPr/>
        </p:nvSpPr>
        <p:spPr bwMode="auto">
          <a:xfrm>
            <a:off x="5171739" y="1889055"/>
            <a:ext cx="139674" cy="149423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5" name="5-Point Star 74"/>
          <p:cNvSpPr/>
          <p:nvPr/>
        </p:nvSpPr>
        <p:spPr bwMode="auto">
          <a:xfrm>
            <a:off x="5241951" y="1928597"/>
            <a:ext cx="139674" cy="149423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6" name="5-Point Star 75"/>
          <p:cNvSpPr/>
          <p:nvPr/>
        </p:nvSpPr>
        <p:spPr bwMode="auto">
          <a:xfrm>
            <a:off x="3619269" y="2774799"/>
            <a:ext cx="139674" cy="149423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7" name="5-Point Star 76"/>
          <p:cNvSpPr/>
          <p:nvPr/>
        </p:nvSpPr>
        <p:spPr bwMode="auto">
          <a:xfrm>
            <a:off x="3689481" y="2814341"/>
            <a:ext cx="139674" cy="149423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8" name="5-Point Star 77"/>
          <p:cNvSpPr/>
          <p:nvPr/>
        </p:nvSpPr>
        <p:spPr bwMode="auto">
          <a:xfrm>
            <a:off x="5210745" y="2806432"/>
            <a:ext cx="139674" cy="149423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9" name="5-Point Star 78"/>
          <p:cNvSpPr/>
          <p:nvPr/>
        </p:nvSpPr>
        <p:spPr bwMode="auto">
          <a:xfrm>
            <a:off x="3744090" y="2845975"/>
            <a:ext cx="139674" cy="149423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0" name="5-Point Star 79"/>
          <p:cNvSpPr/>
          <p:nvPr/>
        </p:nvSpPr>
        <p:spPr bwMode="auto">
          <a:xfrm>
            <a:off x="4711459" y="2806432"/>
            <a:ext cx="139674" cy="149423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1" name="5-Point Star 80"/>
          <p:cNvSpPr/>
          <p:nvPr/>
        </p:nvSpPr>
        <p:spPr bwMode="auto">
          <a:xfrm>
            <a:off x="3595865" y="2347744"/>
            <a:ext cx="139674" cy="149423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2" name="5-Point Star 81"/>
          <p:cNvSpPr/>
          <p:nvPr/>
        </p:nvSpPr>
        <p:spPr bwMode="auto">
          <a:xfrm>
            <a:off x="3666077" y="2387286"/>
            <a:ext cx="139674" cy="149423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3" name="5-Point Star 82"/>
          <p:cNvSpPr/>
          <p:nvPr/>
        </p:nvSpPr>
        <p:spPr bwMode="auto">
          <a:xfrm>
            <a:off x="3720686" y="2418920"/>
            <a:ext cx="139674" cy="149423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561699" y="2327420"/>
            <a:ext cx="688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??</a:t>
            </a:r>
            <a:endParaRPr lang="en-US" sz="1400" i="1" dirty="0"/>
          </a:p>
        </p:txBody>
      </p:sp>
      <p:pic>
        <p:nvPicPr>
          <p:cNvPr id="88" name="Picture 87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497716" y="2027234"/>
            <a:ext cx="1170691" cy="21950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942974" y="1066799"/>
            <a:ext cx="6953251" cy="2495551"/>
          </a:xfrm>
          <a:prstGeom prst="rect">
            <a:avLst/>
          </a:prstGeom>
          <a:solidFill>
            <a:schemeClr val="tx1"/>
          </a:solidFill>
          <a:ln w="25400" cap="flat" cmpd="thickThin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h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22974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Our problem: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191310"/>
            <a:ext cx="7048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Given an observation                                     with 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FF0000"/>
                </a:solidFill>
              </a:rPr>
              <a:t>sparse,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7030A0"/>
                </a:solidFill>
              </a:rPr>
              <a:t>small, dense noise,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recover a good estimate of    . </a:t>
            </a:r>
          </a:p>
        </p:txBody>
      </p:sp>
      <p:pic>
        <p:nvPicPr>
          <p:cNvPr id="28" name="Picture 2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35580" y="1274759"/>
            <a:ext cx="2409424" cy="293949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757362" y="1884359"/>
            <a:ext cx="212711" cy="21271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776677" y="2189159"/>
            <a:ext cx="212179" cy="21217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788367" y="2493959"/>
            <a:ext cx="188793" cy="214611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291012" y="3103559"/>
            <a:ext cx="212711" cy="212711"/>
          </a:xfrm>
          <a:prstGeom prst="rect">
            <a:avLst/>
          </a:prstGeom>
          <a:noFill/>
          <a:ln/>
          <a:effec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00050" y="4286250"/>
            <a:ext cx="847725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High-dimensional setting: </a:t>
            </a:r>
            <a:r>
              <a:rPr lang="en-US" sz="2000" dirty="0" smtClean="0">
                <a:solidFill>
                  <a:srgbClr val="000000"/>
                </a:solidFill>
              </a:rPr>
              <a:t>Many more unknowns            than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observations    . Can knowledge of the structure of           make this problem well-posed?</a:t>
            </a:r>
          </a:p>
          <a:p>
            <a:pPr>
              <a:spcBef>
                <a:spcPts val="0"/>
              </a:spcBef>
            </a:pPr>
            <a:endParaRPr lang="en-US" sz="1100" i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Hugely active area…</a:t>
            </a:r>
            <a:endParaRPr lang="en-US" sz="1100" b="1" i="1" dirty="0" smtClean="0">
              <a:solidFill>
                <a:srgbClr val="000000"/>
              </a:solidFill>
            </a:endParaRPr>
          </a:p>
        </p:txBody>
      </p:sp>
      <p:pic>
        <p:nvPicPr>
          <p:cNvPr id="14" name="Picture 1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305549" y="4407731"/>
            <a:ext cx="561975" cy="228536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549774" y="4723980"/>
            <a:ext cx="146113" cy="166094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734174" y="4703006"/>
            <a:ext cx="561975" cy="2285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942974" y="1066799"/>
            <a:ext cx="6953251" cy="2495551"/>
          </a:xfrm>
          <a:prstGeom prst="rect">
            <a:avLst/>
          </a:prstGeom>
          <a:solidFill>
            <a:schemeClr val="tx1"/>
          </a:solidFill>
          <a:ln w="25400" cap="flat" cmpd="thickThin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h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22974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Our problem: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191310"/>
            <a:ext cx="7048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Given an observation                                     with 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FF0000"/>
                </a:solidFill>
              </a:rPr>
              <a:t>sparse,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7030A0"/>
                </a:solidFill>
              </a:rPr>
              <a:t>small, dense noise,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recover a good estimate of    . </a:t>
            </a:r>
          </a:p>
        </p:txBody>
      </p:sp>
      <p:pic>
        <p:nvPicPr>
          <p:cNvPr id="28" name="Picture 2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35580" y="1274759"/>
            <a:ext cx="2409424" cy="293949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757362" y="1884359"/>
            <a:ext cx="212711" cy="21271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776677" y="2189159"/>
            <a:ext cx="212179" cy="21217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788367" y="2493959"/>
            <a:ext cx="188793" cy="214611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291012" y="3103559"/>
            <a:ext cx="212711" cy="212711"/>
          </a:xfrm>
          <a:prstGeom prst="rect">
            <a:avLst/>
          </a:prstGeom>
          <a:noFill/>
          <a:ln/>
          <a:effec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00050" y="4286250"/>
            <a:ext cx="847725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High-dimensional setting: </a:t>
            </a:r>
            <a:r>
              <a:rPr lang="en-US" sz="2000" dirty="0" smtClean="0">
                <a:solidFill>
                  <a:srgbClr val="000000"/>
                </a:solidFill>
              </a:rPr>
              <a:t>Many more unknowns            than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observations    . Can knowledge of the structure of           make this problem well-posed?</a:t>
            </a:r>
          </a:p>
          <a:p>
            <a:pPr>
              <a:spcBef>
                <a:spcPts val="0"/>
              </a:spcBef>
            </a:pPr>
            <a:endParaRPr lang="en-US" sz="1100" i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Hugely active area…</a:t>
            </a:r>
            <a:endParaRPr lang="en-US" sz="1100" b="1" i="1" dirty="0" smtClean="0">
              <a:solidFill>
                <a:srgbClr val="000000"/>
              </a:solidFill>
            </a:endParaRPr>
          </a:p>
        </p:txBody>
      </p:sp>
      <p:pic>
        <p:nvPicPr>
          <p:cNvPr id="14" name="Picture 1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305549" y="4407731"/>
            <a:ext cx="561975" cy="228536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549774" y="4723980"/>
            <a:ext cx="146113" cy="166094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734174" y="4703006"/>
            <a:ext cx="561975" cy="228536"/>
          </a:xfrm>
          <a:prstGeom prst="rect">
            <a:avLst/>
          </a:prstGeom>
          <a:noFill/>
          <a:ln/>
          <a:effectLst/>
        </p:spPr>
      </p:pic>
      <p:sp>
        <p:nvSpPr>
          <p:cNvPr id="20" name="Oval 19"/>
          <p:cNvSpPr/>
          <p:nvPr/>
        </p:nvSpPr>
        <p:spPr bwMode="auto">
          <a:xfrm>
            <a:off x="5172075" y="1121683"/>
            <a:ext cx="390525" cy="573768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1" name="Straight Arrow Connector 20"/>
          <p:cNvCxnSpPr>
            <a:stCxn id="22" idx="0"/>
          </p:cNvCxnSpPr>
          <p:nvPr/>
        </p:nvCxnSpPr>
        <p:spPr bwMode="auto">
          <a:xfrm rot="16200000" flipV="1">
            <a:off x="5381914" y="1657068"/>
            <a:ext cx="416826" cy="226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 useBgFill="1">
        <p:nvSpPr>
          <p:cNvPr id="22" name="Rectangle 21"/>
          <p:cNvSpPr/>
          <p:nvPr/>
        </p:nvSpPr>
        <p:spPr bwMode="auto">
          <a:xfrm>
            <a:off x="4987703" y="1978931"/>
            <a:ext cx="1432148" cy="572407"/>
          </a:xfrm>
          <a:prstGeom prst="rect">
            <a:avLst/>
          </a:prstGeom>
          <a:ln w="25400" cap="flat" cmpd="thickThin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03691" y="208001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Errors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/>
          <p:cNvSpPr/>
          <p:nvPr/>
        </p:nvSpPr>
        <p:spPr bwMode="auto">
          <a:xfrm>
            <a:off x="380998" y="876299"/>
            <a:ext cx="8315327" cy="5286375"/>
          </a:xfrm>
          <a:prstGeom prst="rect">
            <a:avLst/>
          </a:prstGeom>
          <a:ln w="25400" cap="flat" cmpd="thickThin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597150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CONTEXT – Recent related progress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6725" y="923924"/>
            <a:ext cx="7534275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Robust recovery:</a:t>
            </a: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   Impossible</a:t>
            </a:r>
            <a:r>
              <a:rPr lang="en-US" dirty="0" smtClean="0">
                <a:solidFill>
                  <a:srgbClr val="000000"/>
                </a:solidFill>
              </a:rPr>
              <a:t> in general 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   Well-posed</a:t>
            </a:r>
            <a:r>
              <a:rPr lang="en-US" dirty="0" smtClean="0">
                <a:solidFill>
                  <a:srgbClr val="000000"/>
                </a:solidFill>
              </a:rPr>
              <a:t> if      is </a:t>
            </a:r>
            <a:r>
              <a:rPr lang="en-US" i="1" dirty="0" smtClean="0">
                <a:solidFill>
                  <a:srgbClr val="000000"/>
                </a:solidFill>
              </a:rPr>
              <a:t>sparse,</a:t>
            </a:r>
            <a:r>
              <a:rPr lang="en-US" dirty="0" smtClean="0">
                <a:solidFill>
                  <a:srgbClr val="000000"/>
                </a:solidFill>
              </a:rPr>
              <a:t> errors not too dense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   Tractable:</a:t>
            </a:r>
            <a:r>
              <a:rPr lang="en-US" dirty="0" smtClean="0">
                <a:solidFill>
                  <a:srgbClr val="000000"/>
                </a:solidFill>
              </a:rPr>
              <a:t> via convex optimization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          … if     is “nice” </a:t>
            </a:r>
            <a:r>
              <a:rPr lang="en-US" i="1" dirty="0" smtClean="0">
                <a:solidFill>
                  <a:srgbClr val="000000"/>
                </a:solidFill>
              </a:rPr>
              <a:t>(cross and bouquet) </a:t>
            </a:r>
          </a:p>
          <a:p>
            <a:pPr lvl="1">
              <a:spcBef>
                <a:spcPts val="600"/>
              </a:spcBef>
            </a:pPr>
            <a:endParaRPr lang="en-US" sz="200" i="1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200" i="1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200" i="1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200" i="1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200" i="1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i="1" dirty="0" err="1" smtClean="0">
                <a:solidFill>
                  <a:srgbClr val="000000"/>
                </a:solidFill>
              </a:rPr>
              <a:t>Cf</a:t>
            </a:r>
            <a:r>
              <a:rPr lang="en-US" sz="1600" i="1" dirty="0" smtClean="0">
                <a:solidFill>
                  <a:srgbClr val="000000"/>
                </a:solidFill>
              </a:rPr>
              <a:t>: </a:t>
            </a:r>
            <a:r>
              <a:rPr lang="en-US" sz="1600" i="1" dirty="0" err="1" smtClean="0">
                <a:solidFill>
                  <a:srgbClr val="000000"/>
                </a:solidFill>
              </a:rPr>
              <a:t>Wright+Ma</a:t>
            </a:r>
            <a:r>
              <a:rPr lang="en-US" sz="1600" i="1" dirty="0" smtClean="0">
                <a:solidFill>
                  <a:srgbClr val="000000"/>
                </a:solidFill>
              </a:rPr>
              <a:t> ’10, </a:t>
            </a:r>
            <a:r>
              <a:rPr lang="en-US" sz="1600" i="1" dirty="0" err="1" smtClean="0">
                <a:solidFill>
                  <a:srgbClr val="000000"/>
                </a:solidFill>
              </a:rPr>
              <a:t>Nguyen+Tran</a:t>
            </a:r>
            <a:r>
              <a:rPr lang="en-US" sz="1600" i="1" dirty="0" smtClean="0">
                <a:solidFill>
                  <a:srgbClr val="000000"/>
                </a:solidFill>
              </a:rPr>
              <a:t> ‘11, Li ’11, also </a:t>
            </a:r>
            <a:r>
              <a:rPr lang="en-US" sz="1600" i="1" dirty="0" err="1" smtClean="0">
                <a:solidFill>
                  <a:srgbClr val="000000"/>
                </a:solidFill>
              </a:rPr>
              <a:t>Candès+Tao</a:t>
            </a:r>
            <a:r>
              <a:rPr lang="en-US" sz="1600" i="1" dirty="0" smtClean="0">
                <a:solidFill>
                  <a:srgbClr val="000000"/>
                </a:solidFill>
              </a:rPr>
              <a:t> ‘05. </a:t>
            </a:r>
            <a:endParaRPr lang="en-US" sz="2000" i="1" dirty="0" smtClean="0">
              <a:solidFill>
                <a:srgbClr val="000000"/>
              </a:solidFill>
            </a:endParaRPr>
          </a:p>
        </p:txBody>
      </p:sp>
      <p:pic>
        <p:nvPicPr>
          <p:cNvPr id="29" name="Picture 2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187195" y="4113210"/>
            <a:ext cx="270255" cy="172786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678415" y="4751384"/>
            <a:ext cx="172471" cy="196057"/>
          </a:xfrm>
          <a:prstGeom prst="rect">
            <a:avLst/>
          </a:prstGeom>
          <a:noFill/>
          <a:ln/>
          <a:effectLst/>
        </p:spPr>
      </p:pic>
      <p:cxnSp>
        <p:nvCxnSpPr>
          <p:cNvPr id="37" name="Straight Connector 36"/>
          <p:cNvCxnSpPr/>
          <p:nvPr/>
        </p:nvCxnSpPr>
        <p:spPr bwMode="auto">
          <a:xfrm>
            <a:off x="381000" y="3438525"/>
            <a:ext cx="72485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81000" y="5486400"/>
            <a:ext cx="72485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527733" y="1008059"/>
            <a:ext cx="5491413" cy="244550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4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81188" y="1724025"/>
            <a:ext cx="6889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89438" y="1724025"/>
            <a:ext cx="11842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80163" y="1720850"/>
            <a:ext cx="6794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1988" y="1671638"/>
            <a:ext cx="776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81688" y="2049463"/>
            <a:ext cx="2079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98925" y="2062163"/>
            <a:ext cx="177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1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730500" y="2127250"/>
            <a:ext cx="177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450065" y="2703509"/>
            <a:ext cx="172471" cy="196057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4910184" y="2684459"/>
            <a:ext cx="147832" cy="122701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6646774" y="2684459"/>
            <a:ext cx="122700" cy="122700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138704" y="2722559"/>
            <a:ext cx="147239" cy="17227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942974" y="1066799"/>
            <a:ext cx="6953251" cy="2495551"/>
          </a:xfrm>
          <a:prstGeom prst="rect">
            <a:avLst/>
          </a:prstGeom>
          <a:solidFill>
            <a:schemeClr val="tx1"/>
          </a:solidFill>
          <a:ln w="25400" cap="flat" cmpd="thickThin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h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22974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Our problem: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191310"/>
            <a:ext cx="7048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Given an observation                                     with 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FF0000"/>
                </a:solidFill>
              </a:rPr>
              <a:t>sparse,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7030A0"/>
                </a:solidFill>
              </a:rPr>
              <a:t>small, dense noise,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recover a good estimate of    . </a:t>
            </a:r>
          </a:p>
        </p:txBody>
      </p:sp>
      <p:pic>
        <p:nvPicPr>
          <p:cNvPr id="13" name="Picture 1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735580" y="1274759"/>
            <a:ext cx="2409424" cy="293949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757362" y="1884359"/>
            <a:ext cx="212711" cy="21271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776677" y="2189159"/>
            <a:ext cx="212179" cy="212179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788905" y="2493959"/>
            <a:ext cx="187720" cy="213391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291012" y="3103559"/>
            <a:ext cx="212711" cy="212711"/>
          </a:xfrm>
          <a:prstGeom prst="rect">
            <a:avLst/>
          </a:prstGeom>
          <a:noFill/>
          <a:ln/>
          <a:effectLst/>
        </p:spPr>
      </p:pic>
      <p:sp>
        <p:nvSpPr>
          <p:cNvPr id="12" name="Rectangle 11"/>
          <p:cNvSpPr/>
          <p:nvPr/>
        </p:nvSpPr>
        <p:spPr>
          <a:xfrm>
            <a:off x="199778" y="3861194"/>
            <a:ext cx="877277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Numerous approaches in the literature: </a:t>
            </a: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       Random sampling   [</a:t>
            </a:r>
            <a:r>
              <a:rPr lang="en-US" sz="1600" dirty="0" err="1" smtClean="0">
                <a:solidFill>
                  <a:srgbClr val="000000"/>
                </a:solidFill>
              </a:rPr>
              <a:t>Fischler</a:t>
            </a:r>
            <a:r>
              <a:rPr lang="en-US" sz="1600" dirty="0" smtClean="0">
                <a:solidFill>
                  <a:srgbClr val="000000"/>
                </a:solidFill>
              </a:rPr>
              <a:t> and </a:t>
            </a:r>
            <a:r>
              <a:rPr lang="en-US" sz="1600" dirty="0" err="1" smtClean="0">
                <a:solidFill>
                  <a:srgbClr val="000000"/>
                </a:solidFill>
              </a:rPr>
              <a:t>Bolles</a:t>
            </a:r>
            <a:r>
              <a:rPr lang="en-US" sz="1600" dirty="0" smtClean="0">
                <a:solidFill>
                  <a:srgbClr val="000000"/>
                </a:solidFill>
              </a:rPr>
              <a:t> ‘81]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       Multivariate trimming   [</a:t>
            </a:r>
            <a:r>
              <a:rPr lang="en-US" sz="1600" dirty="0" err="1" smtClean="0">
                <a:solidFill>
                  <a:srgbClr val="000000"/>
                </a:solidFill>
              </a:rPr>
              <a:t>Gnanadesikan</a:t>
            </a:r>
            <a:r>
              <a:rPr lang="en-US" sz="1600" dirty="0" smtClean="0">
                <a:solidFill>
                  <a:srgbClr val="000000"/>
                </a:solidFill>
              </a:rPr>
              <a:t> and Kettering ‘72]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   Power Factorization [Wieber’70s, Shum &amp; Ikeuchi’96]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       Alternating minimization [</a:t>
            </a:r>
            <a:r>
              <a:rPr lang="en-US" sz="1600" dirty="0" err="1" smtClean="0">
                <a:solidFill>
                  <a:srgbClr val="000000"/>
                </a:solidFill>
              </a:rPr>
              <a:t>Ke</a:t>
            </a:r>
            <a:r>
              <a:rPr lang="en-US" sz="1600" dirty="0" smtClean="0">
                <a:solidFill>
                  <a:srgbClr val="000000"/>
                </a:solidFill>
              </a:rPr>
              <a:t> and </a:t>
            </a:r>
            <a:r>
              <a:rPr lang="en-US" sz="1600" dirty="0" err="1" smtClean="0">
                <a:solidFill>
                  <a:srgbClr val="000000"/>
                </a:solidFill>
              </a:rPr>
              <a:t>Kanade</a:t>
            </a:r>
            <a:r>
              <a:rPr lang="en-US" sz="1600" dirty="0" smtClean="0">
                <a:solidFill>
                  <a:srgbClr val="000000"/>
                </a:solidFill>
              </a:rPr>
              <a:t> ‘03]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       Influence functions [de la Torre and Black ‘03]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Key concern: </a:t>
            </a:r>
            <a:r>
              <a:rPr lang="en-US" sz="2000" b="1" dirty="0" smtClean="0">
                <a:solidFill>
                  <a:srgbClr val="000000"/>
                </a:solidFill>
              </a:rPr>
              <a:t>can we guarantee correctness with an efficient algorithm?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70984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THIS LECTURE – from application to theory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-114301" y="1314450"/>
            <a:ext cx="905827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00"/>
                </a:solidFill>
              </a:rPr>
              <a:t>  Abstract Problem Formulation: </a:t>
            </a:r>
          </a:p>
          <a:p>
            <a:pPr lvl="2">
              <a:lnSpc>
                <a:spcPct val="120000"/>
              </a:lnSpc>
              <a:spcBef>
                <a:spcPct val="50000"/>
              </a:spcBef>
            </a:pPr>
            <a:r>
              <a:rPr lang="en-US" sz="2000" i="1" dirty="0" smtClean="0">
                <a:solidFill>
                  <a:srgbClr val="000000"/>
                </a:solidFill>
              </a:rPr>
              <a:t>- Recovering low-dimensional structures from imperfect observations.</a:t>
            </a:r>
          </a:p>
          <a:p>
            <a:pPr lvl="2">
              <a:lnSpc>
                <a:spcPct val="120000"/>
              </a:lnSpc>
              <a:spcBef>
                <a:spcPct val="50000"/>
              </a:spcBef>
            </a:pPr>
            <a:r>
              <a:rPr lang="en-US" sz="400" i="1" dirty="0" smtClean="0">
                <a:solidFill>
                  <a:srgbClr val="000000"/>
                </a:solidFill>
              </a:rPr>
              <a:t> </a:t>
            </a:r>
            <a:endParaRPr lang="en-US" sz="100" i="1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00"/>
                </a:solidFill>
              </a:rPr>
              <a:t>  Solution: Convex Optimization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q"/>
            </a:pPr>
            <a:endParaRPr lang="en-US" sz="100" b="1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endParaRPr lang="en-US" sz="700" b="1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00"/>
                </a:solidFill>
              </a:rPr>
              <a:t>  Foundational Theoretical Results: </a:t>
            </a:r>
          </a:p>
          <a:p>
            <a:pPr lvl="2">
              <a:lnSpc>
                <a:spcPct val="120000"/>
              </a:lnSpc>
              <a:spcBef>
                <a:spcPct val="50000"/>
              </a:spcBef>
            </a:pPr>
            <a:r>
              <a:rPr lang="en-US" sz="2000" i="1" dirty="0" smtClean="0">
                <a:solidFill>
                  <a:srgbClr val="000000"/>
                </a:solidFill>
              </a:rPr>
              <a:t>- Convex programming heuristics guarantee to solve this problem.</a:t>
            </a:r>
          </a:p>
          <a:p>
            <a:pPr lvl="2">
              <a:lnSpc>
                <a:spcPct val="120000"/>
              </a:lnSpc>
              <a:spcBef>
                <a:spcPct val="50000"/>
              </a:spcBef>
            </a:pPr>
            <a:endParaRPr lang="en-US" sz="100" i="1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q"/>
            </a:pPr>
            <a:endParaRPr lang="en-US" sz="700" b="1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00"/>
                </a:solidFill>
              </a:rPr>
              <a:t>  Extensions:</a:t>
            </a:r>
            <a:endParaRPr lang="en-US" sz="2000" b="1" dirty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       </a:t>
            </a:r>
            <a:r>
              <a:rPr lang="en-US" sz="2000" dirty="0" smtClean="0">
                <a:solidFill>
                  <a:srgbClr val="000000"/>
                </a:solidFill>
              </a:rPr>
              <a:t>- Decomposable structures.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12020" y="2215634"/>
            <a:ext cx="84843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Matrix rigidity </a:t>
            </a:r>
            <a:r>
              <a:rPr lang="en-US" sz="2000" dirty="0" smtClean="0">
                <a:solidFill>
                  <a:srgbClr val="000000"/>
                </a:solidFill>
              </a:rPr>
              <a:t>[Valiant ‘77]: How many entries do we need to change to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decrease the rank?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Related to questions in computational complexity (fast evaluation of linear maps), communication complexity, </a:t>
            </a:r>
            <a:r>
              <a:rPr lang="en-US" sz="2000" dirty="0" err="1" smtClean="0">
                <a:solidFill>
                  <a:srgbClr val="000000"/>
                </a:solidFill>
              </a:rPr>
              <a:t>ect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Computing rigidity over finite fields is NP-hard [</a:t>
            </a:r>
            <a:r>
              <a:rPr lang="en-US" sz="2000" dirty="0" err="1" smtClean="0">
                <a:solidFill>
                  <a:srgbClr val="000000"/>
                </a:solidFill>
              </a:rPr>
              <a:t>Deshpande</a:t>
            </a:r>
            <a:r>
              <a:rPr lang="en-US" sz="2000" dirty="0" smtClean="0">
                <a:solidFill>
                  <a:srgbClr val="000000"/>
                </a:solidFill>
              </a:rPr>
              <a:t> ‘07].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48766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The problem is hard: formally</a:t>
            </a:r>
            <a:endParaRPr lang="en-US" sz="3800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679596" y="989009"/>
            <a:ext cx="2730693" cy="293950"/>
          </a:xfrm>
          <a:prstGeom prst="rect">
            <a:avLst/>
          </a:prstGeom>
          <a:noFill/>
          <a:ln/>
          <a:effectLst/>
        </p:spPr>
      </p:pic>
      <p:sp>
        <p:nvSpPr>
          <p:cNvPr id="7" name="Rectangle 6"/>
          <p:cNvSpPr/>
          <p:nvPr/>
        </p:nvSpPr>
        <p:spPr>
          <a:xfrm>
            <a:off x="3110200" y="145363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04893" y="143458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sparse</a:t>
            </a:r>
            <a:endParaRPr lang="en-US" dirty="0"/>
          </a:p>
        </p:txBody>
      </p:sp>
      <p:cxnSp>
        <p:nvCxnSpPr>
          <p:cNvPr id="9" name="Straight Connector 8"/>
          <p:cNvCxnSpPr>
            <a:stCxn id="7" idx="0"/>
          </p:cNvCxnSpPr>
          <p:nvPr/>
        </p:nvCxnSpPr>
        <p:spPr bwMode="auto">
          <a:xfrm rot="5400000" flipH="1" flipV="1">
            <a:off x="3668970" y="1245930"/>
            <a:ext cx="177284" cy="238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8" idx="0"/>
          </p:cNvCxnSpPr>
          <p:nvPr/>
        </p:nvCxnSpPr>
        <p:spPr bwMode="auto">
          <a:xfrm rot="16200000" flipV="1">
            <a:off x="4678621" y="1169730"/>
            <a:ext cx="167759" cy="361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34362" y="3189284"/>
            <a:ext cx="6907060" cy="29395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8747" y="2091809"/>
            <a:ext cx="8652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Some very sparse matrices are also low-rank: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110200" y="145363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504893" y="143458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sparse</a:t>
            </a:r>
            <a:endParaRPr lang="en-US" dirty="0"/>
          </a:p>
        </p:txBody>
      </p:sp>
      <p:cxnSp>
        <p:nvCxnSpPr>
          <p:cNvPr id="28" name="Straight Connector 27"/>
          <p:cNvCxnSpPr>
            <a:stCxn id="23" idx="0"/>
          </p:cNvCxnSpPr>
          <p:nvPr/>
        </p:nvCxnSpPr>
        <p:spPr bwMode="auto">
          <a:xfrm rot="5400000" flipH="1" flipV="1">
            <a:off x="3668970" y="1245930"/>
            <a:ext cx="177284" cy="238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4" idx="0"/>
          </p:cNvCxnSpPr>
          <p:nvPr/>
        </p:nvCxnSpPr>
        <p:spPr bwMode="auto">
          <a:xfrm rot="16200000" flipV="1">
            <a:off x="4678621" y="1169730"/>
            <a:ext cx="167759" cy="361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1466850" y="3581400"/>
            <a:ext cx="733425" cy="733425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571625" y="3705225"/>
            <a:ext cx="114300" cy="1143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56" name="Picture 5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017803" y="5194300"/>
            <a:ext cx="731321" cy="216145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035547" y="3708400"/>
            <a:ext cx="893590" cy="297321"/>
          </a:xfrm>
          <a:prstGeom prst="rect">
            <a:avLst/>
          </a:prstGeom>
          <a:noFill/>
          <a:ln/>
          <a:effectLst/>
        </p:spPr>
      </p:pic>
      <p:sp>
        <p:nvSpPr>
          <p:cNvPr id="33" name="Left Bracket 32"/>
          <p:cNvSpPr/>
          <p:nvPr/>
        </p:nvSpPr>
        <p:spPr bwMode="auto">
          <a:xfrm>
            <a:off x="1428750" y="3533775"/>
            <a:ext cx="66675" cy="819150"/>
          </a:xfrm>
          <a:prstGeom prst="leftBracket">
            <a:avLst/>
          </a:prstGeom>
          <a:noFill/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4" name="Left Bracket 33"/>
          <p:cNvSpPr/>
          <p:nvPr/>
        </p:nvSpPr>
        <p:spPr bwMode="auto">
          <a:xfrm rot="10800000">
            <a:off x="2171700" y="3543300"/>
            <a:ext cx="66675" cy="819150"/>
          </a:xfrm>
          <a:prstGeom prst="leftBracket">
            <a:avLst/>
          </a:prstGeom>
          <a:noFill/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62" name="Picture 6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436647" y="4451350"/>
            <a:ext cx="890742" cy="296373"/>
          </a:xfrm>
          <a:prstGeom prst="rect">
            <a:avLst/>
          </a:prstGeom>
          <a:noFill/>
          <a:ln/>
          <a:effectLst/>
        </p:spPr>
      </p:pic>
      <p:sp>
        <p:nvSpPr>
          <p:cNvPr id="35" name="Rectangle 34"/>
          <p:cNvSpPr/>
          <p:nvPr/>
        </p:nvSpPr>
        <p:spPr bwMode="auto">
          <a:xfrm>
            <a:off x="4048125" y="2867025"/>
            <a:ext cx="733425" cy="733425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52900" y="2990850"/>
            <a:ext cx="114300" cy="1143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7" name="Left Bracket 36"/>
          <p:cNvSpPr/>
          <p:nvPr/>
        </p:nvSpPr>
        <p:spPr bwMode="auto">
          <a:xfrm>
            <a:off x="4010025" y="2819400"/>
            <a:ext cx="66675" cy="819150"/>
          </a:xfrm>
          <a:prstGeom prst="leftBracket">
            <a:avLst/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8" name="Left Bracket 37"/>
          <p:cNvSpPr/>
          <p:nvPr/>
        </p:nvSpPr>
        <p:spPr bwMode="auto">
          <a:xfrm rot="10800000">
            <a:off x="4752975" y="2828925"/>
            <a:ext cx="66675" cy="819150"/>
          </a:xfrm>
          <a:prstGeom prst="leftBracket">
            <a:avLst/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705475" y="2857500"/>
            <a:ext cx="733425" cy="733425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1" name="Left Bracket 40"/>
          <p:cNvSpPr/>
          <p:nvPr/>
        </p:nvSpPr>
        <p:spPr bwMode="auto">
          <a:xfrm>
            <a:off x="5667375" y="2809875"/>
            <a:ext cx="66675" cy="819150"/>
          </a:xfrm>
          <a:prstGeom prst="leftBracke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2" name="Left Bracket 41"/>
          <p:cNvSpPr/>
          <p:nvPr/>
        </p:nvSpPr>
        <p:spPr bwMode="auto">
          <a:xfrm rot="10800000">
            <a:off x="6410325" y="2819400"/>
            <a:ext cx="66675" cy="819150"/>
          </a:xfrm>
          <a:prstGeom prst="leftBracke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40" name="Picture 3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679596" y="989009"/>
            <a:ext cx="2730693" cy="293950"/>
          </a:xfrm>
          <a:prstGeom prst="rect">
            <a:avLst/>
          </a:prstGeom>
          <a:noFill/>
          <a:ln/>
          <a:effectLst/>
        </p:spPr>
      </p:pic>
      <p:sp>
        <p:nvSpPr>
          <p:cNvPr id="43" name="Rectangle 42"/>
          <p:cNvSpPr/>
          <p:nvPr/>
        </p:nvSpPr>
        <p:spPr bwMode="auto">
          <a:xfrm>
            <a:off x="4038600" y="4371975"/>
            <a:ext cx="733425" cy="733425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5" name="Left Bracket 44"/>
          <p:cNvSpPr/>
          <p:nvPr/>
        </p:nvSpPr>
        <p:spPr bwMode="auto">
          <a:xfrm>
            <a:off x="4000500" y="4324350"/>
            <a:ext cx="66675" cy="819150"/>
          </a:xfrm>
          <a:prstGeom prst="leftBracket">
            <a:avLst/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6" name="Left Bracket 45"/>
          <p:cNvSpPr/>
          <p:nvPr/>
        </p:nvSpPr>
        <p:spPr bwMode="auto">
          <a:xfrm rot="10800000">
            <a:off x="4743450" y="4333875"/>
            <a:ext cx="66675" cy="819150"/>
          </a:xfrm>
          <a:prstGeom prst="leftBracket">
            <a:avLst/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705475" y="4362450"/>
            <a:ext cx="733425" cy="733425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810250" y="4486275"/>
            <a:ext cx="114300" cy="1143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2" name="Left Bracket 51"/>
          <p:cNvSpPr/>
          <p:nvPr/>
        </p:nvSpPr>
        <p:spPr bwMode="auto">
          <a:xfrm>
            <a:off x="5667375" y="4314825"/>
            <a:ext cx="66675" cy="819150"/>
          </a:xfrm>
          <a:prstGeom prst="leftBracke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3" name="Left Bracket 52"/>
          <p:cNvSpPr/>
          <p:nvPr/>
        </p:nvSpPr>
        <p:spPr bwMode="auto">
          <a:xfrm rot="10800000">
            <a:off x="6410325" y="4324350"/>
            <a:ext cx="66675" cy="819150"/>
          </a:xfrm>
          <a:prstGeom prst="leftBracke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59" name="Picture 58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712864" y="3698875"/>
            <a:ext cx="701257" cy="215397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746518" y="5194300"/>
            <a:ext cx="862548" cy="296146"/>
          </a:xfrm>
          <a:prstGeom prst="rect">
            <a:avLst/>
          </a:prstGeom>
          <a:noFill/>
          <a:ln/>
          <a:effectLst/>
        </p:spPr>
      </p:pic>
      <p:cxnSp>
        <p:nvCxnSpPr>
          <p:cNvPr id="64" name="Straight Arrow Connector 63"/>
          <p:cNvCxnSpPr/>
          <p:nvPr/>
        </p:nvCxnSpPr>
        <p:spPr bwMode="auto">
          <a:xfrm flipV="1">
            <a:off x="2647950" y="3257550"/>
            <a:ext cx="838200" cy="6572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2638425" y="3981450"/>
            <a:ext cx="838200" cy="6572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ectangle 66"/>
          <p:cNvSpPr/>
          <p:nvPr/>
        </p:nvSpPr>
        <p:spPr>
          <a:xfrm>
            <a:off x="5096646" y="303478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096646" y="454925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327025" y="88900"/>
            <a:ext cx="513634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The problem is hard: intuitively</a:t>
            </a:r>
            <a:endParaRPr lang="en-US" sz="38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6372" y="5787509"/>
            <a:ext cx="8652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Ambiguity if the low rank term     “looks sparse”. </a:t>
            </a:r>
            <a:endParaRPr lang="en-US" dirty="0"/>
          </a:p>
        </p:txBody>
      </p:sp>
      <p:pic>
        <p:nvPicPr>
          <p:cNvPr id="49" name="Picture 48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837240" y="5861050"/>
            <a:ext cx="216145" cy="2161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34660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When is there hope?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679596" y="989009"/>
            <a:ext cx="2730693" cy="293950"/>
          </a:xfrm>
          <a:prstGeom prst="rect">
            <a:avLst/>
          </a:prstGeom>
          <a:noFill/>
          <a:ln/>
          <a:effectLst/>
        </p:spPr>
      </p:pic>
      <p:sp>
        <p:nvSpPr>
          <p:cNvPr id="23" name="Rectangle 22"/>
          <p:cNvSpPr/>
          <p:nvPr/>
        </p:nvSpPr>
        <p:spPr>
          <a:xfrm>
            <a:off x="3110200" y="145363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504893" y="143458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sparse</a:t>
            </a:r>
            <a:endParaRPr lang="en-US" dirty="0"/>
          </a:p>
        </p:txBody>
      </p:sp>
      <p:cxnSp>
        <p:nvCxnSpPr>
          <p:cNvPr id="28" name="Straight Connector 27"/>
          <p:cNvCxnSpPr>
            <a:stCxn id="23" idx="0"/>
          </p:cNvCxnSpPr>
          <p:nvPr/>
        </p:nvCxnSpPr>
        <p:spPr bwMode="auto">
          <a:xfrm rot="5400000" flipH="1" flipV="1">
            <a:off x="3668970" y="1245930"/>
            <a:ext cx="177284" cy="238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4" idx="0"/>
          </p:cNvCxnSpPr>
          <p:nvPr/>
        </p:nvCxnSpPr>
        <p:spPr bwMode="auto">
          <a:xfrm rot="16200000" flipV="1">
            <a:off x="4678621" y="1169730"/>
            <a:ext cx="167759" cy="361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" name="Picture 7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518455" y="2546350"/>
            <a:ext cx="1298876" cy="215938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059636" y="3155950"/>
            <a:ext cx="2407761" cy="324714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47541" y="3508375"/>
            <a:ext cx="2355752" cy="324931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052344" y="3965575"/>
            <a:ext cx="2517596" cy="352463"/>
          </a:xfrm>
          <a:prstGeom prst="rect">
            <a:avLst/>
          </a:prstGeom>
          <a:noFill/>
          <a:ln/>
          <a:effectLst/>
        </p:spPr>
      </p:pic>
      <p:sp>
        <p:nvSpPr>
          <p:cNvPr id="55" name="Rectangle 54"/>
          <p:cNvSpPr/>
          <p:nvPr/>
        </p:nvSpPr>
        <p:spPr>
          <a:xfrm>
            <a:off x="318865" y="2168009"/>
            <a:ext cx="8548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Can hope for success when      is not too sparse. Formally, when the singular vectors of                     are </a:t>
            </a:r>
            <a:r>
              <a:rPr lang="en-US" sz="2000" b="1" i="1" dirty="0" smtClean="0">
                <a:solidFill>
                  <a:srgbClr val="000000"/>
                </a:solidFill>
              </a:rPr>
              <a:t>incoherent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0" name="Picture 69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603044" y="2241550"/>
            <a:ext cx="215544" cy="215544"/>
          </a:xfrm>
          <a:prstGeom prst="rect">
            <a:avLst/>
          </a:prstGeom>
          <a:noFill/>
          <a:ln/>
          <a:effectLst/>
        </p:spPr>
      </p:pic>
      <p:sp>
        <p:nvSpPr>
          <p:cNvPr id="63" name="Rectangle 62"/>
          <p:cNvSpPr/>
          <p:nvPr/>
        </p:nvSpPr>
        <p:spPr>
          <a:xfrm>
            <a:off x="1200921" y="3130034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Singular vectors are not too spiky: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1820046" y="3968234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… and not cross-correlated: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08920" y="4615934"/>
            <a:ext cx="8786893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  		                    Incoherence condition: [</a:t>
            </a:r>
            <a:r>
              <a:rPr lang="en-US" dirty="0" err="1" smtClean="0">
                <a:solidFill>
                  <a:srgbClr val="000000"/>
                </a:solidFill>
              </a:rPr>
              <a:t>Candès+Recht</a:t>
            </a:r>
            <a:r>
              <a:rPr lang="en-US" dirty="0" smtClean="0">
                <a:solidFill>
                  <a:srgbClr val="000000"/>
                </a:solidFill>
              </a:rPr>
              <a:t> ‘08].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First condition bounds the maximum </a:t>
            </a:r>
            <a:r>
              <a:rPr lang="en-US" sz="2000" b="1" i="1" dirty="0" smtClean="0">
                <a:solidFill>
                  <a:srgbClr val="000000"/>
                </a:solidFill>
              </a:rPr>
              <a:t>leverage score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used in robust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regression [</a:t>
            </a:r>
            <a:r>
              <a:rPr lang="en-US" sz="2000" dirty="0" err="1" smtClean="0">
                <a:solidFill>
                  <a:srgbClr val="000000"/>
                </a:solidFill>
              </a:rPr>
              <a:t>McCoy+Tropp</a:t>
            </a:r>
            <a:r>
              <a:rPr lang="en-US" sz="2000" dirty="0" smtClean="0">
                <a:solidFill>
                  <a:srgbClr val="000000"/>
                </a:solidFill>
              </a:rPr>
              <a:t> ‘11], approximate linear algebra [Mahoney ’11].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513634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The problem is hard: intuitively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8747" y="2282309"/>
            <a:ext cx="8652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Certain sparse error patterns </a:t>
            </a:r>
            <a:r>
              <a:rPr lang="en-US" sz="2000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 make recovering </a:t>
            </a:r>
            <a:r>
              <a:rPr lang="en-US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000" dirty="0" smtClean="0">
                <a:solidFill>
                  <a:srgbClr val="000000"/>
                </a:solidFill>
              </a:rPr>
              <a:t> impossible: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110200" y="145363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504893" y="143458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sparse</a:t>
            </a:r>
            <a:endParaRPr lang="en-US" dirty="0"/>
          </a:p>
        </p:txBody>
      </p:sp>
      <p:cxnSp>
        <p:nvCxnSpPr>
          <p:cNvPr id="28" name="Straight Connector 27"/>
          <p:cNvCxnSpPr>
            <a:stCxn id="23" idx="0"/>
          </p:cNvCxnSpPr>
          <p:nvPr/>
        </p:nvCxnSpPr>
        <p:spPr bwMode="auto">
          <a:xfrm rot="5400000" flipH="1" flipV="1">
            <a:off x="3668970" y="1245930"/>
            <a:ext cx="177284" cy="238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4" idx="0"/>
          </p:cNvCxnSpPr>
          <p:nvPr/>
        </p:nvCxnSpPr>
        <p:spPr bwMode="auto">
          <a:xfrm rot="16200000" flipV="1">
            <a:off x="4678621" y="1169730"/>
            <a:ext cx="167759" cy="361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4" name="Picture 4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427540" y="3984625"/>
            <a:ext cx="216145" cy="216145"/>
          </a:xfrm>
          <a:prstGeom prst="rect">
            <a:avLst/>
          </a:prstGeom>
          <a:noFill/>
          <a:ln/>
          <a:effectLst/>
        </p:spPr>
      </p:pic>
      <p:sp>
        <p:nvSpPr>
          <p:cNvPr id="33" name="Left Bracket 32"/>
          <p:cNvSpPr/>
          <p:nvPr/>
        </p:nvSpPr>
        <p:spPr bwMode="auto">
          <a:xfrm>
            <a:off x="5715000" y="3114675"/>
            <a:ext cx="66675" cy="819150"/>
          </a:xfrm>
          <a:prstGeom prst="leftBracket">
            <a:avLst/>
          </a:prstGeom>
          <a:noFill/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4" name="Left Bracket 33"/>
          <p:cNvSpPr/>
          <p:nvPr/>
        </p:nvSpPr>
        <p:spPr bwMode="auto">
          <a:xfrm rot="10800000">
            <a:off x="6457950" y="3124200"/>
            <a:ext cx="66675" cy="819150"/>
          </a:xfrm>
          <a:prstGeom prst="leftBracket">
            <a:avLst/>
          </a:prstGeom>
          <a:noFill/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31" name="Picture 3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679596" y="989009"/>
            <a:ext cx="2730693" cy="293950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506689" y="4032250"/>
            <a:ext cx="1323158" cy="242929"/>
          </a:xfrm>
          <a:prstGeom prst="rect">
            <a:avLst/>
          </a:prstGeom>
          <a:noFill/>
          <a:ln/>
          <a:effectLst/>
        </p:spPr>
      </p:pic>
      <p:sp>
        <p:nvSpPr>
          <p:cNvPr id="43" name="Rectangle 42"/>
          <p:cNvSpPr/>
          <p:nvPr/>
        </p:nvSpPr>
        <p:spPr bwMode="auto">
          <a:xfrm>
            <a:off x="2190750" y="3162300"/>
            <a:ext cx="733425" cy="733425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5" name="Left Bracket 44"/>
          <p:cNvSpPr/>
          <p:nvPr/>
        </p:nvSpPr>
        <p:spPr bwMode="auto">
          <a:xfrm>
            <a:off x="2152650" y="3114675"/>
            <a:ext cx="66675" cy="819150"/>
          </a:xfrm>
          <a:prstGeom prst="leftBracket">
            <a:avLst/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6" name="Left Bracket 45"/>
          <p:cNvSpPr/>
          <p:nvPr/>
        </p:nvSpPr>
        <p:spPr bwMode="auto">
          <a:xfrm rot="10800000">
            <a:off x="2895600" y="3124200"/>
            <a:ext cx="66675" cy="819150"/>
          </a:xfrm>
          <a:prstGeom prst="leftBracket">
            <a:avLst/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857625" y="3152775"/>
            <a:ext cx="733425" cy="733425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2" name="Left Bracket 51"/>
          <p:cNvSpPr/>
          <p:nvPr/>
        </p:nvSpPr>
        <p:spPr bwMode="auto">
          <a:xfrm>
            <a:off x="3819525" y="3105150"/>
            <a:ext cx="66675" cy="819150"/>
          </a:xfrm>
          <a:prstGeom prst="leftBracke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3" name="Left Bracket 52"/>
          <p:cNvSpPr/>
          <p:nvPr/>
        </p:nvSpPr>
        <p:spPr bwMode="auto">
          <a:xfrm rot="10800000">
            <a:off x="4562475" y="3114675"/>
            <a:ext cx="66675" cy="819150"/>
          </a:xfrm>
          <a:prstGeom prst="leftBracke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47" name="Picture 4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790579" y="3984625"/>
            <a:ext cx="1078726" cy="295962"/>
          </a:xfrm>
          <a:prstGeom prst="rect">
            <a:avLst/>
          </a:prstGeom>
          <a:noFill/>
          <a:ln/>
          <a:effectLst/>
        </p:spPr>
      </p:pic>
      <p:sp>
        <p:nvSpPr>
          <p:cNvPr id="68" name="Rectangle 67"/>
          <p:cNvSpPr/>
          <p:nvPr/>
        </p:nvSpPr>
        <p:spPr>
          <a:xfrm>
            <a:off x="3248796" y="333958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86372" y="5396984"/>
            <a:ext cx="8652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Ambiguity when support of </a:t>
            </a:r>
            <a:r>
              <a:rPr lang="en-US" sz="2000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 is adversarial…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039496" y="333958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=</a:t>
            </a:r>
            <a:endParaRPr lang="en-US" dirty="0"/>
          </a:p>
        </p:txBody>
      </p:sp>
      <p:pic>
        <p:nvPicPr>
          <p:cNvPr id="55" name="Picture 1" descr="C:\Users\John\Desktop\LR.jpg"/>
          <p:cNvPicPr>
            <a:picLocks noChangeAspect="1" noChangeArrowheads="1"/>
          </p:cNvPicPr>
          <p:nvPr/>
        </p:nvPicPr>
        <p:blipFill>
          <a:blip r:embed="rId11" cstate="print"/>
          <a:srcRect l="12000" t="6857" r="66857" b="64000"/>
          <a:stretch>
            <a:fillRect/>
          </a:stretch>
        </p:blipFill>
        <p:spPr bwMode="auto">
          <a:xfrm>
            <a:off x="2184298" y="3148652"/>
            <a:ext cx="726988" cy="751545"/>
          </a:xfrm>
          <a:prstGeom prst="rect">
            <a:avLst/>
          </a:prstGeom>
          <a:noFill/>
        </p:spPr>
      </p:pic>
      <p:pic>
        <p:nvPicPr>
          <p:cNvPr id="58" name="Picture 1" descr="C:\Users\John\Desktop\LR.jpg"/>
          <p:cNvPicPr>
            <a:picLocks noChangeAspect="1" noChangeArrowheads="1"/>
          </p:cNvPicPr>
          <p:nvPr/>
        </p:nvPicPr>
        <p:blipFill>
          <a:blip r:embed="rId11" cstate="print"/>
          <a:srcRect l="12000" t="6857" r="66857" b="64000"/>
          <a:stretch>
            <a:fillRect/>
          </a:stretch>
        </p:blipFill>
        <p:spPr bwMode="auto">
          <a:xfrm>
            <a:off x="5746648" y="3139127"/>
            <a:ext cx="726988" cy="751545"/>
          </a:xfrm>
          <a:prstGeom prst="rect">
            <a:avLst/>
          </a:prstGeom>
          <a:noFill/>
        </p:spPr>
      </p:pic>
      <p:sp>
        <p:nvSpPr>
          <p:cNvPr id="60" name="Rectangle 59"/>
          <p:cNvSpPr/>
          <p:nvPr/>
        </p:nvSpPr>
        <p:spPr bwMode="auto">
          <a:xfrm>
            <a:off x="5775960" y="3305175"/>
            <a:ext cx="713232" cy="13716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728839" y="4482584"/>
            <a:ext cx="6119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Here, cannot hope to recovery the second row of </a:t>
            </a:r>
            <a:r>
              <a:rPr lang="en-US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3870960" y="3305175"/>
            <a:ext cx="713232" cy="13716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34660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When is there hope?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679596" y="989009"/>
            <a:ext cx="2730693" cy="293950"/>
          </a:xfrm>
          <a:prstGeom prst="rect">
            <a:avLst/>
          </a:prstGeom>
          <a:noFill/>
          <a:ln/>
          <a:effectLst/>
        </p:spPr>
      </p:pic>
      <p:sp>
        <p:nvSpPr>
          <p:cNvPr id="23" name="Rectangle 22"/>
          <p:cNvSpPr/>
          <p:nvPr/>
        </p:nvSpPr>
        <p:spPr>
          <a:xfrm>
            <a:off x="3110200" y="145363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504893" y="143458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sparse</a:t>
            </a:r>
            <a:endParaRPr lang="en-US" dirty="0"/>
          </a:p>
        </p:txBody>
      </p:sp>
      <p:cxnSp>
        <p:nvCxnSpPr>
          <p:cNvPr id="28" name="Straight Connector 27"/>
          <p:cNvCxnSpPr>
            <a:stCxn id="23" idx="0"/>
          </p:cNvCxnSpPr>
          <p:nvPr/>
        </p:nvCxnSpPr>
        <p:spPr bwMode="auto">
          <a:xfrm rot="5400000" flipH="1" flipV="1">
            <a:off x="3668970" y="1245930"/>
            <a:ext cx="177284" cy="238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4" idx="0"/>
          </p:cNvCxnSpPr>
          <p:nvPr/>
        </p:nvCxnSpPr>
        <p:spPr bwMode="auto">
          <a:xfrm rot="16200000" flipV="1">
            <a:off x="4678621" y="1169730"/>
            <a:ext cx="167759" cy="361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/>
          <p:nvPr/>
        </p:nvSpPr>
        <p:spPr>
          <a:xfrm>
            <a:off x="386372" y="2168009"/>
            <a:ext cx="8652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Can hope for success when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E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is not too concentrated on any row or column. Formalize this via a random error support model: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172346" y="3263384"/>
            <a:ext cx="6737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Uniform model on error support, signs and magnitudes arbitrary:</a:t>
            </a:r>
            <a:endParaRPr lang="en-US" dirty="0"/>
          </a:p>
        </p:txBody>
      </p:sp>
      <p:pic>
        <p:nvPicPr>
          <p:cNvPr id="36" name="Picture 3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853255" y="4137025"/>
            <a:ext cx="2667369" cy="404146"/>
          </a:xfrm>
          <a:prstGeom prst="rect">
            <a:avLst/>
          </a:prstGeom>
          <a:noFill/>
          <a:ln/>
          <a:effectLst/>
        </p:spPr>
      </p:pic>
      <p:sp>
        <p:nvSpPr>
          <p:cNvPr id="37" name="Rectangle 36"/>
          <p:cNvSpPr/>
          <p:nvPr/>
        </p:nvSpPr>
        <p:spPr>
          <a:xfrm>
            <a:off x="403562" y="5054084"/>
            <a:ext cx="6558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Other models, e.g. Markov Random Field, also possible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pic>
        <p:nvPicPr>
          <p:cNvPr id="41" name="Picture 4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207629" y="4160834"/>
            <a:ext cx="1846576" cy="40142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/>
          <p:cNvSpPr/>
          <p:nvPr/>
        </p:nvSpPr>
        <p:spPr bwMode="auto">
          <a:xfrm>
            <a:off x="885827" y="1076325"/>
            <a:ext cx="7562848" cy="3324225"/>
          </a:xfrm>
          <a:prstGeom prst="rect">
            <a:avLst/>
          </a:prstGeom>
          <a:ln w="25400" cap="flat" cmpd="thickThin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500329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Disambiguating the solution…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736746" y="1389059"/>
            <a:ext cx="2730693" cy="293950"/>
          </a:xfrm>
          <a:prstGeom prst="rect">
            <a:avLst/>
          </a:prstGeom>
          <a:noFill/>
          <a:ln/>
          <a:effectLst/>
        </p:spPr>
      </p:pic>
      <p:sp>
        <p:nvSpPr>
          <p:cNvPr id="23" name="Rectangle 22"/>
          <p:cNvSpPr/>
          <p:nvPr/>
        </p:nvSpPr>
        <p:spPr>
          <a:xfrm>
            <a:off x="3167350" y="185368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562043" y="18346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sparse</a:t>
            </a:r>
            <a:endParaRPr lang="en-US" dirty="0"/>
          </a:p>
        </p:txBody>
      </p:sp>
      <p:cxnSp>
        <p:nvCxnSpPr>
          <p:cNvPr id="28" name="Straight Connector 27"/>
          <p:cNvCxnSpPr>
            <a:stCxn id="23" idx="0"/>
          </p:cNvCxnSpPr>
          <p:nvPr/>
        </p:nvCxnSpPr>
        <p:spPr bwMode="auto">
          <a:xfrm rot="5400000" flipH="1" flipV="1">
            <a:off x="3726120" y="1645980"/>
            <a:ext cx="177284" cy="238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4" idx="0"/>
          </p:cNvCxnSpPr>
          <p:nvPr/>
        </p:nvCxnSpPr>
        <p:spPr bwMode="auto">
          <a:xfrm rot="16200000" flipV="1">
            <a:off x="4735771" y="1569780"/>
            <a:ext cx="167759" cy="361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1019946" y="3244334"/>
            <a:ext cx="7372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Error </a:t>
            </a:r>
            <a:r>
              <a:rPr lang="en-US" sz="2000" i="1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 has random support, </a:t>
            </a:r>
            <a:r>
              <a:rPr lang="en-US" sz="2000" b="1" dirty="0" smtClean="0">
                <a:solidFill>
                  <a:srgbClr val="000000"/>
                </a:solidFill>
              </a:rPr>
              <a:t>signs and magnitudes arbitrary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1029471" y="2672834"/>
            <a:ext cx="7404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Singular vectors of </a:t>
            </a:r>
            <a:r>
              <a:rPr lang="en-US" sz="20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000" dirty="0" smtClean="0">
                <a:solidFill>
                  <a:srgbClr val="000000"/>
                </a:solidFill>
              </a:rPr>
              <a:t> are </a:t>
            </a:r>
            <a:r>
              <a:rPr lang="en-US" sz="2000" b="1" dirty="0" smtClean="0">
                <a:solidFill>
                  <a:srgbClr val="000000"/>
                </a:solidFill>
              </a:rPr>
              <a:t>incoherent</a:t>
            </a:r>
            <a:r>
              <a:rPr lang="en-US" sz="2000" dirty="0" smtClean="0">
                <a:solidFill>
                  <a:srgbClr val="000000"/>
                </a:solidFill>
              </a:rPr>
              <a:t>, singular values </a:t>
            </a:r>
            <a:r>
              <a:rPr lang="en-US" sz="2000" b="1" dirty="0" smtClean="0">
                <a:solidFill>
                  <a:srgbClr val="000000"/>
                </a:solidFill>
              </a:rPr>
              <a:t>arbitrary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1029471" y="3787259"/>
            <a:ext cx="2662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Noise is not too large:</a:t>
            </a:r>
            <a:endParaRPr lang="en-US" sz="2000" dirty="0"/>
          </a:p>
        </p:txBody>
      </p:sp>
      <p:pic>
        <p:nvPicPr>
          <p:cNvPr id="18" name="Picture 1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690285" y="3856034"/>
            <a:ext cx="1204618" cy="293926"/>
          </a:xfrm>
          <a:prstGeom prst="rect">
            <a:avLst/>
          </a:prstGeom>
          <a:noFill/>
          <a:ln/>
          <a:effectLst/>
        </p:spPr>
      </p:pic>
      <p:sp>
        <p:nvSpPr>
          <p:cNvPr id="35" name="Rectangle 34"/>
          <p:cNvSpPr/>
          <p:nvPr/>
        </p:nvSpPr>
        <p:spPr>
          <a:xfrm>
            <a:off x="1504555" y="4892159"/>
            <a:ext cx="6221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Under these assumptions, problem is well-posed.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49503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… and how might we solve it?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797" y="1596509"/>
            <a:ext cx="838615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Naïve optimization approach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endParaRPr lang="en-US" sz="1050" dirty="0" smtClean="0">
              <a:solidFill>
                <a:srgbClr val="000000"/>
              </a:solidFill>
            </a:endParaRPr>
          </a:p>
          <a:p>
            <a:endParaRPr lang="en-US" sz="5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  Look for a low-rank </a:t>
            </a:r>
            <a:r>
              <a:rPr lang="en-US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that agrees with the data up to some sparse error </a:t>
            </a:r>
            <a:r>
              <a:rPr lang="en-US" i="1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n-US" dirty="0"/>
          </a:p>
        </p:txBody>
      </p:sp>
      <p:pic>
        <p:nvPicPr>
          <p:cNvPr id="9" name="Picture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843599" y="2889250"/>
            <a:ext cx="5520300" cy="297121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951717" y="3917950"/>
            <a:ext cx="2409210" cy="297292"/>
          </a:xfrm>
          <a:prstGeom prst="rect">
            <a:avLst/>
          </a:prstGeom>
          <a:noFill/>
          <a:ln/>
          <a:effectLst/>
        </p:spPr>
      </p:pic>
      <p:cxnSp>
        <p:nvCxnSpPr>
          <p:cNvPr id="13" name="Straight Arrow Connector 12"/>
          <p:cNvCxnSpPr/>
          <p:nvPr/>
        </p:nvCxnSpPr>
        <p:spPr bwMode="auto">
          <a:xfrm rot="10800000">
            <a:off x="4276726" y="3267077"/>
            <a:ext cx="828674" cy="55244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Picture 18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289284" y="3956050"/>
            <a:ext cx="3028472" cy="296845"/>
          </a:xfrm>
          <a:prstGeom prst="rect">
            <a:avLst/>
          </a:prstGeom>
          <a:noFill/>
          <a:ln/>
          <a:effectLst/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2228850" y="3257551"/>
            <a:ext cx="876301" cy="54292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1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679596" y="989009"/>
            <a:ext cx="2730693" cy="29395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49503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… and how might we solve it?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797" y="1596509"/>
            <a:ext cx="838615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Naïve optimization approach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endParaRPr lang="en-US" sz="1050" dirty="0" smtClean="0">
              <a:solidFill>
                <a:srgbClr val="000000"/>
              </a:solidFill>
            </a:endParaRPr>
          </a:p>
          <a:p>
            <a:endParaRPr lang="en-US" sz="5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  Look for a low-rank </a:t>
            </a:r>
            <a:r>
              <a:rPr lang="en-US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that agrees with the data up to some sparse error </a:t>
            </a:r>
            <a:r>
              <a:rPr lang="en-US" i="1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n-US" dirty="0"/>
          </a:p>
        </p:txBody>
      </p:sp>
      <p:pic>
        <p:nvPicPr>
          <p:cNvPr id="9" name="Picture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843599" y="2889250"/>
            <a:ext cx="5520300" cy="297121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951717" y="3917950"/>
            <a:ext cx="2409210" cy="297292"/>
          </a:xfrm>
          <a:prstGeom prst="rect">
            <a:avLst/>
          </a:prstGeom>
          <a:noFill/>
          <a:ln/>
          <a:effectLst/>
        </p:spPr>
      </p:pic>
      <p:cxnSp>
        <p:nvCxnSpPr>
          <p:cNvPr id="13" name="Straight Arrow Connector 12"/>
          <p:cNvCxnSpPr/>
          <p:nvPr/>
        </p:nvCxnSpPr>
        <p:spPr bwMode="auto">
          <a:xfrm rot="10800000">
            <a:off x="4276726" y="3267077"/>
            <a:ext cx="828674" cy="55244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Picture 18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289284" y="3956050"/>
            <a:ext cx="3028472" cy="296845"/>
          </a:xfrm>
          <a:prstGeom prst="rect">
            <a:avLst/>
          </a:prstGeom>
          <a:noFill/>
          <a:ln/>
          <a:effectLst/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2228850" y="3257551"/>
            <a:ext cx="876301" cy="54292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2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679596" y="989009"/>
            <a:ext cx="2730693" cy="293950"/>
          </a:xfrm>
          <a:prstGeom prst="rect">
            <a:avLst/>
          </a:prstGeom>
          <a:noFill/>
          <a:ln/>
          <a:effectLst/>
        </p:spPr>
      </p:pic>
      <p:cxnSp>
        <p:nvCxnSpPr>
          <p:cNvPr id="14" name="Straight Connector 13"/>
          <p:cNvCxnSpPr/>
          <p:nvPr/>
        </p:nvCxnSpPr>
        <p:spPr bwMode="auto">
          <a:xfrm flipV="1">
            <a:off x="838200" y="1695450"/>
            <a:ext cx="7553325" cy="293370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828675" y="1704975"/>
            <a:ext cx="7553325" cy="293370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4093644" y="4568309"/>
            <a:ext cx="3790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INTRACTABLE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49503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… and how might we solve it?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797" y="1596509"/>
            <a:ext cx="838615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Naïve optimization approach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endParaRPr lang="en-US" sz="1050" dirty="0" smtClean="0">
              <a:solidFill>
                <a:srgbClr val="000000"/>
              </a:solidFill>
            </a:endParaRPr>
          </a:p>
          <a:p>
            <a:endParaRPr lang="en-US" sz="5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  Look for a low-rank </a:t>
            </a:r>
            <a:r>
              <a:rPr lang="en-US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that agrees with the data up to some sparse error </a:t>
            </a:r>
            <a:r>
              <a:rPr lang="en-US" i="1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n-US" dirty="0"/>
          </a:p>
        </p:txBody>
      </p:sp>
      <p:pic>
        <p:nvPicPr>
          <p:cNvPr id="9" name="Picture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843599" y="2889250"/>
            <a:ext cx="5520300" cy="297121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951717" y="3917950"/>
            <a:ext cx="2409210" cy="297292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289284" y="3956050"/>
            <a:ext cx="3028472" cy="296845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679596" y="989009"/>
            <a:ext cx="2730693" cy="293950"/>
          </a:xfrm>
          <a:prstGeom prst="rect">
            <a:avLst/>
          </a:prstGeom>
          <a:noFill/>
          <a:ln/>
          <a:effectLst/>
        </p:spPr>
      </p:pic>
      <p:sp>
        <p:nvSpPr>
          <p:cNvPr id="21" name="Rectangle 20"/>
          <p:cNvSpPr/>
          <p:nvPr/>
        </p:nvSpPr>
        <p:spPr>
          <a:xfrm>
            <a:off x="381114" y="3349109"/>
            <a:ext cx="2393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Convex relaxation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067552" y="5505450"/>
            <a:ext cx="1800224" cy="800100"/>
            <a:chOff x="1362075" y="4371975"/>
            <a:chExt cx="3438525" cy="1504951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1362075" y="5829300"/>
              <a:ext cx="3438525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 flipH="1" flipV="1">
              <a:off x="2375694" y="5100638"/>
              <a:ext cx="1458119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 flipH="1" flipV="1">
              <a:off x="3105150" y="4543425"/>
              <a:ext cx="1276350" cy="12763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16200000" flipV="1">
              <a:off x="1828800" y="4543425"/>
              <a:ext cx="1276350" cy="12763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endCxn id="30" idx="2"/>
            </p:cNvCxnSpPr>
            <p:nvPr/>
          </p:nvCxnSpPr>
          <p:spPr bwMode="auto">
            <a:xfrm>
              <a:off x="1819275" y="4533900"/>
              <a:ext cx="1219200" cy="476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30" idx="6"/>
            </p:cNvCxnSpPr>
            <p:nvPr/>
          </p:nvCxnSpPr>
          <p:spPr bwMode="auto">
            <a:xfrm flipV="1">
              <a:off x="3181351" y="4535488"/>
              <a:ext cx="1219199" cy="317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Oval 29"/>
            <p:cNvSpPr/>
            <p:nvPr/>
          </p:nvSpPr>
          <p:spPr bwMode="auto">
            <a:xfrm>
              <a:off x="3038475" y="4467225"/>
              <a:ext cx="142876" cy="142876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028950" y="5734050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</p:grpSp>
      <p:pic>
        <p:nvPicPr>
          <p:cNvPr id="33" name="Picture 32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667690" y="4899025"/>
            <a:ext cx="2081162" cy="296845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981054" y="4870450"/>
            <a:ext cx="2083835" cy="352448"/>
          </a:xfrm>
          <a:prstGeom prst="rect">
            <a:avLst/>
          </a:prstGeom>
          <a:noFill/>
          <a:ln/>
          <a:effectLst/>
        </p:spPr>
      </p:pic>
      <p:cxnSp>
        <p:nvCxnSpPr>
          <p:cNvPr id="36" name="Straight Arrow Connector 35"/>
          <p:cNvCxnSpPr/>
          <p:nvPr/>
        </p:nvCxnSpPr>
        <p:spPr bwMode="auto">
          <a:xfrm rot="5400000">
            <a:off x="2363390" y="4515248"/>
            <a:ext cx="28496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15790" y="4515248"/>
            <a:ext cx="28496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>
            <a:off x="5659040" y="4496198"/>
            <a:ext cx="28496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5811440" y="4496198"/>
            <a:ext cx="28496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24790" y="6488668"/>
            <a:ext cx="7968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Nuclear norm heuristic: </a:t>
            </a:r>
            <a:r>
              <a:rPr lang="en-US" b="1" dirty="0" err="1" smtClean="0"/>
              <a:t>Fazel</a:t>
            </a:r>
            <a:r>
              <a:rPr lang="en-US" b="1" dirty="0" smtClean="0"/>
              <a:t>, Hindi, Boyd ’01; </a:t>
            </a:r>
            <a:r>
              <a:rPr lang="en-US" b="1" dirty="0" err="1" smtClean="0"/>
              <a:t>Recht</a:t>
            </a:r>
            <a:r>
              <a:rPr lang="en-US" b="1" dirty="0" smtClean="0"/>
              <a:t>, </a:t>
            </a:r>
            <a:r>
              <a:rPr lang="en-US" b="1" dirty="0" err="1" smtClean="0"/>
              <a:t>Fazel</a:t>
            </a:r>
            <a:r>
              <a:rPr lang="en-US" b="1" dirty="0" smtClean="0"/>
              <a:t>, </a:t>
            </a:r>
            <a:r>
              <a:rPr lang="en-US" b="1" dirty="0" err="1" smtClean="0"/>
              <a:t>Parillo</a:t>
            </a:r>
            <a:r>
              <a:rPr lang="en-US" b="1" dirty="0" smtClean="0"/>
              <a:t> ’08.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495039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… and how might we solve it?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797" y="1596509"/>
            <a:ext cx="838615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Naïve optimization approach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endParaRPr lang="en-US" sz="1050" dirty="0" smtClean="0">
              <a:solidFill>
                <a:srgbClr val="000000"/>
              </a:solidFill>
            </a:endParaRPr>
          </a:p>
          <a:p>
            <a:endParaRPr lang="en-US" sz="5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  Look for a low-rank </a:t>
            </a:r>
            <a:r>
              <a:rPr lang="en-US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that agrees with the data up to some sparse error </a:t>
            </a:r>
            <a:r>
              <a:rPr lang="en-US" i="1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n-US" dirty="0"/>
          </a:p>
        </p:txBody>
      </p:sp>
      <p:pic>
        <p:nvPicPr>
          <p:cNvPr id="9" name="Picture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43599" y="2889250"/>
            <a:ext cx="5520300" cy="297121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679596" y="989009"/>
            <a:ext cx="2730693" cy="293950"/>
          </a:xfrm>
          <a:prstGeom prst="rect">
            <a:avLst/>
          </a:prstGeom>
          <a:noFill/>
          <a:ln/>
          <a:effectLst/>
        </p:spPr>
      </p:pic>
      <p:sp>
        <p:nvSpPr>
          <p:cNvPr id="21" name="Rectangle 20"/>
          <p:cNvSpPr/>
          <p:nvPr/>
        </p:nvSpPr>
        <p:spPr>
          <a:xfrm>
            <a:off x="381114" y="3349109"/>
            <a:ext cx="2393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Convex relaxation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34" name="Picture 3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867356" y="4022725"/>
            <a:ext cx="5167985" cy="297122"/>
          </a:xfrm>
          <a:prstGeom prst="rect">
            <a:avLst/>
          </a:prstGeom>
          <a:noFill/>
          <a:ln/>
          <a:effectLst/>
        </p:spPr>
      </p:pic>
      <p:sp>
        <p:nvSpPr>
          <p:cNvPr id="38" name="Rectangle 37"/>
          <p:cNvSpPr/>
          <p:nvPr/>
        </p:nvSpPr>
        <p:spPr>
          <a:xfrm>
            <a:off x="801057" y="4654034"/>
            <a:ext cx="767389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Semidefinite</a:t>
            </a:r>
            <a:r>
              <a:rPr lang="en-US" dirty="0" smtClean="0">
                <a:solidFill>
                  <a:srgbClr val="000000"/>
                </a:solidFill>
              </a:rPr>
              <a:t> program, solvable in polynomial time – </a:t>
            </a:r>
            <a:r>
              <a:rPr lang="en-US" b="1" dirty="0" smtClean="0">
                <a:solidFill>
                  <a:srgbClr val="000000"/>
                </a:solidFill>
              </a:rPr>
              <a:t>“efficient” </a:t>
            </a:r>
            <a:r>
              <a:rPr lang="en-US" dirty="0" smtClean="0">
                <a:solidFill>
                  <a:srgbClr val="000000"/>
                </a:solidFill>
              </a:rPr>
              <a:t>algorithm.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Practical</a:t>
            </a:r>
            <a:r>
              <a:rPr lang="en-US" dirty="0" smtClean="0">
                <a:solidFill>
                  <a:srgbClr val="000000"/>
                </a:solidFill>
              </a:rPr>
              <a:t> thanks to very recent advances – second talk of this tutorial.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353975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Problem Formulation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934135"/>
            <a:ext cx="70485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The data should be </a:t>
            </a:r>
            <a:r>
              <a:rPr lang="en-US" sz="2000" b="1" i="1" dirty="0" smtClean="0">
                <a:solidFill>
                  <a:srgbClr val="000000"/>
                </a:solidFill>
              </a:rPr>
              <a:t>low-rank</a:t>
            </a:r>
            <a:r>
              <a:rPr lang="en-US" sz="2000" i="1" dirty="0" smtClean="0">
                <a:solidFill>
                  <a:srgbClr val="000000"/>
                </a:solidFill>
              </a:rPr>
              <a:t>:</a:t>
            </a: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r>
              <a:rPr lang="en-US" sz="2000" i="1" dirty="0" smtClean="0">
                <a:solidFill>
                  <a:srgbClr val="000000"/>
                </a:solidFill>
              </a:rPr>
              <a:t>… but some of the observations are </a:t>
            </a:r>
            <a:r>
              <a:rPr lang="en-US" sz="2000" b="1" i="1" dirty="0" smtClean="0">
                <a:solidFill>
                  <a:srgbClr val="000000"/>
                </a:solidFill>
              </a:rPr>
              <a:t>grossly corrupted</a:t>
            </a:r>
            <a:r>
              <a:rPr lang="en-US" sz="2000" i="1" dirty="0" smtClean="0">
                <a:solidFill>
                  <a:srgbClr val="000000"/>
                </a:solidFill>
              </a:rPr>
              <a:t>:</a:t>
            </a: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r>
              <a:rPr lang="en-US" sz="2000" i="1" dirty="0" smtClean="0">
                <a:solidFill>
                  <a:srgbClr val="000000"/>
                </a:solidFill>
              </a:rPr>
              <a:t>… and all of the observations are </a:t>
            </a:r>
            <a:r>
              <a:rPr lang="en-US" sz="2000" b="1" i="1" dirty="0" smtClean="0">
                <a:solidFill>
                  <a:srgbClr val="000000"/>
                </a:solidFill>
              </a:rPr>
              <a:t>noisy</a:t>
            </a:r>
            <a:r>
              <a:rPr lang="en-US" sz="2000" i="1" dirty="0" smtClean="0">
                <a:solidFill>
                  <a:srgbClr val="000000"/>
                </a:solidFill>
              </a:rPr>
              <a:t>:</a:t>
            </a: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r>
              <a:rPr lang="en-US" sz="2000" i="1" dirty="0" smtClean="0">
                <a:solidFill>
                  <a:srgbClr val="000000"/>
                </a:solidFill>
              </a:rPr>
              <a:t>… and many of them are </a:t>
            </a:r>
            <a:r>
              <a:rPr lang="en-US" sz="2000" b="1" i="1" dirty="0" smtClean="0">
                <a:solidFill>
                  <a:srgbClr val="000000"/>
                </a:solidFill>
              </a:rPr>
              <a:t>missing</a:t>
            </a:r>
            <a:r>
              <a:rPr lang="en-US" sz="2000" i="1" dirty="0" smtClean="0">
                <a:solidFill>
                  <a:srgbClr val="000000"/>
                </a:solidFill>
              </a:rPr>
              <a:t>: </a:t>
            </a: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137409" y="1522412"/>
            <a:ext cx="3129029" cy="293647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654637" y="1522412"/>
            <a:ext cx="1657172" cy="293574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139004" y="2770184"/>
            <a:ext cx="6611984" cy="293901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145447" y="3960809"/>
            <a:ext cx="3131998" cy="293925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176645" y="5284784"/>
            <a:ext cx="7736852" cy="293926"/>
          </a:xfrm>
          <a:prstGeom prst="rect">
            <a:avLst/>
          </a:prstGeom>
          <a:noFill/>
          <a:ln/>
          <a:effectLst/>
        </p:spPr>
      </p:pic>
      <p:sp>
        <p:nvSpPr>
          <p:cNvPr id="21" name="Rectangle 20"/>
          <p:cNvSpPr/>
          <p:nvPr/>
        </p:nvSpPr>
        <p:spPr bwMode="auto">
          <a:xfrm>
            <a:off x="180975" y="2047875"/>
            <a:ext cx="8820150" cy="40005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27001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KEY QUESTION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872174" y="3127375"/>
            <a:ext cx="5520300" cy="297121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679596" y="989009"/>
            <a:ext cx="2730693" cy="293950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867356" y="4384675"/>
            <a:ext cx="5167985" cy="297122"/>
          </a:xfrm>
          <a:prstGeom prst="rect">
            <a:avLst/>
          </a:prstGeom>
          <a:noFill/>
          <a:ln/>
          <a:effectLst/>
        </p:spPr>
      </p:pic>
      <p:sp>
        <p:nvSpPr>
          <p:cNvPr id="11" name="Rectangle 10"/>
          <p:cNvSpPr/>
          <p:nvPr/>
        </p:nvSpPr>
        <p:spPr>
          <a:xfrm>
            <a:off x="485889" y="1644134"/>
            <a:ext cx="642996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Key question </a:t>
            </a:r>
          </a:p>
          <a:p>
            <a:pPr lvl="1"/>
            <a:endParaRPr lang="en-US" sz="1050" i="1" dirty="0" smtClean="0">
              <a:solidFill>
                <a:srgbClr val="000000"/>
              </a:solidFill>
            </a:endParaRPr>
          </a:p>
          <a:p>
            <a:pPr lvl="1"/>
            <a:endParaRPr lang="en-US" sz="1050" i="1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Does this practical surrogate actually solve the problem?</a:t>
            </a: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  <a:p>
            <a:pPr lvl="2"/>
            <a:endParaRPr lang="en-US" sz="500" dirty="0" smtClean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123989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b="1" dirty="0" smtClean="0">
                <a:solidFill>
                  <a:srgbClr val="000000"/>
                </a:solidFill>
              </a:rPr>
              <a:t>Not always </a:t>
            </a:r>
            <a:r>
              <a:rPr lang="en-US" dirty="0" smtClean="0">
                <a:solidFill>
                  <a:srgbClr val="000000"/>
                </a:solidFill>
              </a:rPr>
              <a:t>–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original problem is NP-hard.</a:t>
            </a:r>
          </a:p>
          <a:p>
            <a:pPr lvl="2"/>
            <a:endParaRPr lang="en-US" sz="500" b="1" dirty="0" smtClean="0">
              <a:solidFill>
                <a:srgbClr val="000000"/>
              </a:solidFill>
            </a:endParaRPr>
          </a:p>
          <a:p>
            <a:pPr lvl="2"/>
            <a:endParaRPr lang="en-US" sz="500" b="1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But maybe it </a:t>
            </a:r>
            <a:r>
              <a:rPr lang="en-US" b="1" dirty="0" smtClean="0">
                <a:solidFill>
                  <a:srgbClr val="000000"/>
                </a:solidFill>
              </a:rPr>
              <a:t>succeeds for the cases we care about?</a:t>
            </a: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3533775" y="3752850"/>
            <a:ext cx="1814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0000"/>
                </a:solidFill>
              </a:rPr>
              <a:t>EQUIVALENT?</a:t>
            </a:r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24" name="Picture 2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 rot="5400000">
            <a:off x="3114891" y="3724979"/>
            <a:ext cx="452342" cy="289203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 rot="5400000">
            <a:off x="5343741" y="3724980"/>
            <a:ext cx="452342" cy="2892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40991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Does this actually work?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" y="976313"/>
            <a:ext cx="8934450" cy="281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88766" y="4663559"/>
            <a:ext cx="82461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Apparently yes… </a:t>
            </a:r>
            <a:r>
              <a:rPr lang="en-US" sz="2000" dirty="0" smtClean="0">
                <a:solidFill>
                  <a:srgbClr val="000000"/>
                </a:solidFill>
              </a:rPr>
              <a:t>white regions are problems with perfect recovery.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Correct recovery when </a:t>
            </a:r>
            <a:r>
              <a:rPr lang="en-US" sz="20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000" dirty="0" smtClean="0">
                <a:solidFill>
                  <a:srgbClr val="000000"/>
                </a:solidFill>
              </a:rPr>
              <a:t> is indeed </a:t>
            </a:r>
            <a:r>
              <a:rPr lang="en-US" sz="20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</a:t>
            </a:r>
            <a:r>
              <a:rPr lang="en-US" sz="2000" dirty="0" smtClean="0">
                <a:solidFill>
                  <a:srgbClr val="000000"/>
                </a:solidFill>
              </a:rPr>
              <a:t> and </a:t>
            </a:r>
            <a:r>
              <a:rPr lang="en-US" sz="2000" i="1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 is indeed </a:t>
            </a:r>
            <a:r>
              <a:rPr lang="en-US" sz="2000" b="1" dirty="0" smtClean="0">
                <a:solidFill>
                  <a:srgbClr val="FF0000"/>
                </a:solidFill>
              </a:rPr>
              <a:t>sparse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/>
          </a:p>
        </p:txBody>
      </p:sp>
      <p:pic>
        <p:nvPicPr>
          <p:cNvPr id="12" name="Picture 1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329712" y="3846509"/>
            <a:ext cx="1525460" cy="240862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090910" y="3817934"/>
            <a:ext cx="1337562" cy="29384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09876" y="714375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Video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1025" y="723900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 </a:t>
            </a:r>
            <a:r>
              <a:rPr lang="en-US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appx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8925" y="723900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Sparse error</a:t>
            </a:r>
          </a:p>
        </p:txBody>
      </p:sp>
      <p:pic>
        <p:nvPicPr>
          <p:cNvPr id="19" name="Picture 1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574238" y="774700"/>
            <a:ext cx="216005" cy="216005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051277" y="784225"/>
            <a:ext cx="214925" cy="214925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042002" y="784225"/>
            <a:ext cx="214925" cy="214925"/>
          </a:xfrm>
          <a:prstGeom prst="rect">
            <a:avLst/>
          </a:prstGeom>
          <a:noFill/>
          <a:ln/>
          <a:effectLst/>
        </p:spPr>
      </p:pic>
      <p:pic>
        <p:nvPicPr>
          <p:cNvPr id="382977" name="Picture 1" descr="C:\Users\John\Desktop\LRS_EJC\Figures\hall\D1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81275" y="1104900"/>
            <a:ext cx="1676400" cy="1371600"/>
          </a:xfrm>
          <a:prstGeom prst="rect">
            <a:avLst/>
          </a:prstGeom>
          <a:noFill/>
        </p:spPr>
      </p:pic>
      <p:pic>
        <p:nvPicPr>
          <p:cNvPr id="382980" name="Picture 4" descr="C:\Users\John\Desktop\LRS_EJC\Figures\hall\D10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50" y="2571750"/>
            <a:ext cx="1676400" cy="1371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382981" name="Picture 5" descr="C:\Users\John\Desktop\LRS_EJC\Figures\hall\D20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62225" y="4048125"/>
            <a:ext cx="1676400" cy="1371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382982" name="Picture 6" descr="C:\Users\John\Desktop\LRS_EJC\Figures\hall\L1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81525" y="1104900"/>
            <a:ext cx="1676400" cy="1371600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</p:pic>
      <p:pic>
        <p:nvPicPr>
          <p:cNvPr id="382983" name="Picture 7" descr="C:\Users\John\Desktop\LRS_EJC\Figures\hall\L10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2562225"/>
            <a:ext cx="1676400" cy="1371600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</p:pic>
      <p:pic>
        <p:nvPicPr>
          <p:cNvPr id="382984" name="Picture 8" descr="C:\Users\John\Desktop\LRS_EJC\Figures\hall\L200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62475" y="4038600"/>
            <a:ext cx="1676400" cy="1371600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</p:pic>
      <p:pic>
        <p:nvPicPr>
          <p:cNvPr id="382985" name="Picture 9" descr="C:\Users\John\Desktop\LRS_EJC\Figures\hall\S18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05600" y="1104900"/>
            <a:ext cx="16764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82986" name="Picture 10" descr="C:\Users\John\Desktop\LRS_EJC\Figures\hall\S10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96075" y="2571750"/>
            <a:ext cx="16764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82987" name="Picture 11" descr="C:\Users\John\Desktop\LRS_EJC\Figures\hall\S200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86550" y="4048125"/>
            <a:ext cx="16764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547036" y="5768459"/>
            <a:ext cx="822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Apparently yes… </a:t>
            </a:r>
            <a:r>
              <a:rPr lang="en-US" sz="2000" dirty="0" smtClean="0">
                <a:solidFill>
                  <a:srgbClr val="000000"/>
                </a:solidFill>
              </a:rPr>
              <a:t>it does interesting things on real data (more before).</a:t>
            </a:r>
            <a:endParaRPr lang="en-US" sz="2000" dirty="0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327025" y="88900"/>
            <a:ext cx="40991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Does this actually work?</a:t>
            </a:r>
            <a:endParaRPr lang="en-US" sz="3800" i="1" dirty="0">
              <a:solidFill>
                <a:srgbClr val="000000"/>
              </a:solidFill>
            </a:endParaRPr>
          </a:p>
        </p:txBody>
      </p:sp>
      <p:pic>
        <p:nvPicPr>
          <p:cNvPr id="27" name="Picture 2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329462" y="3113084"/>
            <a:ext cx="1525460" cy="2408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79857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MAIN RESULT I: exact solution in noise-free case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935142" y="1993900"/>
            <a:ext cx="7104575" cy="3735395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309457" y="1017584"/>
            <a:ext cx="3775765" cy="294027"/>
          </a:xfrm>
          <a:prstGeom prst="rect">
            <a:avLst/>
          </a:prstGeom>
          <a:noFill/>
          <a:ln/>
          <a:effectLst/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127612" y="6488668"/>
            <a:ext cx="4654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 smtClean="0"/>
              <a:t>Candès</a:t>
            </a:r>
            <a:r>
              <a:rPr lang="en-US" b="1" dirty="0" smtClean="0"/>
              <a:t>, Li, Ma, and W., </a:t>
            </a:r>
            <a:r>
              <a:rPr lang="en-US" dirty="0" smtClean="0"/>
              <a:t>JACM 2011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935166" y="1993900"/>
            <a:ext cx="7104530" cy="3735371"/>
          </a:xfrm>
          <a:prstGeom prst="rect">
            <a:avLst/>
          </a:prstGeom>
          <a:noFill/>
          <a:ln/>
          <a:effectLst/>
        </p:spPr>
      </p:pic>
      <p:sp>
        <p:nvSpPr>
          <p:cNvPr id="7" name="Rectangle 6"/>
          <p:cNvSpPr/>
          <p:nvPr/>
        </p:nvSpPr>
        <p:spPr bwMode="auto">
          <a:xfrm>
            <a:off x="133350" y="1457324"/>
            <a:ext cx="8820150" cy="4467225"/>
          </a:xfrm>
          <a:prstGeom prst="rect">
            <a:avLst/>
          </a:prstGeom>
          <a:solidFill>
            <a:schemeClr val="tx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79857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MAIN RESULT I: exact solution in noise-free case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1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309457" y="1017584"/>
            <a:ext cx="3775765" cy="294027"/>
          </a:xfrm>
          <a:prstGeom prst="rect">
            <a:avLst/>
          </a:prstGeom>
          <a:noFill/>
          <a:ln/>
          <a:effectLst/>
        </p:spPr>
      </p:pic>
      <p:sp useBgFill="1">
        <p:nvSpPr>
          <p:cNvPr id="8" name="Rectangle 7"/>
          <p:cNvSpPr/>
          <p:nvPr/>
        </p:nvSpPr>
        <p:spPr bwMode="auto">
          <a:xfrm>
            <a:off x="609598" y="2609849"/>
            <a:ext cx="8229601" cy="1828801"/>
          </a:xfrm>
          <a:prstGeom prst="rect">
            <a:avLst/>
          </a:prstGeom>
          <a:ln w="25400" cap="flat" cmpd="thickThin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27074" y="2752725"/>
            <a:ext cx="79978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“Convex optimization </a:t>
            </a:r>
            <a:r>
              <a:rPr lang="en-US" sz="2800" b="1" i="1" dirty="0" smtClean="0">
                <a:solidFill>
                  <a:srgbClr val="000000"/>
                </a:solidFill>
              </a:rPr>
              <a:t>exactly recovers </a:t>
            </a:r>
            <a:r>
              <a:rPr lang="en-US" sz="2800" i="1" dirty="0" smtClean="0">
                <a:solidFill>
                  <a:srgbClr val="000000"/>
                </a:solidFill>
              </a:rPr>
              <a:t>matrices of </a:t>
            </a:r>
            <a:r>
              <a:rPr lang="en-US" sz="2800" b="1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rank</a:t>
            </a:r>
            <a:r>
              <a:rPr lang="en-US" sz="2800" i="1" dirty="0" smtClean="0">
                <a:solidFill>
                  <a:srgbClr val="000000"/>
                </a:solidFill>
              </a:rPr>
              <a:t>                      from             </a:t>
            </a:r>
            <a:r>
              <a:rPr lang="en-US" sz="2800" b="1" i="1" dirty="0" smtClean="0">
                <a:solidFill>
                  <a:srgbClr val="FF0000"/>
                </a:solidFill>
              </a:rPr>
              <a:t>errors</a:t>
            </a:r>
            <a:r>
              <a:rPr lang="en-US" sz="2800" i="1" dirty="0" smtClean="0">
                <a:solidFill>
                  <a:srgbClr val="000000"/>
                </a:solidFill>
              </a:rPr>
              <a:t>, with large fractions of the observations missing!”</a:t>
            </a:r>
            <a:endParaRPr lang="en-US" sz="2800" i="1" dirty="0">
              <a:solidFill>
                <a:srgbClr val="000000"/>
              </a:solidFill>
            </a:endParaRPr>
          </a:p>
        </p:txBody>
      </p:sp>
      <p:pic>
        <p:nvPicPr>
          <p:cNvPr id="12" name="Picture 1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079182" y="3251200"/>
            <a:ext cx="1874470" cy="451656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963128" y="3308350"/>
            <a:ext cx="1002307" cy="354781"/>
          </a:xfrm>
          <a:prstGeom prst="rect">
            <a:avLst/>
          </a:prstGeom>
          <a:noFill/>
          <a:ln/>
          <a:effectLst/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127612" y="6488668"/>
            <a:ext cx="4654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 smtClean="0"/>
              <a:t>Candès</a:t>
            </a:r>
            <a:r>
              <a:rPr lang="en-US" b="1" dirty="0" smtClean="0"/>
              <a:t>, Li, Ma, and W., </a:t>
            </a:r>
            <a:r>
              <a:rPr lang="en-US" dirty="0" smtClean="0"/>
              <a:t>JACM 2011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79857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MAIN RESULT I: exact solution in noise-free case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935142" y="1993900"/>
            <a:ext cx="7104575" cy="373539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309457" y="1017584"/>
            <a:ext cx="3775765" cy="294027"/>
          </a:xfrm>
          <a:prstGeom prst="rect">
            <a:avLst/>
          </a:prstGeom>
          <a:noFill/>
          <a:ln/>
          <a:effectLst/>
        </p:spPr>
      </p:pic>
      <p:sp>
        <p:nvSpPr>
          <p:cNvPr id="8" name="Oval 7"/>
          <p:cNvSpPr/>
          <p:nvPr/>
        </p:nvSpPr>
        <p:spPr bwMode="auto">
          <a:xfrm>
            <a:off x="3876675" y="4484007"/>
            <a:ext cx="600075" cy="1057275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0" name="Straight Arrow Connector 9"/>
          <p:cNvCxnSpPr>
            <a:stCxn id="11" idx="2"/>
          </p:cNvCxnSpPr>
          <p:nvPr/>
        </p:nvCxnSpPr>
        <p:spPr bwMode="auto">
          <a:xfrm rot="5400000">
            <a:off x="4578748" y="3944765"/>
            <a:ext cx="637269" cy="8603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 useBgFill="1">
        <p:nvSpPr>
          <p:cNvPr id="11" name="Rectangle 10"/>
          <p:cNvSpPr/>
          <p:nvPr/>
        </p:nvSpPr>
        <p:spPr bwMode="auto">
          <a:xfrm>
            <a:off x="3368452" y="3483881"/>
            <a:ext cx="3918173" cy="572407"/>
          </a:xfrm>
          <a:prstGeom prst="rect">
            <a:avLst/>
          </a:prstGeom>
          <a:ln w="25400" cap="flat" cmpd="thickThin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4441" y="3584966"/>
            <a:ext cx="3474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Non-adaptive weight factor</a:t>
            </a:r>
            <a:endParaRPr lang="en-US" sz="2000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127612" y="6488668"/>
            <a:ext cx="4654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 smtClean="0"/>
              <a:t>Candès</a:t>
            </a:r>
            <a:r>
              <a:rPr lang="en-US" b="1" dirty="0" smtClean="0"/>
              <a:t>, Li, Ma, and W., </a:t>
            </a:r>
            <a:r>
              <a:rPr lang="en-US" dirty="0" smtClean="0"/>
              <a:t>JACM 2011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61663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MAIN RESULT II: stability under noise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04665" y="2165350"/>
            <a:ext cx="8394962" cy="2244806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925472" y="998534"/>
            <a:ext cx="4848532" cy="294093"/>
          </a:xfrm>
          <a:prstGeom prst="rect">
            <a:avLst/>
          </a:prstGeom>
          <a:noFill/>
          <a:ln/>
          <a:effectLst/>
        </p:spPr>
      </p:pic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5064935" y="6488668"/>
            <a:ext cx="4079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Zhou, Li, W., </a:t>
            </a:r>
            <a:r>
              <a:rPr lang="en-US" b="1" dirty="0" err="1" smtClean="0"/>
              <a:t>Candès</a:t>
            </a:r>
            <a:r>
              <a:rPr lang="en-US" b="1" dirty="0" smtClean="0"/>
              <a:t>, Ma</a:t>
            </a:r>
            <a:r>
              <a:rPr lang="en-US" dirty="0" smtClean="0"/>
              <a:t>, ISIT 2010.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61663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MAIN RESULT II: stability under noise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04195" y="2165350"/>
            <a:ext cx="8395904" cy="2245058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925472" y="998534"/>
            <a:ext cx="4848532" cy="294093"/>
          </a:xfrm>
          <a:prstGeom prst="rect">
            <a:avLst/>
          </a:prstGeom>
          <a:noFill/>
          <a:ln/>
          <a:effectLst/>
        </p:spPr>
      </p:pic>
      <p:sp>
        <p:nvSpPr>
          <p:cNvPr id="7" name="Rectangle 6"/>
          <p:cNvSpPr/>
          <p:nvPr/>
        </p:nvSpPr>
        <p:spPr bwMode="auto">
          <a:xfrm>
            <a:off x="133350" y="1457324"/>
            <a:ext cx="8820150" cy="4467225"/>
          </a:xfrm>
          <a:prstGeom prst="rect">
            <a:avLst/>
          </a:prstGeom>
          <a:solidFill>
            <a:schemeClr val="tx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 useBgFill="1">
        <p:nvSpPr>
          <p:cNvPr id="8" name="Rectangle 7"/>
          <p:cNvSpPr/>
          <p:nvPr/>
        </p:nvSpPr>
        <p:spPr bwMode="auto">
          <a:xfrm>
            <a:off x="609598" y="2609849"/>
            <a:ext cx="8229601" cy="2638426"/>
          </a:xfrm>
          <a:prstGeom prst="rect">
            <a:avLst/>
          </a:prstGeom>
          <a:ln w="25400" cap="flat" cmpd="thickThin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27074" y="2752725"/>
            <a:ext cx="79978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00"/>
                </a:solidFill>
              </a:rPr>
              <a:t>“Convex optimization recovers matrices of      </a:t>
            </a:r>
            <a:r>
              <a:rPr lang="en-US" sz="28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rank</a:t>
            </a:r>
            <a:r>
              <a:rPr lang="en-US" sz="2800" i="1" dirty="0" smtClean="0">
                <a:solidFill>
                  <a:srgbClr val="000000"/>
                </a:solidFill>
              </a:rPr>
              <a:t>                      from             </a:t>
            </a:r>
            <a:r>
              <a:rPr lang="en-US" sz="2800" i="1" dirty="0" smtClean="0">
                <a:solidFill>
                  <a:srgbClr val="FF0000"/>
                </a:solidFill>
              </a:rPr>
              <a:t>errors</a:t>
            </a:r>
            <a:r>
              <a:rPr lang="en-US" sz="2800" i="1" dirty="0" smtClean="0">
                <a:solidFill>
                  <a:srgbClr val="000000"/>
                </a:solidFill>
              </a:rPr>
              <a:t>, with large fractions of the observations missing, and the </a:t>
            </a:r>
            <a:r>
              <a:rPr lang="en-US" sz="2800" b="1" i="1" dirty="0" smtClean="0">
                <a:solidFill>
                  <a:srgbClr val="000000"/>
                </a:solidFill>
              </a:rPr>
              <a:t>estimation error is proportional to the noise </a:t>
            </a:r>
            <a:r>
              <a:rPr lang="en-US" sz="2800" i="1" dirty="0" smtClean="0">
                <a:solidFill>
                  <a:srgbClr val="000000"/>
                </a:solidFill>
              </a:rPr>
              <a:t>in the uncorrupted entries!”</a:t>
            </a:r>
            <a:endParaRPr lang="en-US" sz="2800" i="1" dirty="0">
              <a:solidFill>
                <a:srgbClr val="000000"/>
              </a:solidFill>
            </a:endParaRPr>
          </a:p>
        </p:txBody>
      </p:sp>
      <p:pic>
        <p:nvPicPr>
          <p:cNvPr id="13" name="Picture 1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641032" y="3251200"/>
            <a:ext cx="1874470" cy="451656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524978" y="3298825"/>
            <a:ext cx="1002307" cy="354781"/>
          </a:xfrm>
          <a:prstGeom prst="rect">
            <a:avLst/>
          </a:prstGeom>
          <a:noFill/>
          <a:ln/>
          <a:effectLst/>
        </p:spPr>
      </p:pic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4571459" y="6488668"/>
            <a:ext cx="4536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Zhou, Li, Wright, </a:t>
            </a:r>
            <a:r>
              <a:rPr lang="en-US" b="1" dirty="0" err="1" smtClean="0"/>
              <a:t>Candès</a:t>
            </a:r>
            <a:r>
              <a:rPr lang="en-US" b="1" dirty="0" smtClean="0"/>
              <a:t>, Ma</a:t>
            </a:r>
            <a:r>
              <a:rPr lang="en-US" dirty="0" smtClean="0"/>
              <a:t>, ISIT 2010.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65751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MAIN RESULT III: dense error correction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5250" y="1151744"/>
            <a:ext cx="3025438" cy="2683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614592" y="6488668"/>
            <a:ext cx="5499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 smtClean="0"/>
              <a:t>Ganesh, Li, Wright, Candes, Ma,</a:t>
            </a:r>
            <a:r>
              <a:rPr lang="en-US" dirty="0"/>
              <a:t> </a:t>
            </a:r>
            <a:r>
              <a:rPr lang="en-US" dirty="0" smtClean="0"/>
              <a:t>ISIT 2010</a:t>
            </a:r>
            <a:endParaRPr lang="en-US" i="1" dirty="0"/>
          </a:p>
        </p:txBody>
      </p:sp>
      <p:pic>
        <p:nvPicPr>
          <p:cNvPr id="3" name="Picture 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778" y="1887357"/>
            <a:ext cx="8394443" cy="19283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7050" y="4380593"/>
            <a:ext cx="8229601" cy="914400"/>
            <a:chOff x="467050" y="4380593"/>
            <a:chExt cx="8229601" cy="914400"/>
          </a:xfrm>
        </p:grpSpPr>
        <p:sp useBgFill="1">
          <p:nvSpPr>
            <p:cNvPr id="18" name="Rectangle 17"/>
            <p:cNvSpPr/>
            <p:nvPr/>
          </p:nvSpPr>
          <p:spPr bwMode="auto">
            <a:xfrm>
              <a:off x="467050" y="4380593"/>
              <a:ext cx="8229601" cy="914400"/>
            </a:xfrm>
            <a:prstGeom prst="rect">
              <a:avLst/>
            </a:prstGeom>
            <a:ln w="25400" cap="flat" cmpd="thickThin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584526" y="4523468"/>
              <a:ext cx="79978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 dirty="0" smtClean="0">
                  <a:solidFill>
                    <a:srgbClr val="000000"/>
                  </a:solidFill>
                </a:rPr>
                <a:t>“Convex optimization corrects nearly 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100% corruptions</a:t>
              </a:r>
              <a:r>
                <a:rPr lang="en-US" sz="2400" i="1" dirty="0" smtClean="0">
                  <a:solidFill>
                    <a:srgbClr val="000000"/>
                  </a:solidFill>
                </a:rPr>
                <a:t>!”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 bwMode="auto">
          <a:xfrm>
            <a:off x="7259822" y="2209502"/>
            <a:ext cx="1209821" cy="315983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9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18404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ANALYSIS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5986" y="744249"/>
            <a:ext cx="8386153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No proofs in this tutorial.  At a high level, arguments use ...</a:t>
            </a:r>
          </a:p>
          <a:p>
            <a:endParaRPr lang="en-US" sz="2000" b="1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… </a:t>
            </a:r>
            <a:r>
              <a:rPr lang="en-US" sz="2000" b="1" dirty="0" smtClean="0">
                <a:solidFill>
                  <a:srgbClr val="000000"/>
                </a:solidFill>
              </a:rPr>
              <a:t>duality:</a:t>
            </a:r>
          </a:p>
          <a:p>
            <a:pPr lvl="1"/>
            <a:endParaRPr lang="en-US" sz="2000" b="1" dirty="0" smtClean="0">
              <a:solidFill>
                <a:srgbClr val="000000"/>
              </a:solidFill>
            </a:endParaRPr>
          </a:p>
          <a:p>
            <a:pPr lvl="1"/>
            <a:r>
              <a:rPr lang="en-US" sz="2000" b="1" dirty="0" smtClean="0">
                <a:solidFill>
                  <a:srgbClr val="000000"/>
                </a:solidFill>
              </a:rPr>
              <a:t>	</a:t>
            </a:r>
          </a:p>
          <a:p>
            <a:pPr lvl="1"/>
            <a:endParaRPr lang="en-US" sz="1400" b="1" dirty="0" smtClean="0">
              <a:solidFill>
                <a:srgbClr val="000000"/>
              </a:solidFill>
            </a:endParaRPr>
          </a:p>
          <a:p>
            <a:pPr lvl="1"/>
            <a:endParaRPr lang="en-US" sz="1050" b="1" dirty="0" smtClean="0">
              <a:solidFill>
                <a:srgbClr val="000000"/>
              </a:solidFill>
            </a:endParaRPr>
          </a:p>
          <a:p>
            <a:pPr lvl="1"/>
            <a:endParaRPr lang="en-US" sz="1050" b="1" dirty="0" smtClean="0">
              <a:solidFill>
                <a:srgbClr val="000000"/>
              </a:solidFill>
            </a:endParaRPr>
          </a:p>
          <a:p>
            <a:pPr lvl="1"/>
            <a:endParaRPr lang="en-US" sz="1050" b="1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… some </a:t>
            </a:r>
            <a:r>
              <a:rPr lang="en-US" sz="2000" b="1" dirty="0" smtClean="0">
                <a:solidFill>
                  <a:srgbClr val="000000"/>
                </a:solidFill>
              </a:rPr>
              <a:t>cleverness:</a:t>
            </a:r>
          </a:p>
          <a:p>
            <a:pPr lvl="1"/>
            <a:endParaRPr lang="en-US" sz="1000" i="1" dirty="0" smtClean="0">
              <a:solidFill>
                <a:srgbClr val="000000"/>
              </a:solidFill>
            </a:endParaRPr>
          </a:p>
          <a:p>
            <a:pPr lvl="2"/>
            <a:r>
              <a:rPr lang="en-US" i="1" dirty="0" smtClean="0">
                <a:solidFill>
                  <a:srgbClr val="000000"/>
                </a:solidFill>
              </a:rPr>
              <a:t>Golfing argument [D. Gross] </a:t>
            </a:r>
          </a:p>
          <a:p>
            <a:pPr lvl="1"/>
            <a:endParaRPr lang="en-US" sz="1050" b="1" dirty="0" smtClean="0">
              <a:solidFill>
                <a:srgbClr val="000000"/>
              </a:solidFill>
            </a:endParaRPr>
          </a:p>
          <a:p>
            <a:pPr lvl="1"/>
            <a:endParaRPr lang="en-US" sz="1050" b="1" dirty="0" smtClean="0">
              <a:solidFill>
                <a:srgbClr val="000000"/>
              </a:solidFill>
            </a:endParaRPr>
          </a:p>
          <a:p>
            <a:pPr lvl="1"/>
            <a:endParaRPr lang="en-US" sz="1050" b="1" dirty="0" smtClean="0">
              <a:solidFill>
                <a:srgbClr val="000000"/>
              </a:solidFill>
            </a:endParaRPr>
          </a:p>
          <a:p>
            <a:pPr lvl="1"/>
            <a:endParaRPr lang="en-US" sz="1050" b="1" dirty="0" smtClean="0">
              <a:solidFill>
                <a:srgbClr val="000000"/>
              </a:solidFill>
            </a:endParaRPr>
          </a:p>
          <a:p>
            <a:pPr lvl="1"/>
            <a:endParaRPr lang="en-US" sz="1050" b="1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… and some </a:t>
            </a:r>
            <a:r>
              <a:rPr lang="en-US" sz="2000" b="1" dirty="0" smtClean="0">
                <a:solidFill>
                  <a:srgbClr val="000000"/>
                </a:solidFill>
              </a:rPr>
              <a:t>random operator theory: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endParaRPr lang="en-US" sz="1200" b="1" dirty="0" smtClean="0">
              <a:solidFill>
                <a:srgbClr val="000000"/>
              </a:solidFill>
            </a:endParaRPr>
          </a:p>
          <a:p>
            <a:pPr lvl="2"/>
            <a:r>
              <a:rPr lang="en-US" i="1" dirty="0" err="1" smtClean="0">
                <a:solidFill>
                  <a:srgbClr val="000000"/>
                </a:solidFill>
              </a:rPr>
              <a:t>Noncommutative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Khintchine</a:t>
            </a:r>
            <a:r>
              <a:rPr lang="en-US" i="1" dirty="0" smtClean="0">
                <a:solidFill>
                  <a:srgbClr val="000000"/>
                </a:solidFill>
              </a:rPr>
              <a:t> Inequalities [F. Lust-</a:t>
            </a:r>
            <a:r>
              <a:rPr lang="en-US" i="1" dirty="0" err="1" smtClean="0">
                <a:solidFill>
                  <a:srgbClr val="000000"/>
                </a:solidFill>
              </a:rPr>
              <a:t>Piquard</a:t>
            </a:r>
            <a:r>
              <a:rPr lang="en-US" i="1" dirty="0" smtClean="0">
                <a:solidFill>
                  <a:srgbClr val="000000"/>
                </a:solidFill>
              </a:rPr>
              <a:t>]</a:t>
            </a:r>
          </a:p>
          <a:p>
            <a:pPr lvl="2"/>
            <a:r>
              <a:rPr lang="en-US" i="1" dirty="0" smtClean="0">
                <a:solidFill>
                  <a:srgbClr val="000000"/>
                </a:solidFill>
              </a:rPr>
              <a:t>Matrix tail bounds [R. </a:t>
            </a:r>
            <a:r>
              <a:rPr lang="en-US" i="1" dirty="0" err="1" smtClean="0">
                <a:solidFill>
                  <a:srgbClr val="000000"/>
                </a:solidFill>
              </a:rPr>
              <a:t>Alshwede</a:t>
            </a:r>
            <a:r>
              <a:rPr lang="en-US" i="1" dirty="0" smtClean="0">
                <a:solidFill>
                  <a:srgbClr val="000000"/>
                </a:solidFill>
              </a:rPr>
              <a:t> + A. Winter, J. </a:t>
            </a:r>
            <a:r>
              <a:rPr lang="en-US" i="1" dirty="0" err="1" smtClean="0">
                <a:solidFill>
                  <a:srgbClr val="000000"/>
                </a:solidFill>
              </a:rPr>
              <a:t>Tropp</a:t>
            </a:r>
            <a:r>
              <a:rPr lang="en-US" i="1" dirty="0" smtClean="0">
                <a:solidFill>
                  <a:srgbClr val="000000"/>
                </a:solidFill>
              </a:rPr>
              <a:t>]</a:t>
            </a:r>
          </a:p>
          <a:p>
            <a:endParaRPr lang="en-US" sz="800" i="1" dirty="0" smtClean="0">
              <a:solidFill>
                <a:srgbClr val="000000"/>
              </a:solidFill>
            </a:endParaRPr>
          </a:p>
          <a:p>
            <a:endParaRPr lang="en-US" sz="800" i="1" dirty="0" smtClean="0">
              <a:solidFill>
                <a:srgbClr val="000000"/>
              </a:solidFill>
            </a:endParaRPr>
          </a:p>
          <a:p>
            <a:endParaRPr lang="en-US" sz="800" i="1" dirty="0" smtClean="0">
              <a:solidFill>
                <a:srgbClr val="000000"/>
              </a:solidFill>
            </a:endParaRPr>
          </a:p>
          <a:p>
            <a:endParaRPr lang="en-US" sz="800" i="1" dirty="0" smtClean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050" dirty="0" smtClean="0">
                <a:solidFill>
                  <a:srgbClr val="000000"/>
                </a:solidFill>
              </a:rPr>
              <a:t>	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602298" y="1502234"/>
            <a:ext cx="1389302" cy="917116"/>
            <a:chOff x="6754573" y="1530808"/>
            <a:chExt cx="2249714" cy="1542914"/>
          </a:xfrm>
        </p:grpSpPr>
        <p:grpSp>
          <p:nvGrpSpPr>
            <p:cNvPr id="2" name="Group 27"/>
            <p:cNvGrpSpPr/>
            <p:nvPr/>
          </p:nvGrpSpPr>
          <p:grpSpPr>
            <a:xfrm>
              <a:off x="7030344" y="2057723"/>
              <a:ext cx="965198" cy="1015999"/>
              <a:chOff x="6371771" y="1920287"/>
              <a:chExt cx="965198" cy="1015999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6371771" y="2002971"/>
                <a:ext cx="870857" cy="217715"/>
              </a:xfrm>
              <a:prstGeom prst="ellipse">
                <a:avLst/>
              </a:prstGeom>
              <a:noFill/>
              <a:ln w="349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 bwMode="auto">
              <a:xfrm rot="16200000" flipH="1">
                <a:off x="6172734" y="2558914"/>
                <a:ext cx="674914" cy="79829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rot="16200000" flipH="1">
                <a:off x="6833135" y="2217829"/>
                <a:ext cx="674914" cy="79829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Oval 26"/>
              <p:cNvSpPr/>
              <p:nvPr/>
            </p:nvSpPr>
            <p:spPr bwMode="auto">
              <a:xfrm>
                <a:off x="6466112" y="2677882"/>
                <a:ext cx="870857" cy="217715"/>
              </a:xfrm>
              <a:prstGeom prst="ellipse">
                <a:avLst/>
              </a:prstGeom>
              <a:noFill/>
              <a:ln w="349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 bwMode="auto">
            <a:xfrm>
              <a:off x="6754573" y="1603379"/>
              <a:ext cx="2249714" cy="914400"/>
            </a:xfrm>
            <a:prstGeom prst="rect">
              <a:avLst/>
            </a:prstGeom>
            <a:solidFill>
              <a:schemeClr val="bg2">
                <a:alpha val="64000"/>
              </a:schemeClr>
            </a:solidFill>
            <a:ln w="539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rot="5400000" flipH="1" flipV="1">
              <a:off x="7567373" y="1734009"/>
              <a:ext cx="522515" cy="1161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pic>
        <p:nvPicPr>
          <p:cNvPr id="31" name="Picture 3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8342869" y="1464582"/>
            <a:ext cx="315942" cy="140067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787889" y="1827209"/>
            <a:ext cx="5142748" cy="615523"/>
          </a:xfrm>
          <a:prstGeom prst="rect">
            <a:avLst/>
          </a:prstGeom>
          <a:noFill/>
          <a:ln/>
          <a:effectLst/>
        </p:spPr>
      </p:pic>
      <p:grpSp>
        <p:nvGrpSpPr>
          <p:cNvPr id="48" name="Group 47"/>
          <p:cNvGrpSpPr/>
          <p:nvPr/>
        </p:nvGrpSpPr>
        <p:grpSpPr>
          <a:xfrm>
            <a:off x="7863066" y="2898865"/>
            <a:ext cx="681669" cy="920660"/>
            <a:chOff x="6405740" y="3241764"/>
            <a:chExt cx="1931391" cy="2608531"/>
          </a:xfrm>
        </p:grpSpPr>
        <p:sp>
          <p:nvSpPr>
            <p:cNvPr id="32" name="Oval 31"/>
            <p:cNvSpPr/>
            <p:nvPr/>
          </p:nvSpPr>
          <p:spPr>
            <a:xfrm>
              <a:off x="7071510" y="3241764"/>
              <a:ext cx="1265621" cy="1171616"/>
            </a:xfrm>
            <a:prstGeom prst="ellipse">
              <a:avLst/>
            </a:prstGeom>
            <a:noFill/>
            <a:ln>
              <a:solidFill>
                <a:srgbClr val="000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87144" y="382026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6447453" y="5085184"/>
              <a:ext cx="1446245" cy="746449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>
              <a:off x="6652727" y="4040156"/>
              <a:ext cx="1222310" cy="102636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652727" y="4030827"/>
              <a:ext cx="765110" cy="2798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6626564" y="4000658"/>
              <a:ext cx="45719" cy="45719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89307" y="5058128"/>
              <a:ext cx="45719" cy="45719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405740" y="5804576"/>
              <a:ext cx="45719" cy="45719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7490" y="4462464"/>
            <a:ext cx="1155035" cy="71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353975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Problem Formulation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934135"/>
            <a:ext cx="70485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The data should be </a:t>
            </a:r>
            <a:r>
              <a:rPr lang="en-US" sz="2000" b="1" i="1" dirty="0" smtClean="0">
                <a:solidFill>
                  <a:srgbClr val="000000"/>
                </a:solidFill>
              </a:rPr>
              <a:t>low-rank</a:t>
            </a:r>
            <a:r>
              <a:rPr lang="en-US" sz="2000" i="1" dirty="0" smtClean="0">
                <a:solidFill>
                  <a:srgbClr val="000000"/>
                </a:solidFill>
              </a:rPr>
              <a:t>:</a:t>
            </a: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r>
              <a:rPr lang="en-US" sz="2000" i="1" dirty="0" smtClean="0">
                <a:solidFill>
                  <a:srgbClr val="000000"/>
                </a:solidFill>
              </a:rPr>
              <a:t>… but some of the observations are </a:t>
            </a:r>
            <a:r>
              <a:rPr lang="en-US" sz="2000" b="1" i="1" dirty="0" smtClean="0">
                <a:solidFill>
                  <a:srgbClr val="000000"/>
                </a:solidFill>
              </a:rPr>
              <a:t>grossly corrupted</a:t>
            </a:r>
            <a:r>
              <a:rPr lang="en-US" sz="2000" i="1" dirty="0" smtClean="0">
                <a:solidFill>
                  <a:srgbClr val="000000"/>
                </a:solidFill>
              </a:rPr>
              <a:t>:</a:t>
            </a: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r>
              <a:rPr lang="en-US" sz="2000" i="1" dirty="0" smtClean="0">
                <a:solidFill>
                  <a:srgbClr val="000000"/>
                </a:solidFill>
              </a:rPr>
              <a:t>… and all of the observations are </a:t>
            </a:r>
            <a:r>
              <a:rPr lang="en-US" sz="2000" b="1" i="1" dirty="0" smtClean="0">
                <a:solidFill>
                  <a:srgbClr val="000000"/>
                </a:solidFill>
              </a:rPr>
              <a:t>noisy</a:t>
            </a:r>
            <a:r>
              <a:rPr lang="en-US" sz="2000" i="1" dirty="0" smtClean="0">
                <a:solidFill>
                  <a:srgbClr val="000000"/>
                </a:solidFill>
              </a:rPr>
              <a:t>:</a:t>
            </a: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r>
              <a:rPr lang="en-US" sz="2000" i="1" dirty="0" smtClean="0">
                <a:solidFill>
                  <a:srgbClr val="000000"/>
                </a:solidFill>
              </a:rPr>
              <a:t>… and many of them are </a:t>
            </a:r>
            <a:r>
              <a:rPr lang="en-US" sz="2000" b="1" i="1" dirty="0" smtClean="0">
                <a:solidFill>
                  <a:srgbClr val="000000"/>
                </a:solidFill>
              </a:rPr>
              <a:t>missing</a:t>
            </a:r>
            <a:r>
              <a:rPr lang="en-US" sz="2000" i="1" dirty="0" smtClean="0">
                <a:solidFill>
                  <a:srgbClr val="000000"/>
                </a:solidFill>
              </a:rPr>
              <a:t>: </a:t>
            </a: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137409" y="1522412"/>
            <a:ext cx="3129029" cy="293647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654637" y="1522412"/>
            <a:ext cx="1657172" cy="293574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139004" y="2770184"/>
            <a:ext cx="6611984" cy="293901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145447" y="3960809"/>
            <a:ext cx="3131998" cy="293925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176645" y="5284784"/>
            <a:ext cx="7736852" cy="293926"/>
          </a:xfrm>
          <a:prstGeom prst="rect">
            <a:avLst/>
          </a:prstGeom>
          <a:noFill/>
          <a:ln/>
          <a:effectLst/>
        </p:spPr>
      </p:pic>
      <p:sp>
        <p:nvSpPr>
          <p:cNvPr id="11" name="Rectangle 10"/>
          <p:cNvSpPr/>
          <p:nvPr/>
        </p:nvSpPr>
        <p:spPr bwMode="auto">
          <a:xfrm>
            <a:off x="180975" y="3286125"/>
            <a:ext cx="8820150" cy="276225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847725"/>
            <a:ext cx="8820150" cy="1276350"/>
          </a:xfrm>
          <a:prstGeom prst="rect">
            <a:avLst/>
          </a:prstGeom>
          <a:solidFill>
            <a:schemeClr val="tx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1" name="Picture 3" descr="C:\Users\John\Desktop\LRS_EJC\Figures\lobby\D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4762500"/>
            <a:ext cx="1524000" cy="1219200"/>
          </a:xfrm>
          <a:prstGeom prst="rect">
            <a:avLst/>
          </a:prstGeom>
          <a:noFill/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165100" y="88900"/>
            <a:ext cx="79184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APPLICATIONS </a:t>
            </a:r>
            <a:r>
              <a:rPr lang="en-US" sz="2600" dirty="0" smtClean="0">
                <a:solidFill>
                  <a:srgbClr val="CCCCCC"/>
                </a:solidFill>
              </a:rPr>
              <a:t>– </a:t>
            </a:r>
            <a:r>
              <a:rPr lang="en-US" sz="2400" b="1" i="1" dirty="0" smtClean="0">
                <a:solidFill>
                  <a:srgbClr val="CCCCCC"/>
                </a:solidFill>
              </a:rPr>
              <a:t>Background modeling from video</a:t>
            </a:r>
            <a:endParaRPr lang="en-US" sz="40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0551" y="1143000"/>
            <a:ext cx="723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Video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1" y="1133475"/>
            <a:ext cx="1104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By RPCA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4550" y="1266825"/>
            <a:ext cx="3190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Results of Black and de la Torre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1843" y="824984"/>
            <a:ext cx="7944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Surveillance video: 250 frames, 128 x 160 pixels, with significant illumination variation</a:t>
            </a:r>
            <a:endParaRPr lang="en-US" sz="1600" dirty="0"/>
          </a:p>
        </p:txBody>
      </p:sp>
      <p:pic>
        <p:nvPicPr>
          <p:cNvPr id="380929" name="Picture 1" descr="C:\Users\John\Desktop\LRS_EJC\Figures\lobby\D8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275" y="1857375"/>
            <a:ext cx="1524000" cy="1219200"/>
          </a:xfrm>
          <a:prstGeom prst="rect">
            <a:avLst/>
          </a:prstGeom>
          <a:noFill/>
        </p:spPr>
      </p:pic>
      <p:pic>
        <p:nvPicPr>
          <p:cNvPr id="2" name="Picture 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257" y="1517650"/>
            <a:ext cx="215464" cy="2154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0930" name="Picture 2" descr="C:\Users\John\Desktop\LRS_EJC\Figures\lobby\D25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50" y="3305175"/>
            <a:ext cx="1524000" cy="1219200"/>
          </a:xfrm>
          <a:prstGeom prst="rect">
            <a:avLst/>
          </a:prstGeom>
          <a:noFill/>
        </p:spPr>
      </p:pic>
      <p:pic>
        <p:nvPicPr>
          <p:cNvPr id="380932" name="Picture 4" descr="C:\Users\John\Desktop\LRS_EJC\Figures\lobby\L3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38375" y="4762500"/>
            <a:ext cx="1524000" cy="1219200"/>
          </a:xfrm>
          <a:prstGeom prst="rect">
            <a:avLst/>
          </a:prstGeom>
          <a:noFill/>
        </p:spPr>
      </p:pic>
      <p:pic>
        <p:nvPicPr>
          <p:cNvPr id="380934" name="Picture 6" descr="C:\Users\John\Desktop\LRS_EJC\Figures\lobby\L8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57425" y="1866900"/>
            <a:ext cx="1524000" cy="1219200"/>
          </a:xfrm>
          <a:prstGeom prst="rect">
            <a:avLst/>
          </a:prstGeom>
          <a:noFill/>
        </p:spPr>
      </p:pic>
      <p:pic>
        <p:nvPicPr>
          <p:cNvPr id="380935" name="Picture 7" descr="C:\Users\John\Desktop\LRS_EJC\Figures\lobby\L25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57425" y="3295650"/>
            <a:ext cx="1524000" cy="1219200"/>
          </a:xfrm>
          <a:prstGeom prst="rect">
            <a:avLst/>
          </a:prstGeom>
          <a:noFill/>
        </p:spPr>
      </p:pic>
      <p:pic>
        <p:nvPicPr>
          <p:cNvPr id="380936" name="Picture 8" descr="C:\Users\John\Desktop\LRS_EJC\Figures\lobby\S3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05250" y="4752975"/>
            <a:ext cx="1524000" cy="1219200"/>
          </a:xfrm>
          <a:prstGeom prst="rect">
            <a:avLst/>
          </a:prstGeom>
          <a:noFill/>
        </p:spPr>
      </p:pic>
      <p:pic>
        <p:nvPicPr>
          <p:cNvPr id="380937" name="Picture 9" descr="C:\Users\John\Desktop\LRS_EJC\Figures\lobby\S8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86200" y="1857375"/>
            <a:ext cx="1524000" cy="1219200"/>
          </a:xfrm>
          <a:prstGeom prst="rect">
            <a:avLst/>
          </a:prstGeom>
          <a:noFill/>
        </p:spPr>
      </p:pic>
      <p:pic>
        <p:nvPicPr>
          <p:cNvPr id="380938" name="Picture 10" descr="C:\Users\John\Desktop\LRS_EJC\Figures\lobby\S250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86200" y="3276600"/>
            <a:ext cx="1524000" cy="1219200"/>
          </a:xfrm>
          <a:prstGeom prst="rect">
            <a:avLst/>
          </a:prstGeom>
          <a:noFill/>
        </p:spPr>
      </p:pic>
      <p:pic>
        <p:nvPicPr>
          <p:cNvPr id="28" name="Picture 27" descr="L_dlt3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848350" y="4743450"/>
            <a:ext cx="1524000" cy="1219200"/>
          </a:xfrm>
          <a:prstGeom prst="rect">
            <a:avLst/>
          </a:prstGeom>
        </p:spPr>
      </p:pic>
      <p:pic>
        <p:nvPicPr>
          <p:cNvPr id="29" name="Picture 28" descr="S_dlt3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458075" y="4733925"/>
            <a:ext cx="1524000" cy="1219200"/>
          </a:xfrm>
          <a:prstGeom prst="rect">
            <a:avLst/>
          </a:prstGeom>
        </p:spPr>
      </p:pic>
      <p:pic>
        <p:nvPicPr>
          <p:cNvPr id="30" name="Picture 29" descr="L_dlt8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829300" y="1828800"/>
            <a:ext cx="1524000" cy="1219200"/>
          </a:xfrm>
          <a:prstGeom prst="rect">
            <a:avLst/>
          </a:prstGeom>
        </p:spPr>
      </p:pic>
      <p:pic>
        <p:nvPicPr>
          <p:cNvPr id="31" name="Picture 30" descr="S_dlt84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458075" y="1828800"/>
            <a:ext cx="1524000" cy="1219200"/>
          </a:xfrm>
          <a:prstGeom prst="rect">
            <a:avLst/>
          </a:prstGeom>
        </p:spPr>
      </p:pic>
      <p:pic>
        <p:nvPicPr>
          <p:cNvPr id="32" name="Picture 31" descr="L_dlt250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829300" y="3286125"/>
            <a:ext cx="1524000" cy="1219200"/>
          </a:xfrm>
          <a:prstGeom prst="rect">
            <a:avLst/>
          </a:prstGeom>
        </p:spPr>
      </p:pic>
      <p:pic>
        <p:nvPicPr>
          <p:cNvPr id="33" name="Picture 32" descr="S_dlt250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458075" y="3286125"/>
            <a:ext cx="1524000" cy="1219200"/>
          </a:xfrm>
          <a:prstGeom prst="rect">
            <a:avLst/>
          </a:prstGeom>
        </p:spPr>
      </p:pic>
      <p:pic>
        <p:nvPicPr>
          <p:cNvPr id="3" name="Picture 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6646" y="1532617"/>
            <a:ext cx="215785" cy="2157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4565646" y="1508125"/>
            <a:ext cx="214387" cy="214387"/>
          </a:xfrm>
          <a:prstGeom prst="rect">
            <a:avLst/>
          </a:prstGeom>
          <a:noFill/>
          <a:ln/>
          <a:effectLst/>
        </p:spPr>
      </p:pic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5127612" y="6488668"/>
            <a:ext cx="4654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 smtClean="0"/>
              <a:t>Candès</a:t>
            </a:r>
            <a:r>
              <a:rPr lang="en-US" b="1" dirty="0" smtClean="0"/>
              <a:t>, Li, Ma, and W., </a:t>
            </a:r>
            <a:r>
              <a:rPr lang="en-US" dirty="0" smtClean="0"/>
              <a:t>JACM 2011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165100" y="88900"/>
            <a:ext cx="781585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APPLICATIONS </a:t>
            </a:r>
            <a:r>
              <a:rPr lang="en-US" sz="2600" dirty="0" smtClean="0">
                <a:solidFill>
                  <a:srgbClr val="CCCCCC"/>
                </a:solidFill>
              </a:rPr>
              <a:t>– </a:t>
            </a:r>
            <a:r>
              <a:rPr lang="en-US" sz="2400" b="1" i="1" dirty="0" smtClean="0">
                <a:solidFill>
                  <a:srgbClr val="CCCCCC"/>
                </a:solidFill>
              </a:rPr>
              <a:t>Faces under varying illumination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2133600"/>
            <a:ext cx="41671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25" y="2143125"/>
            <a:ext cx="41671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Rectangle 78"/>
          <p:cNvSpPr/>
          <p:nvPr/>
        </p:nvSpPr>
        <p:spPr>
          <a:xfrm>
            <a:off x="1004666" y="2158484"/>
            <a:ext cx="269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…</a:t>
            </a:r>
            <a:endParaRPr lang="en-US" dirty="0"/>
          </a:p>
        </p:txBody>
      </p:sp>
      <p:sp>
        <p:nvSpPr>
          <p:cNvPr id="80" name="Rectangle 1086"/>
          <p:cNvSpPr>
            <a:spLocks noChangeArrowheads="1"/>
          </p:cNvSpPr>
          <p:nvPr/>
        </p:nvSpPr>
        <p:spPr bwMode="auto">
          <a:xfrm>
            <a:off x="504826" y="3213101"/>
            <a:ext cx="179437" cy="13859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1087"/>
          <p:cNvSpPr>
            <a:spLocks noChangeArrowheads="1"/>
          </p:cNvSpPr>
          <p:nvPr/>
        </p:nvSpPr>
        <p:spPr bwMode="auto">
          <a:xfrm>
            <a:off x="504826" y="3350493"/>
            <a:ext cx="179437" cy="13859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1088"/>
          <p:cNvSpPr>
            <a:spLocks noChangeArrowheads="1"/>
          </p:cNvSpPr>
          <p:nvPr/>
        </p:nvSpPr>
        <p:spPr bwMode="auto">
          <a:xfrm>
            <a:off x="504826" y="3487885"/>
            <a:ext cx="179437" cy="13859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1089"/>
          <p:cNvSpPr>
            <a:spLocks noChangeArrowheads="1"/>
          </p:cNvSpPr>
          <p:nvPr/>
        </p:nvSpPr>
        <p:spPr bwMode="auto">
          <a:xfrm>
            <a:off x="504826" y="3632509"/>
            <a:ext cx="179437" cy="138597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1090"/>
          <p:cNvSpPr>
            <a:spLocks noChangeArrowheads="1"/>
          </p:cNvSpPr>
          <p:nvPr/>
        </p:nvSpPr>
        <p:spPr bwMode="auto">
          <a:xfrm>
            <a:off x="504826" y="3769901"/>
            <a:ext cx="179437" cy="138597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1091"/>
          <p:cNvSpPr>
            <a:spLocks noChangeArrowheads="1"/>
          </p:cNvSpPr>
          <p:nvPr/>
        </p:nvSpPr>
        <p:spPr bwMode="auto">
          <a:xfrm>
            <a:off x="504826" y="3904883"/>
            <a:ext cx="179437" cy="13859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1092"/>
          <p:cNvSpPr>
            <a:spLocks noChangeArrowheads="1"/>
          </p:cNvSpPr>
          <p:nvPr/>
        </p:nvSpPr>
        <p:spPr bwMode="auto">
          <a:xfrm>
            <a:off x="504826" y="4042275"/>
            <a:ext cx="179437" cy="138597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1093"/>
          <p:cNvSpPr>
            <a:spLocks noChangeArrowheads="1"/>
          </p:cNvSpPr>
          <p:nvPr/>
        </p:nvSpPr>
        <p:spPr bwMode="auto">
          <a:xfrm>
            <a:off x="504826" y="4180872"/>
            <a:ext cx="179437" cy="138597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eft Bracket 26"/>
          <p:cNvSpPr>
            <a:spLocks/>
          </p:cNvSpPr>
          <p:nvPr/>
        </p:nvSpPr>
        <p:spPr bwMode="auto">
          <a:xfrm>
            <a:off x="409575" y="3124201"/>
            <a:ext cx="56848" cy="1314600"/>
          </a:xfrm>
          <a:prstGeom prst="leftBracket">
            <a:avLst>
              <a:gd name="adj" fmla="val 8351"/>
            </a:avLst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Left Bracket 27"/>
          <p:cNvSpPr>
            <a:spLocks/>
          </p:cNvSpPr>
          <p:nvPr/>
        </p:nvSpPr>
        <p:spPr bwMode="auto">
          <a:xfrm flipH="1">
            <a:off x="1914525" y="3124201"/>
            <a:ext cx="56848" cy="1314600"/>
          </a:xfrm>
          <a:prstGeom prst="leftBracket">
            <a:avLst>
              <a:gd name="adj" fmla="val 8351"/>
            </a:avLst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Rectangle 1086"/>
          <p:cNvSpPr>
            <a:spLocks noChangeArrowheads="1"/>
          </p:cNvSpPr>
          <p:nvPr/>
        </p:nvSpPr>
        <p:spPr bwMode="auto">
          <a:xfrm>
            <a:off x="733426" y="3213101"/>
            <a:ext cx="179437" cy="13859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1087"/>
          <p:cNvSpPr>
            <a:spLocks noChangeArrowheads="1"/>
          </p:cNvSpPr>
          <p:nvPr/>
        </p:nvSpPr>
        <p:spPr bwMode="auto">
          <a:xfrm>
            <a:off x="733426" y="3350493"/>
            <a:ext cx="179437" cy="138597"/>
          </a:xfrm>
          <a:prstGeom prst="rect">
            <a:avLst/>
          </a:prstGeom>
          <a:solidFill>
            <a:schemeClr val="accent4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1088"/>
          <p:cNvSpPr>
            <a:spLocks noChangeArrowheads="1"/>
          </p:cNvSpPr>
          <p:nvPr/>
        </p:nvSpPr>
        <p:spPr bwMode="auto">
          <a:xfrm>
            <a:off x="733426" y="3487885"/>
            <a:ext cx="179437" cy="13859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1089"/>
          <p:cNvSpPr>
            <a:spLocks noChangeArrowheads="1"/>
          </p:cNvSpPr>
          <p:nvPr/>
        </p:nvSpPr>
        <p:spPr bwMode="auto">
          <a:xfrm>
            <a:off x="733426" y="3632509"/>
            <a:ext cx="179437" cy="13859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1090"/>
          <p:cNvSpPr>
            <a:spLocks noChangeArrowheads="1"/>
          </p:cNvSpPr>
          <p:nvPr/>
        </p:nvSpPr>
        <p:spPr bwMode="auto">
          <a:xfrm>
            <a:off x="733426" y="3769901"/>
            <a:ext cx="179437" cy="138597"/>
          </a:xfrm>
          <a:prstGeom prst="rect">
            <a:avLst/>
          </a:prstGeom>
          <a:solidFill>
            <a:schemeClr val="accent4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1091"/>
          <p:cNvSpPr>
            <a:spLocks noChangeArrowheads="1"/>
          </p:cNvSpPr>
          <p:nvPr/>
        </p:nvSpPr>
        <p:spPr bwMode="auto">
          <a:xfrm>
            <a:off x="733426" y="3904883"/>
            <a:ext cx="179437" cy="13859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1092"/>
          <p:cNvSpPr>
            <a:spLocks noChangeArrowheads="1"/>
          </p:cNvSpPr>
          <p:nvPr/>
        </p:nvSpPr>
        <p:spPr bwMode="auto">
          <a:xfrm>
            <a:off x="733426" y="4042275"/>
            <a:ext cx="179437" cy="138597"/>
          </a:xfrm>
          <a:prstGeom prst="rect">
            <a:avLst/>
          </a:prstGeom>
          <a:solidFill>
            <a:schemeClr val="accent4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1093"/>
          <p:cNvSpPr>
            <a:spLocks noChangeArrowheads="1"/>
          </p:cNvSpPr>
          <p:nvPr/>
        </p:nvSpPr>
        <p:spPr bwMode="auto">
          <a:xfrm>
            <a:off x="733426" y="4180872"/>
            <a:ext cx="179437" cy="138597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1086"/>
          <p:cNvSpPr>
            <a:spLocks noChangeArrowheads="1"/>
          </p:cNvSpPr>
          <p:nvPr/>
        </p:nvSpPr>
        <p:spPr bwMode="auto">
          <a:xfrm>
            <a:off x="1676401" y="3213101"/>
            <a:ext cx="179437" cy="13859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1087"/>
          <p:cNvSpPr>
            <a:spLocks noChangeArrowheads="1"/>
          </p:cNvSpPr>
          <p:nvPr/>
        </p:nvSpPr>
        <p:spPr bwMode="auto">
          <a:xfrm>
            <a:off x="1676401" y="3350493"/>
            <a:ext cx="179437" cy="13859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1088"/>
          <p:cNvSpPr>
            <a:spLocks noChangeArrowheads="1"/>
          </p:cNvSpPr>
          <p:nvPr/>
        </p:nvSpPr>
        <p:spPr bwMode="auto">
          <a:xfrm>
            <a:off x="1676401" y="3487885"/>
            <a:ext cx="179437" cy="13859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1089"/>
          <p:cNvSpPr>
            <a:spLocks noChangeArrowheads="1"/>
          </p:cNvSpPr>
          <p:nvPr/>
        </p:nvSpPr>
        <p:spPr bwMode="auto">
          <a:xfrm>
            <a:off x="1676401" y="3632509"/>
            <a:ext cx="179437" cy="138597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1090"/>
          <p:cNvSpPr>
            <a:spLocks noChangeArrowheads="1"/>
          </p:cNvSpPr>
          <p:nvPr/>
        </p:nvSpPr>
        <p:spPr bwMode="auto">
          <a:xfrm>
            <a:off x="1676401" y="3769901"/>
            <a:ext cx="179437" cy="138597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1091"/>
          <p:cNvSpPr>
            <a:spLocks noChangeArrowheads="1"/>
          </p:cNvSpPr>
          <p:nvPr/>
        </p:nvSpPr>
        <p:spPr bwMode="auto">
          <a:xfrm>
            <a:off x="1676401" y="3904883"/>
            <a:ext cx="179437" cy="13859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1092"/>
          <p:cNvSpPr>
            <a:spLocks noChangeArrowheads="1"/>
          </p:cNvSpPr>
          <p:nvPr/>
        </p:nvSpPr>
        <p:spPr bwMode="auto">
          <a:xfrm>
            <a:off x="1676401" y="4042275"/>
            <a:ext cx="179437" cy="138597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Rectangle 1093"/>
          <p:cNvSpPr>
            <a:spLocks noChangeArrowheads="1"/>
          </p:cNvSpPr>
          <p:nvPr/>
        </p:nvSpPr>
        <p:spPr bwMode="auto">
          <a:xfrm>
            <a:off x="1676401" y="4180872"/>
            <a:ext cx="179437" cy="138597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071341" y="356818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…</a:t>
            </a:r>
            <a:endParaRPr lang="en-US" dirty="0"/>
          </a:p>
        </p:txBody>
      </p:sp>
      <p:cxnSp>
        <p:nvCxnSpPr>
          <p:cNvPr id="108" name="Straight Arrow Connector 107"/>
          <p:cNvCxnSpPr/>
          <p:nvPr/>
        </p:nvCxnSpPr>
        <p:spPr bwMode="auto">
          <a:xfrm rot="5400000">
            <a:off x="1543053" y="2876551"/>
            <a:ext cx="428625" cy="9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/>
          <p:nvPr/>
        </p:nvCxnSpPr>
        <p:spPr bwMode="auto">
          <a:xfrm rot="5400000">
            <a:off x="381003" y="2905126"/>
            <a:ext cx="428625" cy="9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>
            <a:off x="2171700" y="3752850"/>
            <a:ext cx="1362075" cy="1588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8" name="Rectangle 127"/>
          <p:cNvSpPr/>
          <p:nvPr/>
        </p:nvSpPr>
        <p:spPr>
          <a:xfrm>
            <a:off x="2391831" y="3396734"/>
            <a:ext cx="763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RPCA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42875" y="11430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58 images of one person under varying lighting: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61" name="Picture 6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28239" y="631825"/>
            <a:ext cx="213851" cy="213851"/>
          </a:xfrm>
          <a:prstGeom prst="rect">
            <a:avLst/>
          </a:prstGeom>
          <a:noFill/>
          <a:ln/>
          <a:effectLst/>
        </p:spPr>
      </p:pic>
      <p:pic>
        <p:nvPicPr>
          <p:cNvPr id="2" name="Picture 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08" y="4479925"/>
            <a:ext cx="215464" cy="2154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9627" y="641350"/>
            <a:ext cx="214925" cy="2149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6367" y="641350"/>
            <a:ext cx="215245" cy="21524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8881" name="Picture 1" descr="C:\Users\John\Desktop\LRS_EJC\Figures\faceYB02\D1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19500" y="885825"/>
            <a:ext cx="1600200" cy="1828800"/>
          </a:xfrm>
          <a:prstGeom prst="rect">
            <a:avLst/>
          </a:prstGeom>
          <a:noFill/>
        </p:spPr>
      </p:pic>
      <p:pic>
        <p:nvPicPr>
          <p:cNvPr id="378882" name="Picture 2" descr="C:\Users\John\Desktop\LRS_EJC\Figures\faceYB02\D4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19500" y="2733675"/>
            <a:ext cx="1600200" cy="1828800"/>
          </a:xfrm>
          <a:prstGeom prst="rect">
            <a:avLst/>
          </a:prstGeom>
          <a:noFill/>
        </p:spPr>
      </p:pic>
      <p:pic>
        <p:nvPicPr>
          <p:cNvPr id="378883" name="Picture 3" descr="C:\Users\John\Desktop\LRS_EJC\Figures\faceYB02\D49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19500" y="4581525"/>
            <a:ext cx="1600200" cy="1828800"/>
          </a:xfrm>
          <a:prstGeom prst="rect">
            <a:avLst/>
          </a:prstGeom>
          <a:noFill/>
        </p:spPr>
      </p:pic>
      <p:pic>
        <p:nvPicPr>
          <p:cNvPr id="378884" name="Picture 4" descr="C:\Users\John\Desktop\LRS_EJC\Figures\faceYB02\L19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38775" y="895350"/>
            <a:ext cx="1600200" cy="1828800"/>
          </a:xfrm>
          <a:prstGeom prst="rect">
            <a:avLst/>
          </a:prstGeom>
          <a:noFill/>
        </p:spPr>
      </p:pic>
      <p:pic>
        <p:nvPicPr>
          <p:cNvPr id="378885" name="Picture 5" descr="C:\Users\John\Desktop\LRS_EJC\Figures\faceYB02\L46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38775" y="2743200"/>
            <a:ext cx="1600200" cy="1828800"/>
          </a:xfrm>
          <a:prstGeom prst="rect">
            <a:avLst/>
          </a:prstGeom>
          <a:noFill/>
        </p:spPr>
      </p:pic>
      <p:pic>
        <p:nvPicPr>
          <p:cNvPr id="378886" name="Picture 6" descr="C:\Users\John\Desktop\LRS_EJC\Figures\faceYB02\L49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38775" y="4591050"/>
            <a:ext cx="1600200" cy="1828800"/>
          </a:xfrm>
          <a:prstGeom prst="rect">
            <a:avLst/>
          </a:prstGeom>
          <a:noFill/>
        </p:spPr>
      </p:pic>
      <p:pic>
        <p:nvPicPr>
          <p:cNvPr id="378887" name="Picture 7" descr="C:\Users\John\Desktop\LRS_EJC\Figures\faceYB02\S19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10425" y="895350"/>
            <a:ext cx="1600200" cy="1828800"/>
          </a:xfrm>
          <a:prstGeom prst="rect">
            <a:avLst/>
          </a:prstGeom>
          <a:noFill/>
        </p:spPr>
      </p:pic>
      <p:pic>
        <p:nvPicPr>
          <p:cNvPr id="378888" name="Picture 8" descr="C:\Users\John\Desktop\LRS_EJC\Figures\faceYB02\S46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10425" y="2743200"/>
            <a:ext cx="1600200" cy="1828800"/>
          </a:xfrm>
          <a:prstGeom prst="rect">
            <a:avLst/>
          </a:prstGeom>
          <a:noFill/>
        </p:spPr>
      </p:pic>
      <p:pic>
        <p:nvPicPr>
          <p:cNvPr id="378889" name="Picture 9" descr="C:\Users\John\Desktop\LRS_EJC\Figures\faceYB02\S49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10425" y="4591050"/>
            <a:ext cx="1600200" cy="1828800"/>
          </a:xfrm>
          <a:prstGeom prst="rect">
            <a:avLst/>
          </a:prstGeom>
          <a:noFill/>
        </p:spPr>
      </p:pic>
      <p:sp>
        <p:nvSpPr>
          <p:cNvPr id="53" name="Oval 52"/>
          <p:cNvSpPr/>
          <p:nvPr/>
        </p:nvSpPr>
        <p:spPr bwMode="auto">
          <a:xfrm>
            <a:off x="7448550" y="5095874"/>
            <a:ext cx="381000" cy="7143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54" name="Straight Arrow Connector 53"/>
          <p:cNvCxnSpPr>
            <a:endCxn id="53" idx="6"/>
          </p:cNvCxnSpPr>
          <p:nvPr/>
        </p:nvCxnSpPr>
        <p:spPr bwMode="auto">
          <a:xfrm rot="10800000">
            <a:off x="7829550" y="5453063"/>
            <a:ext cx="500388" cy="1512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>
          <a:xfrm>
            <a:off x="7764703" y="5568434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      Self- 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shadowing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810500" y="1733549"/>
            <a:ext cx="228600" cy="19050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57" name="Straight Arrow Connector 56"/>
          <p:cNvCxnSpPr>
            <a:stCxn id="58" idx="0"/>
          </p:cNvCxnSpPr>
          <p:nvPr/>
        </p:nvCxnSpPr>
        <p:spPr bwMode="auto">
          <a:xfrm rot="16200000" flipV="1">
            <a:off x="8139743" y="1732921"/>
            <a:ext cx="267770" cy="4500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tangle 57"/>
          <p:cNvSpPr/>
          <p:nvPr/>
        </p:nvSpPr>
        <p:spPr>
          <a:xfrm>
            <a:off x="7853262" y="2091809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accent2"/>
                </a:solidFill>
              </a:rPr>
              <a:t>Specularity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5127612" y="6488668"/>
            <a:ext cx="4654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 smtClean="0"/>
              <a:t>Candès</a:t>
            </a:r>
            <a:r>
              <a:rPr lang="en-US" b="1" dirty="0" smtClean="0"/>
              <a:t>, Li, Ma, and W., </a:t>
            </a:r>
            <a:r>
              <a:rPr lang="en-US" dirty="0" smtClean="0"/>
              <a:t>JACM 2011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52052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DETERMINISTIC GUARANTEES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6630" y="1413269"/>
            <a:ext cx="8229601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Chandrasekaran+Sanghavi+Wilsky+Parrilo</a:t>
            </a:r>
            <a:r>
              <a:rPr lang="en-US" sz="2000" b="1" dirty="0" smtClean="0">
                <a:solidFill>
                  <a:srgbClr val="000000"/>
                </a:solidFill>
              </a:rPr>
              <a:t> 2009: </a:t>
            </a:r>
            <a:r>
              <a:rPr lang="en-US" sz="2000" dirty="0" smtClean="0">
                <a:solidFill>
                  <a:srgbClr val="000000"/>
                </a:solidFill>
              </a:rPr>
              <a:t>rank-sparsity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incoherence conditions for correct recovery:</a:t>
            </a:r>
          </a:p>
          <a:p>
            <a:pPr lvl="1"/>
            <a:endParaRPr lang="en-US" sz="500" dirty="0" smtClean="0">
              <a:solidFill>
                <a:srgbClr val="000000"/>
              </a:solidFill>
            </a:endParaRP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success if  </a:t>
            </a:r>
            <a:r>
              <a:rPr lang="en-US" sz="700" b="1" i="1" dirty="0" smtClean="0">
                <a:solidFill>
                  <a:srgbClr val="000000"/>
                </a:solidFill>
              </a:rPr>
              <a:t>  </a:t>
            </a:r>
          </a:p>
          <a:p>
            <a:endParaRPr lang="en-US" sz="700" b="1" i="1" dirty="0" smtClean="0">
              <a:solidFill>
                <a:srgbClr val="000000"/>
              </a:solidFill>
            </a:endParaRPr>
          </a:p>
          <a:p>
            <a:endParaRPr lang="en-US" sz="700" b="1" i="1" dirty="0" smtClean="0">
              <a:solidFill>
                <a:srgbClr val="000000"/>
              </a:solidFill>
            </a:endParaRPr>
          </a:p>
          <a:p>
            <a:endParaRPr lang="en-US" sz="700" b="1" i="1" dirty="0" smtClean="0">
              <a:solidFill>
                <a:srgbClr val="000000"/>
              </a:solidFill>
            </a:endParaRP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r>
              <a:rPr lang="en-US" sz="2000" b="1" dirty="0" err="1" smtClean="0">
                <a:solidFill>
                  <a:srgbClr val="000000"/>
                </a:solidFill>
              </a:rPr>
              <a:t>Hsu+Kakade+Zhang</a:t>
            </a:r>
            <a:r>
              <a:rPr lang="en-US" sz="2000" b="1" dirty="0" smtClean="0">
                <a:solidFill>
                  <a:srgbClr val="000000"/>
                </a:solidFill>
              </a:rPr>
              <a:t> 2011: </a:t>
            </a:r>
            <a:r>
              <a:rPr lang="en-US" sz="2000" dirty="0" smtClean="0">
                <a:solidFill>
                  <a:srgbClr val="000000"/>
                </a:solidFill>
              </a:rPr>
              <a:t>guarantees for incoherent        (    small),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deterministic      : number of </a:t>
            </a:r>
            <a:r>
              <a:rPr lang="en-US" sz="2000" dirty="0" err="1" smtClean="0">
                <a:solidFill>
                  <a:srgbClr val="000000"/>
                </a:solidFill>
              </a:rPr>
              <a:t>nonzeros</a:t>
            </a:r>
            <a:r>
              <a:rPr lang="en-US" sz="2000" dirty="0" smtClean="0">
                <a:solidFill>
                  <a:srgbClr val="000000"/>
                </a:solidFill>
              </a:rPr>
              <a:t> per row, column bounded by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                      . Roughly, correction of              errors when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                            .</a:t>
            </a:r>
          </a:p>
          <a:p>
            <a:endParaRPr lang="en-US" sz="2000" b="1" i="1" dirty="0" smtClean="0">
              <a:solidFill>
                <a:srgbClr val="000000"/>
              </a:solidFill>
            </a:endParaRPr>
          </a:p>
          <a:p>
            <a:endParaRPr lang="en-US" sz="2000" b="1" i="1" dirty="0" smtClean="0">
              <a:solidFill>
                <a:srgbClr val="000000"/>
              </a:solidFill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</a:rPr>
              <a:t>Closing gap between deterministic and random analyses remains a topic of ongoing research…</a:t>
            </a:r>
          </a:p>
          <a:p>
            <a:endParaRPr lang="en-US" sz="700" b="1" i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19" name="Picture 1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699220" y="2234965"/>
            <a:ext cx="3103920" cy="321150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273999" y="2239048"/>
            <a:ext cx="3104456" cy="321205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285048" y="2774040"/>
            <a:ext cx="875502" cy="335068"/>
          </a:xfrm>
          <a:prstGeom prst="rect">
            <a:avLst/>
          </a:prstGeom>
          <a:noFill/>
          <a:ln/>
          <a:effectLst/>
        </p:spPr>
      </p:pic>
      <p:sp>
        <p:nvSpPr>
          <p:cNvPr id="14" name="Rectangle 13"/>
          <p:cNvSpPr/>
          <p:nvPr/>
        </p:nvSpPr>
        <p:spPr>
          <a:xfrm>
            <a:off x="508709" y="824984"/>
            <a:ext cx="2403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For</a:t>
            </a:r>
            <a:r>
              <a:rPr lang="en-US" sz="2000" i="1" dirty="0" smtClean="0">
                <a:solidFill>
                  <a:srgbClr val="000000"/>
                </a:solidFill>
              </a:rPr>
              <a:t>                         ,</a:t>
            </a:r>
            <a:endParaRPr lang="en-US" i="1" dirty="0"/>
          </a:p>
        </p:txBody>
      </p:sp>
      <p:pic>
        <p:nvPicPr>
          <p:cNvPr id="17" name="Picture 1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060360" y="903284"/>
            <a:ext cx="1606709" cy="268320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789394" y="3532184"/>
            <a:ext cx="321341" cy="268320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564426" y="3827459"/>
            <a:ext cx="294027" cy="268320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370466" y="3610647"/>
            <a:ext cx="187872" cy="187872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060693" y="4153572"/>
            <a:ext cx="1529816" cy="294690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271117" y="4144047"/>
            <a:ext cx="805168" cy="294691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023329" y="4448847"/>
            <a:ext cx="1985544" cy="29469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76200" y="88900"/>
            <a:ext cx="7290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CCCCC"/>
                </a:solidFill>
              </a:rPr>
              <a:t>Compressive Sensing of Low-rank and Sparse Structures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54373" y="838200"/>
            <a:ext cx="8538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Transformed RPCA: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Iteratively solving the linearized convex program:</a:t>
            </a:r>
            <a:r>
              <a:rPr lang="en-US" sz="2000" dirty="0" smtClean="0">
                <a:solidFill>
                  <a:srgbClr val="FFFF00"/>
                </a:solidFill>
              </a:rPr>
              <a:t>: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1722" y="3314179"/>
            <a:ext cx="866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which is equivalent to Compressive Principal Component Pursuit (CPCP):</a:t>
            </a:r>
            <a:r>
              <a:rPr lang="en-US" sz="2000" dirty="0" smtClean="0">
                <a:solidFill>
                  <a:srgbClr val="FFFF00"/>
                </a:solidFill>
              </a:rPr>
              <a:t>: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2" name="Picture 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699" y="4056836"/>
            <a:ext cx="5454385" cy="31517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2928938" y="6400800"/>
            <a:ext cx="5986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CCCCCC"/>
                </a:solidFill>
              </a:rPr>
              <a:t>Wright, Ganesh, Min, and</a:t>
            </a:r>
            <a:r>
              <a:rPr lang="en-US" sz="2000" b="0" dirty="0" smtClean="0">
                <a:solidFill>
                  <a:srgbClr val="CCCCCC"/>
                </a:solidFill>
              </a:rPr>
              <a:t> Ma,</a:t>
            </a:r>
            <a:r>
              <a:rPr lang="en-US" sz="2000" dirty="0" smtClean="0">
                <a:solidFill>
                  <a:srgbClr val="CCCCCC"/>
                </a:solidFill>
              </a:rPr>
              <a:t> ISIT’12</a:t>
            </a:r>
            <a:endParaRPr lang="en-US" sz="2000" b="0" i="1" dirty="0">
              <a:solidFill>
                <a:srgbClr val="CCCC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184" y="4876784"/>
            <a:ext cx="6295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Under what conditions the above program works</a:t>
            </a:r>
            <a:r>
              <a:rPr lang="en-US" sz="20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8" name="Picture 1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7828" y="1564769"/>
            <a:ext cx="6143157" cy="2971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urved Right Arrow 18"/>
          <p:cNvSpPr/>
          <p:nvPr/>
        </p:nvSpPr>
        <p:spPr bwMode="auto">
          <a:xfrm flipV="1">
            <a:off x="533386" y="1370076"/>
            <a:ext cx="657225" cy="704850"/>
          </a:xfrm>
          <a:prstGeom prst="curved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85934" y="1933379"/>
            <a:ext cx="7115121" cy="768162"/>
            <a:chOff x="1757422" y="5220553"/>
            <a:chExt cx="7115121" cy="768162"/>
          </a:xfrm>
        </p:grpSpPr>
        <p:sp>
          <p:nvSpPr>
            <p:cNvPr id="21" name="Rectangle 20"/>
            <p:cNvSpPr/>
            <p:nvPr/>
          </p:nvSpPr>
          <p:spPr bwMode="auto">
            <a:xfrm>
              <a:off x="5105401" y="5553635"/>
              <a:ext cx="1733550" cy="33337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pic>
          <p:nvPicPr>
            <p:cNvPr id="22" name="Picture 21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7022" y="5692851"/>
              <a:ext cx="4735521" cy="279548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757422" y="5619383"/>
              <a:ext cx="2339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Or reduced version: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" name="Up-Down Arrow 23"/>
            <p:cNvSpPr/>
            <p:nvPr/>
          </p:nvSpPr>
          <p:spPr bwMode="auto">
            <a:xfrm>
              <a:off x="6056313" y="5220553"/>
              <a:ext cx="296861" cy="347370"/>
            </a:xfrm>
            <a:prstGeom prst="upDown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</p:grpSp>
      <p:pic>
        <p:nvPicPr>
          <p:cNvPr id="25" name="Picture 2" descr="C:\Users\mayi\Desktop\CHIP\Illustration-Plots\data_matri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328" y="3860826"/>
            <a:ext cx="1439290" cy="138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arallelogram 25"/>
          <p:cNvSpPr/>
          <p:nvPr/>
        </p:nvSpPr>
        <p:spPr>
          <a:xfrm>
            <a:off x="7091408" y="5614984"/>
            <a:ext cx="1872497" cy="609600"/>
          </a:xfrm>
          <a:prstGeom prst="parallelogram">
            <a:avLst>
              <a:gd name="adj" fmla="val 78226"/>
            </a:avLst>
          </a:prstGeom>
          <a:solidFill>
            <a:schemeClr val="accent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7809486" y="5248272"/>
            <a:ext cx="403983" cy="625300"/>
          </a:xfrm>
          <a:prstGeom prst="downArrow">
            <a:avLst>
              <a:gd name="adj1" fmla="val 29151"/>
              <a:gd name="adj2" fmla="val 30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4256" y="5172072"/>
            <a:ext cx="540288" cy="42434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73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76200" y="88900"/>
            <a:ext cx="7290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CCCCC"/>
                </a:solidFill>
              </a:rPr>
              <a:t>Compressive Sensing of Low-rank and Sparse Structures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2728913" y="6400800"/>
            <a:ext cx="6186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CCCCCC"/>
                </a:solidFill>
              </a:rPr>
              <a:t>Wright, Ganesh, Min, and</a:t>
            </a:r>
            <a:r>
              <a:rPr lang="en-US" sz="2000" b="0" dirty="0" smtClean="0">
                <a:solidFill>
                  <a:srgbClr val="CCCCCC"/>
                </a:solidFill>
              </a:rPr>
              <a:t> Ma,</a:t>
            </a:r>
            <a:r>
              <a:rPr lang="en-US" sz="2000" dirty="0" smtClean="0">
                <a:solidFill>
                  <a:srgbClr val="CCCCCC"/>
                </a:solidFill>
              </a:rPr>
              <a:t> ISIT’12</a:t>
            </a:r>
            <a:endParaRPr lang="en-US" sz="2000" b="0" i="1" dirty="0">
              <a:solidFill>
                <a:srgbClr val="CCCCCC"/>
              </a:solidFill>
            </a:endParaRPr>
          </a:p>
        </p:txBody>
      </p:sp>
      <p:pic>
        <p:nvPicPr>
          <p:cNvPr id="27" name="内容占位符 3" descr="p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15240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5" descr="p3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0133" y="1524000"/>
            <a:ext cx="4106667" cy="308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49931" y="4800600"/>
            <a:ext cx="263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PCP without projection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6182" y="4800600"/>
            <a:ext cx="3449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CPCP with 30% measurements reduced. Exact recovery is still possible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76200" y="88900"/>
            <a:ext cx="7290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CCCCC"/>
                </a:solidFill>
              </a:rPr>
              <a:t>Compressive Sensing of Low-rank and Sparse Structures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2728913" y="6400800"/>
            <a:ext cx="6186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CCCCCC"/>
                </a:solidFill>
              </a:rPr>
              <a:t>Wright, Ganesh, Min, and</a:t>
            </a:r>
            <a:r>
              <a:rPr lang="en-US" sz="2000" b="0" dirty="0" smtClean="0">
                <a:solidFill>
                  <a:srgbClr val="CCCCCC"/>
                </a:solidFill>
              </a:rPr>
              <a:t> Ma,</a:t>
            </a:r>
            <a:r>
              <a:rPr lang="en-US" sz="2000" dirty="0" smtClean="0">
                <a:solidFill>
                  <a:srgbClr val="CCCCCC"/>
                </a:solidFill>
              </a:rPr>
              <a:t> ISIT’12</a:t>
            </a:r>
            <a:endParaRPr lang="en-US" sz="2000" b="0" i="1" dirty="0">
              <a:solidFill>
                <a:srgbClr val="CCCCCC"/>
              </a:solidFill>
            </a:endParaRPr>
          </a:p>
        </p:txBody>
      </p:sp>
      <p:pic>
        <p:nvPicPr>
          <p:cNvPr id="6" name="内容占位符 3" descr="faces.png"/>
          <p:cNvPicPr>
            <a:picLocks noChangeAspect="1"/>
          </p:cNvPicPr>
          <p:nvPr/>
        </p:nvPicPr>
        <p:blipFill>
          <a:blip r:embed="rId3" cstate="print"/>
          <a:srcRect l="19902" t="3448" r="15416" b="6896"/>
          <a:stretch>
            <a:fillRect/>
          </a:stretch>
        </p:blipFill>
        <p:spPr bwMode="auto">
          <a:xfrm>
            <a:off x="1530925" y="1676394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79429" y="1072894"/>
            <a:ext cx="6106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CPCP with 25% measurements randomly reduced.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76200" y="88900"/>
            <a:ext cx="7290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CCCCC"/>
                </a:solidFill>
              </a:rPr>
              <a:t>Compressive Sensing of Low-rank and Sparse Structures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2728913" y="6400800"/>
            <a:ext cx="6186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CCCCCC"/>
                </a:solidFill>
              </a:rPr>
              <a:t>Wright, Ganesh, Min, and</a:t>
            </a:r>
            <a:r>
              <a:rPr lang="en-US" sz="2000" b="0" dirty="0" smtClean="0">
                <a:solidFill>
                  <a:srgbClr val="CCCCCC"/>
                </a:solidFill>
              </a:rPr>
              <a:t> Ma,</a:t>
            </a:r>
            <a:r>
              <a:rPr lang="en-US" sz="2000" dirty="0" smtClean="0">
                <a:solidFill>
                  <a:srgbClr val="CCCCCC"/>
                </a:solidFill>
              </a:rPr>
              <a:t> ISIT’12</a:t>
            </a:r>
            <a:endParaRPr lang="en-US" sz="2000" b="0" i="1" dirty="0">
              <a:solidFill>
                <a:srgbClr val="CCCCCC"/>
              </a:solidFill>
            </a:endParaRPr>
          </a:p>
        </p:txBody>
      </p:sp>
      <p:pic>
        <p:nvPicPr>
          <p:cNvPr id="2" name="Picture 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094" y="1214892"/>
            <a:ext cx="8424176" cy="34429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535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76200" y="88900"/>
            <a:ext cx="7290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CCCCC"/>
                </a:solidFill>
              </a:rPr>
              <a:t>Compressive Sensing of Low-rank and Sparse Structures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2728913" y="6400800"/>
            <a:ext cx="6186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CCCCCC"/>
                </a:solidFill>
              </a:rPr>
              <a:t>Wright, Ganesh, Min, and</a:t>
            </a:r>
            <a:r>
              <a:rPr lang="en-US" sz="2000" b="0" dirty="0" smtClean="0">
                <a:solidFill>
                  <a:srgbClr val="CCCCCC"/>
                </a:solidFill>
              </a:rPr>
              <a:t> Ma,</a:t>
            </a:r>
            <a:r>
              <a:rPr lang="en-US" sz="2000" dirty="0" smtClean="0">
                <a:solidFill>
                  <a:srgbClr val="CCCCCC"/>
                </a:solidFill>
              </a:rPr>
              <a:t> ISIT’12</a:t>
            </a:r>
            <a:endParaRPr lang="en-US" sz="2000" b="0" i="1" dirty="0">
              <a:solidFill>
                <a:srgbClr val="CCCCCC"/>
              </a:solidFill>
            </a:endParaRPr>
          </a:p>
        </p:txBody>
      </p:sp>
      <p:pic>
        <p:nvPicPr>
          <p:cNvPr id="2" name="Picture 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02" y="1650316"/>
            <a:ext cx="8424193" cy="35645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29" y="827374"/>
            <a:ext cx="8398782" cy="5610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9383" y="5591460"/>
            <a:ext cx="867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Open Question: </a:t>
            </a:r>
            <a:r>
              <a:rPr lang="en-US" sz="2000" dirty="0" smtClean="0">
                <a:solidFill>
                  <a:srgbClr val="000000"/>
                </a:solidFill>
              </a:rPr>
              <a:t>when </a:t>
            </a:r>
            <a:r>
              <a:rPr lang="en-US" sz="2000" dirty="0" err="1" smtClean="0">
                <a:solidFill>
                  <a:srgbClr val="000000"/>
                </a:solidFill>
              </a:rPr>
              <a:t>J</a:t>
            </a:r>
            <a:r>
              <a:rPr lang="en-US" sz="2000" dirty="0" err="1" smtClean="0">
                <a:solidFill>
                  <a:srgbClr val="000000"/>
                </a:solidFill>
              </a:rPr>
              <a:t>acobian</a:t>
            </a:r>
            <a:r>
              <a:rPr lang="en-US" sz="2000" dirty="0" smtClean="0">
                <a:solidFill>
                  <a:srgbClr val="000000"/>
                </a:solidFill>
              </a:rPr>
              <a:t> of images </a:t>
            </a:r>
            <a:r>
              <a:rPr lang="en-US" sz="2000" dirty="0" smtClean="0">
                <a:solidFill>
                  <a:srgbClr val="000000"/>
                </a:solidFill>
              </a:rPr>
              <a:t>is </a:t>
            </a:r>
            <a:r>
              <a:rPr lang="en-US" sz="2000" dirty="0" smtClean="0">
                <a:solidFill>
                  <a:srgbClr val="000000"/>
                </a:solidFill>
                <a:latin typeface="cmmi10"/>
              </a:rPr>
              <a:t>º</a:t>
            </a:r>
            <a:r>
              <a:rPr lang="en-US" sz="2000" dirty="0" smtClean="0">
                <a:solidFill>
                  <a:srgbClr val="000000"/>
                </a:solidFill>
              </a:rPr>
              <a:t>-coherent?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76200" y="88900"/>
            <a:ext cx="7290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CCCCC"/>
                </a:solidFill>
              </a:rPr>
              <a:t>Compressive Sensing of Low-rank and Sparse Structures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2728913" y="6400800"/>
            <a:ext cx="6186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CCCCCC"/>
                </a:solidFill>
              </a:rPr>
              <a:t>Wright, Ganesh, Min, and</a:t>
            </a:r>
            <a:r>
              <a:rPr lang="en-US" sz="2000" b="0" dirty="0" smtClean="0">
                <a:solidFill>
                  <a:srgbClr val="CCCCCC"/>
                </a:solidFill>
              </a:rPr>
              <a:t> Ma,</a:t>
            </a:r>
            <a:r>
              <a:rPr lang="en-US" sz="2000" dirty="0" smtClean="0">
                <a:solidFill>
                  <a:srgbClr val="CCCCCC"/>
                </a:solidFill>
              </a:rPr>
              <a:t> ISIT’12</a:t>
            </a:r>
            <a:endParaRPr lang="en-US" sz="2000" b="0" i="1" dirty="0">
              <a:solidFill>
                <a:srgbClr val="CCCC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170" y="4995716"/>
            <a:ext cx="7847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 nearly optimal lower bound on minimum # of measurements!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630" y="1118222"/>
            <a:ext cx="8423263" cy="35890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78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443375"/>
              </p:ext>
            </p:extLst>
          </p:nvPr>
        </p:nvGraphicFramePr>
        <p:xfrm>
          <a:off x="741902" y="691554"/>
          <a:ext cx="7743825" cy="5609776"/>
        </p:xfrm>
        <a:graphic>
          <a:graphicData uri="http://schemas.openxmlformats.org/drawingml/2006/table">
            <a:tbl>
              <a:tblPr firstRow="1" lastRow="1" bandRow="1" bandCol="1">
                <a:tableStyleId>{F2DE63D5-997A-4646-A377-4702673A728D}</a:tableStyleId>
              </a:tblPr>
              <a:tblGrid>
                <a:gridCol w="2581275"/>
                <a:gridCol w="2581275"/>
                <a:gridCol w="2581275"/>
              </a:tblGrid>
              <a:tr h="701222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  <a:tr h="701222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  <a:tr h="701222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  <a:tr h="701222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  <a:tr h="701222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  <a:tr h="701222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  <a:tr h="701222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1222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8035" y="88900"/>
            <a:ext cx="89314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CONCLUSIONS </a:t>
            </a:r>
            <a:r>
              <a:rPr lang="en-US" sz="2600" dirty="0" smtClean="0">
                <a:solidFill>
                  <a:srgbClr val="CCCCCC"/>
                </a:solidFill>
              </a:rPr>
              <a:t>– </a:t>
            </a:r>
            <a:r>
              <a:rPr lang="en-US" sz="2200" b="1" i="1" dirty="0" smtClean="0">
                <a:solidFill>
                  <a:srgbClr val="CCCCCC"/>
                </a:solidFill>
              </a:rPr>
              <a:t>A Unified Theory for </a:t>
            </a:r>
            <a:r>
              <a:rPr lang="en-US" sz="2200" b="1" i="1" dirty="0" err="1" smtClean="0">
                <a:solidFill>
                  <a:srgbClr val="CCCCCC"/>
                </a:solidFill>
              </a:rPr>
              <a:t>Sparsity</a:t>
            </a:r>
            <a:r>
              <a:rPr lang="en-US" sz="2200" b="1" i="1" dirty="0" smtClean="0">
                <a:solidFill>
                  <a:srgbClr val="CCCCCC"/>
                </a:solidFill>
              </a:rPr>
              <a:t> and Low-Rank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6748" y="1514322"/>
            <a:ext cx="25241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Low-dimensionality of</a:t>
            </a:r>
          </a:p>
          <a:p>
            <a:pPr algn="r"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algn="r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Measure</a:t>
            </a:r>
          </a:p>
          <a:p>
            <a:pPr algn="r"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algn="r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Convex Surrogate</a:t>
            </a:r>
          </a:p>
          <a:p>
            <a:pPr algn="r"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algn="r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Compressed Sensing</a:t>
            </a:r>
          </a:p>
          <a:p>
            <a:pPr algn="r"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algn="r"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Error Correction</a:t>
            </a:r>
          </a:p>
          <a:p>
            <a:pPr algn="r"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algn="r"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Domain Transform</a:t>
            </a:r>
          </a:p>
          <a:p>
            <a:pPr algn="r">
              <a:spcAft>
                <a:spcPts val="600"/>
              </a:spcAft>
            </a:pPr>
            <a:endParaRPr lang="en-US" dirty="0">
              <a:solidFill>
                <a:srgbClr val="FF0000"/>
              </a:solidFill>
            </a:endParaRPr>
          </a:p>
          <a:p>
            <a:pPr algn="r"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Mixed Structures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11303" y="6435503"/>
            <a:ext cx="6432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Joint NSF Project  with </a:t>
            </a:r>
            <a:r>
              <a:rPr lang="en-US" dirty="0" err="1" smtClean="0"/>
              <a:t>Candes</a:t>
            </a:r>
            <a:r>
              <a:rPr lang="en-US" dirty="0"/>
              <a:t> </a:t>
            </a:r>
            <a:r>
              <a:rPr lang="en-US" dirty="0" smtClean="0"/>
              <a:t>and Wright, 2010 - 2014</a:t>
            </a:r>
            <a:endParaRPr lang="en-US" dirty="0"/>
          </a:p>
        </p:txBody>
      </p:sp>
      <p:pic>
        <p:nvPicPr>
          <p:cNvPr id="3" name="Picture 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595" y="3742874"/>
            <a:ext cx="864810" cy="27096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6834" y="5126346"/>
            <a:ext cx="2189055" cy="29673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6917" y="5109312"/>
            <a:ext cx="1730165" cy="2707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5468" y="4419421"/>
            <a:ext cx="1811786" cy="29682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9608" y="4407616"/>
            <a:ext cx="1324783" cy="2707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9507" y="3742874"/>
            <a:ext cx="1243707" cy="29673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81400" y="861201"/>
            <a:ext cx="19145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smtClean="0">
                <a:solidFill>
                  <a:srgbClr val="000000"/>
                </a:solidFill>
              </a:rPr>
              <a:t>Sparse Vector</a:t>
            </a:r>
          </a:p>
          <a:p>
            <a:pPr algn="ctr">
              <a:spcAft>
                <a:spcPts val="600"/>
              </a:spcAft>
            </a:pPr>
            <a:endParaRPr lang="en-US" b="1" i="1" dirty="0" smtClean="0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individual signal</a:t>
            </a:r>
          </a:p>
          <a:p>
            <a:pPr algn="ctr"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    L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 norm</a:t>
            </a:r>
          </a:p>
          <a:p>
            <a:pPr algn="ctr"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    L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norm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15025" y="861201"/>
            <a:ext cx="24288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smtClean="0">
                <a:solidFill>
                  <a:srgbClr val="000000"/>
                </a:solidFill>
              </a:rPr>
              <a:t>Low-Rank Matrix</a:t>
            </a:r>
          </a:p>
          <a:p>
            <a:pPr algn="ctr">
              <a:spcAft>
                <a:spcPts val="600"/>
              </a:spcAft>
            </a:pPr>
            <a:endParaRPr lang="en-US" b="1" i="1" dirty="0" smtClean="0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correlated signals</a:t>
            </a:r>
          </a:p>
          <a:p>
            <a:pPr algn="ctr"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</a:p>
          <a:p>
            <a:pPr algn="ctr"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   Nuclear norm</a:t>
            </a:r>
          </a:p>
        </p:txBody>
      </p:sp>
      <p:pic>
        <p:nvPicPr>
          <p:cNvPr id="19" name="Picture 18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4699" y="2314910"/>
            <a:ext cx="514021" cy="29673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4428" y="3010436"/>
            <a:ext cx="514562" cy="2970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3713" y="3022692"/>
            <a:ext cx="621697" cy="2970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714" y="2309071"/>
            <a:ext cx="1001532" cy="2970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286" y="5827643"/>
            <a:ext cx="2756594" cy="2967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66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353975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Problem Formulation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934135"/>
            <a:ext cx="70485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The data should be </a:t>
            </a:r>
            <a:r>
              <a:rPr lang="en-US" sz="2000" b="1" i="1" dirty="0" smtClean="0">
                <a:solidFill>
                  <a:srgbClr val="000000"/>
                </a:solidFill>
              </a:rPr>
              <a:t>low-rank</a:t>
            </a:r>
            <a:r>
              <a:rPr lang="en-US" sz="2000" i="1" dirty="0" smtClean="0">
                <a:solidFill>
                  <a:srgbClr val="000000"/>
                </a:solidFill>
              </a:rPr>
              <a:t>:</a:t>
            </a: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r>
              <a:rPr lang="en-US" sz="2000" i="1" dirty="0" smtClean="0">
                <a:solidFill>
                  <a:srgbClr val="000000"/>
                </a:solidFill>
              </a:rPr>
              <a:t>… but some of the observations are </a:t>
            </a:r>
            <a:r>
              <a:rPr lang="en-US" sz="2000" b="1" i="1" dirty="0" smtClean="0">
                <a:solidFill>
                  <a:srgbClr val="000000"/>
                </a:solidFill>
              </a:rPr>
              <a:t>grossly corrupted</a:t>
            </a:r>
            <a:r>
              <a:rPr lang="en-US" sz="2000" i="1" dirty="0" smtClean="0">
                <a:solidFill>
                  <a:srgbClr val="000000"/>
                </a:solidFill>
              </a:rPr>
              <a:t>:</a:t>
            </a: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r>
              <a:rPr lang="en-US" sz="2000" i="1" dirty="0" smtClean="0">
                <a:solidFill>
                  <a:srgbClr val="000000"/>
                </a:solidFill>
              </a:rPr>
              <a:t>… and all of the observations are </a:t>
            </a:r>
            <a:r>
              <a:rPr lang="en-US" sz="2000" b="1" i="1" dirty="0" smtClean="0">
                <a:solidFill>
                  <a:srgbClr val="000000"/>
                </a:solidFill>
              </a:rPr>
              <a:t>noisy</a:t>
            </a:r>
            <a:r>
              <a:rPr lang="en-US" sz="2000" i="1" dirty="0" smtClean="0">
                <a:solidFill>
                  <a:srgbClr val="000000"/>
                </a:solidFill>
              </a:rPr>
              <a:t>:</a:t>
            </a: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r>
              <a:rPr lang="en-US" sz="2000" i="1" dirty="0" smtClean="0">
                <a:solidFill>
                  <a:srgbClr val="000000"/>
                </a:solidFill>
              </a:rPr>
              <a:t>… and many of them are </a:t>
            </a:r>
            <a:r>
              <a:rPr lang="en-US" sz="2000" b="1" i="1" dirty="0" smtClean="0">
                <a:solidFill>
                  <a:srgbClr val="000000"/>
                </a:solidFill>
              </a:rPr>
              <a:t>missing</a:t>
            </a:r>
            <a:r>
              <a:rPr lang="en-US" sz="2000" i="1" dirty="0" smtClean="0">
                <a:solidFill>
                  <a:srgbClr val="000000"/>
                </a:solidFill>
              </a:rPr>
              <a:t>: </a:t>
            </a: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137409" y="1522412"/>
            <a:ext cx="3129029" cy="293647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654637" y="1522412"/>
            <a:ext cx="1657172" cy="293574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139004" y="2770184"/>
            <a:ext cx="6611984" cy="293901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145447" y="3960809"/>
            <a:ext cx="3131998" cy="293925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176645" y="5284784"/>
            <a:ext cx="7736852" cy="293926"/>
          </a:xfrm>
          <a:prstGeom prst="rect">
            <a:avLst/>
          </a:prstGeom>
          <a:noFill/>
          <a:ln/>
          <a:effectLst/>
        </p:spPr>
      </p:pic>
      <p:sp>
        <p:nvSpPr>
          <p:cNvPr id="11" name="Rectangle 10"/>
          <p:cNvSpPr/>
          <p:nvPr/>
        </p:nvSpPr>
        <p:spPr bwMode="auto">
          <a:xfrm>
            <a:off x="180975" y="4533899"/>
            <a:ext cx="8820150" cy="15144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847724"/>
            <a:ext cx="8820150" cy="2295525"/>
          </a:xfrm>
          <a:prstGeom prst="rect">
            <a:avLst/>
          </a:prstGeom>
          <a:solidFill>
            <a:schemeClr val="tx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165100" y="88900"/>
            <a:ext cx="76129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EXTENSIONS </a:t>
            </a:r>
            <a:r>
              <a:rPr lang="en-US" sz="2600" dirty="0" smtClean="0">
                <a:solidFill>
                  <a:srgbClr val="CCCCCC"/>
                </a:solidFill>
              </a:rPr>
              <a:t>– </a:t>
            </a:r>
            <a:r>
              <a:rPr lang="en-US" sz="2400" b="1" i="1" dirty="0" smtClean="0">
                <a:solidFill>
                  <a:srgbClr val="CCCCCC"/>
                </a:solidFill>
              </a:rPr>
              <a:t>Other low-dimensional structures</a:t>
            </a:r>
            <a:endParaRPr lang="en-US" sz="40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-533400" y="3815834"/>
            <a:ext cx="9125383" cy="13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</a:rPr>
              <a:t>Recht+Parillo+Chandrasekaran+Wilsky</a:t>
            </a:r>
            <a:r>
              <a:rPr lang="en-US" sz="1600" dirty="0" smtClean="0">
                <a:solidFill>
                  <a:srgbClr val="000000"/>
                </a:solidFill>
              </a:rPr>
              <a:t> ’11] – compressed sensing of various structures</a:t>
            </a:r>
          </a:p>
          <a:p>
            <a:pPr lvl="2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</a:rPr>
              <a:t>Negahban+Yu+Wainwright</a:t>
            </a:r>
            <a:r>
              <a:rPr lang="en-US" sz="1600" dirty="0" smtClean="0">
                <a:solidFill>
                  <a:srgbClr val="000000"/>
                </a:solidFill>
              </a:rPr>
              <a:t> ’10] – geometric analysis of recovery</a:t>
            </a:r>
          </a:p>
          <a:p>
            <a:pPr lvl="2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</a:rPr>
              <a:t>Becker+Candès+Grant</a:t>
            </a:r>
            <a:r>
              <a:rPr lang="en-US" sz="1600" dirty="0" smtClean="0">
                <a:solidFill>
                  <a:srgbClr val="000000"/>
                </a:solidFill>
              </a:rPr>
              <a:t> ’10] – algorithmic templates</a:t>
            </a:r>
          </a:p>
          <a:p>
            <a:pPr lvl="2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[Candes + Recht’11] – decomposable structures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256" y="3339584"/>
            <a:ext cx="3788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Efforts towards unified analysis:</a:t>
            </a:r>
            <a:endParaRPr lang="en-US" sz="2000" b="1" i="1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731" y="996434"/>
            <a:ext cx="5724965" cy="1992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Column sparse errors: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  [</a:t>
            </a:r>
            <a:r>
              <a:rPr lang="en-US" sz="1600" dirty="0" err="1" smtClean="0">
                <a:solidFill>
                  <a:srgbClr val="000000"/>
                </a:solidFill>
              </a:rPr>
              <a:t>McCoy+Tropp</a:t>
            </a:r>
            <a:r>
              <a:rPr lang="en-US" sz="1600" dirty="0" smtClean="0">
                <a:solidFill>
                  <a:srgbClr val="000000"/>
                </a:solidFill>
              </a:rPr>
              <a:t> ’11, </a:t>
            </a:r>
            <a:r>
              <a:rPr lang="en-US" sz="1600" dirty="0" err="1" smtClean="0">
                <a:solidFill>
                  <a:srgbClr val="000000"/>
                </a:solidFill>
              </a:rPr>
              <a:t>Xu+Caramanis+Sanghavi</a:t>
            </a:r>
            <a:r>
              <a:rPr lang="en-US" sz="1600" dirty="0" smtClean="0">
                <a:solidFill>
                  <a:srgbClr val="000000"/>
                </a:solidFill>
              </a:rPr>
              <a:t> ‘11] 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600" baseline="-25000" dirty="0" smtClean="0">
                <a:solidFill>
                  <a:srgbClr val="000000"/>
                </a:solidFill>
                <a:latin typeface="Arial"/>
              </a:rPr>
              <a:t>2,1</a:t>
            </a:r>
            <a:r>
              <a:rPr lang="en-US" sz="1600" dirty="0" smtClean="0">
                <a:solidFill>
                  <a:srgbClr val="000000"/>
                </a:solidFill>
              </a:rPr>
              <a:t> norm</a:t>
            </a:r>
          </a:p>
          <a:p>
            <a:pPr>
              <a:spcAft>
                <a:spcPts val="600"/>
              </a:spcAft>
            </a:pPr>
            <a:endParaRPr lang="en-US" sz="1050" i="1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Spatially structured errors: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  [Zhou et. al. ‘09] Markov Random Fields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[Bach ‘10] </a:t>
            </a:r>
            <a:r>
              <a:rPr lang="en-US" sz="1600" dirty="0" err="1" smtClean="0">
                <a:solidFill>
                  <a:srgbClr val="000000"/>
                </a:solidFill>
              </a:rPr>
              <a:t>submodular</a:t>
            </a:r>
            <a:r>
              <a:rPr lang="en-US" sz="1600" dirty="0" smtClean="0">
                <a:solidFill>
                  <a:srgbClr val="000000"/>
                </a:solidFill>
              </a:rPr>
              <a:t> functions</a:t>
            </a:r>
          </a:p>
        </p:txBody>
      </p:sp>
      <p:pic>
        <p:nvPicPr>
          <p:cNvPr id="9" name="Picture 5" descr="C:\Users\John\Desktop\Papers\ICCV Faces\iccv09_faces\figures\10_orig\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528" y="1340528"/>
            <a:ext cx="571500" cy="790575"/>
          </a:xfrm>
          <a:prstGeom prst="rect">
            <a:avLst/>
          </a:prstGeom>
          <a:noFill/>
        </p:spPr>
      </p:pic>
      <p:pic>
        <p:nvPicPr>
          <p:cNvPr id="11" name="Picture 6" descr="C:\Users\John\Desktop\Papers\ICCV Faces\iccv09_faces\figures\10_orig\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4978" y="1331003"/>
            <a:ext cx="571500" cy="790575"/>
          </a:xfrm>
          <a:prstGeom prst="rect">
            <a:avLst/>
          </a:prstGeom>
          <a:noFill/>
        </p:spPr>
      </p:pic>
      <p:pic>
        <p:nvPicPr>
          <p:cNvPr id="12" name="Picture 7" descr="C:\Users\John\Desktop\Papers\ICCV Faces\iccv09_faces\figures\10_orig\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1728" y="1340528"/>
            <a:ext cx="571500" cy="790575"/>
          </a:xfrm>
          <a:prstGeom prst="rect">
            <a:avLst/>
          </a:prstGeom>
          <a:noFill/>
        </p:spPr>
      </p:pic>
      <p:pic>
        <p:nvPicPr>
          <p:cNvPr id="13" name="Picture 9" descr="C:\Users\John\Desktop\Papers\ICCV Faces\iccv09_faces\figures\10_orig\y_re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3328" y="1340528"/>
            <a:ext cx="571500" cy="790575"/>
          </a:xfrm>
          <a:prstGeom prst="rect">
            <a:avLst/>
          </a:prstGeom>
          <a:noFill/>
        </p:spPr>
      </p:pic>
      <p:pic>
        <p:nvPicPr>
          <p:cNvPr id="14" name="Picture 10" descr="C:\Users\John\Desktop\Papers\ICCV Faces\iccv09_faces\figures\10_lambda\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8003" y="2197778"/>
            <a:ext cx="571500" cy="790575"/>
          </a:xfrm>
          <a:prstGeom prst="rect">
            <a:avLst/>
          </a:prstGeom>
          <a:noFill/>
        </p:spPr>
      </p:pic>
      <p:pic>
        <p:nvPicPr>
          <p:cNvPr id="17" name="Picture 11" descr="C:\Users\John\Desktop\Papers\ICCV Faces\iccv09_faces\figures\10_lambda\y_re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3328" y="2207303"/>
            <a:ext cx="571500" cy="790575"/>
          </a:xfrm>
          <a:prstGeom prst="rect">
            <a:avLst/>
          </a:prstGeom>
          <a:noFill/>
        </p:spPr>
      </p:pic>
      <p:pic>
        <p:nvPicPr>
          <p:cNvPr id="18" name="Picture 12" descr="C:\Users\John\Desktop\Papers\ICCV Faces\iccv09_faces\figures\10_lambda\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2203" y="2207303"/>
            <a:ext cx="571500" cy="79057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 bwMode="auto">
          <a:xfrm>
            <a:off x="6078303" y="1278615"/>
            <a:ext cx="2733675" cy="20955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86901" y="2998949"/>
            <a:ext cx="1657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[Zhou et. al. ‘09]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76200" y="88900"/>
            <a:ext cx="7810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CCCCC"/>
                </a:solidFill>
              </a:rPr>
              <a:t>Compressive Sensing of Low-complexity Structures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495" y="1013234"/>
            <a:ext cx="8422100" cy="385658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2691" y="5386100"/>
            <a:ext cx="8873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Take home message: </a:t>
            </a:r>
            <a:r>
              <a:rPr lang="en-US" sz="2000" b="1" i="1" dirty="0" smtClean="0">
                <a:solidFill>
                  <a:srgbClr val="000000"/>
                </a:solidFill>
              </a:rPr>
              <a:t>Let the data and application tell you the structure…</a:t>
            </a:r>
          </a:p>
        </p:txBody>
      </p:sp>
    </p:spTree>
    <p:extLst>
      <p:ext uri="{BB962C8B-B14F-4D97-AF65-F5344CB8AC3E}">
        <p14:creationId xmlns:p14="http://schemas.microsoft.com/office/powerpoint/2010/main" val="6070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76200" y="88900"/>
            <a:ext cx="8818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CCCCC"/>
                </a:solidFill>
              </a:rPr>
              <a:t>Compressive Sensing of Mixed Low-Complexity Structures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2728913" y="6400800"/>
            <a:ext cx="6186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CCCCCC"/>
                </a:solidFill>
              </a:rPr>
              <a:t>Wright, Ganesh, Min, and</a:t>
            </a:r>
            <a:r>
              <a:rPr lang="en-US" sz="2000" b="0" dirty="0" smtClean="0">
                <a:solidFill>
                  <a:srgbClr val="CCCCCC"/>
                </a:solidFill>
              </a:rPr>
              <a:t> Ma,</a:t>
            </a:r>
            <a:r>
              <a:rPr lang="en-US" sz="2000" dirty="0" smtClean="0">
                <a:solidFill>
                  <a:srgbClr val="CCCCCC"/>
                </a:solidFill>
              </a:rPr>
              <a:t> ISIT’12</a:t>
            </a:r>
            <a:endParaRPr lang="en-US" sz="2000" b="0" i="1" dirty="0">
              <a:solidFill>
                <a:srgbClr val="CCCC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562" y="5095732"/>
            <a:ext cx="7847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 nearly optimal lower bound on minimum # of measurements!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2" name="Picture 1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249" y="2078884"/>
            <a:ext cx="8396192" cy="341676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217" y="985156"/>
            <a:ext cx="8787660" cy="6590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96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165100" y="88900"/>
            <a:ext cx="82119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A Unified THEORY </a:t>
            </a:r>
            <a:r>
              <a:rPr lang="en-US" sz="2600" dirty="0" smtClean="0">
                <a:solidFill>
                  <a:srgbClr val="CCCCCC"/>
                </a:solidFill>
              </a:rPr>
              <a:t>– </a:t>
            </a:r>
            <a:r>
              <a:rPr lang="en-US" sz="2400" b="1" i="1" dirty="0" smtClean="0">
                <a:solidFill>
                  <a:srgbClr val="CCCCCC"/>
                </a:solidFill>
              </a:rPr>
              <a:t>A Suite of Powerful </a:t>
            </a:r>
            <a:r>
              <a:rPr lang="en-US" sz="2400" b="1" i="1" dirty="0" err="1" smtClean="0">
                <a:solidFill>
                  <a:srgbClr val="CCCCCC"/>
                </a:solidFill>
              </a:rPr>
              <a:t>Regularizers</a:t>
            </a:r>
            <a:endParaRPr lang="en-US" sz="40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1600" y="1305515"/>
            <a:ext cx="861057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en-US" sz="1600" dirty="0">
                <a:solidFill>
                  <a:srgbClr val="000000"/>
                </a:solidFill>
              </a:rPr>
              <a:t>Zhou et. al. ‘09] </a:t>
            </a:r>
            <a:r>
              <a:rPr lang="en-US" sz="1600" dirty="0" smtClean="0">
                <a:solidFill>
                  <a:srgbClr val="000000"/>
                </a:solidFill>
              </a:rPr>
              <a:t>Spatially contiguous sparse errors via MRF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[Bach ’10] – relaxations from </a:t>
            </a:r>
            <a:r>
              <a:rPr lang="en-US" sz="1600" dirty="0" err="1" smtClean="0">
                <a:solidFill>
                  <a:srgbClr val="000000"/>
                </a:solidFill>
              </a:rPr>
              <a:t>submodular</a:t>
            </a:r>
            <a:r>
              <a:rPr lang="en-US" sz="1600" dirty="0" smtClean="0">
                <a:solidFill>
                  <a:srgbClr val="000000"/>
                </a:solidFill>
              </a:rPr>
              <a:t> functions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dirty="0" err="1">
                <a:solidFill>
                  <a:srgbClr val="000000"/>
                </a:solidFill>
              </a:rPr>
              <a:t>Negahban+Yu+Wainwright</a:t>
            </a:r>
            <a:r>
              <a:rPr lang="en-US" sz="1600" dirty="0">
                <a:solidFill>
                  <a:srgbClr val="000000"/>
                </a:solidFill>
              </a:rPr>
              <a:t> ’10] – geometric analysis of recovery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en-US" sz="1600" dirty="0" err="1">
                <a:solidFill>
                  <a:srgbClr val="000000"/>
                </a:solidFill>
              </a:rPr>
              <a:t>Becker+Candès+Grant</a:t>
            </a:r>
            <a:r>
              <a:rPr lang="en-US" sz="1600" dirty="0">
                <a:solidFill>
                  <a:srgbClr val="000000"/>
                </a:solidFill>
              </a:rPr>
              <a:t> ’10] – algorithmic </a:t>
            </a:r>
            <a:r>
              <a:rPr lang="en-US" sz="1600" dirty="0" smtClean="0">
                <a:solidFill>
                  <a:srgbClr val="000000"/>
                </a:solidFill>
              </a:rPr>
              <a:t>templates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en-US" sz="1600" dirty="0" err="1">
                <a:solidFill>
                  <a:srgbClr val="000000"/>
                </a:solidFill>
              </a:rPr>
              <a:t>McCoy+Tropp</a:t>
            </a:r>
            <a:r>
              <a:rPr lang="en-US" sz="1600" dirty="0">
                <a:solidFill>
                  <a:srgbClr val="000000"/>
                </a:solidFill>
              </a:rPr>
              <a:t> ’11, </a:t>
            </a:r>
            <a:r>
              <a:rPr lang="en-US" sz="1600" dirty="0" err="1">
                <a:solidFill>
                  <a:srgbClr val="000000"/>
                </a:solidFill>
              </a:rPr>
              <a:t>Xu+Caramanis+Sanghavi</a:t>
            </a:r>
            <a:r>
              <a:rPr lang="en-US" sz="1600" dirty="0">
                <a:solidFill>
                  <a:srgbClr val="000000"/>
                </a:solidFill>
              </a:rPr>
              <a:t> ‘11] </a:t>
            </a:r>
            <a:r>
              <a:rPr lang="en-US" sz="1600" dirty="0" smtClean="0">
                <a:solidFill>
                  <a:srgbClr val="000000"/>
                </a:solidFill>
              </a:rPr>
              <a:t>column sparse errors 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600" baseline="-25000" dirty="0" smtClean="0">
                <a:solidFill>
                  <a:srgbClr val="000000"/>
                </a:solidFill>
                <a:latin typeface="Arial"/>
              </a:rPr>
              <a:t>2,1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norm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</a:rPr>
              <a:t>Recht+Parillo+Chandrasekaran+Wilsky</a:t>
            </a:r>
            <a:r>
              <a:rPr lang="en-US" sz="1600" dirty="0" smtClean="0">
                <a:solidFill>
                  <a:srgbClr val="000000"/>
                </a:solidFill>
              </a:rPr>
              <a:t> ’11] – compressive sensing of various structures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</a:rPr>
              <a:t>Candes+Recht</a:t>
            </a:r>
            <a:r>
              <a:rPr lang="en-US" sz="1600" dirty="0" smtClean="0">
                <a:solidFill>
                  <a:srgbClr val="000000"/>
                </a:solidFill>
              </a:rPr>
              <a:t> ’11] – </a:t>
            </a:r>
            <a:r>
              <a:rPr lang="en-US" sz="1600" dirty="0" smtClean="0">
                <a:solidFill>
                  <a:srgbClr val="FF0000"/>
                </a:solidFill>
              </a:rPr>
              <a:t>compressive sensing of decomposable structures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</a:rPr>
              <a:t>Wright+Ganesh+Min+Ma</a:t>
            </a:r>
            <a:r>
              <a:rPr lang="en-US" sz="1600" dirty="0" smtClean="0">
                <a:solidFill>
                  <a:srgbClr val="000000"/>
                </a:solidFill>
              </a:rPr>
              <a:t>, ISIT’12] – </a:t>
            </a:r>
            <a:r>
              <a:rPr lang="en-US" sz="1600" dirty="0" smtClean="0">
                <a:solidFill>
                  <a:srgbClr val="FF0000"/>
                </a:solidFill>
              </a:rPr>
              <a:t>superposition of decomposable structures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23" y="5394846"/>
            <a:ext cx="8611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 smtClean="0">
                <a:solidFill>
                  <a:srgbClr val="000000"/>
                </a:solidFill>
              </a:rPr>
              <a:t>Hugely active research area for high-dim statistics and optimization…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601" y="869970"/>
            <a:ext cx="8813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For compressive robust recovery of a family of low-dimensional structures:</a:t>
            </a:r>
            <a:endParaRPr lang="en-US" sz="2000" b="1" i="1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5027" y="3695055"/>
            <a:ext cx="5300042" cy="3244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176" y="4721846"/>
            <a:ext cx="7280393" cy="32460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32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6"/>
          <p:cNvSpPr txBox="1">
            <a:spLocks noChangeArrowheads="1"/>
          </p:cNvSpPr>
          <p:nvPr/>
        </p:nvSpPr>
        <p:spPr bwMode="auto">
          <a:xfrm>
            <a:off x="-230862" y="550641"/>
            <a:ext cx="8867775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b="1" i="1" dirty="0" smtClean="0">
                <a:solidFill>
                  <a:srgbClr val="000000"/>
                </a:solidFill>
              </a:rPr>
              <a:t>	</a:t>
            </a:r>
            <a:endParaRPr lang="en-US" sz="500" b="1" i="1" dirty="0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0000"/>
                </a:solidFill>
              </a:rPr>
              <a:t>Compressive Principal Component Pursuit,  </a:t>
            </a:r>
            <a:r>
              <a:rPr lang="en-US" dirty="0" smtClean="0">
                <a:solidFill>
                  <a:srgbClr val="000000"/>
                </a:solidFill>
              </a:rPr>
              <a:t>Wright, Ganesh, Min, Ma, ISIT 2012, submitted to Information and Inference, 2012.</a:t>
            </a:r>
            <a:endParaRPr lang="en-US" b="1" i="1" dirty="0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0000"/>
                </a:solidFill>
              </a:rPr>
              <a:t>Robust Principal Component Analysis</a:t>
            </a:r>
            <a:r>
              <a:rPr lang="en-US" b="1" dirty="0" smtClean="0">
                <a:solidFill>
                  <a:srgbClr val="000000"/>
                </a:solidFill>
              </a:rPr>
              <a:t>?  </a:t>
            </a:r>
            <a:r>
              <a:rPr lang="en-US" dirty="0" err="1" smtClean="0">
                <a:solidFill>
                  <a:srgbClr val="000000"/>
                </a:solidFill>
              </a:rPr>
              <a:t>Candès</a:t>
            </a:r>
            <a:r>
              <a:rPr lang="en-US" dirty="0" smtClean="0">
                <a:solidFill>
                  <a:srgbClr val="000000"/>
                </a:solidFill>
              </a:rPr>
              <a:t>, Li, Ma, W., Journal of the ACM, 2011.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0000"/>
                </a:solidFill>
              </a:rPr>
              <a:t>Stable Principal Component Pursuit , </a:t>
            </a:r>
            <a:r>
              <a:rPr lang="en-US" i="1" dirty="0" smtClean="0">
                <a:solidFill>
                  <a:srgbClr val="000000"/>
                </a:solidFill>
              </a:rPr>
              <a:t>Zhou</a:t>
            </a:r>
            <a:r>
              <a:rPr lang="en-US" dirty="0" smtClean="0">
                <a:solidFill>
                  <a:srgbClr val="000000"/>
                </a:solidFill>
              </a:rPr>
              <a:t>, Li, Wright, Candes, Ma, ISIT 2010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0000"/>
                </a:solidFill>
              </a:rPr>
              <a:t>Dense Error Correction of Low-rank Matrices via PCP</a:t>
            </a:r>
            <a:r>
              <a:rPr lang="en-US" dirty="0" smtClean="0">
                <a:solidFill>
                  <a:srgbClr val="000000"/>
                </a:solidFill>
              </a:rPr>
              <a:t>, Ganesh, Wright, Li, Candes, and Ma, ISIT 2010.</a:t>
            </a:r>
          </a:p>
          <a:p>
            <a:pPr lvl="1" algn="ctr">
              <a:spcBef>
                <a:spcPct val="5000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For more information and references, please see: </a:t>
            </a:r>
            <a:r>
              <a:rPr lang="en-US" b="1" i="1" dirty="0" smtClean="0">
                <a:solidFill>
                  <a:srgbClr val="000000"/>
                </a:solidFill>
                <a:hlinkClick r:id="rId3"/>
              </a:rPr>
              <a:t>http://perception.csl.illinois.edu/matrix-rank/home.html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en-US" sz="2000" b="1" i="1" dirty="0" smtClean="0">
              <a:solidFill>
                <a:srgbClr val="000000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Text Box 11"/>
          <p:cNvSpPr txBox="1">
            <a:spLocks noChangeArrowheads="1"/>
          </p:cNvSpPr>
          <p:nvPr/>
        </p:nvSpPr>
        <p:spPr bwMode="auto">
          <a:xfrm>
            <a:off x="57150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6568" name="Text Box 12"/>
          <p:cNvSpPr txBox="1">
            <a:spLocks noChangeArrowheads="1"/>
          </p:cNvSpPr>
          <p:nvPr/>
        </p:nvSpPr>
        <p:spPr bwMode="auto">
          <a:xfrm>
            <a:off x="57150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6569" name="Text Box 13"/>
          <p:cNvSpPr txBox="1">
            <a:spLocks noChangeArrowheads="1"/>
          </p:cNvSpPr>
          <p:nvPr/>
        </p:nvSpPr>
        <p:spPr bwMode="auto">
          <a:xfrm>
            <a:off x="57150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66570" name="Text Box 14"/>
          <p:cNvSpPr txBox="1">
            <a:spLocks noChangeArrowheads="1"/>
          </p:cNvSpPr>
          <p:nvPr/>
        </p:nvSpPr>
        <p:spPr bwMode="auto">
          <a:xfrm>
            <a:off x="57150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66574" name="Rectangle 18"/>
          <p:cNvSpPr>
            <a:spLocks noChangeArrowheads="1"/>
          </p:cNvSpPr>
          <p:nvPr/>
        </p:nvSpPr>
        <p:spPr bwMode="auto">
          <a:xfrm>
            <a:off x="327025" y="88900"/>
            <a:ext cx="64608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REFERENCES + ACKNOWLEDGEMENT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12087" y="4806933"/>
            <a:ext cx="2645276" cy="1101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Minming</a:t>
            </a:r>
            <a:r>
              <a:rPr lang="en-US" sz="1600" dirty="0" smtClean="0">
                <a:solidFill>
                  <a:srgbClr val="000000"/>
                </a:solidFill>
              </a:rPr>
              <a:t> Chen (CAS)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Yigang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Peng</a:t>
            </a:r>
            <a:r>
              <a:rPr lang="en-US" sz="1600" dirty="0" smtClean="0">
                <a:solidFill>
                  <a:srgbClr val="000000"/>
                </a:solidFill>
              </a:rPr>
              <a:t> (Tsinghua)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Wenxuan</a:t>
            </a:r>
            <a:r>
              <a:rPr lang="en-US" sz="1600" dirty="0" smtClean="0">
                <a:solidFill>
                  <a:srgbClr val="000000"/>
                </a:solidFill>
              </a:rPr>
              <a:t> Liang (MSRA)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Zhengdong</a:t>
            </a:r>
            <a:r>
              <a:rPr lang="en-US" sz="1600" dirty="0" smtClean="0">
                <a:solidFill>
                  <a:srgbClr val="000000"/>
                </a:solidFill>
              </a:rPr>
              <a:t> Zhang (MSRA)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75087" y="4827154"/>
            <a:ext cx="5082276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Xiaodong</a:t>
            </a:r>
            <a:r>
              <a:rPr lang="en-US" dirty="0" smtClean="0">
                <a:solidFill>
                  <a:srgbClr val="000000"/>
                </a:solidFill>
              </a:rPr>
              <a:t> Li</a:t>
            </a:r>
            <a:r>
              <a:rPr lang="en-US" sz="1600" dirty="0" smtClean="0">
                <a:solidFill>
                  <a:srgbClr val="000000"/>
                </a:solidFill>
              </a:rPr>
              <a:t> (Stanford)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Arvind</a:t>
            </a:r>
            <a:r>
              <a:rPr lang="en-US" sz="1600" dirty="0" smtClean="0">
                <a:solidFill>
                  <a:srgbClr val="000000"/>
                </a:solidFill>
              </a:rPr>
              <a:t> Ganesh (UIUC)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Kerui Min (UIUC)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Zihan Zhou (UIUC)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141" y="4289856"/>
            <a:ext cx="4572000" cy="2002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 i="1" dirty="0" smtClean="0">
                <a:solidFill>
                  <a:srgbClr val="000000"/>
                </a:solidFill>
              </a:rPr>
              <a:t>Collaborators:</a:t>
            </a:r>
          </a:p>
          <a:p>
            <a:pPr marL="342900" indent="-342900">
              <a:spcBef>
                <a:spcPct val="50000"/>
              </a:spcBef>
            </a:pPr>
            <a:endParaRPr lang="en-US" sz="500" b="1" dirty="0" smtClean="0">
              <a:solidFill>
                <a:srgbClr val="000000"/>
              </a:solidFill>
            </a:endParaRPr>
          </a:p>
          <a:p>
            <a:pPr lvl="1">
              <a:lnSpc>
                <a:spcPct val="65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Prof. John Wright </a:t>
            </a:r>
            <a:r>
              <a:rPr lang="en-US" sz="1600" b="1" dirty="0" smtClean="0">
                <a:solidFill>
                  <a:srgbClr val="000000"/>
                </a:solidFill>
              </a:rPr>
              <a:t>(Columbia)</a:t>
            </a:r>
          </a:p>
          <a:p>
            <a:pPr lvl="1">
              <a:lnSpc>
                <a:spcPct val="65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Prof. Emmanuel </a:t>
            </a:r>
            <a:r>
              <a:rPr lang="en-US" b="1" dirty="0" err="1" smtClean="0">
                <a:solidFill>
                  <a:srgbClr val="000000"/>
                </a:solidFill>
              </a:rPr>
              <a:t>Candes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65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        (Stanford)</a:t>
            </a:r>
          </a:p>
          <a:p>
            <a:pPr lvl="1">
              <a:lnSpc>
                <a:spcPct val="65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Dr. Zhouchen Lin (PKU)</a:t>
            </a:r>
          </a:p>
          <a:p>
            <a:pPr lvl="1">
              <a:lnSpc>
                <a:spcPct val="65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Dr. Yasuyuki Matsushita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353975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Problem Formulation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934135"/>
            <a:ext cx="70485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The data should be </a:t>
            </a:r>
            <a:r>
              <a:rPr lang="en-US" sz="2000" b="1" i="1" dirty="0" smtClean="0">
                <a:solidFill>
                  <a:srgbClr val="000000"/>
                </a:solidFill>
              </a:rPr>
              <a:t>low-rank</a:t>
            </a:r>
            <a:r>
              <a:rPr lang="en-US" sz="2000" i="1" dirty="0" smtClean="0">
                <a:solidFill>
                  <a:srgbClr val="000000"/>
                </a:solidFill>
              </a:rPr>
              <a:t>:</a:t>
            </a: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r>
              <a:rPr lang="en-US" sz="2000" i="1" dirty="0" smtClean="0">
                <a:solidFill>
                  <a:srgbClr val="000000"/>
                </a:solidFill>
              </a:rPr>
              <a:t>… but some of the observations are </a:t>
            </a:r>
            <a:r>
              <a:rPr lang="en-US" sz="2000" b="1" i="1" dirty="0" smtClean="0">
                <a:solidFill>
                  <a:srgbClr val="000000"/>
                </a:solidFill>
              </a:rPr>
              <a:t>grossly corrupted</a:t>
            </a:r>
            <a:r>
              <a:rPr lang="en-US" sz="2000" i="1" dirty="0" smtClean="0">
                <a:solidFill>
                  <a:srgbClr val="000000"/>
                </a:solidFill>
              </a:rPr>
              <a:t>:</a:t>
            </a: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r>
              <a:rPr lang="en-US" sz="2000" i="1" dirty="0" smtClean="0">
                <a:solidFill>
                  <a:srgbClr val="000000"/>
                </a:solidFill>
              </a:rPr>
              <a:t>… and all of the observations are </a:t>
            </a:r>
            <a:r>
              <a:rPr lang="en-US" sz="2000" b="1" i="1" dirty="0" smtClean="0">
                <a:solidFill>
                  <a:srgbClr val="000000"/>
                </a:solidFill>
              </a:rPr>
              <a:t>noisy</a:t>
            </a:r>
            <a:r>
              <a:rPr lang="en-US" sz="2000" i="1" dirty="0" smtClean="0">
                <a:solidFill>
                  <a:srgbClr val="000000"/>
                </a:solidFill>
              </a:rPr>
              <a:t>:</a:t>
            </a: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</a:endParaRPr>
          </a:p>
          <a:p>
            <a:r>
              <a:rPr lang="en-US" sz="2000" i="1" dirty="0" smtClean="0">
                <a:solidFill>
                  <a:srgbClr val="000000"/>
                </a:solidFill>
              </a:rPr>
              <a:t>… and many of them are </a:t>
            </a:r>
            <a:r>
              <a:rPr lang="en-US" sz="2000" b="1" i="1" dirty="0" smtClean="0">
                <a:solidFill>
                  <a:srgbClr val="000000"/>
                </a:solidFill>
              </a:rPr>
              <a:t>missing</a:t>
            </a:r>
            <a:r>
              <a:rPr lang="en-US" sz="2000" i="1" dirty="0" smtClean="0">
                <a:solidFill>
                  <a:srgbClr val="000000"/>
                </a:solidFill>
              </a:rPr>
              <a:t>: </a:t>
            </a: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137409" y="1522412"/>
            <a:ext cx="3129029" cy="293647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654637" y="1522412"/>
            <a:ext cx="1657172" cy="293574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139004" y="2770184"/>
            <a:ext cx="6611984" cy="293901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145447" y="3960809"/>
            <a:ext cx="3131998" cy="293925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176645" y="5284784"/>
            <a:ext cx="7736852" cy="293926"/>
          </a:xfrm>
          <a:prstGeom prst="rect">
            <a:avLst/>
          </a:prstGeom>
          <a:noFill/>
          <a:ln/>
          <a:effectLst/>
        </p:spPr>
      </p:pic>
      <p:sp>
        <p:nvSpPr>
          <p:cNvPr id="11" name="Rectangle 10"/>
          <p:cNvSpPr/>
          <p:nvPr/>
        </p:nvSpPr>
        <p:spPr bwMode="auto">
          <a:xfrm>
            <a:off x="0" y="847724"/>
            <a:ext cx="8820150" cy="3552825"/>
          </a:xfrm>
          <a:prstGeom prst="rect">
            <a:avLst/>
          </a:prstGeom>
          <a:solidFill>
            <a:schemeClr val="tx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942974" y="1066799"/>
            <a:ext cx="6953251" cy="2495551"/>
          </a:xfrm>
          <a:prstGeom prst="rect">
            <a:avLst/>
          </a:prstGeom>
          <a:solidFill>
            <a:schemeClr val="tx1"/>
          </a:solidFill>
          <a:ln w="25400" cap="flat" cmpd="thickThin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h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22974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Our problem: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191310"/>
            <a:ext cx="7048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Given an observation                                     with 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FF0000"/>
                </a:solidFill>
              </a:rPr>
              <a:t>sparse,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7030A0"/>
                </a:solidFill>
              </a:rPr>
              <a:t>small, dense noise,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recover a good estimate of    . </a:t>
            </a:r>
          </a:p>
        </p:txBody>
      </p:sp>
      <p:pic>
        <p:nvPicPr>
          <p:cNvPr id="28" name="Picture 2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35580" y="1274759"/>
            <a:ext cx="2409424" cy="293949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757362" y="1884359"/>
            <a:ext cx="212711" cy="21271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776677" y="2189159"/>
            <a:ext cx="212179" cy="21217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788367" y="2493959"/>
            <a:ext cx="188793" cy="214611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291012" y="3103559"/>
            <a:ext cx="212711" cy="212711"/>
          </a:xfrm>
          <a:prstGeom prst="rect">
            <a:avLst/>
          </a:prstGeom>
          <a:noFill/>
          <a:ln/>
          <a:effec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00050" y="4286250"/>
            <a:ext cx="847725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High-dimensional setting: </a:t>
            </a:r>
            <a:r>
              <a:rPr lang="en-US" sz="2000" dirty="0" smtClean="0">
                <a:solidFill>
                  <a:srgbClr val="000000"/>
                </a:solidFill>
              </a:rPr>
              <a:t>Many more unknowns            than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observations    . Can knowledge of the structure of           make this problem well-posed?</a:t>
            </a:r>
          </a:p>
          <a:p>
            <a:pPr>
              <a:spcBef>
                <a:spcPts val="0"/>
              </a:spcBef>
            </a:pPr>
            <a:endParaRPr lang="en-US" sz="1100" i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Hugely active area…</a:t>
            </a:r>
            <a:endParaRPr lang="en-US" sz="1100" b="1" i="1" dirty="0" smtClean="0">
              <a:solidFill>
                <a:srgbClr val="000000"/>
              </a:solidFill>
            </a:endParaRPr>
          </a:p>
        </p:txBody>
      </p:sp>
      <p:pic>
        <p:nvPicPr>
          <p:cNvPr id="14" name="Picture 1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305549" y="4407731"/>
            <a:ext cx="561975" cy="228536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549774" y="4723980"/>
            <a:ext cx="146113" cy="166094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734174" y="4703006"/>
            <a:ext cx="561975" cy="2285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942974" y="1066799"/>
            <a:ext cx="6953251" cy="2495551"/>
          </a:xfrm>
          <a:prstGeom prst="rect">
            <a:avLst/>
          </a:prstGeom>
          <a:solidFill>
            <a:schemeClr val="tx1"/>
          </a:solidFill>
          <a:ln w="25400" cap="flat" cmpd="thickThin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h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22974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Our problem: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191310"/>
            <a:ext cx="7048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Given an observation                                     with 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low-rank,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FF0000"/>
                </a:solidFill>
              </a:rPr>
              <a:t>sparse,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</a:t>
            </a:r>
            <a:r>
              <a:rPr lang="en-US" sz="2000" dirty="0" smtClean="0">
                <a:solidFill>
                  <a:srgbClr val="7030A0"/>
                </a:solidFill>
              </a:rPr>
              <a:t>small, dense noise,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recover a good estimate of    . </a:t>
            </a:r>
          </a:p>
        </p:txBody>
      </p:sp>
      <p:pic>
        <p:nvPicPr>
          <p:cNvPr id="28" name="Picture 2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735580" y="1274759"/>
            <a:ext cx="2409424" cy="293949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757362" y="1884359"/>
            <a:ext cx="212711" cy="21271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776677" y="2189159"/>
            <a:ext cx="212179" cy="21217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788367" y="2493959"/>
            <a:ext cx="188793" cy="214611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291012" y="3103559"/>
            <a:ext cx="212711" cy="212711"/>
          </a:xfrm>
          <a:prstGeom prst="rect">
            <a:avLst/>
          </a:prstGeom>
          <a:noFill/>
          <a:ln/>
          <a:effec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00050" y="4286250"/>
            <a:ext cx="847725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High-dimensional setting: </a:t>
            </a:r>
            <a:r>
              <a:rPr lang="en-US" sz="2000" dirty="0" smtClean="0">
                <a:solidFill>
                  <a:srgbClr val="000000"/>
                </a:solidFill>
              </a:rPr>
              <a:t>Many more unknowns            than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observations    . Can knowledge of the structure of           make this problem well-posed?</a:t>
            </a:r>
          </a:p>
          <a:p>
            <a:pPr>
              <a:spcBef>
                <a:spcPts val="0"/>
              </a:spcBef>
            </a:pPr>
            <a:endParaRPr lang="en-US" sz="1100" i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Hugely active area…</a:t>
            </a:r>
            <a:endParaRPr lang="en-US" sz="1100" b="1" i="1" dirty="0" smtClean="0">
              <a:solidFill>
                <a:srgbClr val="000000"/>
              </a:solidFill>
            </a:endParaRPr>
          </a:p>
        </p:txBody>
      </p:sp>
      <p:pic>
        <p:nvPicPr>
          <p:cNvPr id="14" name="Picture 1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305549" y="4407731"/>
            <a:ext cx="561975" cy="228536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549774" y="4723980"/>
            <a:ext cx="146113" cy="166094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734174" y="4703006"/>
            <a:ext cx="561975" cy="228536"/>
          </a:xfrm>
          <a:prstGeom prst="rect">
            <a:avLst/>
          </a:prstGeom>
          <a:noFill/>
          <a:ln/>
          <a:effectLst/>
        </p:spPr>
      </p:pic>
      <p:sp>
        <p:nvSpPr>
          <p:cNvPr id="20" name="Oval 19"/>
          <p:cNvSpPr/>
          <p:nvPr/>
        </p:nvSpPr>
        <p:spPr bwMode="auto">
          <a:xfrm>
            <a:off x="1524000" y="2026558"/>
            <a:ext cx="1724025" cy="573768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/>
          <p:cNvSpPr/>
          <p:nvPr/>
        </p:nvSpPr>
        <p:spPr bwMode="auto">
          <a:xfrm>
            <a:off x="609598" y="838200"/>
            <a:ext cx="8153401" cy="5162550"/>
          </a:xfrm>
          <a:prstGeom prst="rect">
            <a:avLst/>
          </a:prstGeom>
          <a:ln w="25400" cap="flat" cmpd="thickThin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127000" dist="38100" dir="2700000" sx="102000" sy="102000" algn="tl" rotWithShape="0">
              <a:prstClr val="black">
                <a:alpha val="43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327025" y="88900"/>
            <a:ext cx="597150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CCCCC"/>
                </a:solidFill>
              </a:rPr>
              <a:t>CONTEXT – Recent related progress</a:t>
            </a:r>
            <a:endParaRPr lang="en-US" sz="3800" i="1" dirty="0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6275" y="876299"/>
            <a:ext cx="75342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Sparse recovery:</a:t>
            </a: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endParaRPr lang="en-US" sz="700" i="1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   Impossible</a:t>
            </a:r>
            <a:r>
              <a:rPr lang="en-US" dirty="0" smtClean="0">
                <a:solidFill>
                  <a:srgbClr val="000000"/>
                </a:solidFill>
              </a:rPr>
              <a:t> in general (          ) 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   Well-posed</a:t>
            </a:r>
            <a:r>
              <a:rPr lang="en-US" dirty="0" smtClean="0">
                <a:solidFill>
                  <a:srgbClr val="000000"/>
                </a:solidFill>
              </a:rPr>
              <a:t> if      is structured </a:t>
            </a:r>
            <a:r>
              <a:rPr lang="en-US" i="1" dirty="0" smtClean="0">
                <a:solidFill>
                  <a:srgbClr val="000000"/>
                </a:solidFill>
              </a:rPr>
              <a:t>(sparse)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   Tractable </a:t>
            </a:r>
            <a:r>
              <a:rPr lang="en-US" dirty="0" smtClean="0">
                <a:solidFill>
                  <a:srgbClr val="000000"/>
                </a:solidFill>
              </a:rPr>
              <a:t>via convex optimization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          … if     is “nice” </a:t>
            </a:r>
            <a:r>
              <a:rPr lang="en-US" i="1" dirty="0" smtClean="0">
                <a:solidFill>
                  <a:srgbClr val="000000"/>
                </a:solidFill>
              </a:rPr>
              <a:t>(random, incoherent, RIP)</a:t>
            </a:r>
          </a:p>
          <a:p>
            <a:pPr lvl="1">
              <a:spcBef>
                <a:spcPts val="600"/>
              </a:spcBef>
            </a:pPr>
            <a:endParaRPr lang="en-US" sz="200" i="1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200" i="1" dirty="0" smtClean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</a:pPr>
            <a:endParaRPr lang="en-US" sz="200" i="1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i="1" dirty="0" smtClean="0">
                <a:solidFill>
                  <a:srgbClr val="000000"/>
                </a:solidFill>
              </a:rPr>
              <a:t>Many contributors: </a:t>
            </a:r>
            <a:r>
              <a:rPr lang="en-US" sz="1600" i="1" dirty="0" err="1" smtClean="0">
                <a:solidFill>
                  <a:srgbClr val="000000"/>
                </a:solidFill>
              </a:rPr>
              <a:t>Donoho+Huo</a:t>
            </a:r>
            <a:r>
              <a:rPr lang="en-US" sz="1600" i="1" dirty="0" smtClean="0">
                <a:solidFill>
                  <a:srgbClr val="000000"/>
                </a:solidFill>
              </a:rPr>
              <a:t> ’01, </a:t>
            </a:r>
            <a:r>
              <a:rPr lang="en-US" sz="1600" i="1" dirty="0" err="1" smtClean="0">
                <a:solidFill>
                  <a:srgbClr val="000000"/>
                </a:solidFill>
              </a:rPr>
              <a:t>Elad+Bruckstein</a:t>
            </a:r>
            <a:r>
              <a:rPr lang="en-US" sz="1600" i="1" dirty="0" smtClean="0">
                <a:solidFill>
                  <a:srgbClr val="000000"/>
                </a:solidFill>
              </a:rPr>
              <a:t> ‘03, </a:t>
            </a:r>
            <a:r>
              <a:rPr lang="en-US" sz="1600" i="1" dirty="0" err="1" smtClean="0">
                <a:solidFill>
                  <a:srgbClr val="000000"/>
                </a:solidFill>
              </a:rPr>
              <a:t>Candès+Tao</a:t>
            </a:r>
            <a:r>
              <a:rPr lang="en-US" sz="1600" i="1" dirty="0" smtClean="0">
                <a:solidFill>
                  <a:srgbClr val="000000"/>
                </a:solidFill>
              </a:rPr>
              <a:t> ’04,’05, </a:t>
            </a:r>
            <a:r>
              <a:rPr lang="en-US" sz="1600" i="1" dirty="0" err="1" smtClean="0">
                <a:solidFill>
                  <a:srgbClr val="000000"/>
                </a:solidFill>
              </a:rPr>
              <a:t>Tropp</a:t>
            </a:r>
            <a:r>
              <a:rPr lang="en-US" sz="1600" i="1" dirty="0" smtClean="0">
                <a:solidFill>
                  <a:srgbClr val="000000"/>
                </a:solidFill>
              </a:rPr>
              <a:t> ’04, ‘06, </a:t>
            </a:r>
            <a:r>
              <a:rPr lang="en-US" sz="1600" i="1" dirty="0" err="1" smtClean="0">
                <a:solidFill>
                  <a:srgbClr val="000000"/>
                </a:solidFill>
              </a:rPr>
              <a:t>Donoho</a:t>
            </a:r>
            <a:r>
              <a:rPr lang="en-US" sz="1600" i="1" dirty="0" smtClean="0">
                <a:solidFill>
                  <a:srgbClr val="000000"/>
                </a:solidFill>
              </a:rPr>
              <a:t> ‘04, Fuchs ‘05, </a:t>
            </a:r>
            <a:r>
              <a:rPr lang="en-US" sz="1600" i="1" dirty="0" err="1" smtClean="0">
                <a:solidFill>
                  <a:srgbClr val="000000"/>
                </a:solidFill>
              </a:rPr>
              <a:t>Zhao+Yu</a:t>
            </a:r>
            <a:r>
              <a:rPr lang="en-US" sz="1600" i="1" dirty="0" smtClean="0">
                <a:solidFill>
                  <a:srgbClr val="000000"/>
                </a:solidFill>
              </a:rPr>
              <a:t> ‘06, </a:t>
            </a:r>
            <a:r>
              <a:rPr lang="en-US" sz="1600" i="1" dirty="0" err="1" smtClean="0">
                <a:solidFill>
                  <a:srgbClr val="000000"/>
                </a:solidFill>
              </a:rPr>
              <a:t>Meinshausen+Buhlmann</a:t>
            </a:r>
            <a:r>
              <a:rPr lang="en-US" sz="1600" i="1" dirty="0" smtClean="0">
                <a:solidFill>
                  <a:srgbClr val="000000"/>
                </a:solidFill>
              </a:rPr>
              <a:t> ‘06, Wainwright ‘09, </a:t>
            </a:r>
            <a:r>
              <a:rPr lang="en-US" sz="1600" i="1" dirty="0" err="1" smtClean="0">
                <a:solidFill>
                  <a:srgbClr val="000000"/>
                </a:solidFill>
              </a:rPr>
              <a:t>Donoho+Tanner</a:t>
            </a:r>
            <a:r>
              <a:rPr lang="en-US" sz="1600" i="1" dirty="0" smtClean="0">
                <a:solidFill>
                  <a:srgbClr val="000000"/>
                </a:solidFill>
              </a:rPr>
              <a:t> ‘09 … and many others</a:t>
            </a:r>
            <a:endParaRPr lang="en-US" sz="2000" i="1" dirty="0" smtClean="0">
              <a:solidFill>
                <a:srgbClr val="000000"/>
              </a:solidFill>
            </a:endParaRPr>
          </a:p>
        </p:txBody>
      </p:sp>
      <p:pic>
        <p:nvPicPr>
          <p:cNvPr id="26" name="Picture 2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707805" y="969960"/>
            <a:ext cx="4740746" cy="232854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387220" y="3846510"/>
            <a:ext cx="270255" cy="172786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878440" y="4484684"/>
            <a:ext cx="172471" cy="196057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338839" y="3492997"/>
            <a:ext cx="623561" cy="141115"/>
          </a:xfrm>
          <a:prstGeom prst="rect">
            <a:avLst/>
          </a:prstGeom>
          <a:noFill/>
          <a:ln/>
          <a:effectLst/>
        </p:spPr>
      </p:pic>
      <p:cxnSp>
        <p:nvCxnSpPr>
          <p:cNvPr id="37" name="Straight Connector 36"/>
          <p:cNvCxnSpPr/>
          <p:nvPr/>
        </p:nvCxnSpPr>
        <p:spPr bwMode="auto">
          <a:xfrm>
            <a:off x="628650" y="3190875"/>
            <a:ext cx="72485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00075" y="4991100"/>
            <a:ext cx="72485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 descr="A.png"/>
          <p:cNvPicPr>
            <a:picLocks noChangeAspect="1"/>
          </p:cNvPicPr>
          <p:nvPr/>
        </p:nvPicPr>
        <p:blipFill>
          <a:blip r:embed="rId15" cstate="print"/>
          <a:srcRect l="12001" t="25146" r="8572" b="29718"/>
          <a:stretch>
            <a:fillRect/>
          </a:stretch>
        </p:blipFill>
        <p:spPr>
          <a:xfrm>
            <a:off x="3452962" y="1621198"/>
            <a:ext cx="1852568" cy="789577"/>
          </a:xfrm>
          <a:prstGeom prst="rect">
            <a:avLst/>
          </a:prstGeom>
        </p:spPr>
      </p:pic>
      <p:pic>
        <p:nvPicPr>
          <p:cNvPr id="20" name="Picture 19" descr="y.png"/>
          <p:cNvPicPr>
            <a:picLocks noChangeAspect="1"/>
          </p:cNvPicPr>
          <p:nvPr/>
        </p:nvPicPr>
        <p:blipFill>
          <a:blip r:embed="rId16" cstate="print"/>
          <a:srcRect l="46292" t="4572" r="42862" b="9144"/>
          <a:stretch>
            <a:fillRect/>
          </a:stretch>
        </p:blipFill>
        <p:spPr>
          <a:xfrm>
            <a:off x="2982377" y="1640360"/>
            <a:ext cx="128258" cy="765526"/>
          </a:xfrm>
          <a:prstGeom prst="rect">
            <a:avLst/>
          </a:prstGeom>
        </p:spPr>
      </p:pic>
      <p:pic>
        <p:nvPicPr>
          <p:cNvPr id="21" name="Picture 2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222820" y="2003212"/>
            <a:ext cx="100087" cy="55529"/>
          </a:xfrm>
          <a:prstGeom prst="rect">
            <a:avLst/>
          </a:prstGeom>
          <a:noFill/>
          <a:ln/>
          <a:effectLst/>
        </p:spPr>
      </p:pic>
      <p:sp>
        <p:nvSpPr>
          <p:cNvPr id="27" name="Left Bracket 26"/>
          <p:cNvSpPr>
            <a:spLocks/>
          </p:cNvSpPr>
          <p:nvPr/>
        </p:nvSpPr>
        <p:spPr bwMode="auto">
          <a:xfrm>
            <a:off x="2972942" y="1631086"/>
            <a:ext cx="19994" cy="783131"/>
          </a:xfrm>
          <a:prstGeom prst="leftBracket">
            <a:avLst>
              <a:gd name="adj" fmla="val 8351"/>
            </a:avLst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eft Bracket 26"/>
          <p:cNvSpPr>
            <a:spLocks/>
          </p:cNvSpPr>
          <p:nvPr/>
        </p:nvSpPr>
        <p:spPr bwMode="auto">
          <a:xfrm flipH="1">
            <a:off x="3097909" y="1631086"/>
            <a:ext cx="19994" cy="783131"/>
          </a:xfrm>
          <a:prstGeom prst="leftBracket">
            <a:avLst>
              <a:gd name="adj" fmla="val 8351"/>
            </a:avLst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eft Bracket 26"/>
          <p:cNvSpPr>
            <a:spLocks/>
          </p:cNvSpPr>
          <p:nvPr/>
        </p:nvSpPr>
        <p:spPr bwMode="auto">
          <a:xfrm>
            <a:off x="3451985" y="1639417"/>
            <a:ext cx="19994" cy="783131"/>
          </a:xfrm>
          <a:prstGeom prst="leftBracket">
            <a:avLst>
              <a:gd name="adj" fmla="val 8351"/>
            </a:avLst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eft Bracket 26"/>
          <p:cNvSpPr>
            <a:spLocks/>
          </p:cNvSpPr>
          <p:nvPr/>
        </p:nvSpPr>
        <p:spPr bwMode="auto">
          <a:xfrm flipH="1">
            <a:off x="5284844" y="1639417"/>
            <a:ext cx="19994" cy="783131"/>
          </a:xfrm>
          <a:prstGeom prst="leftBracket">
            <a:avLst>
              <a:gd name="adj" fmla="val 8351"/>
            </a:avLst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eft Bracket 26"/>
          <p:cNvSpPr>
            <a:spLocks/>
          </p:cNvSpPr>
          <p:nvPr/>
        </p:nvSpPr>
        <p:spPr bwMode="auto">
          <a:xfrm>
            <a:off x="5426475" y="1447800"/>
            <a:ext cx="19994" cy="1482950"/>
          </a:xfrm>
          <a:prstGeom prst="leftBracket">
            <a:avLst>
              <a:gd name="adj" fmla="val 8351"/>
            </a:avLst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eft Bracket 26"/>
          <p:cNvSpPr>
            <a:spLocks/>
          </p:cNvSpPr>
          <p:nvPr/>
        </p:nvSpPr>
        <p:spPr bwMode="auto">
          <a:xfrm flipH="1">
            <a:off x="5599067" y="1447800"/>
            <a:ext cx="19994" cy="1482950"/>
          </a:xfrm>
          <a:prstGeom prst="leftBracket">
            <a:avLst>
              <a:gd name="adj" fmla="val 8351"/>
            </a:avLst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" name="Picture 47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652982" y="2484434"/>
            <a:ext cx="1021590" cy="209056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y.png"/>
          <p:cNvPicPr>
            <a:picLocks noChangeAspect="1"/>
          </p:cNvPicPr>
          <p:nvPr/>
        </p:nvPicPr>
        <p:blipFill>
          <a:blip r:embed="rId16" cstate="print"/>
          <a:srcRect l="46292" t="4572" r="43728" b="83314"/>
          <a:stretch>
            <a:fillRect/>
          </a:stretch>
        </p:blipFill>
        <p:spPr>
          <a:xfrm>
            <a:off x="5458876" y="1859436"/>
            <a:ext cx="118012" cy="107478"/>
          </a:xfrm>
          <a:prstGeom prst="rect">
            <a:avLst/>
          </a:prstGeom>
        </p:spPr>
      </p:pic>
      <p:pic>
        <p:nvPicPr>
          <p:cNvPr id="52" name="Picture 51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104279" y="1912934"/>
            <a:ext cx="766194" cy="232644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775338" y="1865309"/>
            <a:ext cx="720224" cy="208962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y.png"/>
          <p:cNvPicPr>
            <a:picLocks noChangeAspect="1"/>
          </p:cNvPicPr>
          <p:nvPr/>
        </p:nvPicPr>
        <p:blipFill>
          <a:blip r:embed="rId16" cstate="print"/>
          <a:srcRect l="47008" t="68218" r="42117" b="22120"/>
          <a:stretch>
            <a:fillRect/>
          </a:stretch>
        </p:blipFill>
        <p:spPr>
          <a:xfrm>
            <a:off x="5467350" y="1566862"/>
            <a:ext cx="128588" cy="85725"/>
          </a:xfrm>
          <a:prstGeom prst="rect">
            <a:avLst/>
          </a:prstGeom>
        </p:spPr>
      </p:pic>
      <p:pic>
        <p:nvPicPr>
          <p:cNvPr id="56" name="Picture 55" descr="y.png"/>
          <p:cNvPicPr>
            <a:picLocks noChangeAspect="1"/>
          </p:cNvPicPr>
          <p:nvPr/>
        </p:nvPicPr>
        <p:blipFill>
          <a:blip r:embed="rId16" cstate="print"/>
          <a:srcRect l="47411" t="17760" r="43326" b="72578"/>
          <a:stretch>
            <a:fillRect/>
          </a:stretch>
        </p:blipFill>
        <p:spPr>
          <a:xfrm>
            <a:off x="5472113" y="2424137"/>
            <a:ext cx="109537" cy="85725"/>
          </a:xfrm>
          <a:prstGeom prst="rect">
            <a:avLst/>
          </a:prstGeom>
        </p:spPr>
      </p:pic>
      <p:pic>
        <p:nvPicPr>
          <p:cNvPr id="57" name="Picture 56" descr="y.png"/>
          <p:cNvPicPr>
            <a:picLocks noChangeAspect="1"/>
          </p:cNvPicPr>
          <p:nvPr/>
        </p:nvPicPr>
        <p:blipFill>
          <a:blip r:embed="rId16" cstate="print"/>
          <a:srcRect l="46203" t="27959" r="44131" b="62379"/>
          <a:stretch>
            <a:fillRect/>
          </a:stretch>
        </p:blipFill>
        <p:spPr>
          <a:xfrm>
            <a:off x="5457824" y="2633662"/>
            <a:ext cx="114300" cy="8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OHN@YFVDNISFUVWXY5MJ" val="3167"/>
  <p:tag name="DEFAULTDISPLAYSOURCE" val="\documentclass{article}&#10;\pagestyle{empty}&#10;\begin{document}&#10;&#10;\end{document}"/>
  <p:tag name="EMBEDFONTS" val="1"/>
  <p:tag name="FIRSTJOWRIG@PGALJIMG5UWYY57I" val="34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A + E + Z, \qquad \| Z \|_F \le \eta$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7"/>
  <p:tag name="PICTUREFILESIZE" val="50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A,E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48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Omeg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9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A,E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48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{\color{blue}A} + {\color{red}E} + {\color[RGB]{90,0,110} Z} ]$,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493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E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7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[RGB]{90,0,110} $Z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6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A,E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4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A + E + Z ], \qquad \Omega \subset [m] \times [n] \; \text{the set of observed entries}$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9"/>
  <p:tag name="PICTUREFILESIZE" val="1406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Omeg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9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A,E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48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x_0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"/>
  <p:tag name="PICTUREFILESIZE" val="122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L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82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Given $y = L x_0 + e_0$, $L \in \mathbb{R}^{m \times n}$, $m \ll n$, recover $x_0$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5"/>
  <p:tag name="PICTUREFILESIZE" val="1282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+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52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times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6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=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30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L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82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x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A = \left[ \mathbf{a}_1 \mid \dots \mid \mathbf{a}_n \right] \in \mathbb{R}^{m \times n}$,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7"/>
  <p:tag name="PICTUREFILESIZE" val="582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e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66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y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{\color{blue}A} + {\color{red}E} + {\color[RGB]{90,0,110} Z} ]$,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493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E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7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[RGB]{90,0,110} $Z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6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;\, {\color{blue}A} \,+\, {\color{red}E} \,+\, {\color[RGB]{90,0,110}Z} \;\, ]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2"/>
  <p:tag name="PICTUREFILESIZE" val="490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athcal{R}_D(r) = \min \| {\color{red} E} \|_0 \quad \text{subject to}\quad {\color{blue} A} + {\color{red} E} = D, \; \mathrm{rank}({\color{blue} A}) \le r.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8"/>
  <p:tag name="PICTUREFILESIZE" val="1329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 = 0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15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athrm{rank}(A) \ll m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2"/>
  <p:tag name="PICTUREFILESIZE" val="472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 =1_{ij}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05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1_{ij}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13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;\, {\color{blue}A} \,+\, {\color{red}E} \,+\, {\color[RGB]{90,0,110} Z} \;\, ]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2"/>
  <p:tag name="PICTUREFILESIZE" val="490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E = 0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"/>
  <p:tag name="PICTUREFILESIZE" val="160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E = 1_{ij}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2"/>
  <p:tag name="PICTUREFILESIZE" val="214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;\, {\color{blue}A} \,+\, {\color{red}E} \,+\, {\color[RGB]{90,0,110}Z} \;\, ]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2"/>
  <p:tag name="PICTUREFILESIZE" val="490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{\color{blue}A} = USV^*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8"/>
  <p:tag name="PICTUREFILESIZE" val="329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ax_i \| U_i \|^2 \le \mu r / m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9"/>
  <p:tag name="PICTUREFILESIZE" val="598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ax_i \| V_i  \|^2 \,\le \mu r / n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58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A + E, \qquad |E_{ij}| \; \text{sometimes large, but most} \; E_{ij} \; \text{are zero}$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7"/>
  <p:tag name="PICTUREFILESIZE" val="1202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| UV^* \|_\infty \le \sqrt{\mu r / mn}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3"/>
  <p:tag name="PICTUREFILESIZE" val="686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;\, {\color{blue}A} \,+\, {\color{red}E} \,+\, {\color[RGB]{90,0,110} Z} \;\, ]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2"/>
  <p:tag name="PICTUREFILESIZE" val="490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{\color{blue} A} + {\color{red} E}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9"/>
  <p:tag name="PICTUREFILESIZE" val="240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E = e_i v^T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0"/>
  <p:tag name="PICTUREFILESIZE" val="279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;\, {\color{blue}A} \,+\, {\color{red}E} \,+\, {\color[RGB]{90,0,110} Z} \;\, ]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2"/>
  <p:tag name="PICTUREFILESIZE" val="490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athrm{supp}({\color{red}E}) \sim \mathrm{uni} \binom{[m]\times [n]}{\rho mn}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803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Omega \sim \mathrm{uni} \binom{[m] \times [n]}{\rho' m n}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9"/>
  <p:tag name="PICTUREFILESIZE" val="610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;\, {\color{blue}A} \,+\, {\color{red}E} \,+\, {\color[RGB]{90,0,110} Z} \;\, ]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2"/>
  <p:tag name="PICTUREFILESIZE" val="49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A + E + Z, \qquad \| Z \|_F \le \eta$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7"/>
  <p:tag name="PICTUREFILESIZE" val="505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| {\color[RGB]{90,0,110} Z} \|_F \le \eta$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287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in \; \mathrm{rank}({\color{blue}A}) \,+\, \gamma \| {\color{red}E} \|_0 \;\;\,\mathrm{subj}\;\,\; \mathcal{P}_\Omega[ {\color{blue} A} + {\color{red} E} ] = D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4"/>
  <p:tag name="PICTUREFILESIZE" val="1031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\|E\|_0 = \# \{ E_{ij} \ne 0 \}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9"/>
  <p:tag name="PICTUREFILESIZE" val="52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\mathrm{rank}(A) = \# \{ \sigma_i(A) \ne 0\}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2"/>
  <p:tag name="PICTUREFILESIZE" val="712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;\, {\color{blue}A} \,+\, {\color{red}E} \,+\, {\color[RGB]{90,0,110} Z} \;\, ]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2"/>
  <p:tag name="PICTUREFILESIZE" val="490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in \; \mathrm{rank}({\color{blue}A}) \,+\, \gamma \| {\color{red}E} \|_0 \;\;\,\mathrm{subj}\;\,\; \mathcal{P}_\Omega[ {\color{blue} A} + {\color{red} E} ] = D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4"/>
  <p:tag name="PICTUREFILESIZE" val="1031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\|E\|_0 = \# \{ E_{ij} \ne 0 \}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9"/>
  <p:tag name="PICTUREFILESIZE" val="521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\mathrm{rank}(A) = \# \{ \sigma_i(A) \ne 0\}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2"/>
  <p:tag name="PICTUREFILESIZE" val="712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;\, {\color{blue}A} \,+\, {\color{red}E} \,+\, {\color[RGB]{90,0,110}Z} \;\, ]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2"/>
  <p:tag name="PICTUREFILESIZE" val="490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in \; \mathrm{rank}({\color{blue}A}) \,+\, \gamma \| {\color{red}E} \|_0 \;\;\,\mathrm{subj}\;\,\; \mathcal{P}_\Omega[ {\color{blue} A} + {\color{red} E} ] = D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4"/>
  <p:tag name="PICTUREFILESIZE" val="103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A + E + Z ], \qquad \Omega \subset [m] \times [n] \; \text{the set of observed entries}$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9"/>
  <p:tag name="PICTUREFILESIZE" val="1406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\|E\|_0 = \# \{ E_{ij} \ne 0 \}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9"/>
  <p:tag name="PICTUREFILESIZE" val="521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\mathrm{rank}(A) = \# \{ \sigma_i(A) \ne 0\}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2"/>
  <p:tag name="PICTUREFILESIZE" val="712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;\, {\color{blue}A} \,+\, {\color{red}E} \,+\, {\color[RGB]{90,0,110} Z} \;\, ]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2"/>
  <p:tag name="PICTUREFILESIZE" val="490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\|A\|_* = \sum_i \sigma_i(A)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7"/>
  <p:tag name="PICTUREFILESIZE" val="477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\|E\|_1 = \sum_{ij} | E_{ij} |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7"/>
  <p:tag name="PICTUREFILESIZE" val="454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in \; \mathrm{rank}({\color{blue}A}) \,+\, \gamma \| {\color{red}E} \|_0 \;\;\,\mathrm{subj}\;\,\; \mathcal{P}_\Omega[ {\color{blue} A} + {\color{red} E} ] = D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4"/>
  <p:tag name="PICTUREFILESIZE" val="1031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;\, {\color{blue}A} \,+\, {\color{red}E} \,+\, {\color[RGB]{90,0,110} Z} \;\, ]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2"/>
  <p:tag name="PICTUREFILESIZE" val="490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in \; \|{\color{blue}A}\|_* \,+\, \lambda \| {\color{red}E} \|_1 \;\;\,\mathrm{subj}\;\,\; \mathcal{P}_\Omega[ {\color{blue} A} + {\color{red} E} ] = D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1"/>
  <p:tag name="PICTUREFILESIZE" val="880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in \; \mathrm{rank}({\color{blue}A}) \,+\, \gamma \| {\color{red}E} \|_0 \;\;\,\mathrm{subj}\;\,\; \mathcal{P}_\Omega[ {\color{blue} A} + {\color{red} E} ] = D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4"/>
  <p:tag name="PICTUREFILESIZE" val="1031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;\, {\color{blue}A} \,+\, {\color{red}E} \,+\, {\color[RGB]{90,0,110}Z} \;\, ]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2"/>
  <p:tag name="PICTUREFILESIZE" val="49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A = \left[ \mathbf{a}_1 \mid \dots \mid \mathbf{a}_n \right] \in \mathbb{R}^{m \times n}$,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7"/>
  <p:tag name="PICTUREFILESIZE" val="582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in \; \|{\color{blue}A}\|_* \,+\, \lambda \| {\color{red}E} \|_1 \;\;\,\mathrm{subj}\;\,\; \mathcal{P}_\Omega[ {\color{blue} A} + {\color{red} E} ] = D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1"/>
  <p:tag name="PICTUREFILESIZE" val="880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Leftrightarrow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"/>
  <p:tag name="PICTUREFILESIZE" val="102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Leftrightarrow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"/>
  <p:tag name="PICTUREFILESIZE" val="102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;\, {\color{blue}A} \,+\, {\color{red}E}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7"/>
  <p:tag name="PICTUREFILESIZE" val="247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, {\color{blue}A}  \, ]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312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2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E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7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;\, {\color{blue}A} \,+\, {\color{red}E}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7"/>
  <p:tag name="PICTUREFILESIZE" val="247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thm,amsfonts,amssymb,amscd,latexsym}&#10;\newtheorem{theorem}{Theorem}&#10;\usepackage{xcolor}&#10;\pagecolor[HTML]{FFFFFF}&#10;\usepackage{color}&#10;\pagestyle{empty}&#10;\begin{document}&#10;\color{black}&#10;\setcounter{theorem}{0}&#10;\begin{theorem} &#10;If  $A_0,E_0 \in \mathbb{R}^{m \times n}, m \ge n$, with &#10;\begin{equation*}&#10;{\color{blue} \mathrm{rank}(A_0) \;\le\; C \, \frac{n}{\mu \log^2(m)},} \quad \text{and} \quad {\color{red} \| E_0 \|_0 \;\le\; \rho^\star m n,}&#10;\end{equation*} &#10;and we observe only a random subset of size&#10;\begin{equation*}&#10;|\Omega| = mn / 10&#10;\end{equation*}&#10;entries, then with very high probability, solving the convex program&#10;\begin{equation*}&#10;\min \| {\color{blue} A} \|_* + \tfrac{1}{\sqrt{m}} \| {\color{red}E} \|_1 \quad \mathrm{subj} \quad P_\Omega[{\color{blue} A} + {\color{red} E}] = D, &#10;\end{equation*}&#10;uniquely recovers $({\color{blue}A_0},{\color{red}E_0})$. &#10;\end{theorem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1"/>
  <p:tag name="PICTUREFILESIZE" val="1087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athrm{rank}(A) \ll m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2"/>
  <p:tag name="PICTUREFILESIZE" val="472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;\, {\color{blue}A_0} \,+\, {\color{red}E_0}  \;\, ], \qquad {\color[RGB]{90,0,110} Z = 0}.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1"/>
  <p:tag name="PICTUREFILESIZE" val="653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thm,amsfonts,amssymb,amscd,latexsym}&#10;\newtheorem{theorem}{Theorem}&#10;\usepackage{xcolor}&#10;\pagecolor[HTML]{FFFFFF}&#10;\usepackage{color}&#10;\pagestyle{empty}&#10;\begin{document}&#10;\color{black}&#10;\setcounter{theorem}{0}&#10;\begin{theorem} &#10;If  $A_0,E_0 \in \mathbb{R}^{m \times n}, m \ge n$, with &#10;\begin{equation*}&#10;{\color{red} \mathrm{rank}(A_0) \;\le\; C \, \frac{n}{\mu \log^2(m)},} \quad \text{and} \quad {\color{blue} \| E_0 \|_0 \;\le\; \rho^\star m n,}&#10;\end{equation*} &#10;and we observe only a random subset of size&#10;\begin{equation*}&#10;|\Upsilon| = mn / 10&#10;\end{equation*}&#10;entries, then with very high probability, solving the convex program&#10;\begin{equation*}&#10;\min \| {\color{red} A} \|_* + \tfrac{1}{\sqrt{m}} \| {\color{blue}E} \|_1 \quad \mathrm{subj} \quad P_\Omega[{\color{red} A} + {\color{blue} E}] = D, &#10;\end{equation*}&#10;uniquely recovers $({\color{red}A_0},{\color{blue}E_0})$. &#10;\end{theorem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1"/>
  <p:tag name="PICTUREFILESIZE" val="10851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;\, {\color{blue}A_0} \,+\, {\color{red}E_0}  \;\, ], \qquad {\color[RGB]{90,0,110} Z = 0}.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1"/>
  <p:tag name="PICTUREFILESIZE" val="653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O\left( n / \log^2 m \right)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8"/>
  <p:tag name="PICTUREFILESIZE" val="535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O\left( mn \right)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"/>
  <p:tag name="PICTUREFILESIZE" val="307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thm,amsfonts,amssymb,amscd,latexsym}&#10;\newtheorem{theorem}{Theorem}&#10;\usepackage{xcolor}&#10;\pagecolor[HTML]{FFFFFF}&#10;\usepackage{color}&#10;\pagestyle{empty}&#10;\begin{document}&#10;\color{black}&#10;\setcounter{theorem}{0}&#10;\begin{theorem} &#10;If  $A_0,E_0 \in \mathbb{R}^{m \times n}, m \ge n$, with &#10;\begin{equation*}&#10;{\color{blue} \mathrm{rank}(A_0) \;\le\; C \, \frac{n}{\mu \log^2(m)},} \quad \text{and} \quad {\color{red} \| E_0 \|_0 \;\le\; \rho^\star m n,}&#10;\end{equation*} &#10;and we observe only a random subset of size&#10;\begin{equation*}&#10;|\Omega| = mn / 10&#10;\end{equation*}&#10;entries, then with very high probability, solving the convex program&#10;\begin{equation*}&#10;\min \| {\color{blue} A} \|_* + \tfrac{1}{\sqrt{m}} \| {\color{red}E} \|_1 \quad \mathrm{subj} \quad P_\Omega[{\color{blue} A} + {\color{red} E}] = D, &#10;\end{equation*}&#10;uniquely recovers $({\color{blue}A_0},{\color{red}E_0})$. &#10;\end{theorem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1"/>
  <p:tag name="PICTUREFILESIZE" val="10872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;\, {\color{blue}A_0} \,+\, {\color{red}E_0}  \;\, ], \qquad {\color[RGB]{90,0,110} Z = 0}.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1"/>
  <p:tag name="PICTUREFILESIZE" val="653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thm,amsfonts,amssymb,amscd,latexsym}&#10;\newtheorem{theorem}{Theorem}&#10;\usepackage{xcolor}&#10;\pagecolor[HTML]{FFFFFF}&#10;\usepackage{color}&#10;\pagestyle{empty}&#10;\begin{document}&#10;\color{black}&#10;\setcounter{theorem}{1}&#10;\begin{theorem} &#10;If  ${\color{blue}A_0}, {\color{red}E_0}$ satisfy the conditions of the previous result (i.e., exact recovery occurs in the noise free case), then in the noisy case, the recovery is {\bf stable}. Formally, &#10;\begin{equation*}&#10;({\color{blue}A},{\color{red}E}) \;=\; \arg \min \| {\color{blue}A} \|_* + \tfrac{1}{\sqrt{m}} \| {\color{red} E} \|_1 \quad \mathrm{subj} \quad \| P_\Omega[{\color{blue}A} + {\color{red}E}] - D \|_F \le {\color[RGB]{90,0,110} \eta,}&#10;\end{equation*}&#10;then &#10;\begin{equation*}&#10;\| ({\color{blue}A},{\color{red}E}) - ({\color{blue}A_0},{\color{red}E_0}) \|_F \;\le\; {\color[RGB]{90,0,110}C \eta.} &#10;\end{equation*}&#10;\end{theorem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4"/>
  <p:tag name="PICTUREFILESIZE" val="8890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;\, {\color{blue}A_0} \,+\, {\color{red}E_0} \,+\, {\color[RGB]{90,0,110} Z} \;\, ], \qquad {\color[RGB]{90,0,110} \|Z\|_F \le \eta}.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1"/>
  <p:tag name="PICTUREFILESIZE" val="814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thm,amsfonts,amssymb,amscd,latexsym}&#10;\newtheorem{theorem}{Theorem}&#10;\usepackage{xcolor}&#10;\pagecolor[HTML]{FFFFFF}&#10;\usepackage{color}&#10;\pagestyle{empty}&#10;\begin{document}&#10;\color{black}&#10;\setcounter{theorem}{1}&#10;\begin{theorem} &#10;If  ${\color{blue}A_0}, {\color{red}E_0}$ satisfy the conditions of the previous result (i.e., exact recovery occurs in the noise free case), then in the noisy case, the recovery is {\bf stable}. Formally, &#10;\begin{equation*}&#10;({\color{blue}A},{\color{red}E}) \;=\; \arg \min \| {\color{blue}A} \|_* + \tfrac{1}{\sqrt{m}} \| {\color{red} E} \|_1 \quad \mathrm{subj} \quad \| P_\Omega[{\color{blue}A} + {\color{red}E}] - D \| \le {\color{purple} \eta,}&#10;\end{equation*}&#10;then &#10;\begin{equation*}&#10;\| ({\color{blue}A},{\color{red}E}) - ({\color{blue}A_0},{\color{red}E_0}) \| \;\le\; {\color{purple} C \eta.} &#10;\end{equation*}&#10;\end{theorem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4"/>
  <p:tag name="PICTUREFILESIZE" val="8830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A + E, \qquad |E_{ij}| \; \text{sometimes large, but most} \; E_{ij} \; \text{are zero}$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7"/>
  <p:tag name="PICTUREFILESIZE" val="1202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\;\, {\color{blue}A_0} \,+\, {\color{red}E_0} \,+\, {\color[RGB]{90,0,110} Z} \;\, ], \qquad {\color[RGB]{90,0,110} \|Z\|_F \le \eta}.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1"/>
  <p:tag name="PICTUREFILESIZE" val="814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O\left( n / \log^2 m \right)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8"/>
  <p:tag name="PICTUREFILESIZE" val="535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O\left( mn \right)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"/>
  <p:tag name="PICTUREFILESIZE" val="307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  {\color{blue}A_0} \,+\, {\color{red}E_0}, \qquad {\color[RGB]{90,0,110} Z = 0}.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3"/>
  <p:tag name="PICTUREFILESIZE" val="491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thm,amsfonts,amssymb,amscd,latexsym}&#10;\newtheorem{theorem}{Theorem}&#10;\usepackage{xcolor}&#10;\pagecolor[HTML]{FFFFFF}&#10;\usepackage{color}&#10;\pagestyle{empty}&#10;\begin{document}&#10;\color{black}&#10;\setcounter{theorem}{2}&#10;\begin{theorem}[\bf Dense Error Correction] &#10;If  $\color{blue}A_0$ has rank $r \le {\color{blue}\rho_r \, \frac{m}{\mu^2 \log^2(n)}} $&#10;and $\color{red}E_0$ has {\color{red} random signs} and Bernoulli support with &#10;error probability $\color{red} \rho &lt; 1$, then with very high probability&#10;\begin{equation*}&#10;({\color{blue}A_0},{\color{red}E_0}) \;=\; \arg \min \| {\color{blue}A} \|_* + &#10;\lambda \|{\color{red} E} \|_1 \quad \mathrm{subj} \quad {\color{blue}A} + {\color{red} E} = &#10;{\color{blue}A_0} + {\color{red}E_0}, &#10;\end{equation*}&#10;and the minimizer is unique. &#10;\end{theorem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4"/>
  <p:tag name="PICTUREFILESIZE" val="8606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thm,amsfonts,amssymb,amscd,latexsym}&#10;\newtheorem{theorem}{Theorem}&#10;\usepackage{xcolor}&#10;\pagecolor[HTML]{FFFFFF}&#10;\usepackage{color}&#10;\pagestyle{empty}&#10;\begin{document}&#10;\color{black}&#10;\setcounter{theorem}{4}&#10;$A^* \nu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164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&#10;\hspace{.4in} $x_\star$ optimal for $\quad \min f(x) \;\text{s.t.} \; A x = b$&#10;&#10;$\iff \;\; \exists \; \nu \;\;\text{s.t.} \;\; A^* \nu \in \partial f(x_\star)$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2"/>
  <p:tag name="PICTUREFILESIZE" val="1699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2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&#10;\newcommand{\darkred}{\color[rgb]{.753,0,0}}&#10;\newcommand{\darkblue}{\color[rgb]{0,0,.753}}&#10;\newcommand{\darkgreen}{\color[RGB]{0,128,0}}&#10;\pagestyle{empty}&#10;\begin{document}&#10;\color{blue} $A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&#10;\newcommand{\darkred}{\color[rgb]{.753,0,0}}&#10;\newcommand{\darkblue}{\color[rgb]{0,0,.753}}&#10;\newcommand{\darkgreen}{\color[RGB]{0,128,0}}&#10;\pagestyle{empty}&#10;\begin{document}&#10;\darkred $E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A = \left[ \mathbf{a}_1 \mid \dots \mid \mathbf{a}_n \right] \in \mathbb{R}^{m \times n}$,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7"/>
  <p:tag name="PICTUREFILESIZE" val="58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A + E + Z, \qquad \| Z \|_F \le \eta$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7"/>
  <p:tag name="PICTUREFILESIZE" val="505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&#10;\newcommand{\darkred}{\color[rgb]{.753,0,0}}&#10;\newcommand{\darkblue}{\color[rgb]{0,0,.753}}&#10;\newcommand{\darkgreen}{\color[RGB]{0,128,0}}&#10;\pagestyle{empty}&#10;\begin{document}&#10;\darkred $E$ 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"/>
  <p:tag name="PICTUREFILESIZE" val="98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2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$ 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"/>
  <p:tag name="PICTUREFILESIZE" val="92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newcommand{\darkred}{\color[rgb]{.753,0,0}}&#10;\newcommand{\darkblue}{\color[rgb]{0,0,.753}}&#10;\newcommand{\darkgreen}{\color[RGB]{0,128,0}}&#10;\pagestyle{empty}&#10;\begin{document}&#10;\color{blue} $A$ 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"/>
  <p:tag name="PICTUREFILESIZE" val="91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beta \doteq \sup_{M \in \Omega, \| M \|_\infty \le 1} \| M \|$,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6"/>
  <p:tag name="PICTUREFILESIZE" val="732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xi \doteq \sup_{M \in T, \| M \| \le 1} \| M \|_\infty$,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6"/>
  <p:tag name="PICTUREFILESIZE" val="71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beta \xi  &lt; \tfrac{1}{6}.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"/>
  <p:tag name="PICTUREFILESIZE" val="320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{\color{blue}A_0} \,+\, {\color{red}E_0}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301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{\color{blue}A_0}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33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{\color{red}E_0}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"/>
  <p:tag name="PICTUREFILESIZE" val="139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A + E + Z ], \qquad \Omega \subset [m] \times [n] \; \text{the set of observed entries}$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9"/>
  <p:tag name="PICTUREFILESIZE" val="1406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u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82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c m / \mathrm{rank}({\color{blue} A_0}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7"/>
  <p:tag name="PICTUREFILESIZE" val="473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O(mn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"/>
  <p:tag name="PICTUREFILESIZE" val="304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athrm{rank}({\color{blue} A_0}) = O(1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4"/>
  <p:tag name="PICTUREFILESIZE" val="512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in \; \|{\color{red}A}\|_* \,+\, \lambda \| {\color[RGB]{0,120,0}E} \|_1 \;\;\,\mathrm{subj}\;\,\; \mathcal{P}_Q({\color{red}A} + {\color[RGB]{0,120,0}E}) = Y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0"/>
  <p:tag name="PICTUREFILESIZE" val="958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in \; \|{\color{red}A}\|_* \,+\, \lambda \| {\color[RGB]{0,120,0}E} \|_1 \;\;\,\mathrm{subj}\;\,\; {\color{red}A} + {\color[RGB]{0,120,0}E} = D \circ \tau_k + J \cdot {\color{blue}\Delta \tau}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7"/>
  <p:tag name="PICTUREFILESIZE" val="1024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athcal{P}_Q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186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$\mbox{subj} \quad \mathcal{P}_Q[{\color{red}A} + {\color[RGB]{0,120,0}E}] = \mathcal{P}_Q [D \circ \tau_k], \; \mathcal{P}_Q[J] = 0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6"/>
  <p:tag name="PICTUREFILESIZE" val="996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thm,amsfonts,amssymb,amscd,latexsym}&#10;\newtheorem{theorem}{Theorem}&#10;\usepackage{xcolor}&#10;\pagecolor[HTML]{FFFFFF}&#10;\usepackage{color}&#10;\pagestyle{empty}&#10;\begin{document}&#10;\color{black}&#10;\setcounter{theorem}{3}&#10;\begin{theorem}[\bf Random Reduction] Let $Q^\perp$ be a $p$-dimensional random subspac of &#10;$\mathbb{R}^{m\times n}$, ${\color{red}A_0} \in \mathbb{R}^{m \times n}$, $m \ge n$ have rank $r$,&#10;and $\color[RGB]{0,120,0}E_0$ have a Bernoulli support with error probability $\rho$. Then if&#10;\begin{equation*}&#10;\color{red} r \;\le\; \rho_r \, \frac{m}{\mu^2 \log^2(n)}, \quad p &lt; C_p n, \quad \rho &lt; \rho^\star&#10;\end{equation*} &#10;then with very high probability&#10;\begin{equation*}&#10;({\color{red}A_0}, {\color[RGB]{0,120,0}E_0}) \;=\; &#10;\arg \min \| {\color{red}A} \|_* + \frac{1}{\sqrt{m}} \| {\color[RGB]{0,120,0}E} \|_1 \quad &#10;\mathrm{subj} \quad \mathcal{P}_Q[{\color{red}A} + {\color[RGB]{0,120,0}E}] = &#10;\mathcal{P}_Q[{\color{red}A_0} + {\color[RGB]{0,120,0}E_0}], &#10;\end{equation*}&#10;for some numerical constant $\rho_r$, $C_p$ and $\rho^\star$, and the minimizer is unique. &#10;\end{theorem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13614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thm,amsfonts,amssymb,amscd,latexsym}&#10;\newtheorem{theorem}{Theorem}&#10;\usepackage{xcolor}&#10;\pagecolor[HTML]{FFFFFF}&#10;\usepackage{color}&#10;\pagestyle{empty}&#10;\begin{document}&#10;\color{black}&#10;\setcounter{theorem}{4}&#10;\begin{theorem}[\bf Deterministic Reduction] Let $Q^\perp$ be a fixed $p$-dimensional subspac of &#10;$\mathbb{R}^{m\times n}$, which is $\nu$-coherent. Suppose ${\color{red}A_0} \in \mathbb{R}^{m \times n}$, $m \ge n$ have rank $r$,&#10;and $\color[RGB]{0,120,0}E_0$ have a Bernoulli support with error probability $\rho$. Then if&#10;\begin{equation*}&#10;\color{red} r \;\le\; \rho_r \, \left(\frac{m}{\alpha \nu \mu p}\right)^{1/3}, \quad \rho &lt; \rho^\star&#10;\end{equation*} &#10;then with very high probability&#10;\begin{equation*}&#10;({\color{red}A_0}, {\color[RGB]{0,120,0}E_0}) \;=\; &#10;\arg \min \| {\color{red}A} \|_* + \frac{1}{\sqrt{m}} \| {\color[RGB]{0,120,0}E} \|_1 \quad &#10;\mathrm{subj} \quad \mathcal{P}_Q[{\color{red}A} + {\color[RGB]{0,120,0}E}] = &#10;\mathcal{P}_Q[{\color{red}A_0} + {\color[RGB]{0,120,0}E_0}], &#10;\end{equation*}&#10;for some numerical constant $\rho_r$ and $\rho^\star$, and the minimizer is unique. &#10;\end{theorem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1424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{\color{blue}A} + {\color{red}E} + {\color[RGB]{90,0,110} Z} ]$,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493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thm,amsfonts,amssymb,amscd,latexsym}&#10;\newtheorem{theorem}{Theorem}&#10;&#10;\usepackage{xcolor}&#10;\pagecolor[HTML]{FFFFFF}&#10;\usepackage{color}&#10;\pagestyle{empty}&#10;\begin{document}&#10;\color{black}&#10;A subspace $S \subseteq \mathbb{R}^{m\times n}$ is $\nu$-{\bf coherent} if there exists an &#10;orthonormal basis $\{G_i\}$ for $S$ satisfying $\max_i \|G_i\|^2 \le \nu/\min{m,n}$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4"/>
  <p:tag name="PICTUREFILESIZE" val="3158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thm,amsfonts,amssymb,amscd,latexsym}&#10;\newtheorem{theorem}{Theorem}&#10;\usepackage{xcolor}&#10;\pagecolor[HTML]{FFFFFF}&#10;\usepackage{color}&#10;\pagestyle{empty}&#10;\begin{document}&#10;\color{black}&#10;\setcounter{theorem}{5}&#10;\begin{theorem}[\bf Compressive Sensing] &#10;Let ${\color{red}A_0} \in \mathbb{R}^{m \times n}$, $m \ge n$ have rank $r &#10;\le \rho_r \, \frac{m}{\mu^2 \log^2(n)}$, and $\color[RGB]{0,120,0}E_0$ have a &#10;Bernoulli support with error probability $\rho &lt; \rho^\star$. &#10;Let $Q^\perp$ be a random subspac of  $\mathbb{R}^{m\times n}$ of dimension&#10;\begin{equation*} &#10;\dim(Q) \ge C_Q (\rho mn + mr) \cdot \log^2m,&#10;\end{equation*}&#10;distributed according to the Haar measure, independent of the support of $E_0$. &#10;Then with very high probability&#10;\begin{equation*}&#10;({\color{red}A_0}, {\color[RGB]{0,120,0}E_0}) \;=\; &#10;\arg \min \| {\color{red}A} \|_* + \frac{1}{\sqrt{m}} \| {\color[RGB]{0,120,0}E} \|_1 \quad &#10;\mathrm{subj} \quad \mathcal{P}_Q[{\color{red}A} + {\color[RGB]{0,120,0}E}] = &#10;\mathcal{P}_Q[{\color{red}A_0} + {\color[RGB]{0,120,0}E_0}], &#10;\end{equation*}&#10;for some numerical constant $\rho_r$, $C_p$ and $\rho^\star$, and the minimizer is unique. &#10;\end{theorem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16117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y = Ax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2"/>
  <p:tag name="PICTUREFILESIZE" val="232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Y\circ\tau = A(X) + E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1"/>
  <p:tag name="PICTUREFILESIZE" val="468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y\circ \tau = Ax + e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4"/>
  <p:tag name="PICTUREFILESIZE" val="372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Y = A(X) + E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7"/>
  <p:tag name="PICTUREFILESIZE" val="392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y = Ax + e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9"/>
  <p:tag name="PICTUREFILESIZE" val="295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Y = A(X)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"/>
  <p:tag name="PICTUREFILESIZE" val="316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|x\|_0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158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|x\|_1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13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|X\|_*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"/>
  <p:tag name="PICTUREFILESIZE" val="177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box{rank}(X)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7"/>
  <p:tag name="PICTUREFILESIZE" val="324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Y = A(X) + B(E) + Z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2"/>
  <p:tag name="PICTUREFILESIZE" val="591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thm,amsfonts,amssymb,amscd,latexsym}&#10;\newtheorem{theorem}{Theorem}&#10;\newtheorem{definition}{Definition}&#10;\usepackage{xcolor}&#10;\pagecolor[HTML]{FFFFFF}&#10;\usepackage{color}&#10;\pagestyle{empty}&#10;\begin{document}&#10;\color{black}&#10;A norm $\| \cdot \|$ is said to be {\bf decomposable} at $\mathbf{X}$ if there exists a subspace $T$ and &#10;a matrix $\mathbf S$ such that &#10;\begin{equation*}&#10;\partial \|\cdot\|(\mathbf{X}) = \{ \Lambda \mid \mathcal{P}_T(\Lambda) = \mathbf{S}, \|P_{T^{\perp}}(\Lambda)\|^* \le 1\},&#10;\end{equation*}&#10;where $\|\cdot \|^*$ is the dual norm of $\|\cdot \|$, and $\mathcal{P}_{T^{\perp}}$ is nonexpansive w.r.t. $\|\cdot \|^*$.&#10;\\ \\ \\&#10;{\bf Theorem} [Candes, Recht'11] Any low-complexity signal $\mathbf{X}^0$ can be exactly recovered &#10;from high compressive measurements via convex optimization:&#10;\begin{equation*}&#10;||\mathbf{X}||_{\diamond} \quad \mbox{subject to} \quad \mathcal{P}_Q(\mathbf{X}) = \mathcal{P}_Q(\mathbf{X}^0),&#10;\end{equation*}&#10;for a decomposable norm $\|\cdot\|_{\diamond}$. 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12803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thm,amsfonts,amssymb,amscd,latexsym}&#10;\newtheorem{theorem}{Theorem}&#10;\usepackage{xcolor}&#10;\pagecolor[HTML]{FFFFFF}&#10;\usepackage{color}&#10;\pagestyle{empty}&#10;\begin{document}&#10;\color{black}&#10;\setcounter{theorem}{6}&#10;\begin{theorem}[\bf Compressive Sensing of Mixed Low-Comp. Structures]&#10;Let $Q^\perp$ be a random subspac of  $\mathbb{R}^{m\times n}$ of dimension&#10;\begin{equation*} &#10;\dim(Q) \ge O(\log^2m) \times \mathrm{intrinsic} \; \mathrm{degrees} \; \mathrm{of}&#10;\; \mathrm{freedom of} \; (\mathbf{X}_1, \ldots, \mathbf{X}_k),&#10;\end{equation*}&#10;distributed according to the Haar measure, independent of $\mathbf{X}_i$. &#10;Then with very high probability&#10;\begin{equation*}&#10;(\mathbf{X}_1^0, \ldots, \mathbf{X}_k^0) \;=\; &#10;\arg \min \sum_{i = 1}^k \lambda_i \|\mathbf{X}_i \|_{(i)}  \quad &#10;\mathrm{subj} \quad \mathcal{P}_Q\big[\sum_{i = 1}^k \mathbf{X}_i \big] = &#10;\mathcal{P}_Q\big[\sum_{i = 1}^k \mathbf{X}_i^0 \big], &#10;\end{equation*}&#10;and the minimizer is unique. &#10;\end{theorem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4"/>
  <p:tag name="PICTUREFILESIZE" val="13230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thm,amsfonts,amssymb,amscd,latexsym}&#10;\newtheorem{theorem}{Theorem}&#10;\newtheorem{definition}{Definition}&#10;\usepackage{xcolor}&#10;\pagecolor[HTML]{FFFFFF}&#10;\usepackage{color}&#10;\pagestyle{empty}&#10;\begin{document}&#10;Suppose $(\mathbf{X}_1^0, \ldots, \mathbf{X}_k^0) \;=\; &#10;\arg \min \sum_{i = 1}^k \lambda_i \|\mathbf{X}_i \|_{(i)}  \quad &#10;\mathrm{subj} \quad \sum_{i = 1}^k \mathbf{X}_i = \sum_{i = 1}^k \mathbf{X}_i^0$, &#10;for decomposable norms $\|\cdot\|_{(i)}$ that majorize the Frobenius norm. 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60"/>
  <p:tag name="PICTUREFILESIZE" val="3516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X^0 = \mbox{arg}\min \|X\|_{\diamond} \quad \mbox{s.t.} \quad \mathcal{P}_Q(X) = \mathcal{P}_Q(X^0)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6"/>
  <p:tag name="PICTUREFILESIZE" val="1100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X^0_1, \ldots, X^0_k) = &#10;\mbox{arg}\min \sum\lambda_i\|X_i\|_{(i)} \;\; \mbox{s.t.} \;\;&#10;\mathcal{P}_Q(\sum_i X_i) = \mathcal{P}_Q(\sum_i X^0_i)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2"/>
  <p:tag name="PICTUREFILESIZE" val="181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E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7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[RGB]{90,0,110} $Z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6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A,E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48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Omeg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9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A,E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4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athrm{rank}(A) \ll m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2"/>
  <p:tag name="PICTUREFILESIZE" val="47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{\color{blue}A} + {\color{red}E} + {\color[RGB]{90,0,110} Z} ]$,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493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E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7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[RGB]{90,0,110} $Z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6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A,E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48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Omeg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9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A,E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48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Given $y = L x_0$, $L \in \mathbb{R}^{m \times n}$, $m \ll n$, recover $x_0$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4"/>
  <p:tag name="PICTUREFILESIZE" val="119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x_0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"/>
  <p:tag name="PICTUREFILESIZE" val="12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A + E, \qquad |E_{ij}| \; \text{sometimes large, but most} \; E_{ij} \; \text{are zero}$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7"/>
  <p:tag name="PICTUREFILESIZE" val="120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L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8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m \ll n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"/>
  <p:tag name="PICTUREFILESIZE" val="22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fonts,amscd}&#10;\begin{document}&#10;$=$&#10;\end{document}"/>
  <p:tag name="FILENAME" val="TP_tmp"/>
  <p:tag name="FORMAT" val="emf"/>
  <p:tag name="RES" val="1200"/>
  <p:tag name="BLEND" val="0"/>
  <p:tag name="TRANSPARENT" val="0"/>
  <p:tag name="TBUG" val="0"/>
  <p:tag name="ALLOWFS" val="0"/>
  <p:tag name="ORIGWIDTH" val="9"/>
  <p:tag name="PICTUREFILESIZE" val="77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L \in \mathbb{R}^{m \times n}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"/>
  <p:tag name="PICTUREFILESIZE" val="323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y \in \mathbb{R}^{m}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75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x \in \mathbb{R}^{n}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"/>
  <p:tag name="PICTUREFILESIZE" val="24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{\color{blue}A} + {\color{red}E} + {\color[RGB]{90,0,110} Z} ]$,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493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E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7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[RGB]{90,0,110} $Z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A + E + Z, \qquad \| Z \|_F \le \eta$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7"/>
  <p:tag name="PICTUREFILESIZE" val="505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A,E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48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Omeg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9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A,E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48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{\color{blue}A} + {\color{red}E} + {\color[RGB]{90,0,110} Z} ]$,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493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E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7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[RGB]{90,0,110} $Z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6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A,E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4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A + E + Z ], \qquad \Omega \subset [m] \times [n] \; \text{the set of observed entries}$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9"/>
  <p:tag name="PICTUREFILESIZE" val="1406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Omeg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9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A,E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48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Given $y = \mathcal{L}[ X_0 ]$, $\mathcal{L} : \mathbb{R}^{m \times n} \to \mathbb{R}^p$, recover $X_0$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2"/>
  <p:tag name="PICTUREFILESIZE" val="115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X_0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54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athcal{L}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10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p \ll mn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6"/>
  <p:tag name="PICTUREFILESIZE" val="274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langle \quad\;\, \quad\;\, \rangle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6"/>
  <p:tag name="PICTUREFILESIZE" val="154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fonts,amscd}&#10;\begin{document}&#10;$=$&#10;\end{document}"/>
  <p:tag name="FILENAME" val="TP_tmp"/>
  <p:tag name="FORMAT" val="emf"/>
  <p:tag name="RES" val="1200"/>
  <p:tag name="BLEND" val="0"/>
  <p:tag name="TRANSPARENT" val="0"/>
  <p:tag name="TBUG" val="0"/>
  <p:tag name="ALLOWFS" val="0"/>
  <p:tag name="ORIGWIDTH" val="9"/>
  <p:tag name="PICTUREFILESIZE" val="7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y \in \mathbb{R}^{p}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"/>
  <p:tag name="PICTUREFILESIZE" val="262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X \in \mathbb{R}^{m \times n}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8"/>
  <p:tag name="PICTUREFILESIZE" val="35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A = \left[ \mathbf{a}_1 \mid \dots \mid \mathbf{a}_n \right] \in \mathbb{R}^{m \times n}$,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7"/>
  <p:tag name="PICTUREFILESIZE" val="582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athcal{L}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10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i = 1 \dots p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3"/>
  <p:tag name="PICTUREFILESIZE" val="205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{\color{blue}A} + {\color{red}E} + {\color[RGB]{90,0,110} Z} ]$,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493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E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7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[RGB]{90,0,110} $Z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6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A,E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48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Omeg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9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A,E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4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athrm{rank}(A) \ll m.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2"/>
  <p:tag name="PICTUREFILESIZE" val="47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{\color{blue}A} + {\color{red}E} + {\color[RGB]{90,0,110} Z} ]$,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493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E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7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[RGB]{90,0,110} $Z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6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A,E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48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Omeg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9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(A,E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48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X_0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54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Given $y = \mathcal{P}_{\Omega}[ X_0 ]$, $\Omega \subset [m] \times [n]$, recover $X_0$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8"/>
  <p:tag name="PICTUREFILESIZE" val="115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A + E, \qquad |E_{ij}| \; \text{sometimes large, but most} \; E_{ij} \; \text{are zero}$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7"/>
  <p:tag name="PICTUREFILESIZE" val="120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|\Omega| \ll mn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3"/>
  <p:tag name="PICTUREFILESIZE" val="336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Omeg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9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X_0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54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\mathcal{P}_\Omeg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61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X_0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54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X \in \mathbb{R}^{m \times n}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8"/>
  <p:tag name="PICTUREFILESIZE" val="354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ack} $D = \mathcal{P}_\Omega[ {\color{blue}A} + {\color{red}E} + {\color[RGB]{90,0,110} Z} ]$,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493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blue} $A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1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{red} $E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97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,amscd,latexsym}&#10;\usepackage{xcolor}&#10;\pagecolor[HTML]{FFFFFF}&#10;\usepackage{color}&#10;\pagestyle{empty}&#10;\begin{document}&#10;\color[RGB]{90,0,110} $Z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964"/>
</p:tagLst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38959</TotalTime>
  <Words>3006</Words>
  <Application>Microsoft Office PowerPoint</Application>
  <PresentationFormat>On-screen Show (4:3)</PresentationFormat>
  <Paragraphs>731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Wingdings</vt:lpstr>
      <vt:lpstr>cmmi10</vt:lpstr>
      <vt:lpstr>ＭＳ Ｐゴシック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Yi 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Dense Error Correction via l1-minimization</dc:title>
  <dc:creator>Yi Ma</dc:creator>
  <cp:lastModifiedBy>Yi Ma</cp:lastModifiedBy>
  <cp:revision>917</cp:revision>
  <dcterms:created xsi:type="dcterms:W3CDTF">2008-09-03T04:50:06Z</dcterms:created>
  <dcterms:modified xsi:type="dcterms:W3CDTF">2012-07-03T04:01:32Z</dcterms:modified>
</cp:coreProperties>
</file>