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0.xml" ContentType="application/vnd.openxmlformats-officedocument.presentationml.notesSlide+xml"/>
  <Override PartName="/ppt/tags/tag68.xml" ContentType="application/vnd.openxmlformats-officedocument.presentationml.tags+xml"/>
  <Override PartName="/ppt/notesSlides/notesSlide2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2.xml" ContentType="application/vnd.openxmlformats-officedocument.presentationml.notesSlide+xml"/>
  <Override PartName="/ppt/tags/tag108.xml" ContentType="application/vnd.openxmlformats-officedocument.presentationml.tags+xml"/>
  <Override PartName="/ppt/notesSlides/notesSlide33.xml" ContentType="application/vnd.openxmlformats-officedocument.presentationml.notesSlide+xml"/>
  <Override PartName="/ppt/tags/tag10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6.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61.xml" ContentType="application/vnd.openxmlformats-officedocument.presentationml.tags+xml"/>
  <Override PartName="/ppt/notesSlides/notesSlide41.xml" ContentType="application/vnd.openxmlformats-officedocument.presentationml.notesSlide+xml"/>
  <Override PartName="/ppt/tags/tag162.xml" ContentType="application/vnd.openxmlformats-officedocument.presentationml.tags+xml"/>
  <Override PartName="/ppt/notesSlides/notesSlide42.xml" ContentType="application/vnd.openxmlformats-officedocument.presentationml.notesSlide+xml"/>
  <Override PartName="/ppt/tags/tag16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sldIdLst>
    <p:sldId id="256" r:id="rId2"/>
    <p:sldId id="257" r:id="rId3"/>
    <p:sldId id="296" r:id="rId4"/>
    <p:sldId id="332" r:id="rId5"/>
    <p:sldId id="300" r:id="rId6"/>
    <p:sldId id="334" r:id="rId7"/>
    <p:sldId id="335" r:id="rId8"/>
    <p:sldId id="336" r:id="rId9"/>
    <p:sldId id="337" r:id="rId10"/>
    <p:sldId id="338" r:id="rId11"/>
    <p:sldId id="339" r:id="rId12"/>
    <p:sldId id="340" r:id="rId13"/>
    <p:sldId id="341" r:id="rId14"/>
    <p:sldId id="342" r:id="rId15"/>
    <p:sldId id="343" r:id="rId16"/>
    <p:sldId id="345" r:id="rId17"/>
    <p:sldId id="392" r:id="rId18"/>
    <p:sldId id="349" r:id="rId19"/>
    <p:sldId id="350" r:id="rId20"/>
    <p:sldId id="352" r:id="rId21"/>
    <p:sldId id="354" r:id="rId22"/>
    <p:sldId id="351" r:id="rId23"/>
    <p:sldId id="355" r:id="rId24"/>
    <p:sldId id="356" r:id="rId25"/>
    <p:sldId id="346" r:id="rId26"/>
    <p:sldId id="357" r:id="rId27"/>
    <p:sldId id="358" r:id="rId28"/>
    <p:sldId id="359" r:id="rId29"/>
    <p:sldId id="344" r:id="rId30"/>
    <p:sldId id="360" r:id="rId31"/>
    <p:sldId id="361" r:id="rId32"/>
    <p:sldId id="362" r:id="rId33"/>
    <p:sldId id="363" r:id="rId34"/>
    <p:sldId id="443" r:id="rId35"/>
    <p:sldId id="364" r:id="rId36"/>
    <p:sldId id="365" r:id="rId37"/>
    <p:sldId id="378" r:id="rId38"/>
    <p:sldId id="368" r:id="rId39"/>
    <p:sldId id="376" r:id="rId40"/>
    <p:sldId id="382" r:id="rId41"/>
    <p:sldId id="383" r:id="rId42"/>
    <p:sldId id="384" r:id="rId43"/>
    <p:sldId id="441" r:id="rId44"/>
    <p:sldId id="442" r:id="rId45"/>
    <p:sldId id="385" r:id="rId46"/>
    <p:sldId id="386" r:id="rId47"/>
    <p:sldId id="387" r:id="rId48"/>
    <p:sldId id="388" r:id="rId49"/>
    <p:sldId id="389" r:id="rId50"/>
    <p:sldId id="390" r:id="rId51"/>
    <p:sldId id="370" r:id="rId52"/>
    <p:sldId id="369" r:id="rId53"/>
    <p:sldId id="372" r:id="rId54"/>
    <p:sldId id="374" r:id="rId55"/>
    <p:sldId id="373" r:id="rId56"/>
    <p:sldId id="439" r:id="rId57"/>
    <p:sldId id="440" r:id="rId58"/>
  </p:sldIdLst>
  <p:sldSz cx="9144000" cy="6858000" type="screen4x3"/>
  <p:notesSz cx="6858000" cy="9144000"/>
  <p:embeddedFontLst>
    <p:embeddedFont>
      <p:font typeface="宋体" pitchFamily="2" charset="-122"/>
      <p:regular r:id="rId60"/>
    </p:embeddedFont>
    <p:embeddedFont>
      <p:font typeface="cmmi10" pitchFamily="34" charset="0"/>
      <p:regular r:id="rId61"/>
    </p:embeddedFont>
    <p:embeddedFont>
      <p:font typeface="Calibri" pitchFamily="34" charset="0"/>
      <p:regular r:id="rId62"/>
      <p:bold r:id="rId63"/>
      <p:italic r:id="rId64"/>
      <p:boldItalic r:id="rId65"/>
    </p:embeddedFont>
    <p:embeddedFont>
      <p:font typeface="Cambria Math" pitchFamily="18" charset="0"/>
      <p:regular r:id="rId66"/>
    </p:embeddedFont>
    <p:embeddedFont>
      <p:font typeface="ＭＳ Ｐゴシック" pitchFamily="34" charset="-128"/>
      <p:regular r:id="rId67"/>
    </p:embeddedFont>
  </p:embeddedFontLst>
  <p:custDataLst>
    <p:tags r:id="rId6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0368" autoAdjust="0"/>
  </p:normalViewPr>
  <p:slideViewPr>
    <p:cSldViewPr>
      <p:cViewPr varScale="1">
        <p:scale>
          <a:sx n="63" d="100"/>
          <a:sy n="63" d="100"/>
        </p:scale>
        <p:origin x="-70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B5DCF32-6617-45D6-9B8A-F850906DC6F0}" type="datetimeFigureOut">
              <a:rPr lang="en-US"/>
              <a:pPr>
                <a:defRPr/>
              </a:pPr>
              <a:t>7/3/2012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0E0485-A90C-441F-B7FB-EF707AE97FFA}" type="slidenum">
              <a:rPr lang="en-US"/>
              <a:pPr>
                <a:defRPr/>
              </a:pPr>
              <a:t>‹#›</a:t>
            </a:fld>
            <a:endParaRPr lang="en-US"/>
          </a:p>
        </p:txBody>
      </p:sp>
    </p:spTree>
    <p:extLst>
      <p:ext uri="{BB962C8B-B14F-4D97-AF65-F5344CB8AC3E}">
        <p14:creationId xmlns:p14="http://schemas.microsoft.com/office/powerpoint/2010/main" val="3089844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440E0485-A90C-441F-B7FB-EF707AE97FFA}" type="slidenum">
              <a:rPr lang="en-US" smtClean="0"/>
              <a:pPr>
                <a:defRPr/>
              </a:pPr>
              <a:t>1</a:t>
            </a:fld>
            <a:endParaRPr lang="en-US"/>
          </a:p>
        </p:txBody>
      </p:sp>
    </p:spTree>
    <p:extLst>
      <p:ext uri="{BB962C8B-B14F-4D97-AF65-F5344CB8AC3E}">
        <p14:creationId xmlns:p14="http://schemas.microsoft.com/office/powerpoint/2010/main" val="179516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10</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11</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12</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13</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Ask Yi RE other</a:t>
            </a:r>
            <a:r>
              <a:rPr lang="en-US" baseline="0" dirty="0" smtClean="0"/>
              <a:t> examples</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14</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15</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16</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17</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18</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19</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example, if we use CVX, then it can only solve RPCA at a scale of 80x80, as it uses an interior point algorithm to solve the PRCA. This is because in an interior point algorithm, one has to compute the Hessian, which requires O(n^4) storage. </a:t>
            </a:r>
          </a:p>
          <a:p>
            <a:pPr eaLnBrk="1" hangingPunct="1">
              <a:spcBef>
                <a:spcPct val="0"/>
              </a:spcBef>
            </a:pPr>
            <a:endParaRPr lang="en-US" smtClean="0"/>
          </a:p>
          <a:p>
            <a:pPr eaLnBrk="1" hangingPunct="1">
              <a:spcBef>
                <a:spcPct val="0"/>
              </a:spcBef>
            </a:pPr>
            <a:r>
              <a:rPr lang="en-US" smtClean="0"/>
              <a:t>Add figure for L1 norm showing the  non-smooth nature of the objective function…</a:t>
            </a:r>
          </a:p>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280127-9D86-432B-AB79-BE951DFB5BA3}"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20</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21</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22</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23</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24</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25</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26</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27</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28</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29</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Add people on matrix completion and even L1 minimization</a:t>
            </a:r>
          </a:p>
          <a:p>
            <a:pPr eaLnBrk="1" hangingPunct="1">
              <a:spcBef>
                <a:spcPct val="0"/>
              </a:spcBef>
            </a:pPr>
            <a:endParaRPr lang="en-US" dirty="0" smtClean="0"/>
          </a:p>
          <a:p>
            <a:pPr eaLnBrk="1" hangingPunct="1">
              <a:spcBef>
                <a:spcPct val="0"/>
              </a:spcBef>
            </a:pPr>
            <a:r>
              <a:rPr lang="en-US" dirty="0" smtClean="0"/>
              <a:t>All groups are tackling the problem of developing fast, scalable algorithms for L1 or nuclear norm minimization… </a:t>
            </a:r>
          </a:p>
          <a:p>
            <a:pPr eaLnBrk="1" hangingPunct="1">
              <a:spcBef>
                <a:spcPct val="0"/>
              </a:spcBef>
            </a:pPr>
            <a:endParaRPr lang="en-US" dirty="0" smtClean="0"/>
          </a:p>
          <a:p>
            <a:pPr marL="228600" indent="-228600" eaLnBrk="1" hangingPunct="1">
              <a:spcBef>
                <a:spcPct val="0"/>
              </a:spcBef>
              <a:buAutoNum type="arabicPeriod"/>
            </a:pPr>
            <a:r>
              <a:rPr lang="en-US" dirty="0" smtClean="0"/>
              <a:t>Before</a:t>
            </a:r>
            <a:r>
              <a:rPr lang="en-US" baseline="0" dirty="0" smtClean="0"/>
              <a:t> our work, l1-minimization and nuclear-norm minimization are separated. We are the first to combine them.</a:t>
            </a:r>
          </a:p>
          <a:p>
            <a:pPr marL="228600" indent="-228600" eaLnBrk="1" hangingPunct="1">
              <a:spcBef>
                <a:spcPct val="0"/>
              </a:spcBef>
              <a:buAutoNum type="arabicPeriod"/>
            </a:pPr>
            <a:r>
              <a:rPr lang="en-US" baseline="0" dirty="0" smtClean="0"/>
              <a:t>These people are leading researchers in the field of sparse representation. However, they are mostly theoreticians. They don’t care about large scale problems as we do. </a:t>
            </a:r>
            <a:endParaRPr lang="en-US"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943DEA-A955-4A4D-9305-F021190C7EE9}"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30</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31</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54472B-DE09-46D6-8730-700F620406BC}" type="slidenum">
              <a:rPr lang="en-US" smtClean="0"/>
              <a:pPr fontAlgn="base">
                <a:spcBef>
                  <a:spcPct val="0"/>
                </a:spcBef>
                <a:spcAft>
                  <a:spcPct val="0"/>
                </a:spcAft>
                <a:defRPr/>
              </a:pPr>
              <a:t>32</a:t>
            </a:fld>
            <a:endParaRPr lang="en-US" smtClean="0"/>
          </a:p>
        </p:txBody>
      </p:sp>
      <p:sp>
        <p:nvSpPr>
          <p:cNvPr id="368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33</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34</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35</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54472B-DE09-46D6-8730-700F620406BC}" type="slidenum">
              <a:rPr lang="en-US" smtClean="0"/>
              <a:pPr fontAlgn="base">
                <a:spcBef>
                  <a:spcPct val="0"/>
                </a:spcBef>
                <a:spcAft>
                  <a:spcPct val="0"/>
                </a:spcAft>
                <a:defRPr/>
              </a:pPr>
              <a:t>36</a:t>
            </a:fld>
            <a:endParaRPr lang="en-US" smtClean="0"/>
          </a:p>
        </p:txBody>
      </p:sp>
      <p:sp>
        <p:nvSpPr>
          <p:cNvPr id="368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98B1D0-B870-47C8-82E4-4774C2436900}" type="slidenum">
              <a:rPr lang="en-US" smtClean="0"/>
              <a:pPr fontAlgn="base">
                <a:spcBef>
                  <a:spcPct val="0"/>
                </a:spcBef>
                <a:spcAft>
                  <a:spcPct val="0"/>
                </a:spcAft>
                <a:defRPr/>
              </a:pPr>
              <a:t>38</a:t>
            </a:fld>
            <a:endParaRPr lang="en-US" smtClean="0"/>
          </a:p>
        </p:txBody>
      </p:sp>
      <p:sp>
        <p:nvSpPr>
          <p:cNvPr id="378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fontAlgn="auto" hangingPunct="1">
              <a:spcBef>
                <a:spcPts val="0"/>
              </a:spcBef>
              <a:spcAft>
                <a:spcPts val="0"/>
              </a:spcAft>
              <a:defRPr/>
            </a:pPr>
            <a:r>
              <a:rPr lang="en-US" dirty="0" smtClean="0"/>
              <a:t>Highlight:</a:t>
            </a:r>
          </a:p>
          <a:p>
            <a:pPr marL="228600" indent="-228600" eaLnBrk="1" fontAlgn="auto" hangingPunct="1">
              <a:spcBef>
                <a:spcPts val="0"/>
              </a:spcBef>
              <a:spcAft>
                <a:spcPts val="0"/>
              </a:spcAft>
              <a:buFontTx/>
              <a:buAutoNum type="arabicPeriod"/>
              <a:defRPr/>
            </a:pPr>
            <a:r>
              <a:rPr lang="en-US" dirty="0" smtClean="0"/>
              <a:t>The algorithms are listed in a chronological order;</a:t>
            </a:r>
          </a:p>
          <a:p>
            <a:pPr marL="228600" indent="-228600" eaLnBrk="1" fontAlgn="auto" hangingPunct="1">
              <a:spcBef>
                <a:spcPts val="0"/>
              </a:spcBef>
              <a:spcAft>
                <a:spcPts val="0"/>
              </a:spcAft>
              <a:buFontTx/>
              <a:buAutoNum type="arabicPeriod"/>
              <a:defRPr/>
            </a:pPr>
            <a:r>
              <a:rPr lang="en-US" dirty="0" smtClean="0"/>
              <a:t>The number of iterations is constant;</a:t>
            </a:r>
          </a:p>
          <a:p>
            <a:pPr marL="228600" indent="-228600" eaLnBrk="1" fontAlgn="auto" hangingPunct="1">
              <a:spcBef>
                <a:spcPts val="0"/>
              </a:spcBef>
              <a:spcAft>
                <a:spcPts val="0"/>
              </a:spcAft>
              <a:buFontTx/>
              <a:buAutoNum type="arabicPeriod"/>
              <a:defRPr/>
            </a:pPr>
            <a:r>
              <a:rPr lang="en-US" dirty="0" smtClean="0"/>
              <a:t>Can run moderately sized data, e.g. 5kx5k, on a single PC.</a:t>
            </a:r>
          </a:p>
          <a:p>
            <a:pPr marL="228600" indent="-228600" eaLnBrk="1" fontAlgn="auto" hangingPunct="1">
              <a:spcBef>
                <a:spcPts val="0"/>
              </a:spcBef>
              <a:spcAft>
                <a:spcPts val="0"/>
              </a:spcAft>
              <a:buFontTx/>
              <a:buAutoNum type="arabicPeriod"/>
              <a:defRPr/>
            </a:pPr>
            <a:r>
              <a:rPr lang="en-US" dirty="0" smtClean="0"/>
              <a:t>Now we are able to compute 50kx50k matrices on a cluster.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39</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1D5074C-233A-407C-9B11-61C240943DB1}" type="slidenum">
              <a:rPr lang="en-US" smtClean="0"/>
              <a:pPr>
                <a:defRPr/>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Add people on matrix completion and even L1 minimization</a:t>
            </a:r>
          </a:p>
          <a:p>
            <a:pPr eaLnBrk="1" hangingPunct="1">
              <a:spcBef>
                <a:spcPct val="0"/>
              </a:spcBef>
            </a:pPr>
            <a:endParaRPr lang="en-US" dirty="0" smtClean="0"/>
          </a:p>
          <a:p>
            <a:pPr eaLnBrk="1" hangingPunct="1">
              <a:spcBef>
                <a:spcPct val="0"/>
              </a:spcBef>
            </a:pPr>
            <a:r>
              <a:rPr lang="en-US" dirty="0" smtClean="0"/>
              <a:t>All groups are tackling the problem of developing fast, scalable algorithms for L1 or nuclear norm minimization… </a:t>
            </a:r>
          </a:p>
          <a:p>
            <a:pPr eaLnBrk="1" hangingPunct="1">
              <a:spcBef>
                <a:spcPct val="0"/>
              </a:spcBef>
            </a:pPr>
            <a:endParaRPr lang="en-US" dirty="0" smtClean="0"/>
          </a:p>
          <a:p>
            <a:pPr marL="228600" indent="-228600" eaLnBrk="1" hangingPunct="1">
              <a:spcBef>
                <a:spcPct val="0"/>
              </a:spcBef>
              <a:buAutoNum type="arabicPeriod"/>
            </a:pPr>
            <a:r>
              <a:rPr lang="en-US" dirty="0" smtClean="0"/>
              <a:t>Before</a:t>
            </a:r>
            <a:r>
              <a:rPr lang="en-US" baseline="0" dirty="0" smtClean="0"/>
              <a:t> our work, l1-minimization and nuclear-norm minimization are separated. We are the first to combine them.</a:t>
            </a:r>
          </a:p>
          <a:p>
            <a:pPr marL="228600" indent="-228600" eaLnBrk="1" hangingPunct="1">
              <a:spcBef>
                <a:spcPct val="0"/>
              </a:spcBef>
              <a:buAutoNum type="arabicPeriod"/>
            </a:pPr>
            <a:r>
              <a:rPr lang="en-US" baseline="0" dirty="0" smtClean="0"/>
              <a:t>These people are leading researchers in the field of sparse representation. However, they are mostly theoreticians. They don’t care about large scale problems as we do. </a:t>
            </a:r>
            <a:endParaRPr lang="en-US"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943DEA-A955-4A4D-9305-F021190C7EE9}"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E131DFC-C115-484B-8E27-8960DFF51BBC}" type="slidenum">
              <a:rPr lang="en-US" smtClean="0"/>
              <a:pPr>
                <a:defRPr/>
              </a:pPr>
              <a:t>52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D9CC378-F32A-4FC2-B74A-7FAA1D2E498A}" type="slidenum">
              <a:rPr lang="en-US" smtClean="0"/>
              <a:pPr>
                <a:defRPr/>
              </a:pPr>
              <a:t>53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4E35EAC-65CF-42A7-B95B-F51B8BFFA08A}" type="slidenum">
              <a:rPr lang="en-US" smtClean="0"/>
              <a:pPr>
                <a:defRPr/>
              </a:pPr>
              <a:t>54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B829F1A-06FD-40EA-B12C-8753F481D559}" type="slidenum">
              <a:rPr lang="en-US" smtClean="0"/>
              <a:pPr>
                <a:defRPr/>
              </a:pPr>
              <a:t>55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07A06D1-27BA-4663-B94C-38E682E17729}" type="slidenum">
              <a:rPr lang="en-US" smtClean="0"/>
              <a:pPr/>
              <a:t>56</a:t>
            </a:fld>
            <a:endParaRPr lang="en-US" smtClean="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Today I will focus on one particular observation in automatic face recognition.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05F7C43-9336-480F-8A0C-31D460D05BCD}" type="slidenum">
              <a:rPr lang="en-US" smtClean="0"/>
              <a:pPr/>
              <a:t>57</a:t>
            </a:fld>
            <a:endParaRPr lang="en-US" smtClean="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5</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6</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7</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8</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459D1-4588-4503-8807-C5115D0D38AF}" type="slidenum">
              <a:rPr lang="en-US" smtClean="0"/>
              <a:pPr fontAlgn="base">
                <a:spcBef>
                  <a:spcPct val="0"/>
                </a:spcBef>
                <a:spcAft>
                  <a:spcPct val="0"/>
                </a:spcAft>
                <a:defRPr/>
              </a:pPr>
              <a:t>9</a:t>
            </a:fld>
            <a:endParaRPr lang="en-US" smtClean="0"/>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Here I give an sample to show to how</a:t>
            </a:r>
            <a:r>
              <a:rPr lang="en-US" baseline="0" dirty="0" smtClean="0"/>
              <a:t> impractical those algorithms by theoreticians are. </a:t>
            </a:r>
            <a:endParaRPr lang="en-US" dirty="0" smtClean="0"/>
          </a:p>
          <a:p>
            <a:pPr eaLnBrk="1" hangingPunct="1">
              <a:spcBef>
                <a:spcPct val="0"/>
              </a:spcBef>
            </a:pPr>
            <a:endParaRPr lang="en-US" dirty="0" smtClean="0"/>
          </a:p>
          <a:p>
            <a:pPr eaLnBrk="1" hangingPunct="1">
              <a:spcBef>
                <a:spcPct val="0"/>
              </a:spcBef>
            </a:pPr>
            <a:r>
              <a:rPr lang="en-US" dirty="0" smtClean="0"/>
              <a:t>This algorithm is inspired by </a:t>
            </a:r>
            <a:r>
              <a:rPr lang="en-US" dirty="0" err="1" smtClean="0">
                <a:solidFill>
                  <a:srgbClr val="000000"/>
                </a:solidFill>
              </a:rPr>
              <a:t>Candès</a:t>
            </a:r>
            <a:r>
              <a:rPr lang="en-US" dirty="0" smtClean="0">
                <a:solidFill>
                  <a:srgbClr val="000000"/>
                </a:solidFill>
              </a:rPr>
              <a:t> et al.’s work on matrix completion, a closely related problem.</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7032A-5FB6-46ED-AEAD-09F36C29DDBB}" type="datetimeFigureOut">
              <a:rPr lang="en-US"/>
              <a:pPr>
                <a:defRPr/>
              </a:pPr>
              <a:t>7/3/2012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8A86FF-85B3-4571-8644-539059EA6F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CC9431-D3D1-4FD2-A924-402EEF454CEE}" type="datetimeFigureOut">
              <a:rPr lang="en-US"/>
              <a:pPr>
                <a:defRPr/>
              </a:pPr>
              <a:t>7/3/2012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EE2E87-F02F-4C10-9F9D-B0470B9283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685DC8-3732-4ACD-9095-00E1AA65F6A1}" type="datetimeFigureOut">
              <a:rPr lang="en-US"/>
              <a:pPr>
                <a:defRPr/>
              </a:pPr>
              <a:t>7/3/2012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666B56-2739-4807-B3C5-9AF03F9E3E1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87B1D-1433-49EE-BD76-760370CD5BDD}" type="datetimeFigureOut">
              <a:rPr lang="en-US"/>
              <a:pPr>
                <a:defRPr/>
              </a:pPr>
              <a:t>7/3/2012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BCDF4F-8AC0-4C78-BAA2-0925F08784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D857BB-AA3C-4562-B54B-5F65372ED69F}" type="datetimeFigureOut">
              <a:rPr lang="en-US"/>
              <a:pPr>
                <a:defRPr/>
              </a:pPr>
              <a:t>7/3/2012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4015C4-F4C4-41DB-8BE5-6E9AF6063B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9E657D-2723-4D64-AC81-5D51B46ED22E}" type="datetimeFigureOut">
              <a:rPr lang="en-US"/>
              <a:pPr>
                <a:defRPr/>
              </a:pPr>
              <a:t>7/3/2012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70AE24-D609-4EB8-AEAF-6517D41F38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BCD4EB-69E2-4EC5-A9A6-F1068050F427}" type="datetimeFigureOut">
              <a:rPr lang="en-US"/>
              <a:pPr>
                <a:defRPr/>
              </a:pPr>
              <a:t>7/3/2012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900D960-28D7-4DBF-9688-5C6D49083F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A35355-DD57-4A89-BB8D-69457B0CD6DE}" type="datetimeFigureOut">
              <a:rPr lang="en-US"/>
              <a:pPr>
                <a:defRPr/>
              </a:pPr>
              <a:t>7/3/2012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EFA66C-23A9-45BA-9506-E14686226C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34AE82-883F-46A7-98A5-C4B6660629E1}" type="datetimeFigureOut">
              <a:rPr lang="en-US"/>
              <a:pPr>
                <a:defRPr/>
              </a:pPr>
              <a:t>7/3/2012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AD65E1D-EA14-4288-AE88-D4C1971AC2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0BE2CC-F6B3-4DD1-8B8C-F8F8536B0A1F}" type="datetimeFigureOut">
              <a:rPr lang="en-US"/>
              <a:pPr>
                <a:defRPr/>
              </a:pPr>
              <a:t>7/3/2012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A8814B-D56C-43EC-AED5-FC59519463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9F5982-7888-4215-A804-9A999C9C030A}" type="datetimeFigureOut">
              <a:rPr lang="en-US"/>
              <a:pPr>
                <a:defRPr/>
              </a:pPr>
              <a:t>7/3/2012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3C44AB-5CE5-4344-AB51-7988110ABB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AE4432A-1FB3-438E-81EC-F64A7E67B424}" type="datetimeFigureOut">
              <a:rPr lang="en-US"/>
              <a:pPr>
                <a:defRPr/>
              </a:pPr>
              <a:t>7/3/2012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48E93C-5481-4923-93E0-E10E026A3D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2.xml"/><Relationship Id="rId7" Type="http://schemas.openxmlformats.org/officeDocument/2006/relationships/image" Target="../media/image20.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9.emf"/><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25.emf"/><Relationship Id="rId3" Type="http://schemas.openxmlformats.org/officeDocument/2006/relationships/tags" Target="../tags/tag25.xml"/><Relationship Id="rId7" Type="http://schemas.openxmlformats.org/officeDocument/2006/relationships/slideLayout" Target="../slideLayouts/slideLayout1.xml"/><Relationship Id="rId12" Type="http://schemas.openxmlformats.org/officeDocument/2006/relationships/image" Target="../media/image24.emf"/><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3.emf"/><Relationship Id="rId5" Type="http://schemas.openxmlformats.org/officeDocument/2006/relationships/tags" Target="../tags/tag27.xml"/><Relationship Id="rId10" Type="http://schemas.openxmlformats.org/officeDocument/2006/relationships/image" Target="../media/image19.emf"/><Relationship Id="rId4" Type="http://schemas.openxmlformats.org/officeDocument/2006/relationships/tags" Target="../tags/tag26.xml"/><Relationship Id="rId9" Type="http://schemas.openxmlformats.org/officeDocument/2006/relationships/image" Target="../media/image22.emf"/><Relationship Id="rId14" Type="http://schemas.openxmlformats.org/officeDocument/2006/relationships/image" Target="../media/image21.emf"/></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31.xml"/><Relationship Id="rId7" Type="http://schemas.openxmlformats.org/officeDocument/2006/relationships/image" Target="../media/image26.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3.xml"/><Relationship Id="rId5" Type="http://schemas.openxmlformats.org/officeDocument/2006/relationships/slideLayout" Target="../slideLayouts/slideLayout1.xml"/><Relationship Id="rId10" Type="http://schemas.openxmlformats.org/officeDocument/2006/relationships/image" Target="../media/image29.emf"/><Relationship Id="rId4" Type="http://schemas.openxmlformats.org/officeDocument/2006/relationships/tags" Target="../tags/tag32.xml"/><Relationship Id="rId9" Type="http://schemas.openxmlformats.org/officeDocument/2006/relationships/image" Target="../media/image28.emf"/></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35.xml"/><Relationship Id="rId7" Type="http://schemas.openxmlformats.org/officeDocument/2006/relationships/image" Target="../media/image30.em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4.xml"/><Relationship Id="rId5" Type="http://schemas.openxmlformats.org/officeDocument/2006/relationships/slideLayout" Target="../slideLayouts/slideLayout1.xml"/><Relationship Id="rId10" Type="http://schemas.openxmlformats.org/officeDocument/2006/relationships/image" Target="../media/image33.emf"/><Relationship Id="rId4" Type="http://schemas.openxmlformats.org/officeDocument/2006/relationships/tags" Target="../tags/tag36.xml"/><Relationship Id="rId9"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13" Type="http://schemas.openxmlformats.org/officeDocument/2006/relationships/image" Target="../media/image39.emf"/><Relationship Id="rId3" Type="http://schemas.openxmlformats.org/officeDocument/2006/relationships/tags" Target="../tags/tag40.xml"/><Relationship Id="rId7" Type="http://schemas.openxmlformats.org/officeDocument/2006/relationships/slideLayout" Target="../slideLayouts/slideLayout1.xml"/><Relationship Id="rId12" Type="http://schemas.openxmlformats.org/officeDocument/2006/relationships/image" Target="../media/image38.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37.emf"/><Relationship Id="rId5" Type="http://schemas.openxmlformats.org/officeDocument/2006/relationships/tags" Target="../tags/tag42.xml"/><Relationship Id="rId10" Type="http://schemas.openxmlformats.org/officeDocument/2006/relationships/image" Target="../media/image36.emf"/><Relationship Id="rId4" Type="http://schemas.openxmlformats.org/officeDocument/2006/relationships/tags" Target="../tags/tag41.xml"/><Relationship Id="rId9" Type="http://schemas.openxmlformats.org/officeDocument/2006/relationships/image" Target="../media/image35.emf"/><Relationship Id="rId14" Type="http://schemas.openxmlformats.org/officeDocument/2006/relationships/image" Target="../media/image40.emf"/></Relationships>
</file>

<file path=ppt/slides/_rels/slide18.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42.emf"/><Relationship Id="rId18" Type="http://schemas.openxmlformats.org/officeDocument/2006/relationships/image" Target="../media/image47.emf"/><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41.emf"/><Relationship Id="rId17" Type="http://schemas.openxmlformats.org/officeDocument/2006/relationships/image" Target="../media/image46.emf"/><Relationship Id="rId2" Type="http://schemas.openxmlformats.org/officeDocument/2006/relationships/tags" Target="../tags/tag45.xml"/><Relationship Id="rId16" Type="http://schemas.openxmlformats.org/officeDocument/2006/relationships/image" Target="../media/image45.emf"/><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notesSlide" Target="../notesSlides/notesSlide18.xml"/><Relationship Id="rId5" Type="http://schemas.openxmlformats.org/officeDocument/2006/relationships/tags" Target="../tags/tag48.xml"/><Relationship Id="rId15" Type="http://schemas.openxmlformats.org/officeDocument/2006/relationships/image" Target="../media/image44.emf"/><Relationship Id="rId10" Type="http://schemas.openxmlformats.org/officeDocument/2006/relationships/slideLayout" Target="../slideLayouts/slideLayout1.xml"/><Relationship Id="rId19" Type="http://schemas.openxmlformats.org/officeDocument/2006/relationships/image" Target="../media/image48.emf"/><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43.emf"/></Relationships>
</file>

<file path=ppt/slides/_rels/slide19.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42.emf"/><Relationship Id="rId18" Type="http://schemas.openxmlformats.org/officeDocument/2006/relationships/image" Target="../media/image50.emf"/><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41.emf"/><Relationship Id="rId17" Type="http://schemas.openxmlformats.org/officeDocument/2006/relationships/image" Target="../media/image49.emf"/><Relationship Id="rId2" Type="http://schemas.openxmlformats.org/officeDocument/2006/relationships/tags" Target="../tags/tag54.xml"/><Relationship Id="rId16" Type="http://schemas.openxmlformats.org/officeDocument/2006/relationships/image" Target="../media/image48.emf"/><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notesSlide" Target="../notesSlides/notesSlide19.xml"/><Relationship Id="rId5" Type="http://schemas.openxmlformats.org/officeDocument/2006/relationships/tags" Target="../tags/tag57.xml"/><Relationship Id="rId15" Type="http://schemas.openxmlformats.org/officeDocument/2006/relationships/image" Target="../media/image44.emf"/><Relationship Id="rId10" Type="http://schemas.openxmlformats.org/officeDocument/2006/relationships/slideLayout" Target="../slideLayouts/slideLayout1.xml"/><Relationship Id="rId19" Type="http://schemas.openxmlformats.org/officeDocument/2006/relationships/image" Target="../media/image45.emf"/><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43.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13" Type="http://schemas.openxmlformats.org/officeDocument/2006/relationships/image" Target="../media/image55.emf"/><Relationship Id="rId3" Type="http://schemas.openxmlformats.org/officeDocument/2006/relationships/tags" Target="../tags/tag64.xml"/><Relationship Id="rId7" Type="http://schemas.openxmlformats.org/officeDocument/2006/relationships/slideLayout" Target="../slideLayouts/slideLayout1.xml"/><Relationship Id="rId12" Type="http://schemas.openxmlformats.org/officeDocument/2006/relationships/image" Target="../media/image54.emf"/><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53.emf"/><Relationship Id="rId5" Type="http://schemas.openxmlformats.org/officeDocument/2006/relationships/tags" Target="../tags/tag66.xml"/><Relationship Id="rId10" Type="http://schemas.openxmlformats.org/officeDocument/2006/relationships/image" Target="../media/image52.emf"/><Relationship Id="rId4" Type="http://schemas.openxmlformats.org/officeDocument/2006/relationships/tags" Target="../tags/tag65.xml"/><Relationship Id="rId9" Type="http://schemas.openxmlformats.org/officeDocument/2006/relationships/image" Target="../media/image51.emf"/><Relationship Id="rId14" Type="http://schemas.openxmlformats.org/officeDocument/2006/relationships/image" Target="../media/image56.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68.xml"/><Relationship Id="rId4" Type="http://schemas.openxmlformats.org/officeDocument/2006/relationships/image" Target="../media/image57.emf"/></Relationships>
</file>

<file path=ppt/slides/_rels/slide22.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tags" Target="../tags/tag71.xml"/><Relationship Id="rId7" Type="http://schemas.openxmlformats.org/officeDocument/2006/relationships/image" Target="../media/image59.emf"/><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58.emf"/><Relationship Id="rId5" Type="http://schemas.openxmlformats.org/officeDocument/2006/relationships/notesSlide" Target="../notesSlides/notesSlide22.xml"/><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63.emf"/><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62.emf"/><Relationship Id="rId2" Type="http://schemas.openxmlformats.org/officeDocument/2006/relationships/tags" Target="../tags/tag73.xml"/><Relationship Id="rId16" Type="http://schemas.openxmlformats.org/officeDocument/2006/relationships/image" Target="../media/image66.emf"/><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61.emf"/><Relationship Id="rId5" Type="http://schemas.openxmlformats.org/officeDocument/2006/relationships/tags" Target="../tags/tag76.xml"/><Relationship Id="rId15" Type="http://schemas.openxmlformats.org/officeDocument/2006/relationships/image" Target="../media/image65.emf"/><Relationship Id="rId10" Type="http://schemas.openxmlformats.org/officeDocument/2006/relationships/image" Target="../media/image53.emf"/><Relationship Id="rId4" Type="http://schemas.openxmlformats.org/officeDocument/2006/relationships/tags" Target="../tags/tag75.xml"/><Relationship Id="rId9" Type="http://schemas.openxmlformats.org/officeDocument/2006/relationships/notesSlide" Target="../notesSlides/notesSlide23.xml"/><Relationship Id="rId14" Type="http://schemas.openxmlformats.org/officeDocument/2006/relationships/image" Target="../media/image64.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tags" Target="../tags/tag83.xml"/><Relationship Id="rId7" Type="http://schemas.openxmlformats.org/officeDocument/2006/relationships/notesSlide" Target="../notesSlides/notesSlide26.xml"/><Relationship Id="rId12" Type="http://schemas.openxmlformats.org/officeDocument/2006/relationships/image" Target="../media/image73.emf"/><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1.xml"/><Relationship Id="rId11" Type="http://schemas.openxmlformats.org/officeDocument/2006/relationships/image" Target="../media/image72.emf"/><Relationship Id="rId5" Type="http://schemas.openxmlformats.org/officeDocument/2006/relationships/tags" Target="../tags/tag85.xml"/><Relationship Id="rId10" Type="http://schemas.openxmlformats.org/officeDocument/2006/relationships/image" Target="../media/image71.emf"/><Relationship Id="rId4" Type="http://schemas.openxmlformats.org/officeDocument/2006/relationships/tags" Target="../tags/tag84.xml"/><Relationship Id="rId9" Type="http://schemas.openxmlformats.org/officeDocument/2006/relationships/image" Target="../media/image70.e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6.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tags" Target="../tags/tag90.xml"/><Relationship Id="rId7" Type="http://schemas.openxmlformats.org/officeDocument/2006/relationships/notesSlide" Target="../notesSlides/notesSlide28.xml"/><Relationship Id="rId12" Type="http://schemas.openxmlformats.org/officeDocument/2006/relationships/image" Target="../media/image80.emf"/><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1.xml"/><Relationship Id="rId11" Type="http://schemas.openxmlformats.org/officeDocument/2006/relationships/image" Target="../media/image79.emf"/><Relationship Id="rId5" Type="http://schemas.openxmlformats.org/officeDocument/2006/relationships/tags" Target="../tags/tag92.xml"/><Relationship Id="rId10" Type="http://schemas.openxmlformats.org/officeDocument/2006/relationships/image" Target="../media/image78.emf"/><Relationship Id="rId4" Type="http://schemas.openxmlformats.org/officeDocument/2006/relationships/tags" Target="../tags/tag91.xml"/><Relationship Id="rId9" Type="http://schemas.openxmlformats.org/officeDocument/2006/relationships/image" Target="../media/image77.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5.xml"/><Relationship Id="rId7" Type="http://schemas.openxmlformats.org/officeDocument/2006/relationships/image" Target="../media/image4.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82.emf"/><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media/image81.emf"/><Relationship Id="rId17" Type="http://schemas.openxmlformats.org/officeDocument/2006/relationships/image" Target="../media/image86.emf"/><Relationship Id="rId2" Type="http://schemas.openxmlformats.org/officeDocument/2006/relationships/tags" Target="../tags/tag94.xml"/><Relationship Id="rId16" Type="http://schemas.openxmlformats.org/officeDocument/2006/relationships/image" Target="../media/image85.emf"/><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76.emf"/><Relationship Id="rId5" Type="http://schemas.openxmlformats.org/officeDocument/2006/relationships/tags" Target="../tags/tag97.xml"/><Relationship Id="rId15" Type="http://schemas.openxmlformats.org/officeDocument/2006/relationships/image" Target="../media/image84.emf"/><Relationship Id="rId10" Type="http://schemas.openxmlformats.org/officeDocument/2006/relationships/notesSlide" Target="../notesSlides/notesSlide30.xml"/><Relationship Id="rId4" Type="http://schemas.openxmlformats.org/officeDocument/2006/relationships/tags" Target="../tags/tag96.xml"/><Relationship Id="rId9" Type="http://schemas.openxmlformats.org/officeDocument/2006/relationships/slideLayout" Target="../slideLayouts/slideLayout1.xml"/><Relationship Id="rId14" Type="http://schemas.openxmlformats.org/officeDocument/2006/relationships/image" Target="../media/image83.emf"/></Relationships>
</file>

<file path=ppt/slides/_rels/slide31.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87.emf"/><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80.emf"/><Relationship Id="rId5" Type="http://schemas.openxmlformats.org/officeDocument/2006/relationships/notesSlide" Target="../notesSlides/notesSlide31.xml"/><Relationship Id="rId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tags" Target="../tags/tag106.xml"/><Relationship Id="rId7" Type="http://schemas.openxmlformats.org/officeDocument/2006/relationships/image" Target="../media/image88.emf"/><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32.xml"/><Relationship Id="rId5" Type="http://schemas.openxmlformats.org/officeDocument/2006/relationships/slideLayout" Target="../slideLayouts/slideLayout1.xml"/><Relationship Id="rId10" Type="http://schemas.openxmlformats.org/officeDocument/2006/relationships/image" Target="../media/image90.emf"/><Relationship Id="rId4" Type="http://schemas.openxmlformats.org/officeDocument/2006/relationships/tags" Target="../tags/tag107.xml"/><Relationship Id="rId9" Type="http://schemas.openxmlformats.org/officeDocument/2006/relationships/image" Target="../media/image89.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108.xml"/><Relationship Id="rId4" Type="http://schemas.openxmlformats.org/officeDocument/2006/relationships/image" Target="../media/image86.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109.xml"/><Relationship Id="rId5" Type="http://schemas.openxmlformats.org/officeDocument/2006/relationships/image" Target="../media/image92.emf"/><Relationship Id="rId4" Type="http://schemas.openxmlformats.org/officeDocument/2006/relationships/image" Target="../media/image9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image" Target="../media/image96.emf"/><Relationship Id="rId3" Type="http://schemas.openxmlformats.org/officeDocument/2006/relationships/tags" Target="../tags/tag112.xml"/><Relationship Id="rId7" Type="http://schemas.openxmlformats.org/officeDocument/2006/relationships/notesSlide" Target="../notesSlides/notesSlide36.xml"/><Relationship Id="rId12" Type="http://schemas.openxmlformats.org/officeDocument/2006/relationships/image" Target="../media/image95.emf"/><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1.xml"/><Relationship Id="rId11" Type="http://schemas.openxmlformats.org/officeDocument/2006/relationships/hyperlink" Target="http://soi.stanford.edu/~rmunk/PROPACK/" TargetMode="External"/><Relationship Id="rId5" Type="http://schemas.openxmlformats.org/officeDocument/2006/relationships/tags" Target="../tags/tag114.xml"/><Relationship Id="rId10" Type="http://schemas.openxmlformats.org/officeDocument/2006/relationships/image" Target="../media/image94.emf"/><Relationship Id="rId4" Type="http://schemas.openxmlformats.org/officeDocument/2006/relationships/tags" Target="../tags/tag113.xml"/><Relationship Id="rId9" Type="http://schemas.openxmlformats.org/officeDocument/2006/relationships/image" Target="../media/image93.emf"/></Relationships>
</file>

<file path=ppt/slides/_rels/slide37.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image" Target="../media/image98.emf"/><Relationship Id="rId18" Type="http://schemas.openxmlformats.org/officeDocument/2006/relationships/image" Target="../media/image103.emf"/><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97.emf"/><Relationship Id="rId17" Type="http://schemas.openxmlformats.org/officeDocument/2006/relationships/image" Target="../media/image102.emf"/><Relationship Id="rId2" Type="http://schemas.openxmlformats.org/officeDocument/2006/relationships/tags" Target="../tags/tag116.xml"/><Relationship Id="rId16" Type="http://schemas.openxmlformats.org/officeDocument/2006/relationships/image" Target="../media/image101.emf"/><Relationship Id="rId20" Type="http://schemas.openxmlformats.org/officeDocument/2006/relationships/image" Target="../media/image105.emf"/><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slideLayout" Target="../slideLayouts/slideLayout2.xml"/><Relationship Id="rId5" Type="http://schemas.openxmlformats.org/officeDocument/2006/relationships/tags" Target="../tags/tag119.xml"/><Relationship Id="rId15" Type="http://schemas.openxmlformats.org/officeDocument/2006/relationships/image" Target="../media/image100.emf"/><Relationship Id="rId10" Type="http://schemas.openxmlformats.org/officeDocument/2006/relationships/tags" Target="../tags/tag124.xml"/><Relationship Id="rId19" Type="http://schemas.openxmlformats.org/officeDocument/2006/relationships/image" Target="../media/image104.emf"/><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image" Target="../media/image99.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125.xml"/><Relationship Id="rId4" Type="http://schemas.openxmlformats.org/officeDocument/2006/relationships/image" Target="../media/image106.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8" Type="http://schemas.openxmlformats.org/officeDocument/2006/relationships/image" Target="../media/image108.emf"/><Relationship Id="rId3" Type="http://schemas.openxmlformats.org/officeDocument/2006/relationships/tags" Target="../tags/tag128.xml"/><Relationship Id="rId7" Type="http://schemas.openxmlformats.org/officeDocument/2006/relationships/image" Target="../media/image107.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2.xml"/><Relationship Id="rId11" Type="http://schemas.openxmlformats.org/officeDocument/2006/relationships/image" Target="../media/image111.emf"/><Relationship Id="rId5" Type="http://schemas.openxmlformats.org/officeDocument/2006/relationships/tags" Target="../tags/tag130.xml"/><Relationship Id="rId10" Type="http://schemas.openxmlformats.org/officeDocument/2006/relationships/image" Target="../media/image110.emf"/><Relationship Id="rId4" Type="http://schemas.openxmlformats.org/officeDocument/2006/relationships/tags" Target="../tags/tag129.xml"/><Relationship Id="rId9" Type="http://schemas.openxmlformats.org/officeDocument/2006/relationships/image" Target="../media/image109.emf"/></Relationships>
</file>

<file path=ppt/slides/_rels/slide41.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13.emf"/><Relationship Id="rId5" Type="http://schemas.openxmlformats.org/officeDocument/2006/relationships/image" Target="../media/image112.emf"/><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43.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image" Target="../media/image115.emf"/><Relationship Id="rId18" Type="http://schemas.openxmlformats.org/officeDocument/2006/relationships/image" Target="../media/image120.emf"/><Relationship Id="rId3" Type="http://schemas.openxmlformats.org/officeDocument/2006/relationships/tags" Target="../tags/tag137.xml"/><Relationship Id="rId21" Type="http://schemas.openxmlformats.org/officeDocument/2006/relationships/image" Target="../media/image123.emf"/><Relationship Id="rId7" Type="http://schemas.openxmlformats.org/officeDocument/2006/relationships/tags" Target="../tags/tag141.xml"/><Relationship Id="rId12" Type="http://schemas.openxmlformats.org/officeDocument/2006/relationships/slideLayout" Target="../slideLayouts/slideLayout2.xml"/><Relationship Id="rId17" Type="http://schemas.openxmlformats.org/officeDocument/2006/relationships/image" Target="../media/image119.emf"/><Relationship Id="rId2" Type="http://schemas.openxmlformats.org/officeDocument/2006/relationships/tags" Target="../tags/tag136.xml"/><Relationship Id="rId16" Type="http://schemas.openxmlformats.org/officeDocument/2006/relationships/image" Target="../media/image118.emf"/><Relationship Id="rId20" Type="http://schemas.openxmlformats.org/officeDocument/2006/relationships/image" Target="../media/image122.emf"/><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5" Type="http://schemas.openxmlformats.org/officeDocument/2006/relationships/tags" Target="../tags/tag139.xml"/><Relationship Id="rId15" Type="http://schemas.openxmlformats.org/officeDocument/2006/relationships/image" Target="../media/image117.emf"/><Relationship Id="rId23" Type="http://schemas.openxmlformats.org/officeDocument/2006/relationships/image" Target="../media/image125.emf"/><Relationship Id="rId10" Type="http://schemas.openxmlformats.org/officeDocument/2006/relationships/tags" Target="../tags/tag144.xml"/><Relationship Id="rId19" Type="http://schemas.openxmlformats.org/officeDocument/2006/relationships/image" Target="../media/image121.emf"/><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image" Target="../media/image116.emf"/><Relationship Id="rId22" Type="http://schemas.openxmlformats.org/officeDocument/2006/relationships/image" Target="../media/image124.emf"/></Relationships>
</file>

<file path=ppt/slides/_rels/slide44.xml.rels><?xml version="1.0" encoding="UTF-8" standalone="yes"?>
<Relationships xmlns="http://schemas.openxmlformats.org/package/2006/relationships"><Relationship Id="rId8" Type="http://schemas.openxmlformats.org/officeDocument/2006/relationships/image" Target="../media/image128.emf"/><Relationship Id="rId3" Type="http://schemas.openxmlformats.org/officeDocument/2006/relationships/tags" Target="../tags/tag148.xml"/><Relationship Id="rId7" Type="http://schemas.openxmlformats.org/officeDocument/2006/relationships/image" Target="../media/image127.emf"/><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26.emf"/><Relationship Id="rId5" Type="http://schemas.openxmlformats.org/officeDocument/2006/relationships/slideLayout" Target="../slideLayouts/slideLayout2.xml"/><Relationship Id="rId4" Type="http://schemas.openxmlformats.org/officeDocument/2006/relationships/tags" Target="../tags/tag149.xml"/><Relationship Id="rId9" Type="http://schemas.openxmlformats.org/officeDocument/2006/relationships/image" Target="../media/image129.emf"/></Relationships>
</file>

<file path=ppt/slides/_rels/slide45.x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image" Target="../media/image134.emf"/><Relationship Id="rId3" Type="http://schemas.openxmlformats.org/officeDocument/2006/relationships/tags" Target="../tags/tag152.xml"/><Relationship Id="rId7" Type="http://schemas.openxmlformats.org/officeDocument/2006/relationships/slideLayout" Target="../slideLayouts/slideLayout2.xml"/><Relationship Id="rId12" Type="http://schemas.openxmlformats.org/officeDocument/2006/relationships/image" Target="../media/image133.emf"/><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132.emf"/><Relationship Id="rId5" Type="http://schemas.openxmlformats.org/officeDocument/2006/relationships/tags" Target="../tags/tag154.xml"/><Relationship Id="rId10" Type="http://schemas.openxmlformats.org/officeDocument/2006/relationships/image" Target="../media/image119.emf"/><Relationship Id="rId4" Type="http://schemas.openxmlformats.org/officeDocument/2006/relationships/tags" Target="../tags/tag153.xml"/><Relationship Id="rId9" Type="http://schemas.openxmlformats.org/officeDocument/2006/relationships/image" Target="../media/image131.emf"/></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126.emf"/><Relationship Id="rId4" Type="http://schemas.openxmlformats.org/officeDocument/2006/relationships/image" Target="../media/image13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49.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9.xml"/><Relationship Id="rId7" Type="http://schemas.openxmlformats.org/officeDocument/2006/relationships/image" Target="../media/image8.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emf"/><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51.xml.rels><?xml version="1.0" encoding="UTF-8" standalone="yes"?>
<Relationships xmlns="http://schemas.openxmlformats.org/package/2006/relationships"><Relationship Id="rId3" Type="http://schemas.openxmlformats.org/officeDocument/2006/relationships/hyperlink" Target="http://perception.csl.illinois.edu/matrix-rank/home.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42.emf"/><Relationship Id="rId2" Type="http://schemas.openxmlformats.org/officeDocument/2006/relationships/slideLayout" Target="../slideLayouts/slideLayout2.xml"/><Relationship Id="rId1" Type="http://schemas.openxmlformats.org/officeDocument/2006/relationships/tags" Target="../tags/tag161.xml"/><Relationship Id="rId6" Type="http://schemas.openxmlformats.org/officeDocument/2006/relationships/image" Target="../media/image141.jpeg"/><Relationship Id="rId5" Type="http://schemas.openxmlformats.org/officeDocument/2006/relationships/image" Target="../media/image140.jpeg"/><Relationship Id="rId4" Type="http://schemas.openxmlformats.org/officeDocument/2006/relationships/image" Target="../media/image139.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62.xml"/><Relationship Id="rId6" Type="http://schemas.openxmlformats.org/officeDocument/2006/relationships/image" Target="../media/image145.emf"/><Relationship Id="rId5" Type="http://schemas.openxmlformats.org/officeDocument/2006/relationships/image" Target="../media/image144.wmf"/><Relationship Id="rId4" Type="http://schemas.openxmlformats.org/officeDocument/2006/relationships/image" Target="../media/image143.w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63.xml"/><Relationship Id="rId5" Type="http://schemas.openxmlformats.org/officeDocument/2006/relationships/image" Target="../media/image147.emf"/><Relationship Id="rId4" Type="http://schemas.openxmlformats.org/officeDocument/2006/relationships/image" Target="../media/image146.png"/></Relationships>
</file>

<file path=ppt/slides/_rels/slide56.xml.rels><?xml version="1.0" encoding="UTF-8" standalone="yes"?>
<Relationships xmlns="http://schemas.openxmlformats.org/package/2006/relationships"><Relationship Id="rId8" Type="http://schemas.openxmlformats.org/officeDocument/2006/relationships/image" Target="../media/image153.jpe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jpeg"/></Relationships>
</file>

<file path=ppt/slides/_rels/slide57.xml.rels><?xml version="1.0" encoding="UTF-8" standalone="yes"?>
<Relationships xmlns="http://schemas.openxmlformats.org/package/2006/relationships"><Relationship Id="rId13" Type="http://schemas.openxmlformats.org/officeDocument/2006/relationships/image" Target="../media/image162.jpeg"/><Relationship Id="rId18" Type="http://schemas.openxmlformats.org/officeDocument/2006/relationships/image" Target="../media/image167.jpeg"/><Relationship Id="rId26" Type="http://schemas.openxmlformats.org/officeDocument/2006/relationships/image" Target="../media/image175.jpeg"/><Relationship Id="rId39" Type="http://schemas.openxmlformats.org/officeDocument/2006/relationships/image" Target="../media/image188.jpeg"/><Relationship Id="rId21" Type="http://schemas.openxmlformats.org/officeDocument/2006/relationships/image" Target="../media/image170.jpeg"/><Relationship Id="rId34" Type="http://schemas.openxmlformats.org/officeDocument/2006/relationships/image" Target="../media/image183.jpeg"/><Relationship Id="rId42" Type="http://schemas.openxmlformats.org/officeDocument/2006/relationships/image" Target="../media/image191.jpeg"/><Relationship Id="rId47" Type="http://schemas.openxmlformats.org/officeDocument/2006/relationships/image" Target="../media/image196.jpeg"/><Relationship Id="rId50" Type="http://schemas.openxmlformats.org/officeDocument/2006/relationships/image" Target="../media/image199.jpeg"/><Relationship Id="rId55" Type="http://schemas.openxmlformats.org/officeDocument/2006/relationships/image" Target="../media/image204.png"/><Relationship Id="rId7" Type="http://schemas.openxmlformats.org/officeDocument/2006/relationships/image" Target="../media/image156.png"/><Relationship Id="rId12" Type="http://schemas.openxmlformats.org/officeDocument/2006/relationships/image" Target="../media/image161.jpeg"/><Relationship Id="rId17" Type="http://schemas.openxmlformats.org/officeDocument/2006/relationships/image" Target="../media/image166.jpeg"/><Relationship Id="rId25" Type="http://schemas.openxmlformats.org/officeDocument/2006/relationships/image" Target="../media/image174.jpeg"/><Relationship Id="rId33" Type="http://schemas.openxmlformats.org/officeDocument/2006/relationships/image" Target="../media/image182.jpeg"/><Relationship Id="rId38" Type="http://schemas.openxmlformats.org/officeDocument/2006/relationships/image" Target="../media/image187.jpeg"/><Relationship Id="rId46" Type="http://schemas.openxmlformats.org/officeDocument/2006/relationships/image" Target="../media/image195.jpeg"/><Relationship Id="rId2" Type="http://schemas.openxmlformats.org/officeDocument/2006/relationships/tags" Target="../tags/tag165.xml"/><Relationship Id="rId16" Type="http://schemas.openxmlformats.org/officeDocument/2006/relationships/image" Target="../media/image165.jpeg"/><Relationship Id="rId20" Type="http://schemas.openxmlformats.org/officeDocument/2006/relationships/image" Target="../media/image169.jpeg"/><Relationship Id="rId29" Type="http://schemas.openxmlformats.org/officeDocument/2006/relationships/image" Target="../media/image178.jpeg"/><Relationship Id="rId41" Type="http://schemas.openxmlformats.org/officeDocument/2006/relationships/image" Target="../media/image190.jpeg"/><Relationship Id="rId54" Type="http://schemas.openxmlformats.org/officeDocument/2006/relationships/image" Target="../media/image203.wmf"/><Relationship Id="rId1" Type="http://schemas.openxmlformats.org/officeDocument/2006/relationships/tags" Target="../tags/tag164.xml"/><Relationship Id="rId6" Type="http://schemas.openxmlformats.org/officeDocument/2006/relationships/image" Target="../media/image155.png"/><Relationship Id="rId11" Type="http://schemas.openxmlformats.org/officeDocument/2006/relationships/image" Target="../media/image160.jpeg"/><Relationship Id="rId24" Type="http://schemas.openxmlformats.org/officeDocument/2006/relationships/image" Target="../media/image173.jpeg"/><Relationship Id="rId32" Type="http://schemas.openxmlformats.org/officeDocument/2006/relationships/image" Target="../media/image181.jpeg"/><Relationship Id="rId37" Type="http://schemas.openxmlformats.org/officeDocument/2006/relationships/image" Target="../media/image186.jpeg"/><Relationship Id="rId40" Type="http://schemas.openxmlformats.org/officeDocument/2006/relationships/image" Target="../media/image189.jpeg"/><Relationship Id="rId45" Type="http://schemas.openxmlformats.org/officeDocument/2006/relationships/image" Target="../media/image194.jpeg"/><Relationship Id="rId53" Type="http://schemas.openxmlformats.org/officeDocument/2006/relationships/image" Target="../media/image202.jpeg"/><Relationship Id="rId5" Type="http://schemas.openxmlformats.org/officeDocument/2006/relationships/image" Target="../media/image154.wmf"/><Relationship Id="rId15" Type="http://schemas.openxmlformats.org/officeDocument/2006/relationships/image" Target="../media/image164.jpeg"/><Relationship Id="rId23" Type="http://schemas.openxmlformats.org/officeDocument/2006/relationships/image" Target="../media/image172.jpeg"/><Relationship Id="rId28" Type="http://schemas.openxmlformats.org/officeDocument/2006/relationships/image" Target="../media/image177.jpeg"/><Relationship Id="rId36" Type="http://schemas.openxmlformats.org/officeDocument/2006/relationships/image" Target="../media/image185.jpeg"/><Relationship Id="rId49" Type="http://schemas.openxmlformats.org/officeDocument/2006/relationships/image" Target="../media/image198.jpeg"/><Relationship Id="rId57" Type="http://schemas.openxmlformats.org/officeDocument/2006/relationships/image" Target="../media/image206.png"/><Relationship Id="rId10" Type="http://schemas.openxmlformats.org/officeDocument/2006/relationships/image" Target="../media/image159.jpeg"/><Relationship Id="rId19" Type="http://schemas.openxmlformats.org/officeDocument/2006/relationships/image" Target="../media/image168.jpeg"/><Relationship Id="rId31" Type="http://schemas.openxmlformats.org/officeDocument/2006/relationships/image" Target="../media/image180.jpeg"/><Relationship Id="rId44" Type="http://schemas.openxmlformats.org/officeDocument/2006/relationships/image" Target="../media/image193.jpeg"/><Relationship Id="rId52" Type="http://schemas.openxmlformats.org/officeDocument/2006/relationships/image" Target="../media/image201.jpeg"/><Relationship Id="rId4" Type="http://schemas.openxmlformats.org/officeDocument/2006/relationships/notesSlide" Target="../notesSlides/notesSlide45.xml"/><Relationship Id="rId9" Type="http://schemas.openxmlformats.org/officeDocument/2006/relationships/image" Target="../media/image158.jpeg"/><Relationship Id="rId14" Type="http://schemas.openxmlformats.org/officeDocument/2006/relationships/image" Target="../media/image163.jpeg"/><Relationship Id="rId22" Type="http://schemas.openxmlformats.org/officeDocument/2006/relationships/image" Target="../media/image171.jpeg"/><Relationship Id="rId27" Type="http://schemas.openxmlformats.org/officeDocument/2006/relationships/image" Target="../media/image176.jpeg"/><Relationship Id="rId30" Type="http://schemas.openxmlformats.org/officeDocument/2006/relationships/image" Target="../media/image179.jpeg"/><Relationship Id="rId35" Type="http://schemas.openxmlformats.org/officeDocument/2006/relationships/image" Target="../media/image184.jpeg"/><Relationship Id="rId43" Type="http://schemas.openxmlformats.org/officeDocument/2006/relationships/image" Target="../media/image192.jpeg"/><Relationship Id="rId48" Type="http://schemas.openxmlformats.org/officeDocument/2006/relationships/image" Target="../media/image197.jpeg"/><Relationship Id="rId56" Type="http://schemas.openxmlformats.org/officeDocument/2006/relationships/image" Target="../media/image205.jpeg"/><Relationship Id="rId8" Type="http://schemas.openxmlformats.org/officeDocument/2006/relationships/image" Target="../media/image157.jpeg"/><Relationship Id="rId51" Type="http://schemas.openxmlformats.org/officeDocument/2006/relationships/image" Target="../media/image200.jpeg"/><Relationship Id="rId3"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2.xml"/><Relationship Id="rId7" Type="http://schemas.openxmlformats.org/officeDocument/2006/relationships/image" Target="../media/image11.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emf"/><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15.xml"/><Relationship Id="rId7" Type="http://schemas.openxmlformats.org/officeDocument/2006/relationships/image" Target="../media/image11.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3.emf"/><Relationship Id="rId5" Type="http://schemas.openxmlformats.org/officeDocument/2006/relationships/notesSlide" Target="../notesSlides/notesSlide7.xml"/><Relationship Id="rId4" Type="http://schemas.openxmlformats.org/officeDocument/2006/relationships/slideLayout" Target="../slideLayouts/slideLayout1.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8.xml"/><Relationship Id="rId7" Type="http://schemas.openxmlformats.org/officeDocument/2006/relationships/image" Target="../media/image16.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8.xml"/><Relationship Id="rId11" Type="http://schemas.openxmlformats.org/officeDocument/2006/relationships/image" Target="../media/image18.emf"/><Relationship Id="rId5" Type="http://schemas.openxmlformats.org/officeDocument/2006/relationships/slideLayout" Target="../slideLayouts/slideLayout1.xml"/><Relationship Id="rId10" Type="http://schemas.openxmlformats.org/officeDocument/2006/relationships/image" Target="../media/image15.jpeg"/><Relationship Id="rId4" Type="http://schemas.openxmlformats.org/officeDocument/2006/relationships/tags" Target="../tags/tag19.xml"/><Relationship Id="rId9"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ChangeArrowheads="1"/>
          </p:cNvSpPr>
          <p:nvPr/>
        </p:nvSpPr>
        <p:spPr bwMode="auto">
          <a:xfrm>
            <a:off x="0" y="0"/>
            <a:ext cx="9144000" cy="2143125"/>
          </a:xfrm>
          <a:prstGeom prst="rect">
            <a:avLst/>
          </a:prstGeom>
          <a:solidFill>
            <a:srgbClr val="000066"/>
          </a:solidFill>
          <a:ln w="9525">
            <a:noFill/>
            <a:miter lim="800000"/>
            <a:headEnd/>
            <a:tailEnd/>
          </a:ln>
          <a:effectLst>
            <a:outerShdw blurRad="241300" dist="50800" dir="5400000" sx="101000" sy="101000" algn="t"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3" name="Subtitle 2"/>
          <p:cNvSpPr>
            <a:spLocks noGrp="1"/>
          </p:cNvSpPr>
          <p:nvPr>
            <p:ph type="subTitle" idx="1"/>
          </p:nvPr>
        </p:nvSpPr>
        <p:spPr>
          <a:xfrm>
            <a:off x="467544" y="2924944"/>
            <a:ext cx="8640960" cy="2209800"/>
          </a:xfrm>
        </p:spPr>
        <p:txBody>
          <a:bodyPr rtlCol="0">
            <a:normAutofit/>
          </a:bodyPr>
          <a:lstStyle/>
          <a:p>
            <a:pPr algn="l" eaLnBrk="1" fontAlgn="auto" hangingPunct="1">
              <a:spcAft>
                <a:spcPts val="0"/>
              </a:spcAft>
              <a:buFont typeface="Arial" pitchFamily="34" charset="0"/>
              <a:buNone/>
              <a:defRPr/>
            </a:pPr>
            <a:r>
              <a:rPr lang="en-US" sz="3600" b="1" dirty="0" smtClean="0">
                <a:solidFill>
                  <a:schemeClr val="tx1"/>
                </a:solidFill>
                <a:latin typeface="Arial" pitchFamily="34" charset="0"/>
                <a:cs typeface="Arial" pitchFamily="34" charset="0"/>
              </a:rPr>
              <a:t> Zhouchen Lin                 Yi Ma</a:t>
            </a:r>
          </a:p>
          <a:p>
            <a:pPr algn="l" eaLnBrk="1" fontAlgn="auto" hangingPunct="1">
              <a:spcAft>
                <a:spcPts val="0"/>
              </a:spcAft>
              <a:buFont typeface="Arial" pitchFamily="34" charset="0"/>
              <a:buNone/>
              <a:defRPr/>
            </a:pPr>
            <a:endParaRPr lang="en-US" dirty="0" smtClean="0">
              <a:solidFill>
                <a:schemeClr val="tx1"/>
              </a:solidFill>
              <a:latin typeface="Arial" pitchFamily="34" charset="0"/>
              <a:cs typeface="Arial" pitchFamily="34" charset="0"/>
            </a:endParaRPr>
          </a:p>
          <a:p>
            <a:pPr algn="l" eaLnBrk="1" fontAlgn="auto" hangingPunct="1">
              <a:spcAft>
                <a:spcPts val="0"/>
              </a:spcAft>
              <a:buFont typeface="Arial" pitchFamily="34" charset="0"/>
              <a:buNone/>
              <a:defRPr/>
            </a:pPr>
            <a:r>
              <a:rPr lang="en-US" dirty="0" smtClean="0">
                <a:solidFill>
                  <a:schemeClr val="tx1"/>
                </a:solidFill>
                <a:latin typeface="Arial" pitchFamily="34" charset="0"/>
                <a:cs typeface="Arial" pitchFamily="34" charset="0"/>
              </a:rPr>
              <a:t>Peking University     Microsoft Research Asia </a:t>
            </a:r>
          </a:p>
        </p:txBody>
      </p:sp>
      <p:sp>
        <p:nvSpPr>
          <p:cNvPr id="4"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8" name="Title 1"/>
          <p:cNvSpPr txBox="1">
            <a:spLocks/>
          </p:cNvSpPr>
          <p:nvPr/>
        </p:nvSpPr>
        <p:spPr bwMode="auto">
          <a:xfrm>
            <a:off x="0" y="428625"/>
            <a:ext cx="9144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defRPr/>
            </a:pPr>
            <a:r>
              <a:rPr lang="en-US" sz="3200" b="1" i="1" dirty="0">
                <a:solidFill>
                  <a:schemeClr val="bg1"/>
                </a:solidFill>
              </a:rPr>
              <a:t>The Pursuit of Low-dimensional Structures in High-dimensional (Visual) Data</a:t>
            </a:r>
            <a:r>
              <a:rPr kumimoji="0" lang="en-US" sz="3200" b="1" i="1" u="none" strike="noStrike" kern="0" cap="none" spc="0" normalizeH="0" baseline="0" noProof="0" dirty="0" smtClean="0">
                <a:ln>
                  <a:noFill/>
                </a:ln>
                <a:solidFill>
                  <a:schemeClr val="bg1"/>
                </a:solidFill>
                <a:effectLst/>
                <a:uLnTx/>
                <a:uFillTx/>
                <a:ea typeface="+mj-ea"/>
                <a:cs typeface="Arial" charset="0"/>
              </a:rPr>
              <a:t>:</a:t>
            </a:r>
            <a:br>
              <a:rPr kumimoji="0" lang="en-US" sz="3200" b="1" i="1" u="none" strike="noStrike" kern="0" cap="none" spc="0" normalizeH="0" baseline="0" noProof="0" dirty="0" smtClean="0">
                <a:ln>
                  <a:noFill/>
                </a:ln>
                <a:solidFill>
                  <a:schemeClr val="bg1"/>
                </a:solidFill>
                <a:effectLst/>
                <a:uLnTx/>
                <a:uFillTx/>
                <a:ea typeface="+mj-ea"/>
                <a:cs typeface="Arial" charset="0"/>
              </a:rPr>
            </a:br>
            <a:r>
              <a:rPr kumimoji="0" lang="en-US" sz="1100" b="1" i="1" u="none" strike="noStrike" kern="0" cap="none" spc="0" normalizeH="0" baseline="0" noProof="0" dirty="0" smtClean="0">
                <a:ln>
                  <a:noFill/>
                </a:ln>
                <a:solidFill>
                  <a:schemeClr val="bg1"/>
                </a:solidFill>
                <a:effectLst/>
                <a:uLnTx/>
                <a:uFillTx/>
                <a:latin typeface="Arial" charset="0"/>
                <a:ea typeface="+mj-ea"/>
                <a:cs typeface="Arial" charset="0"/>
              </a:rPr>
              <a:t/>
            </a:r>
            <a:br>
              <a:rPr kumimoji="0" lang="en-US" sz="1100" b="1" i="1" u="none" strike="noStrike" kern="0" cap="none" spc="0" normalizeH="0" baseline="0" noProof="0" dirty="0" smtClean="0">
                <a:ln>
                  <a:noFill/>
                </a:ln>
                <a:solidFill>
                  <a:schemeClr val="bg1"/>
                </a:solidFill>
                <a:effectLst/>
                <a:uLnTx/>
                <a:uFillTx/>
                <a:latin typeface="Arial" charset="0"/>
                <a:ea typeface="+mj-ea"/>
                <a:cs typeface="Arial" charset="0"/>
              </a:rPr>
            </a:br>
            <a:r>
              <a:rPr lang="en-US" sz="2800" b="1" i="1" kern="0" dirty="0" smtClean="0">
                <a:solidFill>
                  <a:schemeClr val="bg1"/>
                </a:solidFill>
                <a:ea typeface="+mj-ea"/>
              </a:rPr>
              <a:t>Fast and </a:t>
            </a:r>
            <a:r>
              <a:rPr lang="en-US" sz="2800" b="1" i="1" kern="0" smtClean="0">
                <a:solidFill>
                  <a:schemeClr val="bg1"/>
                </a:solidFill>
                <a:ea typeface="+mj-ea"/>
              </a:rPr>
              <a:t>Scalable Algorithms</a:t>
            </a:r>
            <a:endParaRPr kumimoji="0" lang="en-US" sz="2800" b="1" i="1" u="none" strike="noStrike" kern="0" cap="none" spc="0" normalizeH="0" baseline="0" noProof="0" dirty="0" smtClean="0">
              <a:ln>
                <a:noFill/>
              </a:ln>
              <a:solidFill>
                <a:schemeClr val="bg1"/>
              </a:solidFill>
              <a:effectLst/>
              <a:uLnTx/>
              <a:uFillTx/>
              <a:latin typeface="Arial" charset="0"/>
              <a:ea typeface="+mj-ea"/>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7"/>
          <p:cNvSpPr/>
          <p:nvPr/>
        </p:nvSpPr>
        <p:spPr bwMode="auto">
          <a:xfrm>
            <a:off x="395535" y="1052736"/>
            <a:ext cx="8334375" cy="727633"/>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sz="2400">
              <a:latin typeface="+mn-lt"/>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2105641"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Our Roadmap</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395536" y="1876762"/>
            <a:ext cx="8334375" cy="2431435"/>
          </a:xfrm>
          <a:prstGeom prst="rect">
            <a:avLst/>
          </a:prstGeom>
          <a:noFill/>
          <a:ln w="9525">
            <a:noFill/>
            <a:miter lim="800000"/>
            <a:headEnd/>
            <a:tailEnd/>
          </a:ln>
        </p:spPr>
        <p:txBody>
          <a:bodyPr>
            <a:spAutoFit/>
          </a:bodyPr>
          <a:lstStyle/>
          <a:p>
            <a:r>
              <a:rPr lang="en-US" sz="2400" dirty="0" smtClean="0">
                <a:latin typeface="Calibri" pitchFamily="34" charset="0"/>
              </a:rPr>
              <a:t>Make the iterations as few as possible:</a:t>
            </a:r>
          </a:p>
          <a:p>
            <a:pPr lvl="1" eaLnBrk="1" fontAlgn="auto" hangingPunct="1">
              <a:spcAft>
                <a:spcPts val="0"/>
              </a:spcAft>
              <a:buNone/>
              <a:defRPr/>
            </a:pPr>
            <a:r>
              <a:rPr lang="en-US" sz="2000" b="1" dirty="0">
                <a:latin typeface="+mn-lt"/>
              </a:rPr>
              <a:t>Iterative </a:t>
            </a:r>
            <a:r>
              <a:rPr lang="en-US" sz="2000" b="1" dirty="0" err="1">
                <a:latin typeface="+mn-lt"/>
              </a:rPr>
              <a:t>Thresholding</a:t>
            </a:r>
            <a:r>
              <a:rPr lang="en-US" sz="2000" b="1" dirty="0">
                <a:latin typeface="+mn-lt"/>
              </a:rPr>
              <a:t> </a:t>
            </a:r>
            <a:r>
              <a:rPr lang="en-US" sz="1200" dirty="0">
                <a:latin typeface="+mn-lt"/>
              </a:rPr>
              <a:t>			</a:t>
            </a:r>
          </a:p>
          <a:p>
            <a:pPr lvl="1" eaLnBrk="1" fontAlgn="auto" hangingPunct="1">
              <a:spcAft>
                <a:spcPts val="0"/>
              </a:spcAft>
              <a:buNone/>
              <a:defRPr/>
            </a:pPr>
            <a:r>
              <a:rPr lang="en-US" sz="2000" dirty="0">
                <a:latin typeface="+mn-lt"/>
              </a:rPr>
              <a:t>Accelerated Proximal Gradient</a:t>
            </a:r>
            <a:r>
              <a:rPr lang="en-US" sz="1200" dirty="0">
                <a:latin typeface="+mn-lt"/>
              </a:rPr>
              <a:t>			</a:t>
            </a:r>
          </a:p>
          <a:p>
            <a:pPr lvl="1" eaLnBrk="1" fontAlgn="auto" hangingPunct="1">
              <a:spcAft>
                <a:spcPts val="0"/>
              </a:spcAft>
              <a:buNone/>
              <a:defRPr/>
            </a:pPr>
            <a:r>
              <a:rPr lang="en-US" sz="2000" dirty="0">
                <a:latin typeface="+mn-lt"/>
              </a:rPr>
              <a:t>Augmented Lagrange Multiplier</a:t>
            </a:r>
            <a:r>
              <a:rPr lang="en-US" sz="1200" dirty="0">
                <a:latin typeface="+mn-lt"/>
              </a:rPr>
              <a:t>			</a:t>
            </a:r>
          </a:p>
          <a:p>
            <a:pPr lvl="1" eaLnBrk="1" fontAlgn="auto" hangingPunct="1">
              <a:spcAft>
                <a:spcPts val="0"/>
              </a:spcAft>
              <a:buNone/>
              <a:defRPr/>
            </a:pPr>
            <a:r>
              <a:rPr lang="en-US" sz="2000" dirty="0">
                <a:latin typeface="+mn-lt"/>
              </a:rPr>
              <a:t>Alternating </a:t>
            </a:r>
            <a:r>
              <a:rPr lang="en-US" sz="2000" dirty="0" smtClean="0">
                <a:latin typeface="+mn-lt"/>
              </a:rPr>
              <a:t>Direction </a:t>
            </a:r>
            <a:r>
              <a:rPr lang="en-US" sz="2000" dirty="0">
                <a:latin typeface="+mn-lt"/>
              </a:rPr>
              <a:t>Method of Multipliers</a:t>
            </a:r>
          </a:p>
          <a:p>
            <a:pPr lvl="1"/>
            <a:endParaRPr lang="en-US" sz="2400" dirty="0">
              <a:solidFill>
                <a:srgbClr val="FF0000"/>
              </a:solidFill>
              <a:latin typeface="+mn-lt"/>
            </a:endParaRPr>
          </a:p>
          <a:p>
            <a:endParaRPr lang="en-US" sz="2400" dirty="0">
              <a:solidFill>
                <a:srgbClr val="FF0000"/>
              </a:solidFill>
              <a:latin typeface="Calibri" pitchFamily="34" charset="0"/>
            </a:endParaRPr>
          </a:p>
        </p:txBody>
      </p:sp>
      <p:sp>
        <p:nvSpPr>
          <p:cNvPr id="5128" name="Left Brace 24"/>
          <p:cNvSpPr>
            <a:spLocks/>
          </p:cNvSpPr>
          <p:nvPr/>
        </p:nvSpPr>
        <p:spPr bwMode="auto">
          <a:xfrm>
            <a:off x="2155825" y="3225998"/>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sp>
        <p:nvSpPr>
          <p:cNvPr id="20" name="Rectangle 12"/>
          <p:cNvSpPr>
            <a:spLocks noChangeArrowheads="1"/>
          </p:cNvSpPr>
          <p:nvPr/>
        </p:nvSpPr>
        <p:spPr bwMode="auto">
          <a:xfrm>
            <a:off x="395536" y="3820978"/>
            <a:ext cx="8334375" cy="1446550"/>
          </a:xfrm>
          <a:prstGeom prst="rect">
            <a:avLst/>
          </a:prstGeom>
          <a:noFill/>
          <a:ln w="9525">
            <a:noFill/>
            <a:miter lim="800000"/>
            <a:headEnd/>
            <a:tailEnd/>
          </a:ln>
        </p:spPr>
        <p:txBody>
          <a:bodyPr>
            <a:spAutoFit/>
          </a:bodyPr>
          <a:lstStyle/>
          <a:p>
            <a:r>
              <a:rPr lang="en-US" altLang="zh-CN" sz="2400" dirty="0" smtClean="0">
                <a:latin typeface="Calibri" pitchFamily="34" charset="0"/>
              </a:rPr>
              <a:t>Make the iterations as efficient as possible:</a:t>
            </a:r>
          </a:p>
          <a:p>
            <a:pPr lvl="1" eaLnBrk="1" fontAlgn="auto" hangingPunct="1">
              <a:spcAft>
                <a:spcPts val="0"/>
              </a:spcAft>
              <a:buNone/>
              <a:defRPr/>
            </a:pPr>
            <a:r>
              <a:rPr lang="en-US" sz="2000" dirty="0" smtClean="0">
                <a:latin typeface="+mn-lt"/>
              </a:rPr>
              <a:t>Partial </a:t>
            </a:r>
            <a:r>
              <a:rPr lang="en-US" sz="2000" dirty="0">
                <a:latin typeface="+mn-lt"/>
              </a:rPr>
              <a:t>SVD </a:t>
            </a:r>
            <a:r>
              <a:rPr lang="en-US" sz="2000" i="1" dirty="0" smtClean="0">
                <a:latin typeface="+mn-lt"/>
              </a:rPr>
              <a:t>O</a:t>
            </a:r>
            <a:r>
              <a:rPr lang="en-US" sz="2000" dirty="0" smtClean="0">
                <a:latin typeface="+mn-lt"/>
              </a:rPr>
              <a:t>(</a:t>
            </a:r>
            <a:r>
              <a:rPr lang="en-US" sz="2000" i="1" dirty="0" smtClean="0">
                <a:latin typeface="+mn-lt"/>
              </a:rPr>
              <a:t>rn</a:t>
            </a:r>
            <a:r>
              <a:rPr lang="en-US" sz="2000" baseline="30000" dirty="0" smtClean="0">
                <a:latin typeface="+mn-lt"/>
              </a:rPr>
              <a:t>2</a:t>
            </a:r>
            <a:r>
              <a:rPr lang="en-US" sz="2000" dirty="0" smtClean="0">
                <a:latin typeface="+mn-lt"/>
              </a:rPr>
              <a:t>)</a:t>
            </a:r>
          </a:p>
          <a:p>
            <a:pPr lvl="1" eaLnBrk="1" fontAlgn="auto" hangingPunct="1">
              <a:spcAft>
                <a:spcPts val="0"/>
              </a:spcAft>
              <a:buNone/>
              <a:defRPr/>
            </a:pPr>
            <a:r>
              <a:rPr lang="en-US" sz="2000" dirty="0" smtClean="0">
                <a:latin typeface="+mn-lt"/>
              </a:rPr>
              <a:t>Block </a:t>
            </a:r>
            <a:r>
              <a:rPr lang="en-US" sz="2000" dirty="0" err="1" smtClean="0">
                <a:latin typeface="+mn-lt"/>
              </a:rPr>
              <a:t>Lanczos</a:t>
            </a:r>
            <a:r>
              <a:rPr lang="en-US" sz="2000" dirty="0" smtClean="0">
                <a:latin typeface="+mn-lt"/>
              </a:rPr>
              <a:t> with Warm Start (BLWS)</a:t>
            </a:r>
            <a:endParaRPr lang="en-US" sz="2000" dirty="0">
              <a:latin typeface="+mn-lt"/>
            </a:endParaRPr>
          </a:p>
          <a:p>
            <a:endParaRPr lang="en-US" sz="2400" dirty="0">
              <a:latin typeface="+mn-lt"/>
            </a:endParaRPr>
          </a:p>
        </p:txBody>
      </p:sp>
      <p:sp>
        <p:nvSpPr>
          <p:cNvPr id="12" name="Rectangle 12"/>
          <p:cNvSpPr>
            <a:spLocks noChangeArrowheads="1"/>
          </p:cNvSpPr>
          <p:nvPr/>
        </p:nvSpPr>
        <p:spPr bwMode="auto">
          <a:xfrm>
            <a:off x="1063654" y="1167135"/>
            <a:ext cx="6964730" cy="461665"/>
          </a:xfrm>
          <a:prstGeom prst="rect">
            <a:avLst/>
          </a:prstGeom>
          <a:noFill/>
          <a:ln w="9525">
            <a:noFill/>
            <a:miter lim="800000"/>
            <a:headEnd/>
            <a:tailEnd/>
          </a:ln>
        </p:spPr>
        <p:txBody>
          <a:bodyPr wrap="square">
            <a:spAutoFit/>
          </a:bodyPr>
          <a:lstStyle/>
          <a:p>
            <a:r>
              <a:rPr lang="en-US" altLang="zh-CN" sz="2400" dirty="0" smtClean="0">
                <a:latin typeface="Calibri" pitchFamily="34" charset="0"/>
              </a:rPr>
              <a:t>Computing time ≈ #iterations ×time for each iteration</a:t>
            </a:r>
          </a:p>
        </p:txBody>
      </p:sp>
    </p:spTree>
    <p:extLst>
      <p:ext uri="{BB962C8B-B14F-4D97-AF65-F5344CB8AC3E}">
        <p14:creationId xmlns:p14="http://schemas.microsoft.com/office/powerpoint/2010/main" val="1210043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3221972"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Iterative </a:t>
            </a:r>
            <a:r>
              <a:rPr lang="en-US" sz="2600" b="1" dirty="0" err="1" smtClean="0">
                <a:solidFill>
                  <a:srgbClr val="CCCCCC"/>
                </a:solidFill>
                <a:latin typeface="Calibri" pitchFamily="34" charset="0"/>
              </a:rPr>
              <a:t>Thresholding</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410933" y="1776713"/>
            <a:ext cx="8334375" cy="400110"/>
          </a:xfrm>
          <a:prstGeom prst="rect">
            <a:avLst/>
          </a:prstGeom>
          <a:noFill/>
          <a:ln w="9525">
            <a:noFill/>
            <a:miter lim="800000"/>
            <a:headEnd/>
            <a:tailEnd/>
          </a:ln>
        </p:spPr>
        <p:txBody>
          <a:bodyPr>
            <a:spAutoFit/>
          </a:bodyPr>
          <a:lstStyle/>
          <a:p>
            <a:r>
              <a:rPr lang="en-US" sz="2000" b="1" dirty="0" smtClean="0">
                <a:latin typeface="Calibri" pitchFamily="34" charset="0"/>
              </a:rPr>
              <a:t>Convenient approximation  (exact as               ) :</a:t>
            </a:r>
            <a:endParaRPr lang="en-US" sz="2000" b="1" dirty="0">
              <a:latin typeface="Calibri" pitchFamily="34" charset="0"/>
            </a:endParaRPr>
          </a:p>
        </p:txBody>
      </p:sp>
      <p:pic>
        <p:nvPicPr>
          <p:cNvPr id="32" name="Picture 31"/>
          <p:cNvPicPr>
            <a:picLocks noChangeAspect="1"/>
          </p:cNvPicPr>
          <p:nvPr>
            <p:custDataLst>
              <p:tags r:id="rId1"/>
            </p:custDataLst>
          </p:nvPr>
        </p:nvPicPr>
        <p:blipFill>
          <a:blip r:embed="rId6" cstate="print"/>
          <a:stretch>
            <a:fillRect/>
          </a:stretch>
        </p:blipFill>
        <p:spPr bwMode="auto">
          <a:xfrm>
            <a:off x="1314312" y="2210146"/>
            <a:ext cx="6814035" cy="407780"/>
          </a:xfrm>
          <a:prstGeom prst="rect">
            <a:avLst/>
          </a:prstGeom>
          <a:noFill/>
          <a:ln/>
          <a:effectLst/>
        </p:spPr>
      </p:pic>
      <p:pic>
        <p:nvPicPr>
          <p:cNvPr id="2" name="图片 1" descr="TP_tmp"/>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1291608" y="1291464"/>
            <a:ext cx="4549311" cy="34727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5" name="Rectangle 12"/>
          <p:cNvSpPr>
            <a:spLocks noChangeArrowheads="1"/>
          </p:cNvSpPr>
          <p:nvPr/>
        </p:nvSpPr>
        <p:spPr bwMode="auto">
          <a:xfrm>
            <a:off x="414045" y="865408"/>
            <a:ext cx="8334375" cy="400110"/>
          </a:xfrm>
          <a:prstGeom prst="rect">
            <a:avLst/>
          </a:prstGeom>
          <a:noFill/>
          <a:ln w="9525">
            <a:noFill/>
            <a:miter lim="800000"/>
            <a:headEnd/>
            <a:tailEnd/>
          </a:ln>
        </p:spPr>
        <p:txBody>
          <a:bodyPr>
            <a:spAutoFit/>
          </a:bodyPr>
          <a:lstStyle/>
          <a:p>
            <a:r>
              <a:rPr lang="en-US" sz="2000" b="1" dirty="0" smtClean="0">
                <a:latin typeface="Calibri" pitchFamily="34" charset="0"/>
              </a:rPr>
              <a:t>Model problem:</a:t>
            </a:r>
            <a:endParaRPr lang="en-US" sz="2000" b="1" dirty="0">
              <a:latin typeface="Calibri" pitchFamily="34" charset="0"/>
            </a:endParaRPr>
          </a:p>
        </p:txBody>
      </p:sp>
      <p:pic>
        <p:nvPicPr>
          <p:cNvPr id="10" name="Picture 9"/>
          <p:cNvPicPr>
            <a:picLocks noChangeAspect="1"/>
          </p:cNvPicPr>
          <p:nvPr>
            <p:custDataLst>
              <p:tags r:id="rId3"/>
            </p:custDataLst>
          </p:nvPr>
        </p:nvPicPr>
        <p:blipFill>
          <a:blip r:embed="rId8" cstate="print"/>
          <a:stretch>
            <a:fillRect/>
          </a:stretch>
        </p:blipFill>
        <p:spPr bwMode="auto">
          <a:xfrm>
            <a:off x="4391628" y="1830700"/>
            <a:ext cx="740267" cy="305905"/>
          </a:xfrm>
          <a:prstGeom prst="rect">
            <a:avLst/>
          </a:prstGeom>
          <a:noFill/>
          <a:ln/>
          <a:effectLst/>
        </p:spPr>
      </p:pic>
    </p:spTree>
    <p:extLst>
      <p:ext uri="{BB962C8B-B14F-4D97-AF65-F5344CB8AC3E}">
        <p14:creationId xmlns:p14="http://schemas.microsoft.com/office/powerpoint/2010/main" val="2321094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p:cNvSpPr/>
          <p:nvPr/>
        </p:nvSpPr>
        <p:spPr bwMode="auto">
          <a:xfrm>
            <a:off x="809065" y="3946853"/>
            <a:ext cx="7541841" cy="2248678"/>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3221972"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Iterative </a:t>
            </a:r>
            <a:r>
              <a:rPr lang="en-US" sz="2600" b="1" dirty="0" err="1" smtClean="0">
                <a:solidFill>
                  <a:srgbClr val="CCCCCC"/>
                </a:solidFill>
                <a:latin typeface="Calibri" pitchFamily="34" charset="0"/>
              </a:rPr>
              <a:t>Thresholding</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410933" y="1776713"/>
            <a:ext cx="8334375" cy="400110"/>
          </a:xfrm>
          <a:prstGeom prst="rect">
            <a:avLst/>
          </a:prstGeom>
          <a:noFill/>
          <a:ln w="9525">
            <a:noFill/>
            <a:miter lim="800000"/>
            <a:headEnd/>
            <a:tailEnd/>
          </a:ln>
        </p:spPr>
        <p:txBody>
          <a:bodyPr>
            <a:spAutoFit/>
          </a:bodyPr>
          <a:lstStyle/>
          <a:p>
            <a:r>
              <a:rPr lang="en-US" sz="2000" b="1" dirty="0" smtClean="0">
                <a:latin typeface="Calibri" pitchFamily="34" charset="0"/>
              </a:rPr>
              <a:t>Convenient approximation  (exact as               ) :</a:t>
            </a:r>
            <a:endParaRPr lang="en-US" sz="2000" b="1" dirty="0">
              <a:latin typeface="Calibri" pitchFamily="34" charset="0"/>
            </a:endParaRPr>
          </a:p>
        </p:txBody>
      </p:sp>
      <p:sp useBgFill="1">
        <p:nvSpPr>
          <p:cNvPr id="18" name="Rectangle 17"/>
          <p:cNvSpPr/>
          <p:nvPr/>
        </p:nvSpPr>
        <p:spPr bwMode="auto">
          <a:xfrm>
            <a:off x="1651499" y="4279896"/>
            <a:ext cx="5863498" cy="945225"/>
          </a:xfrm>
          <a:prstGeom prst="rect">
            <a:avLst/>
          </a:prstGeom>
          <a:ln w="25400" cap="flat" cmpd="thickThin"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a:latin typeface="+mn-lt"/>
              <a:ea typeface="ＭＳ Ｐゴシック" pitchFamily="-112" charset="-128"/>
              <a:cs typeface="+mn-cs"/>
            </a:endParaRPr>
          </a:p>
        </p:txBody>
      </p:sp>
      <p:sp>
        <p:nvSpPr>
          <p:cNvPr id="5128" name="Left Brace 24"/>
          <p:cNvSpPr>
            <a:spLocks/>
          </p:cNvSpPr>
          <p:nvPr/>
        </p:nvSpPr>
        <p:spPr bwMode="auto">
          <a:xfrm>
            <a:off x="2155825" y="3440611"/>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pic>
        <p:nvPicPr>
          <p:cNvPr id="42" name="Picture 41"/>
          <p:cNvPicPr>
            <a:picLocks noChangeAspect="1"/>
          </p:cNvPicPr>
          <p:nvPr>
            <p:custDataLst>
              <p:tags r:id="rId1"/>
            </p:custDataLst>
          </p:nvPr>
        </p:nvPicPr>
        <p:blipFill>
          <a:blip r:embed="rId9" cstate="print"/>
          <a:stretch>
            <a:fillRect/>
          </a:stretch>
        </p:blipFill>
        <p:spPr bwMode="auto">
          <a:xfrm>
            <a:off x="1064251" y="3180320"/>
            <a:ext cx="7725175" cy="381919"/>
          </a:xfrm>
          <a:prstGeom prst="rect">
            <a:avLst/>
          </a:prstGeom>
          <a:noFill/>
          <a:ln/>
          <a:effectLst/>
        </p:spPr>
      </p:pic>
      <p:pic>
        <p:nvPicPr>
          <p:cNvPr id="32" name="Picture 31"/>
          <p:cNvPicPr>
            <a:picLocks noChangeAspect="1"/>
          </p:cNvPicPr>
          <p:nvPr>
            <p:custDataLst>
              <p:tags r:id="rId2"/>
            </p:custDataLst>
          </p:nvPr>
        </p:nvPicPr>
        <p:blipFill>
          <a:blip r:embed="rId10" cstate="print"/>
          <a:stretch>
            <a:fillRect/>
          </a:stretch>
        </p:blipFill>
        <p:spPr bwMode="auto">
          <a:xfrm>
            <a:off x="1314312" y="2210146"/>
            <a:ext cx="6814035" cy="407780"/>
          </a:xfrm>
          <a:prstGeom prst="rect">
            <a:avLst/>
          </a:prstGeom>
          <a:noFill/>
          <a:ln/>
          <a:effectLst/>
        </p:spPr>
      </p:pic>
      <p:sp>
        <p:nvSpPr>
          <p:cNvPr id="20" name="Rectangle 12"/>
          <p:cNvSpPr>
            <a:spLocks noChangeArrowheads="1"/>
          </p:cNvSpPr>
          <p:nvPr/>
        </p:nvSpPr>
        <p:spPr bwMode="auto">
          <a:xfrm>
            <a:off x="936552" y="2744359"/>
            <a:ext cx="3878320" cy="400110"/>
          </a:xfrm>
          <a:prstGeom prst="rect">
            <a:avLst/>
          </a:prstGeom>
          <a:noFill/>
          <a:ln w="9525">
            <a:noFill/>
            <a:miter lim="800000"/>
            <a:headEnd/>
            <a:tailEnd/>
          </a:ln>
        </p:spPr>
        <p:txBody>
          <a:bodyPr wrap="square">
            <a:spAutoFit/>
          </a:bodyPr>
          <a:lstStyle/>
          <a:p>
            <a:r>
              <a:rPr lang="en-US" altLang="zh-CN" sz="2000" dirty="0" err="1" smtClean="0">
                <a:latin typeface="Calibri" pitchFamily="34" charset="0"/>
              </a:rPr>
              <a:t>Lagrangian</a:t>
            </a:r>
            <a:r>
              <a:rPr lang="en-US" altLang="zh-CN" sz="2000" dirty="0" smtClean="0">
                <a:latin typeface="Calibri" pitchFamily="34" charset="0"/>
              </a:rPr>
              <a:t>:</a:t>
            </a:r>
            <a:endParaRPr lang="en-US" sz="2000" dirty="0">
              <a:latin typeface="Calibri" pitchFamily="34" charset="0"/>
            </a:endParaRPr>
          </a:p>
        </p:txBody>
      </p:sp>
      <p:pic>
        <p:nvPicPr>
          <p:cNvPr id="41" name="Picture 40"/>
          <p:cNvPicPr>
            <a:picLocks noChangeAspect="1"/>
          </p:cNvPicPr>
          <p:nvPr>
            <p:custDataLst>
              <p:tags r:id="rId3"/>
            </p:custDataLst>
          </p:nvPr>
        </p:nvPicPr>
        <p:blipFill>
          <a:blip r:embed="rId11" cstate="print"/>
          <a:stretch>
            <a:fillRect/>
          </a:stretch>
        </p:blipFill>
        <p:spPr bwMode="auto">
          <a:xfrm>
            <a:off x="1983301" y="4457797"/>
            <a:ext cx="5252101" cy="636531"/>
          </a:xfrm>
          <a:prstGeom prst="rect">
            <a:avLst/>
          </a:prstGeom>
          <a:noFill/>
          <a:ln/>
          <a:effectLst/>
        </p:spPr>
      </p:pic>
      <p:pic>
        <p:nvPicPr>
          <p:cNvPr id="2" name="图片 1" descr="TP_tmp"/>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bwMode="auto">
          <a:xfrm>
            <a:off x="1291608" y="1291464"/>
            <a:ext cx="4549311" cy="34727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5" name="Rectangle 12"/>
          <p:cNvSpPr>
            <a:spLocks noChangeArrowheads="1"/>
          </p:cNvSpPr>
          <p:nvPr/>
        </p:nvSpPr>
        <p:spPr bwMode="auto">
          <a:xfrm>
            <a:off x="414045" y="865408"/>
            <a:ext cx="8334375" cy="400110"/>
          </a:xfrm>
          <a:prstGeom prst="rect">
            <a:avLst/>
          </a:prstGeom>
          <a:noFill/>
          <a:ln w="9525">
            <a:noFill/>
            <a:miter lim="800000"/>
            <a:headEnd/>
            <a:tailEnd/>
          </a:ln>
        </p:spPr>
        <p:txBody>
          <a:bodyPr>
            <a:spAutoFit/>
          </a:bodyPr>
          <a:lstStyle/>
          <a:p>
            <a:r>
              <a:rPr lang="en-US" sz="2000" b="1" dirty="0" smtClean="0">
                <a:latin typeface="Calibri" pitchFamily="34" charset="0"/>
              </a:rPr>
              <a:t>Model problem:</a:t>
            </a:r>
            <a:endParaRPr lang="en-US" sz="2000" b="1" dirty="0">
              <a:latin typeface="Calibri" pitchFamily="34" charset="0"/>
            </a:endParaRPr>
          </a:p>
        </p:txBody>
      </p:sp>
      <p:sp>
        <p:nvSpPr>
          <p:cNvPr id="22" name="Rectangle 21"/>
          <p:cNvSpPr/>
          <p:nvPr/>
        </p:nvSpPr>
        <p:spPr>
          <a:xfrm>
            <a:off x="933885" y="5409042"/>
            <a:ext cx="7556988" cy="754053"/>
          </a:xfrm>
          <a:prstGeom prst="rect">
            <a:avLst/>
          </a:prstGeom>
        </p:spPr>
        <p:txBody>
          <a:bodyPr wrap="square">
            <a:spAutoFit/>
          </a:bodyPr>
          <a:lstStyle/>
          <a:p>
            <a:r>
              <a:rPr lang="en-US" b="1" dirty="0" smtClean="0">
                <a:latin typeface="Times New Roman" pitchFamily="18" charset="0"/>
                <a:cs typeface="Times New Roman" pitchFamily="18" charset="0"/>
              </a:rPr>
              <a:t>Theorem [Wright et. al. ’09 ... ala … </a:t>
            </a:r>
            <a:r>
              <a:rPr lang="en-US" b="1" dirty="0" err="1" smtClean="0">
                <a:latin typeface="Times New Roman" pitchFamily="18" charset="0"/>
                <a:cs typeface="Times New Roman" pitchFamily="18" charset="0"/>
              </a:rPr>
              <a:t>Cai</a:t>
            </a:r>
            <a:r>
              <a:rPr lang="en-US" b="1" dirty="0" smtClean="0">
                <a:latin typeface="Times New Roman" pitchFamily="18" charset="0"/>
                <a:cs typeface="Times New Roman" pitchFamily="18" charset="0"/>
              </a:rPr>
              <a:t> et. al. 09]. </a:t>
            </a:r>
            <a:r>
              <a:rPr lang="en-US" dirty="0" smtClean="0">
                <a:latin typeface="Times New Roman" pitchFamily="18" charset="0"/>
                <a:cs typeface="Times New Roman" pitchFamily="18" charset="0"/>
              </a:rPr>
              <a:t>  Provided               , the iterates converge to the unique optimal solution to the approximated problem. </a:t>
            </a:r>
            <a:endParaRPr lang="en-US" sz="1600" dirty="0" smtClean="0">
              <a:latin typeface="Times New Roman" pitchFamily="18" charset="0"/>
              <a:cs typeface="Times New Roman" pitchFamily="18" charset="0"/>
            </a:endParaRPr>
          </a:p>
          <a:p>
            <a:endParaRPr lang="en-US" sz="700" dirty="0" smtClean="0">
              <a:latin typeface="Times New Roman" pitchFamily="18" charset="0"/>
              <a:cs typeface="Times New Roman" pitchFamily="18" charset="0"/>
            </a:endParaRPr>
          </a:p>
        </p:txBody>
      </p:sp>
      <p:sp>
        <p:nvSpPr>
          <p:cNvPr id="24" name="Rectangle 23"/>
          <p:cNvSpPr/>
          <p:nvPr/>
        </p:nvSpPr>
        <p:spPr>
          <a:xfrm>
            <a:off x="963588" y="3972118"/>
            <a:ext cx="3492366" cy="369332"/>
          </a:xfrm>
          <a:prstGeom prst="rect">
            <a:avLst/>
          </a:prstGeom>
        </p:spPr>
        <p:txBody>
          <a:bodyPr wrap="none">
            <a:spAutoFit/>
          </a:bodyPr>
          <a:lstStyle/>
          <a:p>
            <a:r>
              <a:rPr lang="en-US" altLang="zh-CN" b="1" dirty="0" smtClean="0">
                <a:latin typeface="Calibri" pitchFamily="34" charset="0"/>
              </a:rPr>
              <a:t>Algorithm (Iterative </a:t>
            </a:r>
            <a:r>
              <a:rPr lang="en-US" altLang="zh-CN" b="1" dirty="0" err="1" smtClean="0">
                <a:latin typeface="Calibri" pitchFamily="34" charset="0"/>
              </a:rPr>
              <a:t>Thresholding</a:t>
            </a:r>
            <a:r>
              <a:rPr lang="en-US" altLang="zh-CN" b="1" dirty="0" smtClean="0">
                <a:latin typeface="Calibri" pitchFamily="34" charset="0"/>
              </a:rPr>
              <a:t>):</a:t>
            </a:r>
            <a:endParaRPr lang="en-US" b="1" dirty="0"/>
          </a:p>
        </p:txBody>
      </p:sp>
      <p:pic>
        <p:nvPicPr>
          <p:cNvPr id="27" name="Picture 26"/>
          <p:cNvPicPr>
            <a:picLocks noChangeAspect="1"/>
          </p:cNvPicPr>
          <p:nvPr>
            <p:custDataLst>
              <p:tags r:id="rId5"/>
            </p:custDataLst>
          </p:nvPr>
        </p:nvPicPr>
        <p:blipFill>
          <a:blip r:embed="rId13" cstate="print"/>
          <a:stretch>
            <a:fillRect/>
          </a:stretch>
        </p:blipFill>
        <p:spPr bwMode="auto">
          <a:xfrm>
            <a:off x="7088552" y="5468611"/>
            <a:ext cx="739540" cy="305604"/>
          </a:xfrm>
          <a:prstGeom prst="rect">
            <a:avLst/>
          </a:prstGeom>
          <a:noFill/>
          <a:ln/>
          <a:effectLst/>
        </p:spPr>
      </p:pic>
      <p:pic>
        <p:nvPicPr>
          <p:cNvPr id="19" name="Picture 18"/>
          <p:cNvPicPr>
            <a:picLocks noChangeAspect="1"/>
          </p:cNvPicPr>
          <p:nvPr>
            <p:custDataLst>
              <p:tags r:id="rId6"/>
            </p:custDataLst>
          </p:nvPr>
        </p:nvPicPr>
        <p:blipFill>
          <a:blip r:embed="rId14" cstate="print"/>
          <a:stretch>
            <a:fillRect/>
          </a:stretch>
        </p:blipFill>
        <p:spPr bwMode="auto">
          <a:xfrm>
            <a:off x="4391628" y="1830700"/>
            <a:ext cx="740267" cy="305905"/>
          </a:xfrm>
          <a:prstGeom prst="rect">
            <a:avLst/>
          </a:prstGeom>
          <a:noFill/>
          <a:ln/>
          <a:effectLst/>
        </p:spPr>
      </p:pic>
    </p:spTree>
    <p:extLst>
      <p:ext uri="{BB962C8B-B14F-4D97-AF65-F5344CB8AC3E}">
        <p14:creationId xmlns:p14="http://schemas.microsoft.com/office/powerpoint/2010/main" val="418830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04464" y="842484"/>
            <a:ext cx="9148976" cy="5016758"/>
          </a:xfrm>
          <a:prstGeom prst="rect">
            <a:avLst/>
          </a:prstGeom>
        </p:spPr>
        <p:txBody>
          <a:bodyPr wrap="square">
            <a:spAutoFit/>
          </a:bodyPr>
          <a:lstStyle/>
          <a:p>
            <a:r>
              <a:rPr lang="en-US" sz="2400" dirty="0" smtClean="0">
                <a:latin typeface="Calibri" pitchFamily="34" charset="0"/>
              </a:rPr>
              <a:t>  Similar ideas appear in many places in the literature …</a:t>
            </a:r>
          </a:p>
          <a:p>
            <a:endParaRPr lang="en-US"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endParaRPr lang="en-US" sz="1100" dirty="0" smtClean="0">
              <a:latin typeface="Calibri" pitchFamily="34" charset="0"/>
            </a:endParaRPr>
          </a:p>
          <a:p>
            <a:r>
              <a:rPr lang="en-US" sz="2400" dirty="0" smtClean="0">
                <a:latin typeface="Calibri" pitchFamily="34" charset="0"/>
              </a:rPr>
              <a:t>   [</a:t>
            </a:r>
            <a:r>
              <a:rPr lang="en-US" sz="2400" dirty="0" err="1" smtClean="0">
                <a:latin typeface="Calibri" pitchFamily="34" charset="0"/>
              </a:rPr>
              <a:t>Cai</a:t>
            </a:r>
            <a:r>
              <a:rPr lang="en-US" sz="2400" dirty="0" smtClean="0">
                <a:latin typeface="Calibri" pitchFamily="34" charset="0"/>
              </a:rPr>
              <a:t>, </a:t>
            </a:r>
            <a:r>
              <a:rPr lang="en-US" sz="2400" dirty="0" err="1" smtClean="0">
                <a:latin typeface="Calibri" pitchFamily="34" charset="0"/>
              </a:rPr>
              <a:t>Candes</a:t>
            </a:r>
            <a:r>
              <a:rPr lang="en-US" sz="2400" dirty="0" smtClean="0">
                <a:latin typeface="Calibri" pitchFamily="34" charset="0"/>
              </a:rPr>
              <a:t>, </a:t>
            </a:r>
            <a:r>
              <a:rPr lang="en-US" sz="2400" dirty="0" err="1" smtClean="0">
                <a:latin typeface="Calibri" pitchFamily="34" charset="0"/>
              </a:rPr>
              <a:t>Shen</a:t>
            </a:r>
            <a:r>
              <a:rPr lang="en-US" sz="2400" dirty="0" smtClean="0">
                <a:latin typeface="Calibri" pitchFamily="34" charset="0"/>
              </a:rPr>
              <a:t> ‘09]   </a:t>
            </a:r>
          </a:p>
          <a:p>
            <a:r>
              <a:rPr lang="en-US" sz="2400" dirty="0" smtClean="0">
                <a:latin typeface="Calibri" pitchFamily="34" charset="0"/>
              </a:rPr>
              <a:t>      </a:t>
            </a:r>
            <a:r>
              <a:rPr lang="en-US" sz="2000" dirty="0" smtClean="0">
                <a:latin typeface="Calibri" pitchFamily="34" charset="0"/>
              </a:rPr>
              <a:t>“A Singular Value </a:t>
            </a:r>
            <a:r>
              <a:rPr lang="en-US" sz="2000" dirty="0" err="1" smtClean="0">
                <a:latin typeface="Calibri" pitchFamily="34" charset="0"/>
              </a:rPr>
              <a:t>Thresholding</a:t>
            </a:r>
            <a:r>
              <a:rPr lang="en-US" sz="2000" dirty="0" smtClean="0">
                <a:latin typeface="Calibri" pitchFamily="34" charset="0"/>
              </a:rPr>
              <a:t> Algorithm for </a:t>
            </a:r>
            <a:r>
              <a:rPr lang="en-US" sz="2000" b="1" dirty="0" smtClean="0">
                <a:latin typeface="Calibri" pitchFamily="34" charset="0"/>
              </a:rPr>
              <a:t>Matrix Completion</a:t>
            </a:r>
            <a:r>
              <a:rPr lang="en-US" sz="2000" dirty="0" smtClean="0">
                <a:latin typeface="Calibri" pitchFamily="34" charset="0"/>
              </a:rPr>
              <a:t>”</a:t>
            </a:r>
          </a:p>
          <a:p>
            <a:endParaRPr lang="en-US" sz="1200" dirty="0" smtClean="0">
              <a:latin typeface="Calibri" pitchFamily="34" charset="0"/>
            </a:endParaRPr>
          </a:p>
          <a:p>
            <a:endParaRPr lang="en-US" sz="1200" dirty="0" smtClean="0">
              <a:latin typeface="Calibri" pitchFamily="34" charset="0"/>
            </a:endParaRPr>
          </a:p>
          <a:p>
            <a:r>
              <a:rPr lang="en-US" sz="2400" dirty="0" smtClean="0">
                <a:latin typeface="Calibri" pitchFamily="34" charset="0"/>
              </a:rPr>
              <a:t>   [</a:t>
            </a:r>
            <a:r>
              <a:rPr lang="en-US" sz="2400" dirty="0" err="1" smtClean="0">
                <a:latin typeface="Calibri" pitchFamily="34" charset="0"/>
              </a:rPr>
              <a:t>Osher</a:t>
            </a:r>
            <a:r>
              <a:rPr lang="en-US" sz="2400" dirty="0" smtClean="0">
                <a:latin typeface="Calibri" pitchFamily="34" charset="0"/>
              </a:rPr>
              <a:t>, Mao, Dong, Yin ‘09]</a:t>
            </a:r>
            <a:r>
              <a:rPr lang="en-US" sz="2000" dirty="0" smtClean="0">
                <a:latin typeface="Calibri" pitchFamily="34" charset="0"/>
              </a:rPr>
              <a:t> </a:t>
            </a:r>
          </a:p>
          <a:p>
            <a:r>
              <a:rPr lang="en-US" sz="2000" dirty="0" smtClean="0">
                <a:latin typeface="Calibri" pitchFamily="34" charset="0"/>
              </a:rPr>
              <a:t>       “Fast </a:t>
            </a:r>
            <a:r>
              <a:rPr lang="en-US" sz="2000" dirty="0" err="1" smtClean="0">
                <a:latin typeface="Calibri" pitchFamily="34" charset="0"/>
              </a:rPr>
              <a:t>linearized</a:t>
            </a:r>
            <a:r>
              <a:rPr lang="en-US" sz="2000" dirty="0" smtClean="0">
                <a:latin typeface="Calibri" pitchFamily="34" charset="0"/>
              </a:rPr>
              <a:t> </a:t>
            </a:r>
            <a:r>
              <a:rPr lang="en-US" sz="2000" dirty="0" err="1" smtClean="0">
                <a:latin typeface="Calibri" pitchFamily="34" charset="0"/>
              </a:rPr>
              <a:t>Bregman</a:t>
            </a:r>
            <a:r>
              <a:rPr lang="en-US" sz="2000" dirty="0" smtClean="0">
                <a:latin typeface="Calibri" pitchFamily="34" charset="0"/>
              </a:rPr>
              <a:t> iteration for </a:t>
            </a:r>
            <a:r>
              <a:rPr lang="en-US" sz="2000" b="1" dirty="0" smtClean="0">
                <a:latin typeface="Calibri" pitchFamily="34" charset="0"/>
              </a:rPr>
              <a:t>Compressive Sensing </a:t>
            </a:r>
            <a:r>
              <a:rPr lang="en-US" sz="2000" dirty="0" smtClean="0">
                <a:latin typeface="Calibri" pitchFamily="34" charset="0"/>
              </a:rPr>
              <a:t>and sparse </a:t>
            </a:r>
            <a:r>
              <a:rPr lang="en-US" sz="2000" dirty="0" err="1" smtClean="0">
                <a:latin typeface="Calibri" pitchFamily="34" charset="0"/>
              </a:rPr>
              <a:t>denoising</a:t>
            </a:r>
            <a:r>
              <a:rPr lang="en-US" sz="2000" dirty="0" smtClean="0">
                <a:latin typeface="Calibri" pitchFamily="34" charset="0"/>
              </a:rPr>
              <a:t>”</a:t>
            </a:r>
            <a:endParaRPr lang="en-US" sz="2400" dirty="0" smtClean="0">
              <a:latin typeface="Calibri" pitchFamily="34" charset="0"/>
            </a:endParaRPr>
          </a:p>
          <a:p>
            <a:endParaRPr lang="en-US" sz="100" dirty="0" smtClean="0">
              <a:latin typeface="Calibri" pitchFamily="34" charset="0"/>
            </a:endParaRPr>
          </a:p>
          <a:p>
            <a:endParaRPr lang="en-US" dirty="0" smtClean="0">
              <a:latin typeface="Calibri" pitchFamily="34" charset="0"/>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2968570" cy="492443"/>
          </a:xfrm>
          <a:prstGeom prst="rect">
            <a:avLst/>
          </a:prstGeom>
          <a:noFill/>
          <a:ln w="9525">
            <a:noFill/>
            <a:miter lim="800000"/>
            <a:headEnd/>
            <a:tailEnd/>
          </a:ln>
        </p:spPr>
        <p:txBody>
          <a:bodyPr wrap="none">
            <a:spAutoFit/>
          </a:bodyPr>
          <a:lstStyle/>
          <a:p>
            <a:r>
              <a:rPr lang="en-US" altLang="zh-CN" sz="2600" b="1" dirty="0" smtClean="0">
                <a:solidFill>
                  <a:srgbClr val="CCCCCC"/>
                </a:solidFill>
                <a:latin typeface="Calibri" pitchFamily="34" charset="0"/>
              </a:rPr>
              <a:t>A recurring theme…</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9" name="Left Brace 24"/>
          <p:cNvSpPr>
            <a:spLocks/>
          </p:cNvSpPr>
          <p:nvPr/>
        </p:nvSpPr>
        <p:spPr bwMode="auto">
          <a:xfrm>
            <a:off x="1941212" y="990115"/>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pic>
        <p:nvPicPr>
          <p:cNvPr id="2" name="图片 1" descr="TP_tmp"/>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1238395" y="1646024"/>
            <a:ext cx="1819186" cy="37387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 name="图片 2" descr="TP_tmp"/>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bwMode="auto">
          <a:xfrm>
            <a:off x="4702207" y="1630477"/>
            <a:ext cx="2940874" cy="40031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图片 5" descr="TP_tmp"/>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bwMode="auto">
          <a:xfrm>
            <a:off x="3005474" y="2352070"/>
            <a:ext cx="5538060" cy="40059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图片 6" descr="TP_tmp"/>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bwMode="auto">
          <a:xfrm>
            <a:off x="3028084" y="2812382"/>
            <a:ext cx="3558284" cy="34718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32" name="Straight Arrow Connector 31"/>
          <p:cNvCxnSpPr/>
          <p:nvPr/>
        </p:nvCxnSpPr>
        <p:spPr>
          <a:xfrm>
            <a:off x="3377682" y="1772822"/>
            <a:ext cx="74644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222711" y="1742112"/>
            <a:ext cx="1054199" cy="338554"/>
          </a:xfrm>
          <a:prstGeom prst="rect">
            <a:avLst/>
          </a:prstGeom>
        </p:spPr>
        <p:txBody>
          <a:bodyPr wrap="none">
            <a:spAutoFit/>
          </a:bodyPr>
          <a:lstStyle/>
          <a:p>
            <a:r>
              <a:rPr lang="en-US" sz="1600" i="1" dirty="0" smtClean="0">
                <a:solidFill>
                  <a:schemeClr val="tx2"/>
                </a:solidFill>
                <a:latin typeface="Calibri" pitchFamily="34" charset="0"/>
              </a:rPr>
              <a:t>relaxation</a:t>
            </a:r>
            <a:endParaRPr lang="en-US" sz="1600" i="1" dirty="0">
              <a:solidFill>
                <a:schemeClr val="tx2"/>
              </a:solidFill>
            </a:endParaRPr>
          </a:p>
        </p:txBody>
      </p:sp>
      <p:sp>
        <p:nvSpPr>
          <p:cNvPr id="34" name="Rectangle 33"/>
          <p:cNvSpPr/>
          <p:nvPr/>
        </p:nvSpPr>
        <p:spPr>
          <a:xfrm>
            <a:off x="1004987" y="2441908"/>
            <a:ext cx="1737142" cy="861774"/>
          </a:xfrm>
          <a:prstGeom prst="rect">
            <a:avLst/>
          </a:prstGeom>
        </p:spPr>
        <p:txBody>
          <a:bodyPr wrap="none">
            <a:spAutoFit/>
          </a:bodyPr>
          <a:lstStyle/>
          <a:p>
            <a:r>
              <a:rPr lang="en-US" sz="1600" i="1" dirty="0" smtClean="0">
                <a:solidFill>
                  <a:schemeClr val="tx2"/>
                </a:solidFill>
                <a:latin typeface="Calibri" pitchFamily="34" charset="0"/>
              </a:rPr>
              <a:t>Solution via </a:t>
            </a:r>
          </a:p>
          <a:p>
            <a:r>
              <a:rPr lang="en-US" sz="1600" i="1" dirty="0" err="1" smtClean="0">
                <a:solidFill>
                  <a:schemeClr val="tx2"/>
                </a:solidFill>
                <a:latin typeface="Calibri" pitchFamily="34" charset="0"/>
              </a:rPr>
              <a:t>Uzawa’s</a:t>
            </a:r>
            <a:r>
              <a:rPr lang="en-US" sz="1600" i="1" dirty="0" smtClean="0">
                <a:solidFill>
                  <a:schemeClr val="tx2"/>
                </a:solidFill>
                <a:latin typeface="Calibri" pitchFamily="34" charset="0"/>
              </a:rPr>
              <a:t> algorithm</a:t>
            </a:r>
          </a:p>
          <a:p>
            <a:endParaRPr lang="en-US" i="1" dirty="0">
              <a:solidFill>
                <a:schemeClr val="tx2"/>
              </a:solidFill>
            </a:endParaRPr>
          </a:p>
        </p:txBody>
      </p:sp>
      <p:sp>
        <p:nvSpPr>
          <p:cNvPr id="35" name="Left Brace 34"/>
          <p:cNvSpPr/>
          <p:nvPr/>
        </p:nvSpPr>
        <p:spPr>
          <a:xfrm>
            <a:off x="2715210" y="2407304"/>
            <a:ext cx="205273" cy="709127"/>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52396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4972067" cy="492443"/>
          </a:xfrm>
          <a:prstGeom prst="rect">
            <a:avLst/>
          </a:prstGeom>
          <a:noFill/>
          <a:ln w="9525">
            <a:noFill/>
            <a:miter lim="800000"/>
            <a:headEnd/>
            <a:tailEnd/>
          </a:ln>
        </p:spPr>
        <p:txBody>
          <a:bodyPr wrap="none">
            <a:spAutoFit/>
          </a:bodyPr>
          <a:lstStyle/>
          <a:p>
            <a:r>
              <a:rPr lang="en-US" altLang="zh-CN" sz="2600" b="1" dirty="0" smtClean="0">
                <a:solidFill>
                  <a:srgbClr val="CCCCCC"/>
                </a:solidFill>
                <a:latin typeface="Calibri" pitchFamily="34" charset="0"/>
              </a:rPr>
              <a:t>How do we solve the </a:t>
            </a:r>
            <a:r>
              <a:rPr lang="en-US" altLang="zh-CN" sz="2600" b="1" dirty="0" err="1" smtClean="0">
                <a:solidFill>
                  <a:srgbClr val="CCCCCC"/>
                </a:solidFill>
                <a:latin typeface="Calibri" pitchFamily="34" charset="0"/>
              </a:rPr>
              <a:t>subproblem</a:t>
            </a:r>
            <a:r>
              <a:rPr lang="en-US" altLang="zh-CN" sz="2600" b="1" dirty="0" smtClean="0">
                <a:solidFill>
                  <a:srgbClr val="CCCCCC"/>
                </a:solidFill>
                <a:latin typeface="Calibri" pitchFamily="34" charset="0"/>
              </a:rPr>
              <a:t>?</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504395" y="2395650"/>
            <a:ext cx="8334375" cy="400110"/>
          </a:xfrm>
          <a:prstGeom prst="rect">
            <a:avLst/>
          </a:prstGeom>
          <a:noFill/>
          <a:ln w="9525">
            <a:noFill/>
            <a:miter lim="800000"/>
            <a:headEnd/>
            <a:tailEnd/>
          </a:ln>
        </p:spPr>
        <p:txBody>
          <a:bodyPr>
            <a:spAutoFit/>
          </a:bodyPr>
          <a:lstStyle/>
          <a:p>
            <a:r>
              <a:rPr lang="en-US" sz="2000" dirty="0" smtClean="0">
                <a:latin typeface="Calibri" pitchFamily="34" charset="0"/>
              </a:rPr>
              <a:t>Using our previous observations …</a:t>
            </a:r>
            <a:endParaRPr lang="en-US" sz="2000" dirty="0">
              <a:latin typeface="Calibri" pitchFamily="34" charset="0"/>
            </a:endParaRPr>
          </a:p>
        </p:txBody>
      </p:sp>
      <p:pic>
        <p:nvPicPr>
          <p:cNvPr id="34" name="Picture 33"/>
          <p:cNvPicPr>
            <a:picLocks noChangeAspect="1"/>
          </p:cNvPicPr>
          <p:nvPr>
            <p:custDataLst>
              <p:tags r:id="rId1"/>
            </p:custDataLst>
          </p:nvPr>
        </p:nvPicPr>
        <p:blipFill>
          <a:blip r:embed="rId7" cstate="print"/>
          <a:stretch>
            <a:fillRect/>
          </a:stretch>
        </p:blipFill>
        <p:spPr bwMode="auto">
          <a:xfrm>
            <a:off x="985890" y="2938104"/>
            <a:ext cx="5115354" cy="970605"/>
          </a:xfrm>
          <a:prstGeom prst="rect">
            <a:avLst/>
          </a:prstGeom>
          <a:noFill/>
          <a:ln/>
          <a:effectLst/>
        </p:spPr>
      </p:pic>
      <p:pic>
        <p:nvPicPr>
          <p:cNvPr id="13" name="Picture 12"/>
          <p:cNvPicPr>
            <a:picLocks noChangeAspect="1"/>
          </p:cNvPicPr>
          <p:nvPr>
            <p:custDataLst>
              <p:tags r:id="rId2"/>
            </p:custDataLst>
          </p:nvPr>
        </p:nvPicPr>
        <p:blipFill>
          <a:blip r:embed="rId8" cstate="print"/>
          <a:stretch>
            <a:fillRect/>
          </a:stretch>
        </p:blipFill>
        <p:spPr bwMode="auto">
          <a:xfrm>
            <a:off x="1016688" y="1434704"/>
            <a:ext cx="3932806" cy="296845"/>
          </a:xfrm>
          <a:prstGeom prst="rect">
            <a:avLst/>
          </a:prstGeom>
          <a:noFill/>
          <a:ln/>
          <a:effectLst/>
        </p:spPr>
      </p:pic>
      <p:pic>
        <p:nvPicPr>
          <p:cNvPr id="18" name="Picture 17"/>
          <p:cNvPicPr>
            <a:picLocks noChangeAspect="1"/>
          </p:cNvPicPr>
          <p:nvPr>
            <p:custDataLst>
              <p:tags r:id="rId3"/>
            </p:custDataLst>
          </p:nvPr>
        </p:nvPicPr>
        <p:blipFill>
          <a:blip r:embed="rId9" cstate="print"/>
          <a:stretch>
            <a:fillRect/>
          </a:stretch>
        </p:blipFill>
        <p:spPr bwMode="auto">
          <a:xfrm>
            <a:off x="1801517" y="1818068"/>
            <a:ext cx="6790948" cy="342515"/>
          </a:xfrm>
          <a:prstGeom prst="rect">
            <a:avLst/>
          </a:prstGeom>
          <a:noFill/>
          <a:ln/>
          <a:effectLst/>
        </p:spPr>
      </p:pic>
      <p:pic>
        <p:nvPicPr>
          <p:cNvPr id="35" name="Picture 34"/>
          <p:cNvPicPr>
            <a:picLocks noChangeAspect="1"/>
          </p:cNvPicPr>
          <p:nvPr>
            <p:custDataLst>
              <p:tags r:id="rId4"/>
            </p:custDataLst>
          </p:nvPr>
        </p:nvPicPr>
        <p:blipFill>
          <a:blip r:embed="rId10" cstate="print"/>
          <a:stretch>
            <a:fillRect/>
          </a:stretch>
        </p:blipFill>
        <p:spPr bwMode="auto">
          <a:xfrm>
            <a:off x="996817" y="4300626"/>
            <a:ext cx="5289184" cy="969650"/>
          </a:xfrm>
          <a:prstGeom prst="rect">
            <a:avLst/>
          </a:prstGeom>
          <a:noFill/>
          <a:ln/>
          <a:effectLst/>
        </p:spPr>
      </p:pic>
      <p:sp>
        <p:nvSpPr>
          <p:cNvPr id="28" name="Rectangle 27"/>
          <p:cNvSpPr>
            <a:spLocks noChangeArrowheads="1"/>
          </p:cNvSpPr>
          <p:nvPr/>
        </p:nvSpPr>
        <p:spPr bwMode="auto">
          <a:xfrm>
            <a:off x="6378354" y="3510906"/>
            <a:ext cx="2419350" cy="366713"/>
          </a:xfrm>
          <a:prstGeom prst="rect">
            <a:avLst/>
          </a:prstGeom>
          <a:noFill/>
          <a:ln w="9525">
            <a:noFill/>
            <a:miter lim="800000"/>
            <a:headEnd/>
            <a:tailEnd/>
          </a:ln>
        </p:spPr>
        <p:txBody>
          <a:bodyPr wrap="none">
            <a:spAutoFit/>
          </a:bodyPr>
          <a:lstStyle/>
          <a:p>
            <a:pPr eaLnBrk="0" hangingPunct="0"/>
            <a:r>
              <a:rPr lang="en-US" i="1" dirty="0">
                <a:solidFill>
                  <a:srgbClr val="000080"/>
                </a:solidFill>
                <a:latin typeface="Calibri" pitchFamily="34" charset="0"/>
              </a:rPr>
              <a:t>Shrink singular values</a:t>
            </a:r>
          </a:p>
        </p:txBody>
      </p:sp>
      <p:sp>
        <p:nvSpPr>
          <p:cNvPr id="29" name="Rectangle 28"/>
          <p:cNvSpPr>
            <a:spLocks noChangeArrowheads="1"/>
          </p:cNvSpPr>
          <p:nvPr/>
        </p:nvSpPr>
        <p:spPr bwMode="auto">
          <a:xfrm>
            <a:off x="6387678" y="4871638"/>
            <a:ext cx="2482850" cy="366713"/>
          </a:xfrm>
          <a:prstGeom prst="rect">
            <a:avLst/>
          </a:prstGeom>
          <a:noFill/>
          <a:ln w="9525">
            <a:noFill/>
            <a:miter lim="800000"/>
            <a:headEnd/>
            <a:tailEnd/>
          </a:ln>
        </p:spPr>
        <p:txBody>
          <a:bodyPr wrap="none">
            <a:spAutoFit/>
          </a:bodyPr>
          <a:lstStyle/>
          <a:p>
            <a:pPr eaLnBrk="0" hangingPunct="0"/>
            <a:r>
              <a:rPr lang="en-US" i="1" dirty="0">
                <a:solidFill>
                  <a:srgbClr val="000080"/>
                </a:solidFill>
                <a:latin typeface="Calibri" pitchFamily="34" charset="0"/>
              </a:rPr>
              <a:t>Shrink absolute values</a:t>
            </a:r>
          </a:p>
        </p:txBody>
      </p:sp>
      <p:sp>
        <p:nvSpPr>
          <p:cNvPr id="33" name="Rectangle 12"/>
          <p:cNvSpPr>
            <a:spLocks noChangeArrowheads="1"/>
          </p:cNvSpPr>
          <p:nvPr/>
        </p:nvSpPr>
        <p:spPr bwMode="auto">
          <a:xfrm>
            <a:off x="526166" y="5412575"/>
            <a:ext cx="8334375" cy="400110"/>
          </a:xfrm>
          <a:prstGeom prst="rect">
            <a:avLst/>
          </a:prstGeom>
          <a:noFill/>
          <a:ln w="9525">
            <a:noFill/>
            <a:miter lim="800000"/>
            <a:headEnd/>
            <a:tailEnd/>
          </a:ln>
        </p:spPr>
        <p:txBody>
          <a:bodyPr>
            <a:spAutoFit/>
          </a:bodyPr>
          <a:lstStyle/>
          <a:p>
            <a:r>
              <a:rPr lang="en-US" sz="2000" dirty="0" smtClean="0">
                <a:latin typeface="Calibri" pitchFamily="34" charset="0"/>
              </a:rPr>
              <a:t>So … </a:t>
            </a:r>
            <a:r>
              <a:rPr lang="en-US" sz="2000" b="1" dirty="0" smtClean="0">
                <a:latin typeface="Calibri" pitchFamily="34" charset="0"/>
              </a:rPr>
              <a:t>each iteration is relatively simple yet expensive </a:t>
            </a:r>
            <a:r>
              <a:rPr lang="en-US" sz="2000" dirty="0" smtClean="0">
                <a:latin typeface="Calibri" pitchFamily="34" charset="0"/>
              </a:rPr>
              <a:t>( ≈ cost of one SVD ). </a:t>
            </a:r>
            <a:endParaRPr lang="en-US" sz="2000" dirty="0">
              <a:latin typeface="Calibri" pitchFamily="34" charset="0"/>
            </a:endParaRPr>
          </a:p>
        </p:txBody>
      </p:sp>
      <p:sp>
        <p:nvSpPr>
          <p:cNvPr id="36" name="Rectangle 12"/>
          <p:cNvSpPr>
            <a:spLocks noChangeArrowheads="1"/>
          </p:cNvSpPr>
          <p:nvPr/>
        </p:nvSpPr>
        <p:spPr bwMode="auto">
          <a:xfrm>
            <a:off x="544828" y="961848"/>
            <a:ext cx="8334375" cy="400110"/>
          </a:xfrm>
          <a:prstGeom prst="rect">
            <a:avLst/>
          </a:prstGeom>
          <a:noFill/>
          <a:ln w="9525">
            <a:noFill/>
            <a:miter lim="800000"/>
            <a:headEnd/>
            <a:tailEnd/>
          </a:ln>
        </p:spPr>
        <p:txBody>
          <a:bodyPr>
            <a:spAutoFit/>
          </a:bodyPr>
          <a:lstStyle/>
          <a:p>
            <a:r>
              <a:rPr lang="en-US" sz="2000" b="1" dirty="0" smtClean="0">
                <a:latin typeface="Calibri" pitchFamily="34" charset="0"/>
              </a:rPr>
              <a:t>Key </a:t>
            </a:r>
            <a:r>
              <a:rPr lang="en-US" sz="2000" b="1" dirty="0" err="1" smtClean="0">
                <a:latin typeface="Calibri" pitchFamily="34" charset="0"/>
              </a:rPr>
              <a:t>subproblem</a:t>
            </a:r>
            <a:r>
              <a:rPr lang="en-US" sz="2000" b="1" dirty="0" smtClean="0">
                <a:latin typeface="Calibri" pitchFamily="34" charset="0"/>
              </a:rPr>
              <a:t>:</a:t>
            </a:r>
            <a:endParaRPr lang="en-US" sz="2000" b="1" dirty="0">
              <a:latin typeface="Calibri" pitchFamily="34" charset="0"/>
            </a:endParaRPr>
          </a:p>
        </p:txBody>
      </p:sp>
    </p:spTree>
    <p:extLst>
      <p:ext uri="{BB962C8B-B14F-4D97-AF65-F5344CB8AC3E}">
        <p14:creationId xmlns:p14="http://schemas.microsoft.com/office/powerpoint/2010/main" val="3830224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79112" y="777167"/>
            <a:ext cx="9148976" cy="3526606"/>
          </a:xfrm>
          <a:prstGeom prst="rect">
            <a:avLst/>
          </a:prstGeom>
        </p:spPr>
        <p:txBody>
          <a:bodyPr wrap="square">
            <a:spAutoFit/>
          </a:bodyPr>
          <a:lstStyle/>
          <a:p>
            <a:endParaRPr lang="en-US" sz="200" dirty="0" smtClean="0">
              <a:latin typeface="Calibri" pitchFamily="34" charset="0"/>
            </a:endParaRPr>
          </a:p>
          <a:p>
            <a:r>
              <a:rPr lang="en-US" sz="2400" dirty="0" smtClean="0">
                <a:latin typeface="Calibri" pitchFamily="34" charset="0"/>
              </a:rPr>
              <a:t>Extremely simple algorithm for robust PCA:</a:t>
            </a: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sz="1050" dirty="0" smtClean="0">
              <a:latin typeface="Calibri" pitchFamily="34" charset="0"/>
            </a:endParaRPr>
          </a:p>
          <a:p>
            <a:r>
              <a:rPr lang="en-US" sz="2400" dirty="0" smtClean="0">
                <a:latin typeface="Calibri" pitchFamily="34" charset="0"/>
              </a:rPr>
              <a:t>Strong points:    </a:t>
            </a:r>
            <a:r>
              <a:rPr lang="en-US" sz="2000" dirty="0" smtClean="0">
                <a:latin typeface="Calibri" pitchFamily="34" charset="0"/>
              </a:rPr>
              <a:t>In practice, </a:t>
            </a:r>
            <a:r>
              <a:rPr lang="en-US" sz="2000" b="1" dirty="0" smtClean="0">
                <a:latin typeface="Calibri" pitchFamily="34" charset="0"/>
              </a:rPr>
              <a:t>controls the rank </a:t>
            </a:r>
            <a:r>
              <a:rPr lang="en-US" sz="2000" dirty="0" smtClean="0">
                <a:latin typeface="Calibri" pitchFamily="34" charset="0"/>
              </a:rPr>
              <a:t>of iterates </a:t>
            </a:r>
            <a:r>
              <a:rPr lang="en-US" sz="2000" i="1" dirty="0" err="1" smtClean="0">
                <a:latin typeface="Calibri" pitchFamily="34" charset="0"/>
              </a:rPr>
              <a:t>A</a:t>
            </a:r>
            <a:r>
              <a:rPr lang="en-US" sz="2000" i="1" baseline="-25000" dirty="0" err="1" smtClean="0">
                <a:latin typeface="Calibri" pitchFamily="34" charset="0"/>
              </a:rPr>
              <a:t>k</a:t>
            </a:r>
            <a:r>
              <a:rPr lang="en-US" sz="2000" dirty="0" smtClean="0">
                <a:latin typeface="Calibri" pitchFamily="34" charset="0"/>
              </a:rPr>
              <a:t>.</a:t>
            </a:r>
            <a:endParaRPr lang="en-US" sz="2400" i="1" baseline="-25000" dirty="0" smtClean="0">
              <a:latin typeface="Calibri" pitchFamily="34" charset="0"/>
            </a:endParaRPr>
          </a:p>
          <a:p>
            <a:r>
              <a:rPr lang="en-US" sz="2400" i="1" baseline="-25000" dirty="0" smtClean="0">
                <a:latin typeface="Calibri" pitchFamily="34" charset="0"/>
              </a:rPr>
              <a:t>	 </a:t>
            </a:r>
            <a:r>
              <a:rPr lang="en-US" sz="2400" i="1" dirty="0" smtClean="0">
                <a:latin typeface="Calibri" pitchFamily="34" charset="0"/>
              </a:rPr>
              <a:t>               </a:t>
            </a:r>
            <a:r>
              <a:rPr lang="en-US" sz="2000" b="1" dirty="0" smtClean="0">
                <a:latin typeface="Calibri" pitchFamily="34" charset="0"/>
              </a:rPr>
              <a:t>Scalable</a:t>
            </a:r>
            <a:r>
              <a:rPr lang="en-US" sz="2000" dirty="0" smtClean="0">
                <a:latin typeface="Calibri" pitchFamily="34" charset="0"/>
              </a:rPr>
              <a:t>: can solve medium-large problems.</a:t>
            </a:r>
            <a:endParaRPr lang="en-US" sz="2400" dirty="0" smtClean="0">
              <a:latin typeface="Calibri" pitchFamily="34" charset="0"/>
            </a:endParaRPr>
          </a:p>
          <a:p>
            <a:endParaRPr lang="en-US" sz="1000" baseline="-25000" dirty="0" smtClean="0"/>
          </a:p>
          <a:p>
            <a:r>
              <a:rPr lang="en-US" sz="2400" dirty="0" smtClean="0">
                <a:latin typeface="Calibri" pitchFamily="34" charset="0"/>
              </a:rPr>
              <a:t>Weak point:       </a:t>
            </a:r>
            <a:r>
              <a:rPr lang="en-US" sz="2000" b="1" dirty="0" smtClean="0">
                <a:latin typeface="Calibri" pitchFamily="34" charset="0"/>
              </a:rPr>
              <a:t>Slow …  many iterations</a:t>
            </a:r>
            <a:r>
              <a:rPr lang="en-US" sz="2000" dirty="0" smtClean="0">
                <a:latin typeface="Calibri" pitchFamily="34" charset="0"/>
              </a:rPr>
              <a:t> for convergence.</a:t>
            </a:r>
          </a:p>
        </p:txBody>
      </p:sp>
      <p:sp useBgFill="1">
        <p:nvSpPr>
          <p:cNvPr id="23" name="Rectangle 22"/>
          <p:cNvSpPr/>
          <p:nvPr/>
        </p:nvSpPr>
        <p:spPr bwMode="auto">
          <a:xfrm>
            <a:off x="2106033" y="1520899"/>
            <a:ext cx="4863956" cy="1124727"/>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5337102"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Iterative </a:t>
            </a:r>
            <a:r>
              <a:rPr lang="en-US" sz="2600" b="1" dirty="0" err="1" smtClean="0">
                <a:solidFill>
                  <a:srgbClr val="CCCCCC"/>
                </a:solidFill>
                <a:latin typeface="Calibri" pitchFamily="34" charset="0"/>
              </a:rPr>
              <a:t>Thresholding</a:t>
            </a:r>
            <a:r>
              <a:rPr lang="en-US" sz="2600" b="1" dirty="0" smtClean="0">
                <a:solidFill>
                  <a:srgbClr val="CCCCCC"/>
                </a:solidFill>
                <a:latin typeface="Calibri" pitchFamily="34" charset="0"/>
              </a:rPr>
              <a:t>: Pros and Cons</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9" name="Left Brace 24"/>
          <p:cNvSpPr>
            <a:spLocks/>
          </p:cNvSpPr>
          <p:nvPr/>
        </p:nvSpPr>
        <p:spPr bwMode="auto">
          <a:xfrm>
            <a:off x="1941212" y="990115"/>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pic>
        <p:nvPicPr>
          <p:cNvPr id="22" name="图片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2318247" y="1618244"/>
            <a:ext cx="4425152" cy="97027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1" name="Rectangle 40"/>
          <p:cNvSpPr/>
          <p:nvPr/>
        </p:nvSpPr>
        <p:spPr>
          <a:xfrm>
            <a:off x="2139417" y="4264290"/>
            <a:ext cx="7116692" cy="1015663"/>
          </a:xfrm>
          <a:prstGeom prst="rect">
            <a:avLst/>
          </a:prstGeom>
        </p:spPr>
        <p:txBody>
          <a:bodyPr wrap="none">
            <a:spAutoFit/>
          </a:bodyPr>
          <a:lstStyle/>
          <a:p>
            <a:r>
              <a:rPr lang="en-US" sz="2000" dirty="0" smtClean="0">
                <a:latin typeface="Calibri" pitchFamily="34" charset="0"/>
              </a:rPr>
              <a:t>E.g., recovering a 1,000 x 1,000 matrix of rank 50 from 10% errors, </a:t>
            </a:r>
          </a:p>
          <a:p>
            <a:r>
              <a:rPr lang="en-US" sz="2000" dirty="0" smtClean="0">
                <a:latin typeface="Calibri" pitchFamily="34" charset="0"/>
              </a:rPr>
              <a:t>  requires </a:t>
            </a:r>
            <a:r>
              <a:rPr lang="en-US" sz="2000" i="1" dirty="0" smtClean="0">
                <a:latin typeface="Calibri" pitchFamily="34" charset="0"/>
              </a:rPr>
              <a:t> </a:t>
            </a:r>
            <a:r>
              <a:rPr lang="en-US" sz="2000" b="1" i="1" dirty="0" smtClean="0">
                <a:latin typeface="Calibri" pitchFamily="34" charset="0"/>
              </a:rPr>
              <a:t>&gt;8,000 iterations</a:t>
            </a:r>
            <a:r>
              <a:rPr lang="en-US" sz="2000" i="1" dirty="0" smtClean="0">
                <a:latin typeface="Calibri" pitchFamily="34" charset="0"/>
              </a:rPr>
              <a:t> </a:t>
            </a:r>
            <a:r>
              <a:rPr lang="en-US" sz="2000" dirty="0" smtClean="0">
                <a:latin typeface="Calibri" pitchFamily="34" charset="0"/>
              </a:rPr>
              <a:t>and</a:t>
            </a:r>
            <a:r>
              <a:rPr lang="en-US" sz="2000" i="1" dirty="0" smtClean="0">
                <a:latin typeface="Calibri" pitchFamily="34" charset="0"/>
              </a:rPr>
              <a:t> </a:t>
            </a:r>
            <a:r>
              <a:rPr lang="en-US" sz="2000" b="1" i="1" dirty="0" smtClean="0">
                <a:latin typeface="Calibri" pitchFamily="34" charset="0"/>
              </a:rPr>
              <a:t>&gt;27 hours</a:t>
            </a:r>
            <a:r>
              <a:rPr lang="en-US" sz="2000" i="1" dirty="0" smtClean="0">
                <a:latin typeface="Calibri" pitchFamily="34" charset="0"/>
              </a:rPr>
              <a:t> </a:t>
            </a:r>
            <a:r>
              <a:rPr lang="en-US" sz="2000" dirty="0" smtClean="0">
                <a:latin typeface="Calibri" pitchFamily="34" charset="0"/>
              </a:rPr>
              <a:t>on a standard PC</a:t>
            </a:r>
            <a:r>
              <a:rPr lang="en-US" sz="2000" i="1" dirty="0" smtClean="0">
                <a:latin typeface="Calibri" pitchFamily="34" charset="0"/>
              </a:rPr>
              <a:t>.</a:t>
            </a:r>
          </a:p>
          <a:p>
            <a:endParaRPr lang="en-US" sz="2000" i="1" dirty="0" smtClean="0">
              <a:latin typeface="Calibri" pitchFamily="34" charset="0"/>
            </a:endParaRPr>
          </a:p>
        </p:txBody>
      </p:sp>
      <p:sp>
        <p:nvSpPr>
          <p:cNvPr id="42" name="Rectangle 41"/>
          <p:cNvSpPr/>
          <p:nvPr/>
        </p:nvSpPr>
        <p:spPr>
          <a:xfrm>
            <a:off x="195941" y="5354512"/>
            <a:ext cx="7371184" cy="461665"/>
          </a:xfrm>
          <a:prstGeom prst="rect">
            <a:avLst/>
          </a:prstGeom>
        </p:spPr>
        <p:txBody>
          <a:bodyPr wrap="square">
            <a:spAutoFit/>
          </a:bodyPr>
          <a:lstStyle/>
          <a:p>
            <a:r>
              <a:rPr lang="en-US" sz="2400" dirty="0" smtClean="0">
                <a:latin typeface="Calibri" pitchFamily="34" charset="0"/>
              </a:rPr>
              <a:t>Next: </a:t>
            </a:r>
            <a:r>
              <a:rPr lang="en-US" sz="2400" i="1" dirty="0" smtClean="0">
                <a:latin typeface="Calibri" pitchFamily="34" charset="0"/>
              </a:rPr>
              <a:t>How can we cut the number of iterations? </a:t>
            </a:r>
            <a:endParaRPr lang="en-US" sz="2400" i="1" dirty="0"/>
          </a:p>
        </p:txBody>
      </p:sp>
    </p:spTree>
    <p:extLst>
      <p:ext uri="{BB962C8B-B14F-4D97-AF65-F5344CB8AC3E}">
        <p14:creationId xmlns:p14="http://schemas.microsoft.com/office/powerpoint/2010/main" val="106356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7"/>
          <p:cNvSpPr/>
          <p:nvPr/>
        </p:nvSpPr>
        <p:spPr bwMode="auto">
          <a:xfrm>
            <a:off x="395535" y="1052736"/>
            <a:ext cx="8334375" cy="727633"/>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sz="2400">
              <a:latin typeface="+mn-lt"/>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2105641"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Our Roadmap</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395536" y="1876762"/>
            <a:ext cx="8334375" cy="2431435"/>
          </a:xfrm>
          <a:prstGeom prst="rect">
            <a:avLst/>
          </a:prstGeom>
          <a:noFill/>
          <a:ln w="9525">
            <a:noFill/>
            <a:miter lim="800000"/>
            <a:headEnd/>
            <a:tailEnd/>
          </a:ln>
        </p:spPr>
        <p:txBody>
          <a:bodyPr>
            <a:spAutoFit/>
          </a:bodyPr>
          <a:lstStyle/>
          <a:p>
            <a:r>
              <a:rPr lang="en-US" sz="2400" dirty="0" smtClean="0">
                <a:latin typeface="+mn-lt"/>
              </a:rPr>
              <a:t>Make the iterations as few as possible:</a:t>
            </a:r>
          </a:p>
          <a:p>
            <a:pPr lvl="1" eaLnBrk="1" fontAlgn="auto" hangingPunct="1">
              <a:spcAft>
                <a:spcPts val="0"/>
              </a:spcAft>
              <a:buNone/>
              <a:defRPr/>
            </a:pPr>
            <a:r>
              <a:rPr lang="en-US" sz="2000" dirty="0">
                <a:latin typeface="+mn-lt"/>
              </a:rPr>
              <a:t>Iterative </a:t>
            </a:r>
            <a:r>
              <a:rPr lang="en-US" sz="2000" dirty="0" err="1">
                <a:latin typeface="+mn-lt"/>
              </a:rPr>
              <a:t>Thresholding</a:t>
            </a:r>
            <a:r>
              <a:rPr lang="en-US" sz="2000" dirty="0">
                <a:latin typeface="+mn-lt"/>
              </a:rPr>
              <a:t> </a:t>
            </a:r>
            <a:r>
              <a:rPr lang="en-US" sz="1200" dirty="0">
                <a:latin typeface="+mn-lt"/>
              </a:rPr>
              <a:t>			</a:t>
            </a:r>
          </a:p>
          <a:p>
            <a:pPr lvl="1" eaLnBrk="1" fontAlgn="auto" hangingPunct="1">
              <a:spcAft>
                <a:spcPts val="0"/>
              </a:spcAft>
              <a:buNone/>
              <a:defRPr/>
            </a:pPr>
            <a:r>
              <a:rPr lang="en-US" sz="2000" b="1" dirty="0">
                <a:latin typeface="+mn-lt"/>
              </a:rPr>
              <a:t>Accelerated Proximal Gradient</a:t>
            </a:r>
            <a:r>
              <a:rPr lang="en-US" sz="1200" dirty="0">
                <a:latin typeface="+mn-lt"/>
              </a:rPr>
              <a:t>			</a:t>
            </a:r>
          </a:p>
          <a:p>
            <a:pPr lvl="1" eaLnBrk="1" fontAlgn="auto" hangingPunct="1">
              <a:spcAft>
                <a:spcPts val="0"/>
              </a:spcAft>
              <a:buNone/>
              <a:defRPr/>
            </a:pPr>
            <a:r>
              <a:rPr lang="en-US" sz="2000" dirty="0">
                <a:latin typeface="+mn-lt"/>
              </a:rPr>
              <a:t>Augmented Lagrange Multiplier</a:t>
            </a:r>
            <a:r>
              <a:rPr lang="en-US" sz="1200" dirty="0">
                <a:latin typeface="+mn-lt"/>
              </a:rPr>
              <a:t>			</a:t>
            </a:r>
          </a:p>
          <a:p>
            <a:pPr lvl="1" eaLnBrk="1" fontAlgn="auto" hangingPunct="1">
              <a:spcAft>
                <a:spcPts val="0"/>
              </a:spcAft>
              <a:buNone/>
              <a:defRPr/>
            </a:pPr>
            <a:r>
              <a:rPr lang="en-US" sz="2000" dirty="0">
                <a:latin typeface="+mn-lt"/>
              </a:rPr>
              <a:t>Alternating </a:t>
            </a:r>
            <a:r>
              <a:rPr lang="en-US" sz="2000" dirty="0" smtClean="0">
                <a:latin typeface="+mn-lt"/>
              </a:rPr>
              <a:t>Direction </a:t>
            </a:r>
            <a:r>
              <a:rPr lang="en-US" sz="2000" dirty="0">
                <a:latin typeface="+mn-lt"/>
              </a:rPr>
              <a:t>Method of Multipliers</a:t>
            </a:r>
          </a:p>
          <a:p>
            <a:pPr lvl="1"/>
            <a:endParaRPr lang="en-US" sz="2400" dirty="0">
              <a:solidFill>
                <a:srgbClr val="FF0000"/>
              </a:solidFill>
              <a:latin typeface="+mn-lt"/>
            </a:endParaRPr>
          </a:p>
          <a:p>
            <a:endParaRPr lang="en-US" sz="2400" dirty="0">
              <a:solidFill>
                <a:srgbClr val="FF0000"/>
              </a:solidFill>
              <a:latin typeface="Calibri" pitchFamily="34" charset="0"/>
            </a:endParaRPr>
          </a:p>
        </p:txBody>
      </p:sp>
      <p:sp>
        <p:nvSpPr>
          <p:cNvPr id="5128" name="Left Brace 24"/>
          <p:cNvSpPr>
            <a:spLocks/>
          </p:cNvSpPr>
          <p:nvPr/>
        </p:nvSpPr>
        <p:spPr bwMode="auto">
          <a:xfrm>
            <a:off x="2155825" y="3225998"/>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sp>
        <p:nvSpPr>
          <p:cNvPr id="20" name="Rectangle 12"/>
          <p:cNvSpPr>
            <a:spLocks noChangeArrowheads="1"/>
          </p:cNvSpPr>
          <p:nvPr/>
        </p:nvSpPr>
        <p:spPr bwMode="auto">
          <a:xfrm>
            <a:off x="395536" y="3820978"/>
            <a:ext cx="8334375" cy="1446550"/>
          </a:xfrm>
          <a:prstGeom prst="rect">
            <a:avLst/>
          </a:prstGeom>
          <a:noFill/>
          <a:ln w="9525">
            <a:noFill/>
            <a:miter lim="800000"/>
            <a:headEnd/>
            <a:tailEnd/>
          </a:ln>
        </p:spPr>
        <p:txBody>
          <a:bodyPr>
            <a:spAutoFit/>
          </a:bodyPr>
          <a:lstStyle/>
          <a:p>
            <a:r>
              <a:rPr lang="en-US" altLang="zh-CN" sz="2400" dirty="0" smtClean="0">
                <a:latin typeface="+mn-lt"/>
              </a:rPr>
              <a:t>Make the iterations as efficient as possible:</a:t>
            </a:r>
          </a:p>
          <a:p>
            <a:pPr lvl="1" eaLnBrk="1" fontAlgn="auto" hangingPunct="1">
              <a:spcAft>
                <a:spcPts val="0"/>
              </a:spcAft>
              <a:buNone/>
              <a:defRPr/>
            </a:pPr>
            <a:r>
              <a:rPr lang="en-US" sz="2000" dirty="0" smtClean="0">
                <a:latin typeface="+mn-lt"/>
              </a:rPr>
              <a:t>Partial </a:t>
            </a:r>
            <a:r>
              <a:rPr lang="en-US" sz="2000" dirty="0">
                <a:latin typeface="+mn-lt"/>
              </a:rPr>
              <a:t>SVD </a:t>
            </a:r>
            <a:r>
              <a:rPr lang="en-US" sz="2000" i="1" dirty="0" smtClean="0">
                <a:latin typeface="+mn-lt"/>
              </a:rPr>
              <a:t>O</a:t>
            </a:r>
            <a:r>
              <a:rPr lang="en-US" sz="2000" dirty="0" smtClean="0">
                <a:latin typeface="+mn-lt"/>
              </a:rPr>
              <a:t>(</a:t>
            </a:r>
            <a:r>
              <a:rPr lang="en-US" sz="2000" i="1" dirty="0" smtClean="0">
                <a:latin typeface="+mn-lt"/>
              </a:rPr>
              <a:t>rn</a:t>
            </a:r>
            <a:r>
              <a:rPr lang="en-US" sz="2000" baseline="30000" dirty="0" smtClean="0">
                <a:latin typeface="+mn-lt"/>
              </a:rPr>
              <a:t>2</a:t>
            </a:r>
            <a:r>
              <a:rPr lang="en-US" sz="2000" dirty="0" smtClean="0">
                <a:latin typeface="+mn-lt"/>
              </a:rPr>
              <a:t>)</a:t>
            </a:r>
          </a:p>
          <a:p>
            <a:pPr lvl="1" eaLnBrk="1" fontAlgn="auto" hangingPunct="1">
              <a:spcAft>
                <a:spcPts val="0"/>
              </a:spcAft>
              <a:buNone/>
              <a:defRPr/>
            </a:pPr>
            <a:r>
              <a:rPr lang="en-US" sz="2000" dirty="0" smtClean="0">
                <a:latin typeface="+mn-lt"/>
              </a:rPr>
              <a:t>Block </a:t>
            </a:r>
            <a:r>
              <a:rPr lang="en-US" sz="2000" dirty="0" err="1" smtClean="0">
                <a:latin typeface="+mn-lt"/>
              </a:rPr>
              <a:t>Lanczos</a:t>
            </a:r>
            <a:r>
              <a:rPr lang="en-US" sz="2000" dirty="0" smtClean="0">
                <a:latin typeface="+mn-lt"/>
              </a:rPr>
              <a:t> with Warm Start (BLWS)</a:t>
            </a:r>
            <a:endParaRPr lang="en-US" sz="2000" dirty="0">
              <a:latin typeface="+mn-lt"/>
            </a:endParaRPr>
          </a:p>
          <a:p>
            <a:endParaRPr lang="en-US" sz="2400" dirty="0">
              <a:latin typeface="Calibri" pitchFamily="34" charset="0"/>
            </a:endParaRPr>
          </a:p>
        </p:txBody>
      </p:sp>
      <p:sp>
        <p:nvSpPr>
          <p:cNvPr id="12" name="Rectangle 12"/>
          <p:cNvSpPr>
            <a:spLocks noChangeArrowheads="1"/>
          </p:cNvSpPr>
          <p:nvPr/>
        </p:nvSpPr>
        <p:spPr bwMode="auto">
          <a:xfrm>
            <a:off x="1063654" y="1167135"/>
            <a:ext cx="6964730" cy="461665"/>
          </a:xfrm>
          <a:prstGeom prst="rect">
            <a:avLst/>
          </a:prstGeom>
          <a:noFill/>
          <a:ln w="9525">
            <a:noFill/>
            <a:miter lim="800000"/>
            <a:headEnd/>
            <a:tailEnd/>
          </a:ln>
        </p:spPr>
        <p:txBody>
          <a:bodyPr wrap="square">
            <a:spAutoFit/>
          </a:bodyPr>
          <a:lstStyle/>
          <a:p>
            <a:r>
              <a:rPr lang="en-US" altLang="zh-CN" sz="2400" dirty="0" smtClean="0">
                <a:latin typeface="Calibri" pitchFamily="34" charset="0"/>
              </a:rPr>
              <a:t>Computing time ≈ #iterations ×time for each iteration</a:t>
            </a:r>
          </a:p>
        </p:txBody>
      </p:sp>
    </p:spTree>
    <p:extLst>
      <p:ext uri="{BB962C8B-B14F-4D97-AF65-F5344CB8AC3E}">
        <p14:creationId xmlns:p14="http://schemas.microsoft.com/office/powerpoint/2010/main" val="4038158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p:nvPr/>
        </p:nvSpPr>
        <p:spPr bwMode="auto">
          <a:xfrm>
            <a:off x="818405" y="3396353"/>
            <a:ext cx="7028639" cy="2528586"/>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ea typeface="ＭＳ Ｐゴシック" pitchFamily="-112" charset="-128"/>
              <a:cs typeface="+mn-cs"/>
            </a:endParaRPr>
          </a:p>
        </p:txBody>
      </p:sp>
      <p:sp>
        <p:nvSpPr>
          <p:cNvPr id="27" name="Rectangle 26"/>
          <p:cNvSpPr/>
          <p:nvPr/>
        </p:nvSpPr>
        <p:spPr>
          <a:xfrm>
            <a:off x="964991" y="3480746"/>
            <a:ext cx="6769995" cy="2385268"/>
          </a:xfrm>
          <a:prstGeom prst="rect">
            <a:avLst/>
          </a:prstGeom>
        </p:spPr>
        <p:txBody>
          <a:bodyPr wrap="none">
            <a:spAutoFit/>
          </a:bodyPr>
          <a:lstStyle/>
          <a:p>
            <a:r>
              <a:rPr lang="en-US" sz="2000" b="1" dirty="0" smtClean="0">
                <a:solidFill>
                  <a:srgbClr val="000000"/>
                </a:solidFill>
                <a:latin typeface="Times New Roman" pitchFamily="18" charset="0"/>
                <a:cs typeface="Times New Roman" pitchFamily="18" charset="0"/>
              </a:rPr>
              <a:t>Theorem</a:t>
            </a:r>
            <a:r>
              <a:rPr lang="en-US" sz="2000" dirty="0" smtClean="0">
                <a:solidFill>
                  <a:srgbClr val="000000"/>
                </a:solidFill>
                <a:latin typeface="Times New Roman" pitchFamily="18" charset="0"/>
                <a:cs typeface="Times New Roman" pitchFamily="18" charset="0"/>
              </a:rPr>
              <a:t> [</a:t>
            </a:r>
            <a:r>
              <a:rPr lang="en-US" sz="2000" dirty="0" err="1" smtClean="0">
                <a:solidFill>
                  <a:srgbClr val="000000"/>
                </a:solidFill>
                <a:latin typeface="Times New Roman" pitchFamily="18" charset="0"/>
                <a:cs typeface="Times New Roman" pitchFamily="18" charset="0"/>
              </a:rPr>
              <a:t>Nesterov</a:t>
            </a:r>
            <a:r>
              <a:rPr lang="en-US" sz="2000" dirty="0" smtClean="0">
                <a:solidFill>
                  <a:srgbClr val="000000"/>
                </a:solidFill>
                <a:latin typeface="Times New Roman" pitchFamily="18" charset="0"/>
                <a:cs typeface="Times New Roman" pitchFamily="18" charset="0"/>
              </a:rPr>
              <a:t> ‘83]: Consider the problem </a:t>
            </a:r>
          </a:p>
          <a:p>
            <a:endParaRPr lang="en-US" sz="2000" dirty="0" smtClean="0">
              <a:solidFill>
                <a:srgbClr val="000000"/>
              </a:solidFill>
              <a:latin typeface="Times New Roman" pitchFamily="18" charset="0"/>
              <a:cs typeface="Times New Roman" pitchFamily="18" charset="0"/>
            </a:endParaRPr>
          </a:p>
          <a:p>
            <a:endParaRPr lang="en-US" sz="900" dirty="0" smtClean="0">
              <a:solidFill>
                <a:srgbClr val="000000"/>
              </a:solidFill>
              <a:latin typeface="Times New Roman" pitchFamily="18" charset="0"/>
              <a:cs typeface="Times New Roman" pitchFamily="18" charset="0"/>
            </a:endParaRPr>
          </a:p>
          <a:p>
            <a:r>
              <a:rPr lang="en-US" sz="2000" dirty="0" smtClean="0">
                <a:solidFill>
                  <a:srgbClr val="000000"/>
                </a:solidFill>
                <a:latin typeface="Times New Roman" pitchFamily="18" charset="0"/>
                <a:cs typeface="Times New Roman" pitchFamily="18" charset="0"/>
              </a:rPr>
              <a:t>If  </a:t>
            </a:r>
            <a:r>
              <a:rPr lang="en-US" sz="2000" i="1" dirty="0" smtClean="0">
                <a:solidFill>
                  <a:srgbClr val="000000"/>
                </a:solidFill>
                <a:latin typeface="Times New Roman" pitchFamily="18" charset="0"/>
                <a:cs typeface="Times New Roman" pitchFamily="18" charset="0"/>
              </a:rPr>
              <a:t>f</a:t>
            </a:r>
            <a:r>
              <a:rPr lang="en-US" sz="2000" dirty="0" smtClean="0">
                <a:solidFill>
                  <a:srgbClr val="000000"/>
                </a:solidFill>
                <a:latin typeface="Times New Roman" pitchFamily="18" charset="0"/>
                <a:cs typeface="Times New Roman" pitchFamily="18" charset="0"/>
              </a:rPr>
              <a:t>  is differentiable with </a:t>
            </a:r>
            <a:r>
              <a:rPr lang="en-US" sz="2000" dirty="0" err="1" smtClean="0">
                <a:solidFill>
                  <a:srgbClr val="000000"/>
                </a:solidFill>
                <a:latin typeface="Times New Roman" pitchFamily="18" charset="0"/>
                <a:cs typeface="Times New Roman" pitchFamily="18" charset="0"/>
              </a:rPr>
              <a:t>Lipschitz</a:t>
            </a:r>
            <a:r>
              <a:rPr lang="en-US" sz="2000" dirty="0" smtClean="0">
                <a:solidFill>
                  <a:srgbClr val="000000"/>
                </a:solidFill>
                <a:latin typeface="Times New Roman" pitchFamily="18" charset="0"/>
                <a:cs typeface="Times New Roman" pitchFamily="18" charset="0"/>
              </a:rPr>
              <a:t> continuous gradient:</a:t>
            </a:r>
          </a:p>
          <a:p>
            <a:endParaRPr lang="en-US" sz="2000" dirty="0" smtClean="0">
              <a:solidFill>
                <a:srgbClr val="000000"/>
              </a:solidFill>
              <a:latin typeface="Times New Roman" pitchFamily="18" charset="0"/>
              <a:cs typeface="Times New Roman" pitchFamily="18" charset="0"/>
            </a:endParaRPr>
          </a:p>
          <a:p>
            <a:endParaRPr lang="en-US" sz="2000" dirty="0" smtClean="0">
              <a:solidFill>
                <a:srgbClr val="000000"/>
              </a:solidFill>
              <a:latin typeface="Times New Roman" pitchFamily="18" charset="0"/>
              <a:cs typeface="Times New Roman" pitchFamily="18" charset="0"/>
            </a:endParaRPr>
          </a:p>
          <a:p>
            <a:r>
              <a:rPr lang="en-US" sz="2000" dirty="0" smtClean="0">
                <a:solidFill>
                  <a:srgbClr val="000000"/>
                </a:solidFill>
                <a:latin typeface="Times New Roman" pitchFamily="18" charset="0"/>
                <a:cs typeface="Times New Roman" pitchFamily="18" charset="0"/>
              </a:rPr>
              <a:t>there exists a first-order algorithm with                   convergence </a:t>
            </a:r>
          </a:p>
          <a:p>
            <a:r>
              <a:rPr lang="en-US" sz="2000" dirty="0" smtClean="0">
                <a:solidFill>
                  <a:srgbClr val="000000"/>
                </a:solidFill>
                <a:latin typeface="Times New Roman" pitchFamily="18" charset="0"/>
                <a:cs typeface="Times New Roman" pitchFamily="18" charset="0"/>
              </a:rPr>
              <a:t>rate in function values. </a:t>
            </a:r>
            <a:endParaRPr lang="en-US" sz="2000" dirty="0" smtClean="0">
              <a:solidFill>
                <a:srgbClr val="000000"/>
              </a:solidFill>
              <a:latin typeface="Calibri" pitchFamily="34" charset="0"/>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6461064"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Accelerated Proximal Gradient (APG) Method</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8" name="图片 7"/>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bwMode="auto">
          <a:xfrm>
            <a:off x="5166176" y="5137800"/>
            <a:ext cx="936046" cy="42472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8" name="Picture 17"/>
          <p:cNvPicPr>
            <a:picLocks noChangeAspect="1"/>
          </p:cNvPicPr>
          <p:nvPr>
            <p:custDataLst>
              <p:tags r:id="rId2"/>
            </p:custDataLst>
          </p:nvPr>
        </p:nvPicPr>
        <p:blipFill>
          <a:blip r:embed="rId10" cstate="print"/>
          <a:stretch>
            <a:fillRect/>
          </a:stretch>
        </p:blipFill>
        <p:spPr bwMode="auto">
          <a:xfrm>
            <a:off x="2938076" y="4748562"/>
            <a:ext cx="4034428" cy="331498"/>
          </a:xfrm>
          <a:prstGeom prst="rect">
            <a:avLst/>
          </a:prstGeom>
          <a:noFill/>
          <a:ln/>
          <a:effectLst/>
        </p:spPr>
      </p:pic>
      <p:sp>
        <p:nvSpPr>
          <p:cNvPr id="26" name="Text Box 16"/>
          <p:cNvSpPr txBox="1">
            <a:spLocks noChangeArrowheads="1"/>
          </p:cNvSpPr>
          <p:nvPr/>
        </p:nvSpPr>
        <p:spPr bwMode="auto">
          <a:xfrm>
            <a:off x="0" y="6362164"/>
            <a:ext cx="9144000" cy="523220"/>
          </a:xfrm>
          <a:prstGeom prst="rect">
            <a:avLst/>
          </a:prstGeom>
          <a:noFill/>
          <a:ln w="9525">
            <a:noFill/>
            <a:miter lim="800000"/>
            <a:headEnd/>
            <a:tailEnd/>
          </a:ln>
        </p:spPr>
        <p:txBody>
          <a:bodyPr wrap="square">
            <a:spAutoFit/>
          </a:bodyPr>
          <a:lstStyle/>
          <a:p>
            <a:r>
              <a:rPr lang="en-US" sz="1400" dirty="0" smtClean="0">
                <a:solidFill>
                  <a:srgbClr val="CCCCCC"/>
                </a:solidFill>
                <a:latin typeface="+mn-lt"/>
              </a:rPr>
              <a:t>Y</a:t>
            </a:r>
            <a:r>
              <a:rPr lang="en-US" sz="1400" dirty="0">
                <a:solidFill>
                  <a:srgbClr val="CCCCCC"/>
                </a:solidFill>
                <a:latin typeface="+mn-lt"/>
              </a:rPr>
              <a:t>. </a:t>
            </a:r>
            <a:r>
              <a:rPr lang="en-US" sz="1400" dirty="0" err="1">
                <a:solidFill>
                  <a:srgbClr val="CCCCCC"/>
                </a:solidFill>
                <a:latin typeface="+mn-lt"/>
              </a:rPr>
              <a:t>Nesterov</a:t>
            </a:r>
            <a:r>
              <a:rPr lang="en-US" sz="1400" dirty="0">
                <a:solidFill>
                  <a:srgbClr val="CCCCCC"/>
                </a:solidFill>
                <a:latin typeface="+mn-lt"/>
              </a:rPr>
              <a:t>. A method of solving a convex programming problem with </a:t>
            </a:r>
            <a:r>
              <a:rPr lang="en-US" sz="1400" dirty="0" smtClean="0">
                <a:solidFill>
                  <a:srgbClr val="CCCCCC"/>
                </a:solidFill>
                <a:latin typeface="+mn-lt"/>
              </a:rPr>
              <a:t>convergence rate </a:t>
            </a:r>
            <a:r>
              <a:rPr lang="en-US" sz="1400" dirty="0">
                <a:solidFill>
                  <a:srgbClr val="CCCCCC"/>
                </a:solidFill>
                <a:latin typeface="+mn-lt"/>
              </a:rPr>
              <a:t>O(1/k</a:t>
            </a:r>
            <a:r>
              <a:rPr lang="en-US" sz="1400" baseline="30000" dirty="0">
                <a:solidFill>
                  <a:srgbClr val="CCCCCC"/>
                </a:solidFill>
                <a:latin typeface="+mn-lt"/>
              </a:rPr>
              <a:t>2</a:t>
            </a:r>
            <a:r>
              <a:rPr lang="en-US" sz="1400" dirty="0">
                <a:solidFill>
                  <a:srgbClr val="CCCCCC"/>
                </a:solidFill>
                <a:latin typeface="+mn-lt"/>
              </a:rPr>
              <a:t>). Soviet Mathematics </a:t>
            </a:r>
            <a:r>
              <a:rPr lang="en-US" sz="1400" dirty="0" err="1">
                <a:solidFill>
                  <a:srgbClr val="CCCCCC"/>
                </a:solidFill>
                <a:latin typeface="+mn-lt"/>
              </a:rPr>
              <a:t>Doklady</a:t>
            </a:r>
            <a:r>
              <a:rPr lang="en-US" sz="1400" dirty="0">
                <a:solidFill>
                  <a:srgbClr val="CCCCCC"/>
                </a:solidFill>
                <a:latin typeface="+mn-lt"/>
              </a:rPr>
              <a:t>, 27(2):372–376, 1983.</a:t>
            </a:r>
          </a:p>
        </p:txBody>
      </p:sp>
      <p:pic>
        <p:nvPicPr>
          <p:cNvPr id="13" name="图片 1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bwMode="auto">
          <a:xfrm>
            <a:off x="3107559" y="3938534"/>
            <a:ext cx="2588561" cy="33259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8" name="Rectangle 27"/>
          <p:cNvSpPr/>
          <p:nvPr/>
        </p:nvSpPr>
        <p:spPr>
          <a:xfrm>
            <a:off x="457403" y="1772816"/>
            <a:ext cx="7931021" cy="461665"/>
          </a:xfrm>
          <a:prstGeom prst="rect">
            <a:avLst/>
          </a:prstGeom>
        </p:spPr>
        <p:txBody>
          <a:bodyPr wrap="square">
            <a:spAutoFit/>
          </a:bodyPr>
          <a:lstStyle/>
          <a:p>
            <a:r>
              <a:rPr lang="en-US" altLang="zh-CN" sz="2400" dirty="0" smtClean="0">
                <a:solidFill>
                  <a:srgbClr val="000000"/>
                </a:solidFill>
                <a:latin typeface="Calibri" pitchFamily="34" charset="0"/>
              </a:rPr>
              <a:t>The convergence rate is only                ! </a:t>
            </a:r>
            <a:endParaRPr lang="en-US" sz="2400" dirty="0" smtClean="0">
              <a:solidFill>
                <a:srgbClr val="000000"/>
              </a:solidFill>
              <a:latin typeface="Calibri" pitchFamily="34" charset="0"/>
            </a:endParaRPr>
          </a:p>
        </p:txBody>
      </p:sp>
      <p:sp>
        <p:nvSpPr>
          <p:cNvPr id="20" name="Rectangle 21"/>
          <p:cNvSpPr/>
          <p:nvPr/>
        </p:nvSpPr>
        <p:spPr>
          <a:xfrm>
            <a:off x="414489" y="784162"/>
            <a:ext cx="2961836" cy="461665"/>
          </a:xfrm>
          <a:prstGeom prst="rect">
            <a:avLst/>
          </a:prstGeom>
        </p:spPr>
        <p:txBody>
          <a:bodyPr wrap="none">
            <a:spAutoFit/>
          </a:bodyPr>
          <a:lstStyle/>
          <a:p>
            <a:r>
              <a:rPr lang="en-US" sz="2400" dirty="0" smtClean="0">
                <a:solidFill>
                  <a:srgbClr val="000000"/>
                </a:solidFill>
                <a:latin typeface="Calibri" pitchFamily="34" charset="0"/>
              </a:rPr>
              <a:t>The gradient descent: </a:t>
            </a:r>
            <a:endParaRPr lang="en-US" sz="2000" dirty="0"/>
          </a:p>
        </p:txBody>
      </p:sp>
      <p:pic>
        <p:nvPicPr>
          <p:cNvPr id="3" name="图片 2" descr="TP_tmp"/>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bwMode="auto">
          <a:xfrm>
            <a:off x="2940222" y="1278553"/>
            <a:ext cx="3109394" cy="34785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图片 3"/>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bwMode="auto">
          <a:xfrm>
            <a:off x="4211096" y="1823156"/>
            <a:ext cx="936968" cy="42514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2" name="Rectangle 27"/>
          <p:cNvSpPr/>
          <p:nvPr/>
        </p:nvSpPr>
        <p:spPr>
          <a:xfrm>
            <a:off x="467544" y="2348880"/>
            <a:ext cx="8568952" cy="830997"/>
          </a:xfrm>
          <a:prstGeom prst="rect">
            <a:avLst/>
          </a:prstGeom>
        </p:spPr>
        <p:txBody>
          <a:bodyPr wrap="square">
            <a:spAutoFit/>
          </a:bodyPr>
          <a:lstStyle/>
          <a:p>
            <a:r>
              <a:rPr lang="en-US" sz="2400" dirty="0" smtClean="0">
                <a:solidFill>
                  <a:srgbClr val="000000"/>
                </a:solidFill>
                <a:latin typeface="Calibri" pitchFamily="34" charset="0"/>
              </a:rPr>
              <a:t>Prior to 1983, best lower bound was                      </a:t>
            </a:r>
            <a:r>
              <a:rPr lang="en-US" sz="1600" i="1" dirty="0" smtClean="0">
                <a:solidFill>
                  <a:schemeClr val="tx2"/>
                </a:solidFill>
                <a:latin typeface="Calibri" pitchFamily="34" charset="0"/>
              </a:rPr>
              <a:t>(much smaller…)</a:t>
            </a:r>
            <a:r>
              <a:rPr lang="en-US" sz="2400" dirty="0" smtClean="0">
                <a:solidFill>
                  <a:srgbClr val="000000"/>
                </a:solidFill>
                <a:latin typeface="Calibri" pitchFamily="34" charset="0"/>
              </a:rPr>
              <a:t>                       </a:t>
            </a:r>
          </a:p>
          <a:p>
            <a:r>
              <a:rPr lang="en-US" sz="2400" dirty="0" smtClean="0">
                <a:solidFill>
                  <a:srgbClr val="000000"/>
                </a:solidFill>
                <a:latin typeface="Calibri" pitchFamily="34" charset="0"/>
              </a:rPr>
              <a:t>   … is it actually possible to achieve this?</a:t>
            </a:r>
            <a:endParaRPr lang="en-US" sz="2400" dirty="0"/>
          </a:p>
        </p:txBody>
      </p:sp>
      <p:pic>
        <p:nvPicPr>
          <p:cNvPr id="5" name="图片 4"/>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bwMode="auto">
          <a:xfrm>
            <a:off x="5148064" y="2400231"/>
            <a:ext cx="847742" cy="38465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24089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11848" y="896168"/>
            <a:ext cx="8440324" cy="461665"/>
          </a:xfrm>
          <a:prstGeom prst="rect">
            <a:avLst/>
          </a:prstGeom>
        </p:spPr>
        <p:txBody>
          <a:bodyPr wrap="none">
            <a:spAutoFit/>
          </a:bodyPr>
          <a:lstStyle/>
          <a:p>
            <a:r>
              <a:rPr lang="en-US" sz="2400" b="1" dirty="0" smtClean="0">
                <a:solidFill>
                  <a:srgbClr val="000000"/>
                </a:solidFill>
                <a:latin typeface="Calibri" pitchFamily="34" charset="0"/>
              </a:rPr>
              <a:t>Problem:</a:t>
            </a:r>
            <a:r>
              <a:rPr lang="en-US" sz="2400" dirty="0" smtClean="0">
                <a:solidFill>
                  <a:srgbClr val="000000"/>
                </a:solidFill>
                <a:latin typeface="Calibri" pitchFamily="34" charset="0"/>
              </a:rPr>
              <a:t>                 ,       convex, differentiable, and         </a:t>
            </a:r>
            <a:r>
              <a:rPr lang="en-US" sz="2400" i="1" dirty="0" smtClean="0">
                <a:solidFill>
                  <a:srgbClr val="000000"/>
                </a:solidFill>
                <a:latin typeface="Times New Roman" pitchFamily="18" charset="0"/>
                <a:cs typeface="Times New Roman" pitchFamily="18" charset="0"/>
              </a:rPr>
              <a:t>L</a:t>
            </a:r>
            <a:r>
              <a:rPr lang="en-US" sz="2400" dirty="0" smtClean="0">
                <a:solidFill>
                  <a:srgbClr val="000000"/>
                </a:solidFill>
                <a:latin typeface="Calibri" pitchFamily="34" charset="0"/>
              </a:rPr>
              <a:t>-</a:t>
            </a:r>
            <a:r>
              <a:rPr lang="en-US" sz="2400" dirty="0" err="1" smtClean="0">
                <a:solidFill>
                  <a:srgbClr val="000000"/>
                </a:solidFill>
                <a:latin typeface="Calibri" pitchFamily="34" charset="0"/>
              </a:rPr>
              <a:t>Lipschitz</a:t>
            </a:r>
            <a:r>
              <a:rPr lang="en-US" sz="2000" dirty="0" smtClean="0">
                <a:solidFill>
                  <a:srgbClr val="000000"/>
                </a:solidFill>
                <a:latin typeface="Calibri" pitchFamily="34" charset="0"/>
              </a:rPr>
              <a:t>. </a:t>
            </a: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5310621" cy="492443"/>
          </a:xfrm>
          <a:prstGeom prst="rect">
            <a:avLst/>
          </a:prstGeom>
          <a:noFill/>
          <a:ln w="9525">
            <a:noFill/>
            <a:miter lim="800000"/>
            <a:headEnd/>
            <a:tailEnd/>
          </a:ln>
        </p:spPr>
        <p:txBody>
          <a:bodyPr wrap="none">
            <a:spAutoFit/>
          </a:bodyPr>
          <a:lstStyle/>
          <a:p>
            <a:r>
              <a:rPr lang="en-US" sz="2600" b="1" dirty="0" err="1" smtClean="0">
                <a:solidFill>
                  <a:srgbClr val="CCCCCC"/>
                </a:solidFill>
                <a:latin typeface="Calibri" pitchFamily="34" charset="0"/>
              </a:rPr>
              <a:t>Nesterov’s</a:t>
            </a:r>
            <a:r>
              <a:rPr lang="en-US" sz="2600" b="1" dirty="0" smtClean="0">
                <a:solidFill>
                  <a:srgbClr val="CCCCCC"/>
                </a:solidFill>
                <a:latin typeface="Calibri" pitchFamily="34" charset="0"/>
              </a:rPr>
              <a:t> Optimal Gradient Method</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25" name="Picture 24"/>
          <p:cNvPicPr>
            <a:picLocks noChangeAspect="1"/>
          </p:cNvPicPr>
          <p:nvPr>
            <p:custDataLst>
              <p:tags r:id="rId1"/>
            </p:custDataLst>
          </p:nvPr>
        </p:nvPicPr>
        <p:blipFill>
          <a:blip r:embed="rId12" cstate="print"/>
          <a:stretch>
            <a:fillRect/>
          </a:stretch>
        </p:blipFill>
        <p:spPr bwMode="auto">
          <a:xfrm>
            <a:off x="1699949" y="999393"/>
            <a:ext cx="999769" cy="332806"/>
          </a:xfrm>
          <a:prstGeom prst="rect">
            <a:avLst/>
          </a:prstGeom>
          <a:noFill/>
          <a:ln/>
          <a:effectLst/>
        </p:spPr>
      </p:pic>
      <p:pic>
        <p:nvPicPr>
          <p:cNvPr id="31" name="Picture 30"/>
          <p:cNvPicPr>
            <a:picLocks noChangeAspect="1"/>
          </p:cNvPicPr>
          <p:nvPr>
            <p:custDataLst>
              <p:tags r:id="rId2"/>
            </p:custDataLst>
          </p:nvPr>
        </p:nvPicPr>
        <p:blipFill>
          <a:blip r:embed="rId13" cstate="print"/>
          <a:stretch>
            <a:fillRect/>
          </a:stretch>
        </p:blipFill>
        <p:spPr bwMode="auto">
          <a:xfrm>
            <a:off x="2986792" y="983843"/>
            <a:ext cx="205127" cy="307276"/>
          </a:xfrm>
          <a:prstGeom prst="rect">
            <a:avLst/>
          </a:prstGeom>
          <a:noFill/>
          <a:ln/>
          <a:effectLst/>
        </p:spPr>
      </p:pic>
      <p:pic>
        <p:nvPicPr>
          <p:cNvPr id="34" name="Picture 33"/>
          <p:cNvPicPr>
            <a:picLocks noChangeAspect="1"/>
          </p:cNvPicPr>
          <p:nvPr>
            <p:custDataLst>
              <p:tags r:id="rId3"/>
            </p:custDataLst>
          </p:nvPr>
        </p:nvPicPr>
        <p:blipFill>
          <a:blip r:embed="rId14" cstate="print"/>
          <a:stretch>
            <a:fillRect/>
          </a:stretch>
        </p:blipFill>
        <p:spPr bwMode="auto">
          <a:xfrm>
            <a:off x="6648158" y="1019430"/>
            <a:ext cx="408732" cy="306136"/>
          </a:xfrm>
          <a:prstGeom prst="rect">
            <a:avLst/>
          </a:prstGeom>
          <a:noFill/>
          <a:ln/>
          <a:effectLst/>
        </p:spPr>
      </p:pic>
      <p:pic>
        <p:nvPicPr>
          <p:cNvPr id="37" name="Picture 36"/>
          <p:cNvPicPr>
            <a:picLocks noChangeAspect="1"/>
          </p:cNvPicPr>
          <p:nvPr>
            <p:custDataLst>
              <p:tags r:id="rId4"/>
            </p:custDataLst>
          </p:nvPr>
        </p:nvPicPr>
        <p:blipFill>
          <a:blip r:embed="rId15" cstate="print"/>
          <a:stretch>
            <a:fillRect/>
          </a:stretch>
        </p:blipFill>
        <p:spPr bwMode="auto">
          <a:xfrm>
            <a:off x="1203349" y="2081744"/>
            <a:ext cx="6692251" cy="614549"/>
          </a:xfrm>
          <a:prstGeom prst="rect">
            <a:avLst/>
          </a:prstGeom>
          <a:noFill/>
          <a:ln/>
          <a:effectLst/>
        </p:spPr>
      </p:pic>
      <p:sp>
        <p:nvSpPr>
          <p:cNvPr id="38" name="Rectangle 37"/>
          <p:cNvSpPr/>
          <p:nvPr/>
        </p:nvSpPr>
        <p:spPr>
          <a:xfrm>
            <a:off x="319669" y="1518170"/>
            <a:ext cx="8390310" cy="461665"/>
          </a:xfrm>
          <a:prstGeom prst="rect">
            <a:avLst/>
          </a:prstGeom>
        </p:spPr>
        <p:txBody>
          <a:bodyPr wrap="none">
            <a:spAutoFit/>
          </a:bodyPr>
          <a:lstStyle/>
          <a:p>
            <a:r>
              <a:rPr lang="en-US" sz="2400" b="1" dirty="0" smtClean="0">
                <a:solidFill>
                  <a:srgbClr val="000000"/>
                </a:solidFill>
                <a:latin typeface="Calibri" pitchFamily="34" charset="0"/>
              </a:rPr>
              <a:t>First Idea:</a:t>
            </a:r>
            <a:r>
              <a:rPr lang="en-US" sz="2400" dirty="0" smtClean="0">
                <a:solidFill>
                  <a:srgbClr val="000000"/>
                </a:solidFill>
                <a:latin typeface="Calibri" pitchFamily="34" charset="0"/>
              </a:rPr>
              <a:t> minimize sequence of quadratic approximations to   : </a:t>
            </a:r>
            <a:endParaRPr lang="en-US" sz="2400" dirty="0"/>
          </a:p>
        </p:txBody>
      </p:sp>
      <p:sp>
        <p:nvSpPr>
          <p:cNvPr id="43" name="Rectangle 42"/>
          <p:cNvSpPr/>
          <p:nvPr/>
        </p:nvSpPr>
        <p:spPr>
          <a:xfrm>
            <a:off x="1134539" y="2780959"/>
            <a:ext cx="992579" cy="369332"/>
          </a:xfrm>
          <a:prstGeom prst="rect">
            <a:avLst/>
          </a:prstGeom>
        </p:spPr>
        <p:txBody>
          <a:bodyPr wrap="none">
            <a:spAutoFit/>
          </a:bodyPr>
          <a:lstStyle/>
          <a:p>
            <a:r>
              <a:rPr lang="en-US" dirty="0" smtClean="0"/>
              <a:t>Repeat:</a:t>
            </a:r>
            <a:endParaRPr lang="en-US" dirty="0"/>
          </a:p>
        </p:txBody>
      </p:sp>
      <p:pic>
        <p:nvPicPr>
          <p:cNvPr id="2" name="图片 1"/>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bwMode="auto">
          <a:xfrm>
            <a:off x="2355630" y="2681157"/>
            <a:ext cx="5109842" cy="58953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7" name="Rectangle 16"/>
          <p:cNvSpPr/>
          <p:nvPr/>
        </p:nvSpPr>
        <p:spPr>
          <a:xfrm>
            <a:off x="288321" y="3681897"/>
            <a:ext cx="3281668" cy="1384995"/>
          </a:xfrm>
          <a:prstGeom prst="rect">
            <a:avLst/>
          </a:prstGeom>
        </p:spPr>
        <p:txBody>
          <a:bodyPr wrap="none">
            <a:spAutoFit/>
          </a:bodyPr>
          <a:lstStyle/>
          <a:p>
            <a:r>
              <a:rPr lang="en-US" sz="2400" b="1" dirty="0" smtClean="0">
                <a:solidFill>
                  <a:srgbClr val="000000"/>
                </a:solidFill>
                <a:latin typeface="Calibri" pitchFamily="34" charset="0"/>
              </a:rPr>
              <a:t>Natural choice:                </a:t>
            </a:r>
            <a:r>
              <a:rPr lang="en-US" sz="2400" dirty="0" smtClean="0">
                <a:solidFill>
                  <a:srgbClr val="000000"/>
                </a:solidFill>
                <a:latin typeface="Calibri" pitchFamily="34" charset="0"/>
              </a:rPr>
              <a:t> </a:t>
            </a:r>
          </a:p>
          <a:p>
            <a:r>
              <a:rPr lang="en-US" sz="2400" dirty="0" smtClean="0">
                <a:solidFill>
                  <a:srgbClr val="000000"/>
                </a:solidFill>
                <a:latin typeface="Calibri" pitchFamily="34" charset="0"/>
              </a:rPr>
              <a:t>		</a:t>
            </a:r>
          </a:p>
          <a:p>
            <a:endParaRPr lang="en-US" dirty="0" smtClean="0">
              <a:solidFill>
                <a:srgbClr val="000000"/>
              </a:solidFill>
              <a:latin typeface="Calibri" pitchFamily="34" charset="0"/>
            </a:endParaRPr>
          </a:p>
          <a:p>
            <a:r>
              <a:rPr lang="en-US" dirty="0" smtClean="0">
                <a:solidFill>
                  <a:srgbClr val="000000"/>
                </a:solidFill>
                <a:latin typeface="Calibri" pitchFamily="34" charset="0"/>
              </a:rPr>
              <a:t>     </a:t>
            </a:r>
          </a:p>
        </p:txBody>
      </p:sp>
      <p:pic>
        <p:nvPicPr>
          <p:cNvPr id="19" name="Picture 18"/>
          <p:cNvPicPr>
            <a:picLocks noChangeAspect="1"/>
          </p:cNvPicPr>
          <p:nvPr>
            <p:custDataLst>
              <p:tags r:id="rId6"/>
            </p:custDataLst>
          </p:nvPr>
        </p:nvPicPr>
        <p:blipFill>
          <a:blip r:embed="rId17" cstate="print"/>
          <a:stretch>
            <a:fillRect/>
          </a:stretch>
        </p:blipFill>
        <p:spPr bwMode="auto">
          <a:xfrm>
            <a:off x="1207487" y="4264170"/>
            <a:ext cx="923899" cy="230662"/>
          </a:xfrm>
          <a:prstGeom prst="rect">
            <a:avLst/>
          </a:prstGeom>
          <a:noFill/>
          <a:ln/>
          <a:effectLst/>
        </p:spPr>
      </p:pic>
      <p:pic>
        <p:nvPicPr>
          <p:cNvPr id="21" name="Picture 20"/>
          <p:cNvPicPr>
            <a:picLocks noChangeAspect="1"/>
          </p:cNvPicPr>
          <p:nvPr>
            <p:custDataLst>
              <p:tags r:id="rId7"/>
            </p:custDataLst>
          </p:nvPr>
        </p:nvPicPr>
        <p:blipFill>
          <a:blip r:embed="rId18" cstate="print"/>
          <a:stretch>
            <a:fillRect/>
          </a:stretch>
        </p:blipFill>
        <p:spPr bwMode="auto">
          <a:xfrm>
            <a:off x="1199024" y="4665516"/>
            <a:ext cx="872375" cy="333105"/>
          </a:xfrm>
          <a:prstGeom prst="rect">
            <a:avLst/>
          </a:prstGeom>
          <a:noFill/>
          <a:ln/>
          <a:effectLst/>
        </p:spPr>
      </p:pic>
      <p:sp>
        <p:nvSpPr>
          <p:cNvPr id="22" name="Rectangle 21"/>
          <p:cNvSpPr/>
          <p:nvPr/>
        </p:nvSpPr>
        <p:spPr>
          <a:xfrm>
            <a:off x="2345046" y="4562270"/>
            <a:ext cx="5098383" cy="461665"/>
          </a:xfrm>
          <a:prstGeom prst="rect">
            <a:avLst/>
          </a:prstGeom>
        </p:spPr>
        <p:txBody>
          <a:bodyPr wrap="none">
            <a:spAutoFit/>
          </a:bodyPr>
          <a:lstStyle/>
          <a:p>
            <a:r>
              <a:rPr lang="en-US" sz="2400" dirty="0" smtClean="0">
                <a:solidFill>
                  <a:srgbClr val="000000"/>
                </a:solidFill>
                <a:latin typeface="Calibri" pitchFamily="34" charset="0"/>
              </a:rPr>
              <a:t>iterations for an    -suboptimal solution </a:t>
            </a:r>
            <a:endParaRPr lang="en-US" sz="2400" dirty="0"/>
          </a:p>
        </p:txBody>
      </p:sp>
      <p:pic>
        <p:nvPicPr>
          <p:cNvPr id="24" name="Picture 23"/>
          <p:cNvPicPr>
            <a:picLocks noChangeAspect="1"/>
          </p:cNvPicPr>
          <p:nvPr>
            <p:custDataLst>
              <p:tags r:id="rId8"/>
            </p:custDataLst>
          </p:nvPr>
        </p:nvPicPr>
        <p:blipFill>
          <a:blip r:embed="rId19" cstate="print"/>
          <a:stretch>
            <a:fillRect/>
          </a:stretch>
        </p:blipFill>
        <p:spPr bwMode="auto">
          <a:xfrm>
            <a:off x="4534293" y="4753152"/>
            <a:ext cx="179647" cy="179405"/>
          </a:xfrm>
          <a:prstGeom prst="rect">
            <a:avLst/>
          </a:prstGeom>
          <a:noFill/>
          <a:ln/>
          <a:effectLst/>
        </p:spPr>
      </p:pic>
      <p:sp>
        <p:nvSpPr>
          <p:cNvPr id="32" name="Rectangle 31"/>
          <p:cNvSpPr/>
          <p:nvPr/>
        </p:nvSpPr>
        <p:spPr>
          <a:xfrm>
            <a:off x="5535864" y="3292544"/>
            <a:ext cx="2764796" cy="338554"/>
          </a:xfrm>
          <a:prstGeom prst="rect">
            <a:avLst/>
          </a:prstGeom>
        </p:spPr>
        <p:txBody>
          <a:bodyPr wrap="none">
            <a:spAutoFit/>
          </a:bodyPr>
          <a:lstStyle/>
          <a:p>
            <a:r>
              <a:rPr lang="en-US" sz="1600" i="1" dirty="0" smtClean="0">
                <a:solidFill>
                  <a:schemeClr val="tx2"/>
                </a:solidFill>
                <a:latin typeface="Calibri" pitchFamily="34" charset="0"/>
              </a:rPr>
              <a:t>(point where we form approx.)</a:t>
            </a:r>
            <a:r>
              <a:rPr lang="en-US" sz="1600" dirty="0" smtClean="0">
                <a:solidFill>
                  <a:srgbClr val="000000"/>
                </a:solidFill>
                <a:latin typeface="Calibri" pitchFamily="34" charset="0"/>
              </a:rPr>
              <a:t> </a:t>
            </a:r>
            <a:endParaRPr lang="en-US" sz="1600" dirty="0"/>
          </a:p>
        </p:txBody>
      </p:sp>
      <p:cxnSp>
        <p:nvCxnSpPr>
          <p:cNvPr id="35" name="Straight Arrow Connector 34"/>
          <p:cNvCxnSpPr>
            <a:stCxn id="32" idx="1"/>
          </p:cNvCxnSpPr>
          <p:nvPr/>
        </p:nvCxnSpPr>
        <p:spPr>
          <a:xfrm rot="10800000">
            <a:off x="5197160" y="3180575"/>
            <a:ext cx="338705" cy="281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custDataLst>
              <p:tags r:id="rId9"/>
            </p:custDataLst>
          </p:nvPr>
        </p:nvPicPr>
        <p:blipFill>
          <a:blip r:embed="rId13" cstate="print"/>
          <a:stretch>
            <a:fillRect/>
          </a:stretch>
        </p:blipFill>
        <p:spPr bwMode="auto">
          <a:xfrm>
            <a:off x="8028434" y="1612105"/>
            <a:ext cx="205127" cy="307276"/>
          </a:xfrm>
          <a:prstGeom prst="rect">
            <a:avLst/>
          </a:prstGeom>
          <a:noFill/>
          <a:ln/>
          <a:effectLst/>
        </p:spPr>
      </p:pic>
      <p:sp>
        <p:nvSpPr>
          <p:cNvPr id="44" name="Rectangle 43"/>
          <p:cNvSpPr/>
          <p:nvPr/>
        </p:nvSpPr>
        <p:spPr>
          <a:xfrm>
            <a:off x="2347797" y="4077072"/>
            <a:ext cx="3672480" cy="461665"/>
          </a:xfrm>
          <a:prstGeom prst="rect">
            <a:avLst/>
          </a:prstGeom>
        </p:spPr>
        <p:txBody>
          <a:bodyPr wrap="none">
            <a:spAutoFit/>
          </a:bodyPr>
          <a:lstStyle/>
          <a:p>
            <a:r>
              <a:rPr lang="en-US" sz="2400" dirty="0" smtClean="0">
                <a:solidFill>
                  <a:srgbClr val="000000"/>
                </a:solidFill>
                <a:latin typeface="Calibri" pitchFamily="34" charset="0"/>
              </a:rPr>
              <a:t>standard gradient algorithm</a:t>
            </a:r>
            <a:endParaRPr lang="en-US" sz="2400" dirty="0"/>
          </a:p>
        </p:txBody>
      </p:sp>
    </p:spTree>
    <p:extLst>
      <p:ext uri="{BB962C8B-B14F-4D97-AF65-F5344CB8AC3E}">
        <p14:creationId xmlns:p14="http://schemas.microsoft.com/office/powerpoint/2010/main" val="2007555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11848" y="896168"/>
            <a:ext cx="8440324" cy="461665"/>
          </a:xfrm>
          <a:prstGeom prst="rect">
            <a:avLst/>
          </a:prstGeom>
        </p:spPr>
        <p:txBody>
          <a:bodyPr wrap="none">
            <a:spAutoFit/>
          </a:bodyPr>
          <a:lstStyle/>
          <a:p>
            <a:r>
              <a:rPr lang="en-US" sz="2400" b="1" dirty="0" smtClean="0">
                <a:solidFill>
                  <a:srgbClr val="000000"/>
                </a:solidFill>
                <a:latin typeface="Calibri" pitchFamily="34" charset="0"/>
              </a:rPr>
              <a:t>Problem:</a:t>
            </a:r>
            <a:r>
              <a:rPr lang="en-US" sz="2400" dirty="0" smtClean="0">
                <a:solidFill>
                  <a:srgbClr val="000000"/>
                </a:solidFill>
                <a:latin typeface="Calibri" pitchFamily="34" charset="0"/>
              </a:rPr>
              <a:t>                 ,       convex, differentiable, and         </a:t>
            </a:r>
            <a:r>
              <a:rPr lang="en-US" sz="2400" i="1" dirty="0" smtClean="0">
                <a:solidFill>
                  <a:srgbClr val="000000"/>
                </a:solidFill>
                <a:latin typeface="Times New Roman" pitchFamily="18" charset="0"/>
                <a:cs typeface="Times New Roman" pitchFamily="18" charset="0"/>
              </a:rPr>
              <a:t>L</a:t>
            </a:r>
            <a:r>
              <a:rPr lang="en-US" sz="2400" dirty="0" smtClean="0">
                <a:solidFill>
                  <a:srgbClr val="000000"/>
                </a:solidFill>
                <a:latin typeface="Calibri" pitchFamily="34" charset="0"/>
              </a:rPr>
              <a:t>-</a:t>
            </a:r>
            <a:r>
              <a:rPr lang="en-US" sz="2400" dirty="0" err="1" smtClean="0">
                <a:solidFill>
                  <a:srgbClr val="000000"/>
                </a:solidFill>
                <a:latin typeface="Calibri" pitchFamily="34" charset="0"/>
              </a:rPr>
              <a:t>Lipschitz</a:t>
            </a:r>
            <a:r>
              <a:rPr lang="en-US" sz="2000" dirty="0" smtClean="0">
                <a:solidFill>
                  <a:srgbClr val="000000"/>
                </a:solidFill>
                <a:latin typeface="Calibri" pitchFamily="34" charset="0"/>
              </a:rPr>
              <a:t>. </a:t>
            </a: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5310621" cy="492443"/>
          </a:xfrm>
          <a:prstGeom prst="rect">
            <a:avLst/>
          </a:prstGeom>
          <a:noFill/>
          <a:ln w="9525">
            <a:noFill/>
            <a:miter lim="800000"/>
            <a:headEnd/>
            <a:tailEnd/>
          </a:ln>
        </p:spPr>
        <p:txBody>
          <a:bodyPr wrap="none">
            <a:spAutoFit/>
          </a:bodyPr>
          <a:lstStyle/>
          <a:p>
            <a:r>
              <a:rPr lang="en-US" sz="2600" b="1" dirty="0" err="1" smtClean="0">
                <a:solidFill>
                  <a:srgbClr val="CCCCCC"/>
                </a:solidFill>
                <a:latin typeface="Calibri" pitchFamily="34" charset="0"/>
              </a:rPr>
              <a:t>Nesterov’s</a:t>
            </a:r>
            <a:r>
              <a:rPr lang="en-US" sz="2600" b="1" dirty="0" smtClean="0">
                <a:solidFill>
                  <a:srgbClr val="CCCCCC"/>
                </a:solidFill>
                <a:latin typeface="Calibri" pitchFamily="34" charset="0"/>
              </a:rPr>
              <a:t> Optimal Gradient Method</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25" name="Picture 24"/>
          <p:cNvPicPr>
            <a:picLocks noChangeAspect="1"/>
          </p:cNvPicPr>
          <p:nvPr>
            <p:custDataLst>
              <p:tags r:id="rId1"/>
            </p:custDataLst>
          </p:nvPr>
        </p:nvPicPr>
        <p:blipFill>
          <a:blip r:embed="rId12" cstate="print"/>
          <a:stretch>
            <a:fillRect/>
          </a:stretch>
        </p:blipFill>
        <p:spPr bwMode="auto">
          <a:xfrm>
            <a:off x="1699949" y="999393"/>
            <a:ext cx="999769" cy="332806"/>
          </a:xfrm>
          <a:prstGeom prst="rect">
            <a:avLst/>
          </a:prstGeom>
          <a:noFill/>
          <a:ln/>
          <a:effectLst/>
        </p:spPr>
      </p:pic>
      <p:pic>
        <p:nvPicPr>
          <p:cNvPr id="31" name="Picture 30"/>
          <p:cNvPicPr>
            <a:picLocks noChangeAspect="1"/>
          </p:cNvPicPr>
          <p:nvPr>
            <p:custDataLst>
              <p:tags r:id="rId2"/>
            </p:custDataLst>
          </p:nvPr>
        </p:nvPicPr>
        <p:blipFill>
          <a:blip r:embed="rId13" cstate="print"/>
          <a:stretch>
            <a:fillRect/>
          </a:stretch>
        </p:blipFill>
        <p:spPr bwMode="auto">
          <a:xfrm>
            <a:off x="2986792" y="983843"/>
            <a:ext cx="205127" cy="307276"/>
          </a:xfrm>
          <a:prstGeom prst="rect">
            <a:avLst/>
          </a:prstGeom>
          <a:noFill/>
          <a:ln/>
          <a:effectLst/>
        </p:spPr>
      </p:pic>
      <p:pic>
        <p:nvPicPr>
          <p:cNvPr id="34" name="Picture 33"/>
          <p:cNvPicPr>
            <a:picLocks noChangeAspect="1"/>
          </p:cNvPicPr>
          <p:nvPr>
            <p:custDataLst>
              <p:tags r:id="rId3"/>
            </p:custDataLst>
          </p:nvPr>
        </p:nvPicPr>
        <p:blipFill>
          <a:blip r:embed="rId14" cstate="print"/>
          <a:stretch>
            <a:fillRect/>
          </a:stretch>
        </p:blipFill>
        <p:spPr bwMode="auto">
          <a:xfrm>
            <a:off x="6648158" y="1019430"/>
            <a:ext cx="408732" cy="306136"/>
          </a:xfrm>
          <a:prstGeom prst="rect">
            <a:avLst/>
          </a:prstGeom>
          <a:noFill/>
          <a:ln/>
          <a:effectLst/>
        </p:spPr>
      </p:pic>
      <p:pic>
        <p:nvPicPr>
          <p:cNvPr id="37" name="Picture 36"/>
          <p:cNvPicPr>
            <a:picLocks noChangeAspect="1"/>
          </p:cNvPicPr>
          <p:nvPr>
            <p:custDataLst>
              <p:tags r:id="rId4"/>
            </p:custDataLst>
          </p:nvPr>
        </p:nvPicPr>
        <p:blipFill>
          <a:blip r:embed="rId15" cstate="print"/>
          <a:stretch>
            <a:fillRect/>
          </a:stretch>
        </p:blipFill>
        <p:spPr bwMode="auto">
          <a:xfrm>
            <a:off x="1203349" y="2081744"/>
            <a:ext cx="6692251" cy="614549"/>
          </a:xfrm>
          <a:prstGeom prst="rect">
            <a:avLst/>
          </a:prstGeom>
          <a:noFill/>
          <a:ln/>
          <a:effectLst/>
        </p:spPr>
      </p:pic>
      <p:sp>
        <p:nvSpPr>
          <p:cNvPr id="38" name="Rectangle 37"/>
          <p:cNvSpPr/>
          <p:nvPr/>
        </p:nvSpPr>
        <p:spPr>
          <a:xfrm>
            <a:off x="319669" y="1518170"/>
            <a:ext cx="8390310" cy="461665"/>
          </a:xfrm>
          <a:prstGeom prst="rect">
            <a:avLst/>
          </a:prstGeom>
        </p:spPr>
        <p:txBody>
          <a:bodyPr wrap="none">
            <a:spAutoFit/>
          </a:bodyPr>
          <a:lstStyle/>
          <a:p>
            <a:r>
              <a:rPr lang="en-US" sz="2400" b="1" dirty="0" smtClean="0">
                <a:solidFill>
                  <a:srgbClr val="000000"/>
                </a:solidFill>
                <a:latin typeface="Calibri" pitchFamily="34" charset="0"/>
              </a:rPr>
              <a:t>First Idea:</a:t>
            </a:r>
            <a:r>
              <a:rPr lang="en-US" sz="2400" dirty="0" smtClean="0">
                <a:solidFill>
                  <a:srgbClr val="000000"/>
                </a:solidFill>
                <a:latin typeface="Calibri" pitchFamily="34" charset="0"/>
              </a:rPr>
              <a:t> minimize sequence of quadratic approximations to   : </a:t>
            </a:r>
            <a:endParaRPr lang="en-US" sz="2400" dirty="0"/>
          </a:p>
        </p:txBody>
      </p:sp>
      <p:sp>
        <p:nvSpPr>
          <p:cNvPr id="43" name="Rectangle 42"/>
          <p:cNvSpPr/>
          <p:nvPr/>
        </p:nvSpPr>
        <p:spPr>
          <a:xfrm>
            <a:off x="1134539" y="2780959"/>
            <a:ext cx="992579" cy="369332"/>
          </a:xfrm>
          <a:prstGeom prst="rect">
            <a:avLst/>
          </a:prstGeom>
        </p:spPr>
        <p:txBody>
          <a:bodyPr wrap="none">
            <a:spAutoFit/>
          </a:bodyPr>
          <a:lstStyle/>
          <a:p>
            <a:r>
              <a:rPr lang="en-US" dirty="0" smtClean="0"/>
              <a:t>Repeat:</a:t>
            </a:r>
            <a:endParaRPr lang="en-US" dirty="0"/>
          </a:p>
        </p:txBody>
      </p:sp>
      <p:sp>
        <p:nvSpPr>
          <p:cNvPr id="17" name="Rectangle 16"/>
          <p:cNvSpPr/>
          <p:nvPr/>
        </p:nvSpPr>
        <p:spPr>
          <a:xfrm>
            <a:off x="288321" y="3491397"/>
            <a:ext cx="3360407" cy="1384995"/>
          </a:xfrm>
          <a:prstGeom prst="rect">
            <a:avLst/>
          </a:prstGeom>
        </p:spPr>
        <p:txBody>
          <a:bodyPr wrap="none">
            <a:spAutoFit/>
          </a:bodyPr>
          <a:lstStyle/>
          <a:p>
            <a:r>
              <a:rPr lang="en-US" sz="2400" b="1" dirty="0" smtClean="0">
                <a:solidFill>
                  <a:srgbClr val="000000"/>
                </a:solidFill>
                <a:latin typeface="Calibri" pitchFamily="34" charset="0"/>
              </a:rPr>
              <a:t>Non-obvious alternative:</a:t>
            </a:r>
            <a:endParaRPr lang="en-US" sz="2400" dirty="0" smtClean="0">
              <a:solidFill>
                <a:srgbClr val="000000"/>
              </a:solidFill>
              <a:latin typeface="Calibri" pitchFamily="34" charset="0"/>
            </a:endParaRPr>
          </a:p>
          <a:p>
            <a:r>
              <a:rPr lang="en-US" sz="2400" dirty="0" smtClean="0">
                <a:solidFill>
                  <a:srgbClr val="000000"/>
                </a:solidFill>
                <a:latin typeface="Calibri" pitchFamily="34" charset="0"/>
              </a:rPr>
              <a:t>		</a:t>
            </a:r>
          </a:p>
          <a:p>
            <a:endParaRPr lang="en-US" dirty="0" smtClean="0">
              <a:solidFill>
                <a:srgbClr val="000000"/>
              </a:solidFill>
              <a:latin typeface="Calibri" pitchFamily="34" charset="0"/>
            </a:endParaRPr>
          </a:p>
          <a:p>
            <a:r>
              <a:rPr lang="en-US" dirty="0" smtClean="0">
                <a:solidFill>
                  <a:srgbClr val="000000"/>
                </a:solidFill>
                <a:latin typeface="Calibri" pitchFamily="34" charset="0"/>
              </a:rPr>
              <a:t>     </a:t>
            </a:r>
          </a:p>
        </p:txBody>
      </p:sp>
      <p:sp>
        <p:nvSpPr>
          <p:cNvPr id="22" name="Rectangle 21"/>
          <p:cNvSpPr/>
          <p:nvPr/>
        </p:nvSpPr>
        <p:spPr>
          <a:xfrm>
            <a:off x="2447682" y="5034848"/>
            <a:ext cx="5199372" cy="461665"/>
          </a:xfrm>
          <a:prstGeom prst="rect">
            <a:avLst/>
          </a:prstGeom>
        </p:spPr>
        <p:txBody>
          <a:bodyPr wrap="none">
            <a:spAutoFit/>
          </a:bodyPr>
          <a:lstStyle/>
          <a:p>
            <a:r>
              <a:rPr lang="en-US" sz="2400" dirty="0" smtClean="0">
                <a:solidFill>
                  <a:srgbClr val="000000"/>
                </a:solidFill>
                <a:latin typeface="Calibri" pitchFamily="34" charset="0"/>
              </a:rPr>
              <a:t>iterations for an   -suboptimal solution! </a:t>
            </a:r>
            <a:endParaRPr lang="en-US" sz="2400" dirty="0"/>
          </a:p>
        </p:txBody>
      </p:sp>
      <p:pic>
        <p:nvPicPr>
          <p:cNvPr id="24" name="Picture 23"/>
          <p:cNvPicPr>
            <a:picLocks noChangeAspect="1"/>
          </p:cNvPicPr>
          <p:nvPr>
            <p:custDataLst>
              <p:tags r:id="rId5"/>
            </p:custDataLst>
          </p:nvPr>
        </p:nvPicPr>
        <p:blipFill>
          <a:blip r:embed="rId16" cstate="print"/>
          <a:stretch>
            <a:fillRect/>
          </a:stretch>
        </p:blipFill>
        <p:spPr bwMode="auto">
          <a:xfrm>
            <a:off x="4571612" y="5225181"/>
            <a:ext cx="179647" cy="179405"/>
          </a:xfrm>
          <a:prstGeom prst="rect">
            <a:avLst/>
          </a:prstGeom>
          <a:noFill/>
          <a:ln/>
          <a:effectLst/>
        </p:spPr>
      </p:pic>
      <p:pic>
        <p:nvPicPr>
          <p:cNvPr id="30" name="Picture 29"/>
          <p:cNvPicPr>
            <a:picLocks noChangeAspect="1"/>
          </p:cNvPicPr>
          <p:nvPr>
            <p:custDataLst>
              <p:tags r:id="rId6"/>
            </p:custDataLst>
          </p:nvPr>
        </p:nvPicPr>
        <p:blipFill>
          <a:blip r:embed="rId17" cstate="print"/>
          <a:stretch>
            <a:fillRect/>
          </a:stretch>
        </p:blipFill>
        <p:spPr bwMode="auto">
          <a:xfrm>
            <a:off x="1232921" y="5074334"/>
            <a:ext cx="1103546" cy="384439"/>
          </a:xfrm>
          <a:prstGeom prst="rect">
            <a:avLst/>
          </a:prstGeom>
          <a:noFill/>
          <a:ln/>
          <a:effectLst/>
        </p:spPr>
      </p:pic>
      <p:pic>
        <p:nvPicPr>
          <p:cNvPr id="39" name="Picture 38"/>
          <p:cNvPicPr>
            <a:picLocks noChangeAspect="1"/>
          </p:cNvPicPr>
          <p:nvPr>
            <p:custDataLst>
              <p:tags r:id="rId7"/>
            </p:custDataLst>
          </p:nvPr>
        </p:nvPicPr>
        <p:blipFill>
          <a:blip r:embed="rId13" cstate="print"/>
          <a:stretch>
            <a:fillRect/>
          </a:stretch>
        </p:blipFill>
        <p:spPr bwMode="auto">
          <a:xfrm>
            <a:off x="8028434" y="1612105"/>
            <a:ext cx="205127" cy="307276"/>
          </a:xfrm>
          <a:prstGeom prst="rect">
            <a:avLst/>
          </a:prstGeom>
          <a:noFill/>
          <a:ln/>
          <a:effectLst/>
        </p:spPr>
      </p:pic>
      <p:pic>
        <p:nvPicPr>
          <p:cNvPr id="26" name="Picture 25"/>
          <p:cNvPicPr>
            <a:picLocks noChangeAspect="1"/>
          </p:cNvPicPr>
          <p:nvPr>
            <p:custDataLst>
              <p:tags r:id="rId8"/>
            </p:custDataLst>
          </p:nvPr>
        </p:nvPicPr>
        <p:blipFill>
          <a:blip r:embed="rId18" cstate="print"/>
          <a:stretch>
            <a:fillRect/>
          </a:stretch>
        </p:blipFill>
        <p:spPr bwMode="auto">
          <a:xfrm>
            <a:off x="1230164" y="4118170"/>
            <a:ext cx="6878503" cy="717680"/>
          </a:xfrm>
          <a:prstGeom prst="rect">
            <a:avLst/>
          </a:prstGeom>
          <a:noFill/>
          <a:ln/>
          <a:effectLst/>
        </p:spPr>
      </p:pic>
      <p:sp>
        <p:nvSpPr>
          <p:cNvPr id="29" name="Text Box 16"/>
          <p:cNvSpPr txBox="1">
            <a:spLocks noChangeArrowheads="1"/>
          </p:cNvSpPr>
          <p:nvPr/>
        </p:nvSpPr>
        <p:spPr bwMode="auto">
          <a:xfrm>
            <a:off x="0" y="6362164"/>
            <a:ext cx="9144000" cy="523220"/>
          </a:xfrm>
          <a:prstGeom prst="rect">
            <a:avLst/>
          </a:prstGeom>
          <a:noFill/>
          <a:ln w="9525">
            <a:noFill/>
            <a:miter lim="800000"/>
            <a:headEnd/>
            <a:tailEnd/>
          </a:ln>
        </p:spPr>
        <p:txBody>
          <a:bodyPr wrap="square">
            <a:spAutoFit/>
          </a:bodyPr>
          <a:lstStyle/>
          <a:p>
            <a:r>
              <a:rPr lang="en-US" sz="1400" dirty="0" smtClean="0">
                <a:solidFill>
                  <a:srgbClr val="CCCCCC"/>
                </a:solidFill>
                <a:latin typeface="+mn-lt"/>
              </a:rPr>
              <a:t>Y</a:t>
            </a:r>
            <a:r>
              <a:rPr lang="en-US" sz="1400" dirty="0">
                <a:solidFill>
                  <a:srgbClr val="CCCCCC"/>
                </a:solidFill>
                <a:latin typeface="+mn-lt"/>
              </a:rPr>
              <a:t>. </a:t>
            </a:r>
            <a:r>
              <a:rPr lang="en-US" sz="1400" dirty="0" err="1">
                <a:solidFill>
                  <a:srgbClr val="CCCCCC"/>
                </a:solidFill>
                <a:latin typeface="+mn-lt"/>
              </a:rPr>
              <a:t>Nesterov</a:t>
            </a:r>
            <a:r>
              <a:rPr lang="en-US" sz="1400" dirty="0">
                <a:solidFill>
                  <a:srgbClr val="CCCCCC"/>
                </a:solidFill>
                <a:latin typeface="+mn-lt"/>
              </a:rPr>
              <a:t>. A method of solving a convex programming problem with </a:t>
            </a:r>
            <a:r>
              <a:rPr lang="en-US" sz="1400" dirty="0" smtClean="0">
                <a:solidFill>
                  <a:srgbClr val="CCCCCC"/>
                </a:solidFill>
                <a:latin typeface="+mn-lt"/>
              </a:rPr>
              <a:t>convergence rate </a:t>
            </a:r>
            <a:r>
              <a:rPr lang="en-US" sz="1400" dirty="0">
                <a:solidFill>
                  <a:srgbClr val="CCCCCC"/>
                </a:solidFill>
                <a:latin typeface="+mn-lt"/>
              </a:rPr>
              <a:t>O(1/k</a:t>
            </a:r>
            <a:r>
              <a:rPr lang="en-US" sz="1400" baseline="30000" dirty="0">
                <a:solidFill>
                  <a:srgbClr val="CCCCCC"/>
                </a:solidFill>
                <a:latin typeface="+mn-lt"/>
              </a:rPr>
              <a:t>2</a:t>
            </a:r>
            <a:r>
              <a:rPr lang="en-US" sz="1400" dirty="0">
                <a:solidFill>
                  <a:srgbClr val="CCCCCC"/>
                </a:solidFill>
                <a:latin typeface="+mn-lt"/>
              </a:rPr>
              <a:t>). Soviet Mathematics </a:t>
            </a:r>
            <a:r>
              <a:rPr lang="en-US" sz="1400" dirty="0" err="1">
                <a:solidFill>
                  <a:srgbClr val="CCCCCC"/>
                </a:solidFill>
                <a:latin typeface="+mn-lt"/>
              </a:rPr>
              <a:t>Doklady</a:t>
            </a:r>
            <a:r>
              <a:rPr lang="en-US" sz="1400" dirty="0">
                <a:solidFill>
                  <a:srgbClr val="CCCCCC"/>
                </a:solidFill>
                <a:latin typeface="+mn-lt"/>
              </a:rPr>
              <a:t>, 27(2):372–376, 1983.</a:t>
            </a:r>
          </a:p>
        </p:txBody>
      </p:sp>
      <p:pic>
        <p:nvPicPr>
          <p:cNvPr id="20" name="图片 19"/>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bwMode="auto">
          <a:xfrm>
            <a:off x="2355630" y="2681157"/>
            <a:ext cx="5109842" cy="58953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390458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285751" y="3272440"/>
            <a:ext cx="8030666" cy="3108888"/>
          </a:xfrm>
        </p:spPr>
        <p:txBody>
          <a:bodyPr/>
          <a:lstStyle/>
          <a:p>
            <a:pPr marL="342900" lvl="1" indent="-342900" eaLnBrk="1" hangingPunct="1">
              <a:buFont typeface="Arial" charset="0"/>
              <a:buChar char="•"/>
              <a:defRPr/>
            </a:pPr>
            <a:r>
              <a:rPr lang="en-US" sz="2400" dirty="0" smtClean="0">
                <a:solidFill>
                  <a:srgbClr val="FF0000"/>
                </a:solidFill>
              </a:rPr>
              <a:t>High-dimensional, non-smooth </a:t>
            </a:r>
            <a:r>
              <a:rPr lang="en-US" sz="2400" dirty="0" smtClean="0"/>
              <a:t>convex optimization:</a:t>
            </a:r>
          </a:p>
          <a:p>
            <a:pPr marL="742950" lvl="2" indent="-342900" eaLnBrk="1" hangingPunct="1">
              <a:buFont typeface="Calibri" pitchFamily="34" charset="0"/>
              <a:buChar char="–"/>
              <a:defRPr/>
            </a:pPr>
            <a:r>
              <a:rPr lang="en-US" sz="2000" dirty="0" smtClean="0"/>
              <a:t>2n</a:t>
            </a:r>
            <a:r>
              <a:rPr lang="en-US" sz="2000" baseline="30000" dirty="0" smtClean="0"/>
              <a:t>2</a:t>
            </a:r>
            <a:r>
              <a:rPr lang="en-US" sz="2000" dirty="0" smtClean="0"/>
              <a:t> unknowns: </a:t>
            </a:r>
            <a:r>
              <a:rPr lang="en-US" sz="2000" dirty="0"/>
              <a:t>1000x1000 </a:t>
            </a:r>
            <a:r>
              <a:rPr lang="en-US" sz="2000" dirty="0" smtClean="0"/>
              <a:t>matrix </a:t>
            </a:r>
            <a:r>
              <a:rPr lang="en-US" sz="2000" dirty="0" smtClean="0">
                <a:latin typeface="Arial"/>
                <a:cs typeface="Arial"/>
              </a:rPr>
              <a:t>→</a:t>
            </a:r>
            <a:r>
              <a:rPr lang="en-US" sz="2000" dirty="0" smtClean="0"/>
              <a:t> 2 millions unknowns!</a:t>
            </a:r>
          </a:p>
          <a:p>
            <a:pPr marL="742950" lvl="2" indent="-342900" eaLnBrk="1" hangingPunct="1">
              <a:buFont typeface="Calibri" pitchFamily="34" charset="0"/>
              <a:buChar char="–"/>
              <a:defRPr/>
            </a:pPr>
            <a:endParaRPr lang="en-US" sz="2000" dirty="0" smtClean="0"/>
          </a:p>
          <a:p>
            <a:pPr eaLnBrk="1" hangingPunct="1">
              <a:defRPr/>
            </a:pPr>
            <a:r>
              <a:rPr lang="en-US" sz="2400" dirty="0" smtClean="0"/>
              <a:t>Existing </a:t>
            </a:r>
            <a:r>
              <a:rPr lang="en-US" sz="2400" dirty="0"/>
              <a:t>second-order </a:t>
            </a:r>
            <a:r>
              <a:rPr lang="en-US" sz="2400" dirty="0" smtClean="0"/>
              <a:t>(</a:t>
            </a:r>
            <a:r>
              <a:rPr lang="en-US" sz="2400" dirty="0"/>
              <a:t>e.g., interior point) algorithms </a:t>
            </a:r>
            <a:r>
              <a:rPr lang="en-US" sz="2400" dirty="0" smtClean="0">
                <a:solidFill>
                  <a:srgbClr val="FF0000"/>
                </a:solidFill>
              </a:rPr>
              <a:t>cannot</a:t>
            </a:r>
            <a:r>
              <a:rPr lang="en-US" sz="2400" dirty="0" smtClean="0"/>
              <a:t> solve moderate-to-large scale instances</a:t>
            </a:r>
          </a:p>
          <a:p>
            <a:pPr lvl="1" eaLnBrk="1" hangingPunct="1">
              <a:defRPr/>
            </a:pPr>
            <a:r>
              <a:rPr lang="en-US" sz="2000" dirty="0" smtClean="0"/>
              <a:t>Complexity is </a:t>
            </a:r>
            <a:r>
              <a:rPr lang="en-US" sz="2000" i="1" dirty="0" smtClean="0"/>
              <a:t>O</a:t>
            </a:r>
            <a:r>
              <a:rPr lang="en-US" sz="2000" dirty="0" smtClean="0"/>
              <a:t>(</a:t>
            </a:r>
            <a:r>
              <a:rPr lang="en-US" sz="2000" i="1" dirty="0" smtClean="0"/>
              <a:t>n</a:t>
            </a:r>
            <a:r>
              <a:rPr lang="en-US" sz="2000" baseline="30000" dirty="0" smtClean="0"/>
              <a:t>6</a:t>
            </a:r>
            <a:r>
              <a:rPr lang="en-US" sz="2000" dirty="0" smtClean="0"/>
              <a:t>).</a:t>
            </a:r>
          </a:p>
          <a:p>
            <a:pPr lvl="1" eaLnBrk="1" hangingPunct="1">
              <a:defRPr/>
            </a:pPr>
            <a:r>
              <a:rPr lang="en-US" sz="2000" dirty="0" smtClean="0"/>
              <a:t>CVX </a:t>
            </a:r>
            <a:r>
              <a:rPr lang="en-US" sz="1600" dirty="0" smtClean="0"/>
              <a:t>(Stanford, Boyd) </a:t>
            </a:r>
            <a:r>
              <a:rPr lang="en-US" sz="2000" dirty="0" smtClean="0"/>
              <a:t>solves only up to 80x80 on a typical PC.</a:t>
            </a:r>
          </a:p>
          <a:p>
            <a:pPr lvl="1" eaLnBrk="1" hangingPunct="1">
              <a:defRPr/>
            </a:pPr>
            <a:endParaRPr lang="en-US" sz="2400" dirty="0" smtClean="0"/>
          </a:p>
        </p:txBody>
      </p:sp>
      <p:sp>
        <p:nvSpPr>
          <p:cNvPr id="4"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3076" name="Rectangle 14"/>
          <p:cNvSpPr>
            <a:spLocks noChangeArrowheads="1"/>
          </p:cNvSpPr>
          <p:nvPr/>
        </p:nvSpPr>
        <p:spPr bwMode="auto">
          <a:xfrm>
            <a:off x="327025" y="88900"/>
            <a:ext cx="4895186" cy="492443"/>
          </a:xfrm>
          <a:prstGeom prst="rect">
            <a:avLst/>
          </a:prstGeom>
          <a:noFill/>
          <a:ln w="9525">
            <a:noFill/>
            <a:miter lim="800000"/>
            <a:headEnd/>
            <a:tailEnd/>
          </a:ln>
        </p:spPr>
        <p:txBody>
          <a:bodyPr wrap="none">
            <a:spAutoFit/>
          </a:bodyPr>
          <a:lstStyle/>
          <a:p>
            <a:r>
              <a:rPr lang="en-US" sz="2600" b="1" dirty="0">
                <a:solidFill>
                  <a:srgbClr val="CCCCCC"/>
                </a:solidFill>
                <a:latin typeface="Calibri" pitchFamily="34" charset="0"/>
              </a:rPr>
              <a:t>Why </a:t>
            </a:r>
            <a:r>
              <a:rPr lang="en-US" sz="2600" b="1" dirty="0" smtClean="0">
                <a:solidFill>
                  <a:srgbClr val="CCCCCC"/>
                </a:solidFill>
                <a:latin typeface="Calibri" pitchFamily="34" charset="0"/>
              </a:rPr>
              <a:t>do we need </a:t>
            </a:r>
            <a:r>
              <a:rPr lang="en-US" sz="2600" b="1" dirty="0">
                <a:solidFill>
                  <a:srgbClr val="CCCCCC"/>
                </a:solidFill>
                <a:latin typeface="Calibri" pitchFamily="34" charset="0"/>
              </a:rPr>
              <a:t>new algorithms?</a:t>
            </a:r>
            <a:endParaRPr lang="en-US" sz="3800" i="1" dirty="0">
              <a:solidFill>
                <a:srgbClr val="000000"/>
              </a:solidFill>
              <a:latin typeface="Calibri" pitchFamily="34" charset="0"/>
            </a:endParaRPr>
          </a:p>
        </p:txBody>
      </p:sp>
      <p:sp>
        <p:nvSpPr>
          <p:cNvPr id="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algn="r" fontAlgn="auto">
              <a:spcBef>
                <a:spcPts val="0"/>
              </a:spcBef>
              <a:spcAft>
                <a:spcPts val="0"/>
              </a:spcAft>
              <a:defRPr/>
            </a:pPr>
            <a:r>
              <a:rPr lang="en-US" sz="1000" dirty="0">
                <a:solidFill>
                  <a:schemeClr val="bg1"/>
                </a:solidFill>
              </a:rPr>
              <a:t>.</a:t>
            </a:r>
            <a:endParaRPr lang="en-US" sz="1000" dirty="0">
              <a:solidFill>
                <a:schemeClr val="bg1"/>
              </a:solidFill>
              <a:latin typeface="+mn-lt"/>
              <a:cs typeface="+mn-cs"/>
            </a:endParaRPr>
          </a:p>
        </p:txBody>
      </p:sp>
      <p:pic>
        <p:nvPicPr>
          <p:cNvPr id="3" name="图片 2" descr="TP_tmp"/>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1740156" y="2412628"/>
            <a:ext cx="5748575" cy="43625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536" y="692696"/>
            <a:ext cx="6814856" cy="16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a:grpSpLocks/>
          </p:cNvGrpSpPr>
          <p:nvPr/>
        </p:nvGrpSpPr>
        <p:grpSpPr bwMode="auto">
          <a:xfrm>
            <a:off x="7232593" y="3344714"/>
            <a:ext cx="1875911" cy="732358"/>
            <a:chOff x="2928938" y="1500188"/>
            <a:chExt cx="2647950" cy="1245233"/>
          </a:xfrm>
        </p:grpSpPr>
        <p:cxnSp>
          <p:nvCxnSpPr>
            <p:cNvPr id="16" name="Straight Connector 16"/>
            <p:cNvCxnSpPr/>
            <p:nvPr/>
          </p:nvCxnSpPr>
          <p:spPr bwMode="auto">
            <a:xfrm>
              <a:off x="2928938" y="2680300"/>
              <a:ext cx="2647950" cy="1589"/>
            </a:xfrm>
            <a:prstGeom prst="line">
              <a:avLst/>
            </a:prstGeom>
            <a:solidFill>
              <a:schemeClr val="accent1"/>
            </a:solidFill>
            <a:ln w="9525" cap="flat" cmpd="sng" algn="ctr">
              <a:solidFill>
                <a:schemeClr val="accent4">
                  <a:lumMod val="10000"/>
                </a:schemeClr>
              </a:solidFill>
              <a:prstDash val="solid"/>
              <a:round/>
              <a:headEnd type="none" w="med" len="med"/>
              <a:tailEnd type="none" w="med" len="med"/>
            </a:ln>
            <a:effectLst/>
          </p:spPr>
        </p:cxnSp>
        <p:cxnSp>
          <p:nvCxnSpPr>
            <p:cNvPr id="19" name="Straight Connector 17"/>
            <p:cNvCxnSpPr/>
            <p:nvPr/>
          </p:nvCxnSpPr>
          <p:spPr bwMode="auto">
            <a:xfrm rot="5400000" flipH="1" flipV="1">
              <a:off x="3654919" y="2090244"/>
              <a:ext cx="1181701" cy="1588"/>
            </a:xfrm>
            <a:prstGeom prst="line">
              <a:avLst/>
            </a:prstGeom>
            <a:solidFill>
              <a:schemeClr val="accent1"/>
            </a:solidFill>
            <a:ln w="9525" cap="flat" cmpd="sng" algn="ctr">
              <a:solidFill>
                <a:schemeClr val="accent4">
                  <a:lumMod val="10000"/>
                </a:schemeClr>
              </a:solidFill>
              <a:prstDash val="solid"/>
              <a:round/>
              <a:headEnd type="none" w="med" len="med"/>
              <a:tailEnd type="none" w="med" len="med"/>
            </a:ln>
            <a:effectLst/>
          </p:spPr>
        </p:cxnSp>
        <p:cxnSp>
          <p:nvCxnSpPr>
            <p:cNvPr id="20" name="Straight Connector 25"/>
            <p:cNvCxnSpPr/>
            <p:nvPr/>
          </p:nvCxnSpPr>
          <p:spPr bwMode="auto">
            <a:xfrm rot="5400000" flipH="1" flipV="1">
              <a:off x="4251051" y="1646571"/>
              <a:ext cx="1076872" cy="1019175"/>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8"/>
            <p:cNvCxnSpPr/>
            <p:nvPr/>
          </p:nvCxnSpPr>
          <p:spPr bwMode="auto">
            <a:xfrm rot="16200000" flipV="1">
              <a:off x="3190601" y="1638629"/>
              <a:ext cx="1076872" cy="1019175"/>
            </a:xfrm>
            <a:prstGeom prst="line">
              <a:avLst/>
            </a:prstGeom>
          </p:spPr>
          <p:style>
            <a:lnRef idx="2">
              <a:schemeClr val="accent2"/>
            </a:lnRef>
            <a:fillRef idx="0">
              <a:schemeClr val="accent2"/>
            </a:fillRef>
            <a:effectRef idx="1">
              <a:schemeClr val="accent2"/>
            </a:effectRef>
            <a:fontRef idx="minor">
              <a:schemeClr val="tx1"/>
            </a:fontRef>
          </p:style>
        </p:cxnSp>
        <p:sp>
          <p:nvSpPr>
            <p:cNvPr id="22" name="Oval 23"/>
            <p:cNvSpPr>
              <a:spLocks noChangeArrowheads="1"/>
            </p:cNvSpPr>
            <p:nvPr/>
          </p:nvSpPr>
          <p:spPr bwMode="auto">
            <a:xfrm>
              <a:off x="4203116" y="2629735"/>
              <a:ext cx="110026" cy="115686"/>
            </a:xfrm>
            <a:prstGeom prst="ellipse">
              <a:avLst/>
            </a:prstGeom>
            <a:solidFill>
              <a:srgbClr val="C00000"/>
            </a:solidFill>
            <a:ln w="25400" algn="ctr">
              <a:solidFill>
                <a:srgbClr val="C00000"/>
              </a:solidFill>
              <a:round/>
              <a:headEnd/>
              <a:tailEnd/>
            </a:ln>
          </p:spPr>
          <p:txBody>
            <a:bodyPr/>
            <a:lstStyle/>
            <a:p>
              <a:pPr eaLnBrk="0" hangingPunct="0"/>
              <a:endParaRPr lang="en-US">
                <a:ea typeface="ＭＳ Ｐゴシック" pitchFamily="34" charset="-128"/>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2201052"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Generalization</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9" name="Rectangle 18"/>
          <p:cNvSpPr/>
          <p:nvPr/>
        </p:nvSpPr>
        <p:spPr>
          <a:xfrm>
            <a:off x="5222784" y="908720"/>
            <a:ext cx="1983300" cy="400110"/>
          </a:xfrm>
          <a:prstGeom prst="rect">
            <a:avLst/>
          </a:prstGeom>
        </p:spPr>
        <p:txBody>
          <a:bodyPr wrap="none">
            <a:spAutoFit/>
          </a:bodyPr>
          <a:lstStyle/>
          <a:p>
            <a:r>
              <a:rPr lang="en-US" sz="2000" dirty="0" smtClean="0">
                <a:solidFill>
                  <a:srgbClr val="000000"/>
                </a:solidFill>
                <a:latin typeface="Calibri" pitchFamily="34" charset="0"/>
              </a:rPr>
              <a:t>with </a:t>
            </a:r>
            <a:r>
              <a:rPr lang="en-US" sz="2000" i="1" dirty="0" smtClean="0">
                <a:solidFill>
                  <a:srgbClr val="000000"/>
                </a:solidFill>
                <a:latin typeface="Times New Roman" pitchFamily="18" charset="0"/>
                <a:cs typeface="Times New Roman" pitchFamily="18" charset="0"/>
              </a:rPr>
              <a:t>g</a:t>
            </a:r>
            <a:r>
              <a:rPr lang="en-US" sz="2000" dirty="0" smtClean="0">
                <a:solidFill>
                  <a:srgbClr val="000000"/>
                </a:solidFill>
                <a:latin typeface="Calibri" pitchFamily="34" charset="0"/>
              </a:rPr>
              <a:t>, </a:t>
            </a:r>
            <a:r>
              <a:rPr lang="en-US" sz="2000" i="1" dirty="0">
                <a:solidFill>
                  <a:srgbClr val="000000"/>
                </a:solidFill>
                <a:latin typeface="Times New Roman" pitchFamily="18" charset="0"/>
                <a:cs typeface="Times New Roman" pitchFamily="18" charset="0"/>
              </a:rPr>
              <a:t>f</a:t>
            </a:r>
            <a:r>
              <a:rPr lang="en-US" sz="2000" dirty="0" smtClean="0">
                <a:solidFill>
                  <a:srgbClr val="000000"/>
                </a:solidFill>
                <a:latin typeface="Calibri" pitchFamily="34" charset="0"/>
              </a:rPr>
              <a:t> convex,  </a:t>
            </a:r>
          </a:p>
        </p:txBody>
      </p:sp>
      <p:pic>
        <p:nvPicPr>
          <p:cNvPr id="21" name="Picture 20"/>
          <p:cNvPicPr>
            <a:picLocks noChangeAspect="1"/>
          </p:cNvPicPr>
          <p:nvPr>
            <p:custDataLst>
              <p:tags r:id="rId1"/>
            </p:custDataLst>
          </p:nvPr>
        </p:nvPicPr>
        <p:blipFill>
          <a:blip r:embed="rId9" cstate="print"/>
          <a:stretch>
            <a:fillRect/>
          </a:stretch>
        </p:blipFill>
        <p:spPr bwMode="auto">
          <a:xfrm>
            <a:off x="2195736" y="965380"/>
            <a:ext cx="3053320" cy="333105"/>
          </a:xfrm>
          <a:prstGeom prst="rect">
            <a:avLst/>
          </a:prstGeom>
          <a:noFill/>
          <a:ln/>
          <a:effectLst/>
        </p:spPr>
      </p:pic>
      <p:sp>
        <p:nvSpPr>
          <p:cNvPr id="17" name="Rectangle 16"/>
          <p:cNvSpPr/>
          <p:nvPr/>
        </p:nvSpPr>
        <p:spPr>
          <a:xfrm>
            <a:off x="617282" y="1412776"/>
            <a:ext cx="7128875" cy="2000548"/>
          </a:xfrm>
          <a:prstGeom prst="rect">
            <a:avLst/>
          </a:prstGeom>
        </p:spPr>
        <p:txBody>
          <a:bodyPr wrap="none">
            <a:spAutoFit/>
          </a:bodyPr>
          <a:lstStyle/>
          <a:p>
            <a:r>
              <a:rPr lang="en-US" sz="2000" dirty="0" smtClean="0">
                <a:solidFill>
                  <a:srgbClr val="000000"/>
                </a:solidFill>
                <a:latin typeface="Calibri" pitchFamily="34" charset="0"/>
              </a:rPr>
              <a:t>We can still make quadratic approximations to the smooth part …</a:t>
            </a:r>
          </a:p>
          <a:p>
            <a:endParaRPr lang="en-US" sz="2000" dirty="0" smtClean="0">
              <a:solidFill>
                <a:srgbClr val="000000"/>
              </a:solidFill>
              <a:latin typeface="Calibri" pitchFamily="34" charset="0"/>
            </a:endParaRPr>
          </a:p>
          <a:p>
            <a:endParaRPr lang="en-US" sz="2000" dirty="0" smtClean="0">
              <a:solidFill>
                <a:srgbClr val="000000"/>
              </a:solidFill>
              <a:latin typeface="Calibri" pitchFamily="34" charset="0"/>
            </a:endParaRPr>
          </a:p>
          <a:p>
            <a:endParaRPr lang="en-US" sz="600" dirty="0" smtClean="0">
              <a:solidFill>
                <a:srgbClr val="000000"/>
              </a:solidFill>
              <a:latin typeface="Calibri" pitchFamily="34" charset="0"/>
            </a:endParaRPr>
          </a:p>
          <a:p>
            <a:r>
              <a:rPr lang="en-US" sz="2000" dirty="0" smtClean="0">
                <a:solidFill>
                  <a:srgbClr val="000000"/>
                </a:solidFill>
                <a:latin typeface="Calibri" pitchFamily="34" charset="0"/>
              </a:rPr>
              <a:t>… and iteratively minimize them:</a:t>
            </a:r>
          </a:p>
          <a:p>
            <a:endParaRPr lang="en-US" dirty="0" smtClean="0">
              <a:solidFill>
                <a:srgbClr val="000000"/>
              </a:solidFill>
              <a:latin typeface="Calibri" pitchFamily="34" charset="0"/>
            </a:endParaRPr>
          </a:p>
          <a:p>
            <a:endParaRPr lang="en-US" dirty="0" smtClean="0"/>
          </a:p>
        </p:txBody>
      </p:sp>
      <p:pic>
        <p:nvPicPr>
          <p:cNvPr id="22" name="Picture 21"/>
          <p:cNvPicPr>
            <a:picLocks noChangeAspect="1"/>
          </p:cNvPicPr>
          <p:nvPr>
            <p:custDataLst>
              <p:tags r:id="rId2"/>
            </p:custDataLst>
          </p:nvPr>
        </p:nvPicPr>
        <p:blipFill>
          <a:blip r:embed="rId10" cstate="print"/>
          <a:stretch>
            <a:fillRect/>
          </a:stretch>
        </p:blipFill>
        <p:spPr bwMode="auto">
          <a:xfrm>
            <a:off x="1159793" y="1990252"/>
            <a:ext cx="6182217" cy="384267"/>
          </a:xfrm>
          <a:prstGeom prst="rect">
            <a:avLst/>
          </a:prstGeom>
          <a:noFill/>
          <a:ln/>
          <a:effectLst/>
        </p:spPr>
      </p:pic>
      <p:pic>
        <p:nvPicPr>
          <p:cNvPr id="26" name="Picture 25"/>
          <p:cNvPicPr>
            <a:picLocks noChangeAspect="1"/>
          </p:cNvPicPr>
          <p:nvPr>
            <p:custDataLst>
              <p:tags r:id="rId3"/>
            </p:custDataLst>
          </p:nvPr>
        </p:nvPicPr>
        <p:blipFill>
          <a:blip r:embed="rId11" cstate="print"/>
          <a:stretch>
            <a:fillRect/>
          </a:stretch>
        </p:blipFill>
        <p:spPr bwMode="auto">
          <a:xfrm>
            <a:off x="1406268" y="2852936"/>
            <a:ext cx="5956705" cy="974350"/>
          </a:xfrm>
          <a:prstGeom prst="rect">
            <a:avLst/>
          </a:prstGeom>
          <a:noFill/>
          <a:ln/>
          <a:effectLst/>
        </p:spPr>
      </p:pic>
      <p:sp>
        <p:nvSpPr>
          <p:cNvPr id="18" name="Text Box 16"/>
          <p:cNvSpPr txBox="1">
            <a:spLocks noChangeArrowheads="1"/>
          </p:cNvSpPr>
          <p:nvPr/>
        </p:nvSpPr>
        <p:spPr bwMode="auto">
          <a:xfrm>
            <a:off x="0" y="6362164"/>
            <a:ext cx="9144000" cy="523220"/>
          </a:xfrm>
          <a:prstGeom prst="rect">
            <a:avLst/>
          </a:prstGeom>
          <a:noFill/>
          <a:ln w="9525">
            <a:noFill/>
            <a:miter lim="800000"/>
            <a:headEnd/>
            <a:tailEnd/>
          </a:ln>
        </p:spPr>
        <p:txBody>
          <a:bodyPr wrap="square">
            <a:spAutoFit/>
          </a:bodyPr>
          <a:lstStyle/>
          <a:p>
            <a:r>
              <a:rPr lang="en-US" sz="1400" dirty="0" smtClean="0">
                <a:solidFill>
                  <a:srgbClr val="CCCCCC"/>
                </a:solidFill>
                <a:latin typeface="+mn-lt"/>
              </a:rPr>
              <a:t>Beck </a:t>
            </a:r>
            <a:r>
              <a:rPr lang="en-US" sz="1400" dirty="0">
                <a:solidFill>
                  <a:srgbClr val="CCCCCC"/>
                </a:solidFill>
                <a:latin typeface="+mn-lt"/>
              </a:rPr>
              <a:t>and M. </a:t>
            </a:r>
            <a:r>
              <a:rPr lang="en-US" sz="1400" dirty="0" err="1">
                <a:solidFill>
                  <a:srgbClr val="CCCCCC"/>
                </a:solidFill>
                <a:latin typeface="+mn-lt"/>
              </a:rPr>
              <a:t>Teboulle</a:t>
            </a:r>
            <a:r>
              <a:rPr lang="en-US" sz="1400" dirty="0">
                <a:solidFill>
                  <a:srgbClr val="CCCCCC"/>
                </a:solidFill>
                <a:latin typeface="+mn-lt"/>
              </a:rPr>
              <a:t>. A fast iterative shrinkage-</a:t>
            </a:r>
            <a:r>
              <a:rPr lang="en-US" sz="1400" dirty="0" err="1">
                <a:solidFill>
                  <a:srgbClr val="CCCCCC"/>
                </a:solidFill>
                <a:latin typeface="+mn-lt"/>
              </a:rPr>
              <a:t>thresholding</a:t>
            </a:r>
            <a:r>
              <a:rPr lang="en-US" sz="1400" dirty="0">
                <a:solidFill>
                  <a:srgbClr val="CCCCCC"/>
                </a:solidFill>
                <a:latin typeface="+mn-lt"/>
              </a:rPr>
              <a:t> algorithm for </a:t>
            </a:r>
            <a:r>
              <a:rPr lang="en-US" sz="1400" dirty="0" smtClean="0">
                <a:solidFill>
                  <a:srgbClr val="CCCCCC"/>
                </a:solidFill>
                <a:latin typeface="+mn-lt"/>
              </a:rPr>
              <a:t>linear inverse </a:t>
            </a:r>
            <a:r>
              <a:rPr lang="en-US" sz="1400" dirty="0">
                <a:solidFill>
                  <a:srgbClr val="CCCCCC"/>
                </a:solidFill>
                <a:latin typeface="+mn-lt"/>
              </a:rPr>
              <a:t>problems. SIAM Journal on Imaging Sciences, 2(1):183–202, Mar 2009.</a:t>
            </a:r>
          </a:p>
        </p:txBody>
      </p:sp>
      <p:sp>
        <p:nvSpPr>
          <p:cNvPr id="20" name="Rectangle 10"/>
          <p:cNvSpPr/>
          <p:nvPr/>
        </p:nvSpPr>
        <p:spPr>
          <a:xfrm>
            <a:off x="255864" y="3932326"/>
            <a:ext cx="8583336" cy="2593018"/>
          </a:xfrm>
          <a:prstGeom prst="rect">
            <a:avLst/>
          </a:prstGeom>
        </p:spPr>
        <p:txBody>
          <a:bodyPr wrap="square">
            <a:spAutoFit/>
          </a:bodyPr>
          <a:lstStyle/>
          <a:p>
            <a:r>
              <a:rPr lang="en-US" sz="2000" b="1" dirty="0" smtClean="0">
                <a:solidFill>
                  <a:srgbClr val="000000"/>
                </a:solidFill>
                <a:latin typeface="Times New Roman" pitchFamily="18" charset="0"/>
                <a:cs typeface="Times New Roman" pitchFamily="18" charset="0"/>
              </a:rPr>
              <a:t>Theorem</a:t>
            </a:r>
            <a:r>
              <a:rPr lang="en-US" sz="2000" dirty="0" smtClean="0">
                <a:solidFill>
                  <a:srgbClr val="000000"/>
                </a:solidFill>
                <a:latin typeface="Times New Roman" pitchFamily="18" charset="0"/>
                <a:cs typeface="Times New Roman" pitchFamily="18" charset="0"/>
              </a:rPr>
              <a:t> [Beck and </a:t>
            </a:r>
            <a:r>
              <a:rPr lang="en-US" sz="2000" dirty="0" err="1" smtClean="0">
                <a:solidFill>
                  <a:srgbClr val="000000"/>
                </a:solidFill>
                <a:latin typeface="Times New Roman" pitchFamily="18" charset="0"/>
                <a:cs typeface="Times New Roman" pitchFamily="18" charset="0"/>
              </a:rPr>
              <a:t>Teboulle</a:t>
            </a:r>
            <a:r>
              <a:rPr lang="en-US" sz="2000" dirty="0" smtClean="0">
                <a:solidFill>
                  <a:srgbClr val="000000"/>
                </a:solidFill>
                <a:latin typeface="Times New Roman" pitchFamily="18" charset="0"/>
                <a:cs typeface="Times New Roman" pitchFamily="18" charset="0"/>
              </a:rPr>
              <a:t> ‘09]:  The above algorithm converges with rate</a:t>
            </a:r>
          </a:p>
          <a:p>
            <a:endParaRPr lang="en-US" sz="2000" dirty="0" smtClean="0">
              <a:solidFill>
                <a:srgbClr val="000000"/>
              </a:solidFill>
              <a:latin typeface="Calibri" pitchFamily="34" charset="0"/>
            </a:endParaRPr>
          </a:p>
          <a:p>
            <a:endParaRPr lang="en-US" sz="2000" dirty="0" smtClean="0">
              <a:solidFill>
                <a:srgbClr val="000000"/>
              </a:solidFill>
              <a:latin typeface="Calibri" pitchFamily="34" charset="0"/>
            </a:endParaRPr>
          </a:p>
          <a:p>
            <a:endParaRPr lang="en-US" sz="1050" dirty="0" smtClean="0">
              <a:solidFill>
                <a:srgbClr val="000000"/>
              </a:solidFill>
              <a:latin typeface="Calibri" pitchFamily="34" charset="0"/>
            </a:endParaRPr>
          </a:p>
          <a:p>
            <a:endParaRPr lang="en-US" sz="2000" dirty="0" smtClean="0">
              <a:solidFill>
                <a:srgbClr val="000000"/>
              </a:solidFill>
              <a:latin typeface="Calibri" pitchFamily="34" charset="0"/>
            </a:endParaRPr>
          </a:p>
          <a:p>
            <a:r>
              <a:rPr lang="en-US" sz="2000" b="1" dirty="0" smtClean="0">
                <a:solidFill>
                  <a:srgbClr val="000000"/>
                </a:solidFill>
                <a:latin typeface="Calibri" pitchFamily="34" charset="0"/>
              </a:rPr>
              <a:t>Moral:</a:t>
            </a:r>
            <a:r>
              <a:rPr lang="en-US" sz="2000" dirty="0" smtClean="0">
                <a:solidFill>
                  <a:srgbClr val="000000"/>
                </a:solidFill>
                <a:latin typeface="Calibri" pitchFamily="34" charset="0"/>
              </a:rPr>
              <a:t> </a:t>
            </a:r>
            <a:r>
              <a:rPr lang="en-US" sz="2000" i="1" dirty="0" smtClean="0">
                <a:solidFill>
                  <a:srgbClr val="000000"/>
                </a:solidFill>
                <a:latin typeface="Calibri" pitchFamily="34" charset="0"/>
              </a:rPr>
              <a:t>if</a:t>
            </a:r>
            <a:r>
              <a:rPr lang="en-US" sz="2000" dirty="0" smtClean="0">
                <a:solidFill>
                  <a:srgbClr val="000000"/>
                </a:solidFill>
                <a:latin typeface="Calibri" pitchFamily="34" charset="0"/>
              </a:rPr>
              <a:t> we can solve the problem                                efficiently, we retain the </a:t>
            </a:r>
          </a:p>
          <a:p>
            <a:endParaRPr lang="en-US" sz="1200" dirty="0" smtClean="0">
              <a:solidFill>
                <a:srgbClr val="000000"/>
              </a:solidFill>
              <a:latin typeface="Calibri" pitchFamily="34" charset="0"/>
            </a:endParaRPr>
          </a:p>
          <a:p>
            <a:r>
              <a:rPr lang="en-US" sz="2000" dirty="0" smtClean="0">
                <a:solidFill>
                  <a:srgbClr val="000000"/>
                </a:solidFill>
                <a:latin typeface="Calibri" pitchFamily="34" charset="0"/>
              </a:rPr>
              <a:t>advantages of </a:t>
            </a:r>
            <a:r>
              <a:rPr lang="en-US" sz="2000" dirty="0" err="1" smtClean="0">
                <a:solidFill>
                  <a:srgbClr val="000000"/>
                </a:solidFill>
                <a:latin typeface="Calibri" pitchFamily="34" charset="0"/>
              </a:rPr>
              <a:t>Nesterov’s</a:t>
            </a:r>
            <a:r>
              <a:rPr lang="en-US" sz="2000" dirty="0" smtClean="0">
                <a:solidFill>
                  <a:srgbClr val="000000"/>
                </a:solidFill>
                <a:latin typeface="Calibri" pitchFamily="34" charset="0"/>
              </a:rPr>
              <a:t> algorithm, even though </a:t>
            </a:r>
            <a:r>
              <a:rPr lang="en-US" sz="2000" i="1" dirty="0" smtClean="0">
                <a:solidFill>
                  <a:srgbClr val="000000"/>
                </a:solidFill>
                <a:latin typeface="Times New Roman" pitchFamily="18" charset="0"/>
                <a:cs typeface="Times New Roman" pitchFamily="18" charset="0"/>
              </a:rPr>
              <a:t>F</a:t>
            </a:r>
            <a:r>
              <a:rPr lang="en-US" sz="2000" dirty="0" smtClean="0">
                <a:solidFill>
                  <a:srgbClr val="000000"/>
                </a:solidFill>
                <a:latin typeface="Calibri" pitchFamily="34" charset="0"/>
              </a:rPr>
              <a:t> contains a </a:t>
            </a:r>
            <a:r>
              <a:rPr lang="en-US" sz="2000" dirty="0" err="1" smtClean="0">
                <a:solidFill>
                  <a:srgbClr val="000000"/>
                </a:solidFill>
                <a:latin typeface="Calibri" pitchFamily="34" charset="0"/>
              </a:rPr>
              <a:t>nonsmooth</a:t>
            </a:r>
            <a:r>
              <a:rPr lang="en-US" sz="2000" dirty="0" smtClean="0">
                <a:solidFill>
                  <a:srgbClr val="000000"/>
                </a:solidFill>
                <a:latin typeface="Calibri" pitchFamily="34" charset="0"/>
              </a:rPr>
              <a:t> term.  </a:t>
            </a:r>
          </a:p>
          <a:p>
            <a:endParaRPr lang="en-US" sz="2000" dirty="0" smtClean="0">
              <a:solidFill>
                <a:srgbClr val="000000"/>
              </a:solidFill>
              <a:latin typeface="Calibri" pitchFamily="34" charset="0"/>
            </a:endParaRPr>
          </a:p>
        </p:txBody>
      </p:sp>
      <p:pic>
        <p:nvPicPr>
          <p:cNvPr id="23" name="Picture 12"/>
          <p:cNvPicPr>
            <a:picLocks noChangeAspect="1"/>
          </p:cNvPicPr>
          <p:nvPr>
            <p:custDataLst>
              <p:tags r:id="rId4"/>
            </p:custDataLst>
          </p:nvPr>
        </p:nvPicPr>
        <p:blipFill>
          <a:blip r:embed="rId12" cstate="print"/>
          <a:stretch>
            <a:fillRect/>
          </a:stretch>
        </p:blipFill>
        <p:spPr bwMode="auto">
          <a:xfrm>
            <a:off x="2934375" y="4405682"/>
            <a:ext cx="3306922" cy="691212"/>
          </a:xfrm>
          <a:prstGeom prst="rect">
            <a:avLst/>
          </a:prstGeom>
          <a:noFill/>
          <a:ln/>
          <a:effectLst/>
        </p:spPr>
      </p:pic>
      <p:pic>
        <p:nvPicPr>
          <p:cNvPr id="24" name="Picture 16"/>
          <p:cNvPicPr>
            <a:picLocks noChangeAspect="1"/>
          </p:cNvPicPr>
          <p:nvPr>
            <p:custDataLst>
              <p:tags r:id="rId5"/>
            </p:custDataLst>
          </p:nvPr>
        </p:nvPicPr>
        <p:blipFill>
          <a:blip r:embed="rId13" cstate="print"/>
          <a:stretch>
            <a:fillRect/>
          </a:stretch>
        </p:blipFill>
        <p:spPr bwMode="auto">
          <a:xfrm>
            <a:off x="4043310" y="5372486"/>
            <a:ext cx="1616098" cy="409883"/>
          </a:xfrm>
          <a:prstGeom prst="rect">
            <a:avLst/>
          </a:prstGeom>
          <a:noFill/>
          <a:ln/>
          <a:effectLst/>
        </p:spPr>
      </p:pic>
      <p:pic>
        <p:nvPicPr>
          <p:cNvPr id="3" name="图片 2"/>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bwMode="auto">
          <a:xfrm>
            <a:off x="7092280" y="922516"/>
            <a:ext cx="975969" cy="35893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91259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4725846"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Beck and </a:t>
            </a:r>
            <a:r>
              <a:rPr lang="en-US" sz="2600" b="1" dirty="0" err="1" smtClean="0">
                <a:solidFill>
                  <a:srgbClr val="CCCCCC"/>
                </a:solidFill>
                <a:latin typeface="Calibri" pitchFamily="34" charset="0"/>
              </a:rPr>
              <a:t>Teboulle’s</a:t>
            </a:r>
            <a:r>
              <a:rPr lang="en-US" sz="2600" b="1" dirty="0" smtClean="0">
                <a:solidFill>
                  <a:srgbClr val="CCCCCC"/>
                </a:solidFill>
                <a:latin typeface="Calibri" pitchFamily="34" charset="0"/>
              </a:rPr>
              <a:t> APG method</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10" name="Picture 9"/>
          <p:cNvPicPr>
            <a:picLocks noChangeAspect="1"/>
          </p:cNvPicPr>
          <p:nvPr>
            <p:custDataLst>
              <p:tags r:id="rId1"/>
            </p:custDataLst>
          </p:nvPr>
        </p:nvPicPr>
        <p:blipFill>
          <a:blip r:embed="rId4" cstate="print"/>
          <a:stretch>
            <a:fillRect/>
          </a:stretch>
        </p:blipFill>
        <p:spPr bwMode="auto">
          <a:xfrm>
            <a:off x="392632" y="815125"/>
            <a:ext cx="8434128" cy="1966117"/>
          </a:xfrm>
          <a:prstGeom prst="rect">
            <a:avLst/>
          </a:prstGeom>
          <a:noFill/>
          <a:ln/>
          <a:effectLst/>
        </p:spPr>
      </p:pic>
      <p:sp>
        <p:nvSpPr>
          <p:cNvPr id="12" name="Rectangle 11"/>
          <p:cNvSpPr/>
          <p:nvPr/>
        </p:nvSpPr>
        <p:spPr>
          <a:xfrm>
            <a:off x="1" y="2998849"/>
            <a:ext cx="9144000" cy="3616375"/>
          </a:xfrm>
          <a:prstGeom prst="rect">
            <a:avLst/>
          </a:prstGeom>
        </p:spPr>
        <p:txBody>
          <a:bodyPr wrap="square">
            <a:spAutoFit/>
          </a:bodyPr>
          <a:lstStyle/>
          <a:p>
            <a:r>
              <a:rPr lang="en-US" sz="2000" b="1" dirty="0" smtClean="0">
                <a:latin typeface="Calibri" pitchFamily="34" charset="0"/>
              </a:rPr>
              <a:t> [Beck + </a:t>
            </a:r>
            <a:r>
              <a:rPr lang="en-US" sz="2000" b="1" dirty="0" err="1" smtClean="0">
                <a:latin typeface="Calibri" pitchFamily="34" charset="0"/>
              </a:rPr>
              <a:t>Teboulle</a:t>
            </a:r>
            <a:r>
              <a:rPr lang="en-US" sz="2000" b="1" dirty="0" smtClean="0">
                <a:latin typeface="Calibri" pitchFamily="34" charset="0"/>
              </a:rPr>
              <a:t> ‘09]   </a:t>
            </a:r>
          </a:p>
          <a:p>
            <a:r>
              <a:rPr lang="en-US" sz="2000" dirty="0" smtClean="0">
                <a:latin typeface="Calibri" pitchFamily="34" charset="0"/>
              </a:rPr>
              <a:t>      </a:t>
            </a:r>
            <a:r>
              <a:rPr lang="en-US" dirty="0" smtClean="0">
                <a:latin typeface="Calibri" pitchFamily="34" charset="0"/>
              </a:rPr>
              <a:t>“</a:t>
            </a:r>
            <a:r>
              <a:rPr lang="en-US" dirty="0" smtClean="0"/>
              <a:t>A fast iterative shrinkage-</a:t>
            </a:r>
            <a:r>
              <a:rPr lang="en-US" dirty="0" err="1" smtClean="0"/>
              <a:t>thresholding</a:t>
            </a:r>
            <a:r>
              <a:rPr lang="en-US" dirty="0" smtClean="0"/>
              <a:t> algorithm for linear inverse problems</a:t>
            </a:r>
            <a:r>
              <a:rPr lang="en-US" dirty="0" smtClean="0">
                <a:latin typeface="Calibri" pitchFamily="34" charset="0"/>
              </a:rPr>
              <a:t>” </a:t>
            </a:r>
          </a:p>
          <a:p>
            <a:r>
              <a:rPr lang="en-US" sz="2000" dirty="0" smtClean="0">
                <a:latin typeface="Calibri" pitchFamily="34" charset="0"/>
              </a:rPr>
              <a:t>          (theory + application to </a:t>
            </a:r>
            <a:r>
              <a:rPr lang="en-US" sz="2000" b="1" dirty="0" smtClean="0">
                <a:latin typeface="Calibri" pitchFamily="34" charset="0"/>
              </a:rPr>
              <a:t>sparse recovery</a:t>
            </a:r>
            <a:r>
              <a:rPr lang="en-US" sz="2000" dirty="0" smtClean="0">
                <a:latin typeface="Calibri" pitchFamily="34" charset="0"/>
              </a:rPr>
              <a:t>)</a:t>
            </a:r>
          </a:p>
          <a:p>
            <a:endParaRPr lang="en-US" sz="1100" b="1" dirty="0" smtClean="0">
              <a:latin typeface="Calibri" pitchFamily="34" charset="0"/>
            </a:endParaRPr>
          </a:p>
          <a:p>
            <a:r>
              <a:rPr lang="en-US" b="1" dirty="0" smtClean="0">
                <a:latin typeface="Calibri" pitchFamily="34" charset="0"/>
              </a:rPr>
              <a:t> </a:t>
            </a:r>
            <a:r>
              <a:rPr lang="en-US" sz="2000" b="1" dirty="0" smtClean="0">
                <a:latin typeface="Calibri" pitchFamily="34" charset="0"/>
              </a:rPr>
              <a:t>[Liu, Sun and </a:t>
            </a:r>
            <a:r>
              <a:rPr lang="en-US" sz="2000" b="1" dirty="0" err="1" smtClean="0">
                <a:latin typeface="Calibri" pitchFamily="34" charset="0"/>
              </a:rPr>
              <a:t>Toh</a:t>
            </a:r>
            <a:r>
              <a:rPr lang="en-US" sz="2000" b="1" dirty="0" smtClean="0">
                <a:latin typeface="Calibri" pitchFamily="34" charset="0"/>
              </a:rPr>
              <a:t> ‘09]</a:t>
            </a:r>
            <a:r>
              <a:rPr lang="en-US" b="1" dirty="0" smtClean="0">
                <a:latin typeface="Calibri" pitchFamily="34" charset="0"/>
              </a:rPr>
              <a:t> </a:t>
            </a:r>
            <a:endParaRPr lang="en-US" sz="1600" b="1" dirty="0" smtClean="0">
              <a:latin typeface="Calibri" pitchFamily="34" charset="0"/>
            </a:endParaRPr>
          </a:p>
          <a:p>
            <a:r>
              <a:rPr lang="en-US" sz="2000" dirty="0" smtClean="0">
                <a:latin typeface="Calibri" pitchFamily="34" charset="0"/>
              </a:rPr>
              <a:t>       </a:t>
            </a:r>
            <a:r>
              <a:rPr lang="en-US" dirty="0" smtClean="0">
                <a:latin typeface="Calibri" pitchFamily="34" charset="0"/>
              </a:rPr>
              <a:t>“An Implementable Proximal Point Algorithmic Framework for Nuclear Norm Minimization”          </a:t>
            </a:r>
          </a:p>
          <a:p>
            <a:r>
              <a:rPr lang="en-US" sz="2000" dirty="0" smtClean="0">
                <a:latin typeface="Calibri" pitchFamily="34" charset="0"/>
              </a:rPr>
              <a:t>          (application to </a:t>
            </a:r>
            <a:r>
              <a:rPr lang="en-US" sz="2000" b="1" dirty="0" smtClean="0">
                <a:latin typeface="Calibri" pitchFamily="34" charset="0"/>
              </a:rPr>
              <a:t>matrix completion</a:t>
            </a:r>
            <a:r>
              <a:rPr lang="en-US" sz="2000" dirty="0" smtClean="0">
                <a:latin typeface="Calibri" pitchFamily="34" charset="0"/>
              </a:rPr>
              <a:t>)</a:t>
            </a:r>
          </a:p>
          <a:p>
            <a:endParaRPr lang="en-US" sz="1200" dirty="0" smtClean="0">
              <a:latin typeface="Calibri" pitchFamily="34" charset="0"/>
            </a:endParaRPr>
          </a:p>
          <a:p>
            <a:r>
              <a:rPr lang="en-US" sz="2000" b="1" dirty="0" smtClean="0">
                <a:latin typeface="Calibri" pitchFamily="34" charset="0"/>
              </a:rPr>
              <a:t> [</a:t>
            </a:r>
            <a:r>
              <a:rPr lang="en-US" sz="2000" b="1" dirty="0" err="1" smtClean="0">
                <a:latin typeface="Calibri" pitchFamily="34" charset="0"/>
              </a:rPr>
              <a:t>Ganesh</a:t>
            </a:r>
            <a:r>
              <a:rPr lang="en-US" sz="2000" b="1" dirty="0" smtClean="0">
                <a:latin typeface="Calibri" pitchFamily="34" charset="0"/>
              </a:rPr>
              <a:t>, Lin, Ma, Wu, Wright ‘09] </a:t>
            </a:r>
          </a:p>
          <a:p>
            <a:r>
              <a:rPr lang="en-US" sz="2000" dirty="0" smtClean="0">
                <a:latin typeface="Calibri" pitchFamily="34" charset="0"/>
              </a:rPr>
              <a:t>      “Fast Algorithms for Recovering a Corrupted Low-Rank Matrix”</a:t>
            </a:r>
          </a:p>
          <a:p>
            <a:r>
              <a:rPr lang="en-US" sz="2000" dirty="0" smtClean="0">
                <a:latin typeface="Calibri" pitchFamily="34" charset="0"/>
              </a:rPr>
              <a:t>          (application to </a:t>
            </a:r>
            <a:r>
              <a:rPr lang="en-US" sz="2000" b="1" dirty="0" smtClean="0">
                <a:latin typeface="Calibri" pitchFamily="34" charset="0"/>
              </a:rPr>
              <a:t>robust PCA</a:t>
            </a:r>
            <a:r>
              <a:rPr lang="en-US" sz="2000" dirty="0" smtClean="0">
                <a:latin typeface="Calibri" pitchFamily="34" charset="0"/>
              </a:rPr>
              <a:t>)</a:t>
            </a:r>
          </a:p>
          <a:p>
            <a:endParaRPr lang="en-US" sz="2000" dirty="0"/>
          </a:p>
        </p:txBody>
      </p:sp>
    </p:spTree>
    <p:extLst>
      <p:ext uri="{BB962C8B-B14F-4D97-AF65-F5344CB8AC3E}">
        <p14:creationId xmlns:p14="http://schemas.microsoft.com/office/powerpoint/2010/main" val="2909629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4247060"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What about matrix recovery?</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73" name="Picture 72"/>
          <p:cNvPicPr>
            <a:picLocks noChangeAspect="1"/>
          </p:cNvPicPr>
          <p:nvPr>
            <p:custDataLst>
              <p:tags r:id="rId1"/>
            </p:custDataLst>
          </p:nvPr>
        </p:nvPicPr>
        <p:blipFill>
          <a:blip r:embed="rId6" cstate="print"/>
          <a:stretch>
            <a:fillRect/>
          </a:stretch>
        </p:blipFill>
        <p:spPr bwMode="auto">
          <a:xfrm>
            <a:off x="1305176" y="2240365"/>
            <a:ext cx="4954422" cy="412310"/>
          </a:xfrm>
          <a:prstGeom prst="rect">
            <a:avLst/>
          </a:prstGeom>
          <a:noFill/>
          <a:ln/>
          <a:effectLst/>
        </p:spPr>
      </p:pic>
      <p:sp>
        <p:nvSpPr>
          <p:cNvPr id="67" name="Rectangle 12"/>
          <p:cNvSpPr>
            <a:spLocks noChangeArrowheads="1"/>
          </p:cNvSpPr>
          <p:nvPr/>
        </p:nvSpPr>
        <p:spPr bwMode="auto">
          <a:xfrm>
            <a:off x="410933" y="1776713"/>
            <a:ext cx="8334375" cy="400110"/>
          </a:xfrm>
          <a:prstGeom prst="rect">
            <a:avLst/>
          </a:prstGeom>
          <a:noFill/>
          <a:ln w="9525">
            <a:noFill/>
            <a:miter lim="800000"/>
            <a:headEnd/>
            <a:tailEnd/>
          </a:ln>
        </p:spPr>
        <p:txBody>
          <a:bodyPr>
            <a:spAutoFit/>
          </a:bodyPr>
          <a:lstStyle/>
          <a:p>
            <a:r>
              <a:rPr lang="en-US" sz="2000" b="1" dirty="0" smtClean="0">
                <a:latin typeface="Calibri" pitchFamily="34" charset="0"/>
              </a:rPr>
              <a:t>Penalized version </a:t>
            </a:r>
            <a:r>
              <a:rPr lang="en-US" sz="2000" dirty="0" smtClean="0">
                <a:latin typeface="Calibri" pitchFamily="34" charset="0"/>
              </a:rPr>
              <a:t>(exact as              ) </a:t>
            </a:r>
            <a:r>
              <a:rPr lang="en-US" sz="2000" b="1" dirty="0" smtClean="0">
                <a:latin typeface="Calibri" pitchFamily="34" charset="0"/>
              </a:rPr>
              <a:t>:</a:t>
            </a:r>
            <a:endParaRPr lang="en-US" sz="2000" b="1" dirty="0">
              <a:latin typeface="Calibri" pitchFamily="34" charset="0"/>
            </a:endParaRPr>
          </a:p>
        </p:txBody>
      </p:sp>
      <p:pic>
        <p:nvPicPr>
          <p:cNvPr id="2" name="图片 1" descr="TP_tmp"/>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1291608" y="1291464"/>
            <a:ext cx="4549311" cy="34727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70" name="Rectangle 12"/>
          <p:cNvSpPr>
            <a:spLocks noChangeArrowheads="1"/>
          </p:cNvSpPr>
          <p:nvPr/>
        </p:nvSpPr>
        <p:spPr bwMode="auto">
          <a:xfrm>
            <a:off x="414045" y="865408"/>
            <a:ext cx="8334375" cy="400110"/>
          </a:xfrm>
          <a:prstGeom prst="rect">
            <a:avLst/>
          </a:prstGeom>
          <a:noFill/>
          <a:ln w="9525">
            <a:noFill/>
            <a:miter lim="800000"/>
            <a:headEnd/>
            <a:tailEnd/>
          </a:ln>
        </p:spPr>
        <p:txBody>
          <a:bodyPr>
            <a:spAutoFit/>
          </a:bodyPr>
          <a:lstStyle/>
          <a:p>
            <a:r>
              <a:rPr lang="en-US" sz="2000" b="1" dirty="0" smtClean="0">
                <a:latin typeface="Calibri" pitchFamily="34" charset="0"/>
              </a:rPr>
              <a:t>Model problem:</a:t>
            </a:r>
            <a:endParaRPr lang="en-US" sz="2000" b="1" dirty="0">
              <a:latin typeface="Calibri" pitchFamily="34" charset="0"/>
            </a:endParaRPr>
          </a:p>
        </p:txBody>
      </p:sp>
      <p:pic>
        <p:nvPicPr>
          <p:cNvPr id="72" name="Picture 71"/>
          <p:cNvPicPr>
            <a:picLocks noChangeAspect="1"/>
          </p:cNvPicPr>
          <p:nvPr>
            <p:custDataLst>
              <p:tags r:id="rId3"/>
            </p:custDataLst>
          </p:nvPr>
        </p:nvPicPr>
        <p:blipFill>
          <a:blip r:embed="rId8" cstate="print"/>
          <a:stretch>
            <a:fillRect/>
          </a:stretch>
        </p:blipFill>
        <p:spPr bwMode="auto">
          <a:xfrm>
            <a:off x="3327936" y="1830703"/>
            <a:ext cx="740267" cy="305905"/>
          </a:xfrm>
          <a:prstGeom prst="rect">
            <a:avLst/>
          </a:prstGeom>
          <a:noFill/>
          <a:ln/>
          <a:effectLst/>
        </p:spPr>
      </p:pic>
      <p:sp>
        <p:nvSpPr>
          <p:cNvPr id="82" name="Rectangle 81"/>
          <p:cNvSpPr/>
          <p:nvPr/>
        </p:nvSpPr>
        <p:spPr>
          <a:xfrm>
            <a:off x="4752071" y="2723376"/>
            <a:ext cx="2432269" cy="338554"/>
          </a:xfrm>
          <a:prstGeom prst="rect">
            <a:avLst/>
          </a:prstGeom>
        </p:spPr>
        <p:txBody>
          <a:bodyPr wrap="none">
            <a:spAutoFit/>
          </a:bodyPr>
          <a:lstStyle/>
          <a:p>
            <a:r>
              <a:rPr lang="en-US" sz="1600" i="1" dirty="0" smtClean="0">
                <a:solidFill>
                  <a:schemeClr val="tx2"/>
                </a:solidFill>
                <a:latin typeface="Calibri" pitchFamily="34" charset="0"/>
              </a:rPr>
              <a:t>Smooth, </a:t>
            </a:r>
            <a:r>
              <a:rPr lang="en-US" sz="1600" i="1" dirty="0" err="1" smtClean="0">
                <a:solidFill>
                  <a:schemeClr val="tx2"/>
                </a:solidFill>
                <a:latin typeface="Calibri" pitchFamily="34" charset="0"/>
              </a:rPr>
              <a:t>Lipschitz</a:t>
            </a:r>
            <a:r>
              <a:rPr lang="en-US" sz="1600" i="1" dirty="0" smtClean="0">
                <a:solidFill>
                  <a:schemeClr val="tx2"/>
                </a:solidFill>
                <a:latin typeface="Calibri" pitchFamily="34" charset="0"/>
              </a:rPr>
              <a:t> gradient.</a:t>
            </a:r>
            <a:endParaRPr lang="en-US" sz="1600" dirty="0"/>
          </a:p>
        </p:txBody>
      </p:sp>
      <p:sp>
        <p:nvSpPr>
          <p:cNvPr id="83" name="Rectangle 82"/>
          <p:cNvSpPr/>
          <p:nvPr/>
        </p:nvSpPr>
        <p:spPr>
          <a:xfrm>
            <a:off x="2366567" y="2726489"/>
            <a:ext cx="1758943" cy="338554"/>
          </a:xfrm>
          <a:prstGeom prst="rect">
            <a:avLst/>
          </a:prstGeom>
        </p:spPr>
        <p:txBody>
          <a:bodyPr wrap="none">
            <a:spAutoFit/>
          </a:bodyPr>
          <a:lstStyle/>
          <a:p>
            <a:r>
              <a:rPr lang="en-US" sz="1600" i="1" dirty="0" smtClean="0">
                <a:solidFill>
                  <a:schemeClr val="tx2"/>
                </a:solidFill>
                <a:latin typeface="Calibri" pitchFamily="34" charset="0"/>
              </a:rPr>
              <a:t>Non-differentiable.</a:t>
            </a:r>
            <a:endParaRPr lang="en-US" sz="1600" dirty="0"/>
          </a:p>
        </p:txBody>
      </p:sp>
      <p:cxnSp>
        <p:nvCxnSpPr>
          <p:cNvPr id="84" name="Straight Connector 83"/>
          <p:cNvCxnSpPr/>
          <p:nvPr/>
        </p:nvCxnSpPr>
        <p:spPr>
          <a:xfrm>
            <a:off x="2220685" y="2771193"/>
            <a:ext cx="15115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603102" y="2774303"/>
            <a:ext cx="15115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506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3614259"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Solving the </a:t>
            </a:r>
            <a:r>
              <a:rPr lang="en-US" sz="2600" b="1" dirty="0" err="1" smtClean="0">
                <a:solidFill>
                  <a:srgbClr val="CCCCCC"/>
                </a:solidFill>
                <a:latin typeface="Calibri" pitchFamily="34" charset="0"/>
              </a:rPr>
              <a:t>subproblem</a:t>
            </a:r>
            <a:r>
              <a:rPr lang="en-US" sz="2600" b="1" dirty="0" smtClean="0">
                <a:solidFill>
                  <a:srgbClr val="CCCCCC"/>
                </a:solidFill>
                <a:latin typeface="Calibri" pitchFamily="34" charset="0"/>
              </a:rPr>
              <a:t>?</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26" name="Picture 25"/>
          <p:cNvPicPr>
            <a:picLocks noChangeAspect="1"/>
          </p:cNvPicPr>
          <p:nvPr>
            <p:custDataLst>
              <p:tags r:id="rId1"/>
            </p:custDataLst>
          </p:nvPr>
        </p:nvPicPr>
        <p:blipFill>
          <a:blip r:embed="rId10" cstate="print"/>
          <a:stretch>
            <a:fillRect/>
          </a:stretch>
        </p:blipFill>
        <p:spPr bwMode="auto">
          <a:xfrm>
            <a:off x="1266312" y="955840"/>
            <a:ext cx="5956705" cy="974350"/>
          </a:xfrm>
          <a:prstGeom prst="rect">
            <a:avLst/>
          </a:prstGeom>
          <a:noFill/>
          <a:ln/>
          <a:effectLst/>
        </p:spPr>
      </p:pic>
      <p:sp>
        <p:nvSpPr>
          <p:cNvPr id="18" name="Rectangle 17"/>
          <p:cNvSpPr/>
          <p:nvPr/>
        </p:nvSpPr>
        <p:spPr>
          <a:xfrm>
            <a:off x="410275" y="2096669"/>
            <a:ext cx="7643952" cy="2631490"/>
          </a:xfrm>
          <a:prstGeom prst="rect">
            <a:avLst/>
          </a:prstGeom>
        </p:spPr>
        <p:txBody>
          <a:bodyPr wrap="none">
            <a:spAutoFit/>
          </a:bodyPr>
          <a:lstStyle/>
          <a:p>
            <a:r>
              <a:rPr lang="en-US" dirty="0" smtClean="0">
                <a:solidFill>
                  <a:srgbClr val="000000"/>
                </a:solidFill>
                <a:latin typeface="Calibri" pitchFamily="34" charset="0"/>
              </a:rPr>
              <a:t>In our case,</a:t>
            </a:r>
          </a:p>
          <a:p>
            <a:endParaRPr lang="en-US" dirty="0" smtClean="0">
              <a:solidFill>
                <a:srgbClr val="000000"/>
              </a:solidFill>
              <a:latin typeface="Calibri" pitchFamily="34" charset="0"/>
            </a:endParaRPr>
          </a:p>
          <a:p>
            <a:endParaRPr lang="en-US" dirty="0" smtClean="0">
              <a:solidFill>
                <a:srgbClr val="000000"/>
              </a:solidFill>
              <a:latin typeface="Calibri" pitchFamily="34" charset="0"/>
            </a:endParaRPr>
          </a:p>
          <a:p>
            <a:endParaRPr lang="en-US" dirty="0" smtClean="0">
              <a:solidFill>
                <a:srgbClr val="000000"/>
              </a:solidFill>
              <a:latin typeface="Calibri" pitchFamily="34" charset="0"/>
            </a:endParaRPr>
          </a:p>
          <a:p>
            <a:endParaRPr lang="en-US" sz="200" dirty="0" smtClean="0">
              <a:solidFill>
                <a:srgbClr val="000000"/>
              </a:solidFill>
              <a:latin typeface="Calibri" pitchFamily="34" charset="0"/>
            </a:endParaRPr>
          </a:p>
          <a:p>
            <a:r>
              <a:rPr lang="en-US" dirty="0" smtClean="0">
                <a:solidFill>
                  <a:srgbClr val="000000"/>
                </a:solidFill>
                <a:latin typeface="Calibri" pitchFamily="34" charset="0"/>
              </a:rPr>
              <a:t>It is not difficult to show that                    and                                                              . </a:t>
            </a:r>
          </a:p>
          <a:p>
            <a:endParaRPr lang="en-US" dirty="0" smtClean="0">
              <a:solidFill>
                <a:srgbClr val="000000"/>
              </a:solidFill>
              <a:latin typeface="Calibri" pitchFamily="34" charset="0"/>
            </a:endParaRPr>
          </a:p>
          <a:p>
            <a:r>
              <a:rPr lang="en-US" dirty="0" smtClean="0">
                <a:solidFill>
                  <a:srgbClr val="000000"/>
                </a:solidFill>
                <a:latin typeface="Calibri" pitchFamily="34" charset="0"/>
              </a:rPr>
              <a:t>So, we find that the update equations are again given by shrinkage… </a:t>
            </a:r>
          </a:p>
          <a:p>
            <a:endParaRPr lang="en-US" dirty="0" smtClean="0">
              <a:solidFill>
                <a:srgbClr val="000000"/>
              </a:solidFill>
              <a:latin typeface="Calibri" pitchFamily="34" charset="0"/>
            </a:endParaRPr>
          </a:p>
          <a:p>
            <a:endParaRPr lang="en-US" dirty="0"/>
          </a:p>
        </p:txBody>
      </p:sp>
      <p:pic>
        <p:nvPicPr>
          <p:cNvPr id="29" name="Picture 28"/>
          <p:cNvPicPr>
            <a:picLocks noChangeAspect="1"/>
          </p:cNvPicPr>
          <p:nvPr>
            <p:custDataLst>
              <p:tags r:id="rId2"/>
            </p:custDataLst>
          </p:nvPr>
        </p:nvPicPr>
        <p:blipFill>
          <a:blip r:embed="rId11" cstate="print"/>
          <a:stretch>
            <a:fillRect/>
          </a:stretch>
        </p:blipFill>
        <p:spPr bwMode="auto">
          <a:xfrm>
            <a:off x="1811716" y="2300839"/>
            <a:ext cx="3164786" cy="293476"/>
          </a:xfrm>
          <a:prstGeom prst="rect">
            <a:avLst/>
          </a:prstGeom>
          <a:noFill/>
          <a:ln/>
          <a:effectLst/>
        </p:spPr>
      </p:pic>
      <p:pic>
        <p:nvPicPr>
          <p:cNvPr id="28" name="Picture 27"/>
          <p:cNvPicPr>
            <a:picLocks noChangeAspect="1"/>
          </p:cNvPicPr>
          <p:nvPr>
            <p:custDataLst>
              <p:tags r:id="rId3"/>
            </p:custDataLst>
          </p:nvPr>
        </p:nvPicPr>
        <p:blipFill>
          <a:blip r:embed="rId12" cstate="print"/>
          <a:stretch>
            <a:fillRect/>
          </a:stretch>
        </p:blipFill>
        <p:spPr bwMode="auto">
          <a:xfrm>
            <a:off x="1827750" y="2667843"/>
            <a:ext cx="3120277" cy="293542"/>
          </a:xfrm>
          <a:prstGeom prst="rect">
            <a:avLst/>
          </a:prstGeom>
          <a:noFill/>
          <a:ln/>
          <a:effectLst/>
        </p:spPr>
      </p:pic>
      <p:pic>
        <p:nvPicPr>
          <p:cNvPr id="32" name="Picture 31"/>
          <p:cNvPicPr>
            <a:picLocks noChangeAspect="1"/>
          </p:cNvPicPr>
          <p:nvPr>
            <p:custDataLst>
              <p:tags r:id="rId4"/>
            </p:custDataLst>
          </p:nvPr>
        </p:nvPicPr>
        <p:blipFill>
          <a:blip r:embed="rId13" cstate="print"/>
          <a:stretch>
            <a:fillRect/>
          </a:stretch>
        </p:blipFill>
        <p:spPr bwMode="auto">
          <a:xfrm>
            <a:off x="3326039" y="3274326"/>
            <a:ext cx="814168" cy="293608"/>
          </a:xfrm>
          <a:prstGeom prst="rect">
            <a:avLst/>
          </a:prstGeom>
          <a:noFill/>
          <a:ln/>
          <a:effectLst/>
        </p:spPr>
      </p:pic>
      <p:pic>
        <p:nvPicPr>
          <p:cNvPr id="35" name="Picture 34"/>
          <p:cNvPicPr>
            <a:picLocks noChangeAspect="1"/>
          </p:cNvPicPr>
          <p:nvPr>
            <p:custDataLst>
              <p:tags r:id="rId5"/>
            </p:custDataLst>
          </p:nvPr>
        </p:nvPicPr>
        <p:blipFill>
          <a:blip r:embed="rId14" cstate="print"/>
          <a:stretch>
            <a:fillRect/>
          </a:stretch>
        </p:blipFill>
        <p:spPr bwMode="auto">
          <a:xfrm>
            <a:off x="4694658" y="3314761"/>
            <a:ext cx="3121680" cy="293674"/>
          </a:xfrm>
          <a:prstGeom prst="rect">
            <a:avLst/>
          </a:prstGeom>
          <a:noFill/>
          <a:ln/>
          <a:effectLst/>
        </p:spPr>
      </p:pic>
      <p:pic>
        <p:nvPicPr>
          <p:cNvPr id="37" name="Picture 36"/>
          <p:cNvPicPr>
            <a:picLocks noChangeAspect="1"/>
          </p:cNvPicPr>
          <p:nvPr>
            <p:custDataLst>
              <p:tags r:id="rId6"/>
            </p:custDataLst>
          </p:nvPr>
        </p:nvPicPr>
        <p:blipFill>
          <a:blip r:embed="rId15" cstate="print"/>
          <a:stretch>
            <a:fillRect/>
          </a:stretch>
        </p:blipFill>
        <p:spPr bwMode="auto">
          <a:xfrm>
            <a:off x="1290747" y="4260264"/>
            <a:ext cx="6222139" cy="723054"/>
          </a:xfrm>
          <a:prstGeom prst="rect">
            <a:avLst/>
          </a:prstGeom>
          <a:noFill/>
          <a:ln/>
          <a:effectLst/>
        </p:spPr>
      </p:pic>
      <p:pic>
        <p:nvPicPr>
          <p:cNvPr id="13" name="Picture 12"/>
          <p:cNvPicPr>
            <a:picLocks noChangeAspect="1"/>
          </p:cNvPicPr>
          <p:nvPr>
            <p:custDataLst>
              <p:tags r:id="rId7"/>
            </p:custDataLst>
          </p:nvPr>
        </p:nvPicPr>
        <p:blipFill>
          <a:blip r:embed="rId16" cstate="print"/>
          <a:stretch>
            <a:fillRect/>
          </a:stretch>
        </p:blipFill>
        <p:spPr bwMode="auto">
          <a:xfrm>
            <a:off x="1252540" y="5243095"/>
            <a:ext cx="6360755" cy="723379"/>
          </a:xfrm>
          <a:prstGeom prst="rect">
            <a:avLst/>
          </a:prstGeom>
          <a:noFill/>
          <a:ln/>
          <a:effectLst/>
        </p:spPr>
      </p:pic>
    </p:spTree>
    <p:extLst>
      <p:ext uri="{BB962C8B-B14F-4D97-AF65-F5344CB8AC3E}">
        <p14:creationId xmlns:p14="http://schemas.microsoft.com/office/powerpoint/2010/main" val="3521059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79112" y="1010442"/>
            <a:ext cx="9148976" cy="4357603"/>
          </a:xfrm>
          <a:prstGeom prst="rect">
            <a:avLst/>
          </a:prstGeom>
        </p:spPr>
        <p:txBody>
          <a:bodyPr wrap="square">
            <a:spAutoFit/>
          </a:bodyPr>
          <a:lstStyle/>
          <a:p>
            <a:endParaRPr lang="en-US" sz="200"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sz="1050" dirty="0" smtClean="0">
              <a:latin typeface="Calibri" pitchFamily="34" charset="0"/>
            </a:endParaRPr>
          </a:p>
          <a:p>
            <a:r>
              <a:rPr lang="en-US" sz="2400" dirty="0" smtClean="0">
                <a:latin typeface="Calibri" pitchFamily="34" charset="0"/>
              </a:rPr>
              <a:t>Strong points:    </a:t>
            </a:r>
            <a:r>
              <a:rPr lang="en-US" sz="2000" b="1" dirty="0" smtClean="0">
                <a:latin typeface="Calibri" pitchFamily="34" charset="0"/>
              </a:rPr>
              <a:t>Scalable</a:t>
            </a:r>
            <a:r>
              <a:rPr lang="en-US" sz="2000" dirty="0" smtClean="0">
                <a:latin typeface="Calibri" pitchFamily="34" charset="0"/>
              </a:rPr>
              <a:t>: can solve medium-large problems.</a:t>
            </a:r>
            <a:endParaRPr lang="en-US" sz="2400" dirty="0" smtClean="0">
              <a:latin typeface="Calibri" pitchFamily="34" charset="0"/>
            </a:endParaRPr>
          </a:p>
          <a:p>
            <a:r>
              <a:rPr lang="en-US" sz="2000" dirty="0" smtClean="0">
                <a:latin typeface="Calibri" pitchFamily="34" charset="0"/>
              </a:rPr>
              <a:t>		   Dramatically improved iteration complexity:</a:t>
            </a:r>
          </a:p>
          <a:p>
            <a:r>
              <a:rPr lang="en-US" sz="2000" dirty="0" smtClean="0">
                <a:latin typeface="Calibri" pitchFamily="34" charset="0"/>
              </a:rPr>
              <a:t>			</a:t>
            </a:r>
            <a:r>
              <a:rPr lang="en-US" sz="2000" b="1" dirty="0" smtClean="0">
                <a:latin typeface="Calibri" pitchFamily="34" charset="0"/>
              </a:rPr>
              <a:t>Cuts #iterations from </a:t>
            </a:r>
            <a:r>
              <a:rPr lang="en-US" sz="2000" b="1" i="1" dirty="0" smtClean="0">
                <a:latin typeface="Calibri" pitchFamily="34" charset="0"/>
              </a:rPr>
              <a:t>&gt;8,000 to 135 (!)</a:t>
            </a:r>
            <a:endParaRPr lang="en-US" sz="2000" b="1" dirty="0" smtClean="0">
              <a:latin typeface="Calibri" pitchFamily="34" charset="0"/>
            </a:endParaRPr>
          </a:p>
          <a:p>
            <a:endParaRPr lang="en-US" sz="2400" dirty="0" smtClean="0">
              <a:latin typeface="Calibri" pitchFamily="34" charset="0"/>
            </a:endParaRPr>
          </a:p>
          <a:p>
            <a:endParaRPr lang="en-US" sz="1000" baseline="-25000" dirty="0" smtClean="0"/>
          </a:p>
          <a:p>
            <a:r>
              <a:rPr lang="en-US" sz="2400" dirty="0" smtClean="0">
                <a:latin typeface="Calibri" pitchFamily="34" charset="0"/>
              </a:rPr>
              <a:t>Weak point:       </a:t>
            </a:r>
            <a:r>
              <a:rPr lang="en-US" sz="2000" b="1" dirty="0" smtClean="0">
                <a:latin typeface="Calibri" pitchFamily="34" charset="0"/>
              </a:rPr>
              <a:t>Does not control the rank of the iterates</a:t>
            </a:r>
          </a:p>
          <a:p>
            <a:r>
              <a:rPr lang="en-US" sz="2000" b="1" dirty="0" smtClean="0">
                <a:latin typeface="Calibri" pitchFamily="34" charset="0"/>
              </a:rPr>
              <a:t>		   </a:t>
            </a:r>
            <a:r>
              <a:rPr lang="en-US" sz="2000" dirty="0" smtClean="0">
                <a:latin typeface="Calibri" pitchFamily="34" charset="0"/>
              </a:rPr>
              <a:t>Requires continuation for very accurate solution:</a:t>
            </a:r>
          </a:p>
        </p:txBody>
      </p:sp>
      <p:sp useBgFill="1">
        <p:nvSpPr>
          <p:cNvPr id="23" name="Rectangle 22"/>
          <p:cNvSpPr/>
          <p:nvPr/>
        </p:nvSpPr>
        <p:spPr bwMode="auto">
          <a:xfrm>
            <a:off x="1005020" y="877087"/>
            <a:ext cx="6823363" cy="1978080"/>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2892908"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APG: Pros and Cons</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13" name="Picture 12"/>
          <p:cNvPicPr>
            <a:picLocks noChangeAspect="1"/>
          </p:cNvPicPr>
          <p:nvPr>
            <p:custDataLst>
              <p:tags r:id="rId1"/>
            </p:custDataLst>
          </p:nvPr>
        </p:nvPicPr>
        <p:blipFill>
          <a:blip r:embed="rId5" cstate="print"/>
          <a:stretch>
            <a:fillRect/>
          </a:stretch>
        </p:blipFill>
        <p:spPr bwMode="auto">
          <a:xfrm>
            <a:off x="2009890" y="983763"/>
            <a:ext cx="4836590" cy="1840025"/>
          </a:xfrm>
          <a:prstGeom prst="rect">
            <a:avLst/>
          </a:prstGeom>
          <a:noFill/>
          <a:ln/>
          <a:effectLst/>
        </p:spPr>
      </p:pic>
      <p:sp>
        <p:nvSpPr>
          <p:cNvPr id="42" name="Rectangle 41"/>
          <p:cNvSpPr/>
          <p:nvPr/>
        </p:nvSpPr>
        <p:spPr>
          <a:xfrm>
            <a:off x="195941" y="5867717"/>
            <a:ext cx="7371184" cy="461665"/>
          </a:xfrm>
          <a:prstGeom prst="rect">
            <a:avLst/>
          </a:prstGeom>
        </p:spPr>
        <p:txBody>
          <a:bodyPr wrap="square">
            <a:spAutoFit/>
          </a:bodyPr>
          <a:lstStyle/>
          <a:p>
            <a:r>
              <a:rPr lang="en-US" sz="2400" dirty="0" smtClean="0">
                <a:latin typeface="Calibri" pitchFamily="34" charset="0"/>
              </a:rPr>
              <a:t>Next: </a:t>
            </a:r>
            <a:r>
              <a:rPr lang="en-US" sz="2400" i="1" dirty="0" smtClean="0">
                <a:latin typeface="Calibri" pitchFamily="34" charset="0"/>
              </a:rPr>
              <a:t>Are there better frameworks for continuation? </a:t>
            </a:r>
            <a:endParaRPr lang="en-US" sz="2400" i="1" dirty="0"/>
          </a:p>
        </p:txBody>
      </p:sp>
      <p:pic>
        <p:nvPicPr>
          <p:cNvPr id="11" name="图片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2913010" y="5328260"/>
            <a:ext cx="4107262" cy="33521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1598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7"/>
          <p:cNvSpPr/>
          <p:nvPr/>
        </p:nvSpPr>
        <p:spPr bwMode="auto">
          <a:xfrm>
            <a:off x="395535" y="1052736"/>
            <a:ext cx="8334375" cy="727633"/>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sz="2400">
              <a:latin typeface="+mn-lt"/>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2105641"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Our Roadmap</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395536" y="1876762"/>
            <a:ext cx="8334375" cy="2431435"/>
          </a:xfrm>
          <a:prstGeom prst="rect">
            <a:avLst/>
          </a:prstGeom>
          <a:noFill/>
          <a:ln w="9525">
            <a:noFill/>
            <a:miter lim="800000"/>
            <a:headEnd/>
            <a:tailEnd/>
          </a:ln>
        </p:spPr>
        <p:txBody>
          <a:bodyPr>
            <a:spAutoFit/>
          </a:bodyPr>
          <a:lstStyle/>
          <a:p>
            <a:r>
              <a:rPr lang="en-US" sz="2400" dirty="0" smtClean="0">
                <a:latin typeface="+mn-lt"/>
              </a:rPr>
              <a:t>Make the iterations as few as possible:</a:t>
            </a:r>
          </a:p>
          <a:p>
            <a:pPr lvl="1" eaLnBrk="1" fontAlgn="auto" hangingPunct="1">
              <a:spcAft>
                <a:spcPts val="0"/>
              </a:spcAft>
              <a:buNone/>
              <a:defRPr/>
            </a:pPr>
            <a:r>
              <a:rPr lang="en-US" sz="2000" dirty="0">
                <a:latin typeface="+mn-lt"/>
              </a:rPr>
              <a:t>Iterative </a:t>
            </a:r>
            <a:r>
              <a:rPr lang="en-US" sz="2000" dirty="0" err="1">
                <a:latin typeface="+mn-lt"/>
              </a:rPr>
              <a:t>Thresholding</a:t>
            </a:r>
            <a:r>
              <a:rPr lang="en-US" sz="2000" dirty="0">
                <a:latin typeface="+mn-lt"/>
              </a:rPr>
              <a:t> </a:t>
            </a:r>
            <a:r>
              <a:rPr lang="en-US" sz="1200" dirty="0">
                <a:latin typeface="+mn-lt"/>
              </a:rPr>
              <a:t>			</a:t>
            </a:r>
          </a:p>
          <a:p>
            <a:pPr lvl="1" eaLnBrk="1" fontAlgn="auto" hangingPunct="1">
              <a:spcAft>
                <a:spcPts val="0"/>
              </a:spcAft>
              <a:buNone/>
              <a:defRPr/>
            </a:pPr>
            <a:r>
              <a:rPr lang="en-US" sz="2000" dirty="0">
                <a:latin typeface="+mn-lt"/>
              </a:rPr>
              <a:t>Accelerated Proximal Gradient</a:t>
            </a:r>
            <a:r>
              <a:rPr lang="en-US" sz="1200" dirty="0">
                <a:latin typeface="+mn-lt"/>
              </a:rPr>
              <a:t>			</a:t>
            </a:r>
          </a:p>
          <a:p>
            <a:pPr lvl="1" eaLnBrk="1" fontAlgn="auto" hangingPunct="1">
              <a:spcAft>
                <a:spcPts val="0"/>
              </a:spcAft>
              <a:buNone/>
              <a:defRPr/>
            </a:pPr>
            <a:r>
              <a:rPr lang="en-US" sz="2000" b="1" dirty="0">
                <a:latin typeface="+mn-lt"/>
              </a:rPr>
              <a:t>Augmented Lagrange Multiplier</a:t>
            </a:r>
            <a:r>
              <a:rPr lang="en-US" sz="1200" dirty="0">
                <a:latin typeface="+mn-lt"/>
              </a:rPr>
              <a:t>			</a:t>
            </a:r>
          </a:p>
          <a:p>
            <a:pPr lvl="1" eaLnBrk="1" fontAlgn="auto" hangingPunct="1">
              <a:spcAft>
                <a:spcPts val="0"/>
              </a:spcAft>
              <a:buNone/>
              <a:defRPr/>
            </a:pPr>
            <a:r>
              <a:rPr lang="en-US" sz="2000" dirty="0">
                <a:latin typeface="+mn-lt"/>
              </a:rPr>
              <a:t>Alternating </a:t>
            </a:r>
            <a:r>
              <a:rPr lang="en-US" sz="2000" dirty="0" smtClean="0">
                <a:latin typeface="+mn-lt"/>
              </a:rPr>
              <a:t>Direction </a:t>
            </a:r>
            <a:r>
              <a:rPr lang="en-US" sz="2000" dirty="0">
                <a:latin typeface="+mn-lt"/>
              </a:rPr>
              <a:t>Method of Multipliers</a:t>
            </a:r>
          </a:p>
          <a:p>
            <a:pPr lvl="1"/>
            <a:endParaRPr lang="en-US" sz="2400" dirty="0">
              <a:solidFill>
                <a:srgbClr val="FF0000"/>
              </a:solidFill>
              <a:latin typeface="+mn-lt"/>
            </a:endParaRPr>
          </a:p>
          <a:p>
            <a:endParaRPr lang="en-US" sz="2400" dirty="0">
              <a:solidFill>
                <a:srgbClr val="FF0000"/>
              </a:solidFill>
              <a:latin typeface="Calibri" pitchFamily="34" charset="0"/>
            </a:endParaRPr>
          </a:p>
        </p:txBody>
      </p:sp>
      <p:sp>
        <p:nvSpPr>
          <p:cNvPr id="5128" name="Left Brace 24"/>
          <p:cNvSpPr>
            <a:spLocks/>
          </p:cNvSpPr>
          <p:nvPr/>
        </p:nvSpPr>
        <p:spPr bwMode="auto">
          <a:xfrm>
            <a:off x="2155825" y="3225998"/>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sp>
        <p:nvSpPr>
          <p:cNvPr id="20" name="Rectangle 12"/>
          <p:cNvSpPr>
            <a:spLocks noChangeArrowheads="1"/>
          </p:cNvSpPr>
          <p:nvPr/>
        </p:nvSpPr>
        <p:spPr bwMode="auto">
          <a:xfrm>
            <a:off x="395536" y="3820978"/>
            <a:ext cx="8334375" cy="1446550"/>
          </a:xfrm>
          <a:prstGeom prst="rect">
            <a:avLst/>
          </a:prstGeom>
          <a:noFill/>
          <a:ln w="9525">
            <a:noFill/>
            <a:miter lim="800000"/>
            <a:headEnd/>
            <a:tailEnd/>
          </a:ln>
        </p:spPr>
        <p:txBody>
          <a:bodyPr>
            <a:spAutoFit/>
          </a:bodyPr>
          <a:lstStyle/>
          <a:p>
            <a:r>
              <a:rPr lang="en-US" altLang="zh-CN" sz="2400" dirty="0" smtClean="0">
                <a:latin typeface="+mn-lt"/>
              </a:rPr>
              <a:t>Make the iterations as efficient as possible:</a:t>
            </a:r>
          </a:p>
          <a:p>
            <a:pPr lvl="1" eaLnBrk="1" fontAlgn="auto" hangingPunct="1">
              <a:spcAft>
                <a:spcPts val="0"/>
              </a:spcAft>
              <a:buNone/>
              <a:defRPr/>
            </a:pPr>
            <a:r>
              <a:rPr lang="en-US" sz="2000" dirty="0" smtClean="0">
                <a:latin typeface="+mn-lt"/>
              </a:rPr>
              <a:t>Partial </a:t>
            </a:r>
            <a:r>
              <a:rPr lang="en-US" sz="2000" dirty="0">
                <a:latin typeface="+mn-lt"/>
              </a:rPr>
              <a:t>SVD </a:t>
            </a:r>
            <a:r>
              <a:rPr lang="en-US" sz="2000" i="1" dirty="0" smtClean="0">
                <a:latin typeface="+mn-lt"/>
              </a:rPr>
              <a:t>O</a:t>
            </a:r>
            <a:r>
              <a:rPr lang="en-US" sz="2000" dirty="0" smtClean="0">
                <a:latin typeface="+mn-lt"/>
              </a:rPr>
              <a:t>(</a:t>
            </a:r>
            <a:r>
              <a:rPr lang="en-US" sz="2000" i="1" dirty="0" smtClean="0">
                <a:latin typeface="+mn-lt"/>
              </a:rPr>
              <a:t>rn</a:t>
            </a:r>
            <a:r>
              <a:rPr lang="en-US" sz="2000" baseline="30000" dirty="0" smtClean="0">
                <a:latin typeface="+mn-lt"/>
              </a:rPr>
              <a:t>2</a:t>
            </a:r>
            <a:r>
              <a:rPr lang="en-US" sz="2000" dirty="0" smtClean="0">
                <a:latin typeface="+mn-lt"/>
              </a:rPr>
              <a:t>)</a:t>
            </a:r>
          </a:p>
          <a:p>
            <a:pPr lvl="1" eaLnBrk="1" fontAlgn="auto" hangingPunct="1">
              <a:spcAft>
                <a:spcPts val="0"/>
              </a:spcAft>
              <a:buNone/>
              <a:defRPr/>
            </a:pPr>
            <a:r>
              <a:rPr lang="en-US" sz="2000" dirty="0" smtClean="0">
                <a:latin typeface="+mn-lt"/>
              </a:rPr>
              <a:t>Block </a:t>
            </a:r>
            <a:r>
              <a:rPr lang="en-US" sz="2000" dirty="0" err="1" smtClean="0">
                <a:latin typeface="+mn-lt"/>
              </a:rPr>
              <a:t>Lanczos</a:t>
            </a:r>
            <a:r>
              <a:rPr lang="en-US" sz="2000" dirty="0" smtClean="0">
                <a:latin typeface="+mn-lt"/>
              </a:rPr>
              <a:t> with Warm Start (BLWS)</a:t>
            </a:r>
            <a:endParaRPr lang="en-US" sz="2000" dirty="0">
              <a:latin typeface="+mn-lt"/>
            </a:endParaRPr>
          </a:p>
          <a:p>
            <a:endParaRPr lang="en-US" sz="2400" dirty="0">
              <a:latin typeface="Calibri" pitchFamily="34" charset="0"/>
            </a:endParaRPr>
          </a:p>
        </p:txBody>
      </p:sp>
      <p:sp>
        <p:nvSpPr>
          <p:cNvPr id="12" name="Rectangle 12"/>
          <p:cNvSpPr>
            <a:spLocks noChangeArrowheads="1"/>
          </p:cNvSpPr>
          <p:nvPr/>
        </p:nvSpPr>
        <p:spPr bwMode="auto">
          <a:xfrm>
            <a:off x="1063654" y="1167135"/>
            <a:ext cx="6964730" cy="461665"/>
          </a:xfrm>
          <a:prstGeom prst="rect">
            <a:avLst/>
          </a:prstGeom>
          <a:noFill/>
          <a:ln w="9525">
            <a:noFill/>
            <a:miter lim="800000"/>
            <a:headEnd/>
            <a:tailEnd/>
          </a:ln>
        </p:spPr>
        <p:txBody>
          <a:bodyPr wrap="square">
            <a:spAutoFit/>
          </a:bodyPr>
          <a:lstStyle/>
          <a:p>
            <a:r>
              <a:rPr lang="en-US" altLang="zh-CN" sz="2400" dirty="0" smtClean="0">
                <a:latin typeface="Calibri" pitchFamily="34" charset="0"/>
              </a:rPr>
              <a:t>Computing time ≈ #iterations ×time for each iteration</a:t>
            </a:r>
          </a:p>
        </p:txBody>
      </p:sp>
    </p:spTree>
    <p:extLst>
      <p:ext uri="{BB962C8B-B14F-4D97-AF65-F5344CB8AC3E}">
        <p14:creationId xmlns:p14="http://schemas.microsoft.com/office/powerpoint/2010/main" val="4038158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6680547"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Augmented Lagrange Multiplier (ALM) Method</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20" name="Picture 19"/>
          <p:cNvPicPr>
            <a:picLocks noChangeAspect="1"/>
          </p:cNvPicPr>
          <p:nvPr>
            <p:custDataLst>
              <p:tags r:id="rId1"/>
            </p:custDataLst>
          </p:nvPr>
        </p:nvPicPr>
        <p:blipFill>
          <a:blip r:embed="rId8" cstate="print"/>
          <a:stretch>
            <a:fillRect/>
          </a:stretch>
        </p:blipFill>
        <p:spPr bwMode="auto">
          <a:xfrm>
            <a:off x="2657159" y="2523314"/>
            <a:ext cx="3587899" cy="721767"/>
          </a:xfrm>
          <a:prstGeom prst="rect">
            <a:avLst/>
          </a:prstGeom>
          <a:noFill/>
          <a:ln/>
          <a:effectLst/>
        </p:spPr>
      </p:pic>
      <p:sp>
        <p:nvSpPr>
          <p:cNvPr id="13" name="Text Box 16"/>
          <p:cNvSpPr txBox="1">
            <a:spLocks noChangeArrowheads="1"/>
          </p:cNvSpPr>
          <p:nvPr/>
        </p:nvSpPr>
        <p:spPr bwMode="auto">
          <a:xfrm>
            <a:off x="0" y="6453336"/>
            <a:ext cx="9144000" cy="307777"/>
          </a:xfrm>
          <a:prstGeom prst="rect">
            <a:avLst/>
          </a:prstGeom>
          <a:noFill/>
          <a:ln w="9525">
            <a:noFill/>
            <a:miter lim="800000"/>
            <a:headEnd/>
            <a:tailEnd/>
          </a:ln>
        </p:spPr>
        <p:txBody>
          <a:bodyPr wrap="square">
            <a:spAutoFit/>
          </a:bodyPr>
          <a:lstStyle/>
          <a:p>
            <a:r>
              <a:rPr lang="en-US" sz="1400" dirty="0" smtClean="0">
                <a:solidFill>
                  <a:schemeClr val="bg1"/>
                </a:solidFill>
                <a:latin typeface="+mn-lt"/>
              </a:rPr>
              <a:t>See, e.g., D. </a:t>
            </a:r>
            <a:r>
              <a:rPr lang="en-US" sz="1400" dirty="0" err="1" smtClean="0">
                <a:solidFill>
                  <a:schemeClr val="bg1"/>
                </a:solidFill>
                <a:latin typeface="+mn-lt"/>
              </a:rPr>
              <a:t>Bertsekas</a:t>
            </a:r>
            <a:r>
              <a:rPr lang="en-US" sz="1400" dirty="0">
                <a:solidFill>
                  <a:schemeClr val="bg1"/>
                </a:solidFill>
                <a:latin typeface="+mn-lt"/>
              </a:rPr>
              <a:t>. </a:t>
            </a:r>
            <a:r>
              <a:rPr lang="en-US" sz="1400" dirty="0" smtClean="0">
                <a:solidFill>
                  <a:schemeClr val="bg1"/>
                </a:solidFill>
                <a:latin typeface="+mn-lt"/>
              </a:rPr>
              <a:t>Constrained Optimization and Lagrange Multiplier Methods, 1981</a:t>
            </a:r>
            <a:endParaRPr lang="en-US" sz="1400" dirty="0">
              <a:solidFill>
                <a:schemeClr val="bg1"/>
              </a:solidFill>
              <a:latin typeface="+mn-lt"/>
            </a:endParaRPr>
          </a:p>
        </p:txBody>
      </p:sp>
      <p:sp>
        <p:nvSpPr>
          <p:cNvPr id="12" name="Text Box 9"/>
          <p:cNvSpPr txBox="1">
            <a:spLocks noChangeArrowheads="1"/>
          </p:cNvSpPr>
          <p:nvPr/>
        </p:nvSpPr>
        <p:spPr bwMode="auto">
          <a:xfrm>
            <a:off x="898470" y="3576647"/>
            <a:ext cx="8439150" cy="400110"/>
          </a:xfrm>
          <a:prstGeom prst="rect">
            <a:avLst/>
          </a:prstGeom>
          <a:noFill/>
          <a:ln w="9525">
            <a:noFill/>
            <a:miter lim="800000"/>
            <a:headEnd/>
            <a:tailEnd/>
          </a:ln>
        </p:spPr>
        <p:txBody>
          <a:bodyPr>
            <a:spAutoFit/>
          </a:bodyPr>
          <a:lstStyle/>
          <a:p>
            <a:pPr eaLnBrk="0" hangingPunct="0">
              <a:spcBef>
                <a:spcPct val="50000"/>
              </a:spcBef>
            </a:pPr>
            <a:r>
              <a:rPr lang="en-US" altLang="zh-CN" sz="2000" dirty="0" err="1" smtClean="0">
                <a:solidFill>
                  <a:srgbClr val="000000"/>
                </a:solidFill>
                <a:latin typeface="Calibri" pitchFamily="34" charset="0"/>
                <a:cs typeface="Calibri" pitchFamily="34" charset="0"/>
              </a:rPr>
              <a:t>Lagrangian</a:t>
            </a:r>
            <a:r>
              <a:rPr lang="en-US" altLang="zh-CN" sz="2000" dirty="0" smtClean="0">
                <a:solidFill>
                  <a:srgbClr val="000000"/>
                </a:solidFill>
                <a:latin typeface="Calibri" pitchFamily="34" charset="0"/>
                <a:cs typeface="Calibri" pitchFamily="34" charset="0"/>
              </a:rPr>
              <a:t>:</a:t>
            </a:r>
            <a:endParaRPr lang="en-US" sz="2000" dirty="0">
              <a:solidFill>
                <a:srgbClr val="000000"/>
              </a:solidFill>
              <a:latin typeface="Calibri" pitchFamily="34" charset="0"/>
              <a:cs typeface="Calibri" pitchFamily="34" charset="0"/>
            </a:endParaRPr>
          </a:p>
        </p:txBody>
      </p:sp>
      <p:pic>
        <p:nvPicPr>
          <p:cNvPr id="23" name="Picture 22"/>
          <p:cNvPicPr>
            <a:picLocks noChangeAspect="1"/>
          </p:cNvPicPr>
          <p:nvPr>
            <p:custDataLst>
              <p:tags r:id="rId2"/>
            </p:custDataLst>
          </p:nvPr>
        </p:nvPicPr>
        <p:blipFill>
          <a:blip r:embed="rId9" cstate="print"/>
          <a:stretch>
            <a:fillRect/>
          </a:stretch>
        </p:blipFill>
        <p:spPr bwMode="auto">
          <a:xfrm>
            <a:off x="2720470" y="3446400"/>
            <a:ext cx="3284611" cy="800673"/>
          </a:xfrm>
          <a:prstGeom prst="rect">
            <a:avLst/>
          </a:prstGeom>
          <a:noFill/>
          <a:ln/>
          <a:effectLst/>
        </p:spPr>
      </p:pic>
      <p:sp>
        <p:nvSpPr>
          <p:cNvPr id="14" name="Text Box 9"/>
          <p:cNvSpPr txBox="1">
            <a:spLocks noChangeArrowheads="1"/>
          </p:cNvSpPr>
          <p:nvPr/>
        </p:nvSpPr>
        <p:spPr bwMode="auto">
          <a:xfrm>
            <a:off x="932237" y="4394532"/>
            <a:ext cx="5935288" cy="400110"/>
          </a:xfrm>
          <a:prstGeom prst="rect">
            <a:avLst/>
          </a:prstGeom>
          <a:noFill/>
          <a:ln w="9525">
            <a:noFill/>
            <a:miter lim="800000"/>
            <a:headEnd/>
            <a:tailEnd/>
          </a:ln>
        </p:spPr>
        <p:txBody>
          <a:bodyPr wrap="square">
            <a:spAutoFit/>
          </a:bodyPr>
          <a:lstStyle/>
          <a:p>
            <a:pPr eaLnBrk="0" hangingPunct="0">
              <a:spcBef>
                <a:spcPct val="50000"/>
              </a:spcBef>
            </a:pPr>
            <a:r>
              <a:rPr lang="en-US" altLang="zh-CN" sz="2000" b="1" i="1" dirty="0" smtClean="0">
                <a:solidFill>
                  <a:srgbClr val="000000"/>
                </a:solidFill>
                <a:latin typeface="Calibri" pitchFamily="34" charset="0"/>
                <a:cs typeface="Calibri" pitchFamily="34" charset="0"/>
              </a:rPr>
              <a:t>Augmented</a:t>
            </a:r>
            <a:r>
              <a:rPr lang="en-US" altLang="zh-CN" sz="2000" b="1" dirty="0" smtClean="0">
                <a:solidFill>
                  <a:srgbClr val="000000"/>
                </a:solidFill>
                <a:latin typeface="Calibri" pitchFamily="34" charset="0"/>
                <a:cs typeface="Calibri" pitchFamily="34" charset="0"/>
              </a:rPr>
              <a:t> </a:t>
            </a:r>
            <a:r>
              <a:rPr lang="en-US" altLang="zh-CN" sz="2000" b="1" dirty="0" err="1" smtClean="0">
                <a:solidFill>
                  <a:srgbClr val="000000"/>
                </a:solidFill>
                <a:latin typeface="Calibri" pitchFamily="34" charset="0"/>
                <a:cs typeface="Calibri" pitchFamily="34" charset="0"/>
              </a:rPr>
              <a:t>Lagrangian</a:t>
            </a:r>
            <a:r>
              <a:rPr lang="en-US" altLang="zh-CN" sz="2000" b="1" dirty="0" smtClean="0">
                <a:solidFill>
                  <a:srgbClr val="000000"/>
                </a:solidFill>
                <a:latin typeface="Calibri" pitchFamily="34" charset="0"/>
                <a:cs typeface="Calibri" pitchFamily="34" charset="0"/>
              </a:rPr>
              <a:t> </a:t>
            </a:r>
            <a:r>
              <a:rPr lang="en-US" altLang="zh-CN" sz="2000" dirty="0" smtClean="0">
                <a:solidFill>
                  <a:srgbClr val="000000"/>
                </a:solidFill>
                <a:latin typeface="Calibri" pitchFamily="34" charset="0"/>
                <a:cs typeface="Calibri" pitchFamily="34" charset="0"/>
              </a:rPr>
              <a:t>[</a:t>
            </a:r>
            <a:r>
              <a:rPr lang="en-US" altLang="zh-CN" sz="2000" dirty="0" err="1" smtClean="0">
                <a:solidFill>
                  <a:srgbClr val="000000"/>
                </a:solidFill>
                <a:latin typeface="Calibri" pitchFamily="34" charset="0"/>
                <a:cs typeface="Calibri" pitchFamily="34" charset="0"/>
              </a:rPr>
              <a:t>Hestenes</a:t>
            </a:r>
            <a:r>
              <a:rPr lang="en-US" altLang="zh-CN" sz="2000" dirty="0" smtClean="0">
                <a:solidFill>
                  <a:srgbClr val="000000"/>
                </a:solidFill>
                <a:latin typeface="Calibri" pitchFamily="34" charset="0"/>
                <a:cs typeface="Calibri" pitchFamily="34" charset="0"/>
              </a:rPr>
              <a:t> ‘69, Powell ’69]:</a:t>
            </a:r>
            <a:endParaRPr lang="en-US" sz="2000" dirty="0">
              <a:solidFill>
                <a:srgbClr val="000000"/>
              </a:solidFill>
              <a:latin typeface="Calibri" pitchFamily="34" charset="0"/>
              <a:cs typeface="Calibri" pitchFamily="34" charset="0"/>
            </a:endParaRPr>
          </a:p>
        </p:txBody>
      </p:sp>
      <p:pic>
        <p:nvPicPr>
          <p:cNvPr id="24" name="Picture 23"/>
          <p:cNvPicPr>
            <a:picLocks noChangeAspect="1"/>
          </p:cNvPicPr>
          <p:nvPr>
            <p:custDataLst>
              <p:tags r:id="rId3"/>
            </p:custDataLst>
          </p:nvPr>
        </p:nvPicPr>
        <p:blipFill>
          <a:blip r:embed="rId10" cstate="print"/>
          <a:stretch>
            <a:fillRect/>
          </a:stretch>
        </p:blipFill>
        <p:spPr bwMode="auto">
          <a:xfrm>
            <a:off x="2400240" y="4870782"/>
            <a:ext cx="5364204" cy="802250"/>
          </a:xfrm>
          <a:prstGeom prst="rect">
            <a:avLst/>
          </a:prstGeom>
          <a:noFill/>
          <a:ln/>
          <a:effectLst/>
        </p:spPr>
      </p:pic>
      <p:pic>
        <p:nvPicPr>
          <p:cNvPr id="2" name="图片 1" descr="TP_tmp"/>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bwMode="auto">
          <a:xfrm>
            <a:off x="1283055" y="1264055"/>
            <a:ext cx="4549311" cy="34727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7" name="Rectangle 12"/>
          <p:cNvSpPr>
            <a:spLocks noChangeArrowheads="1"/>
          </p:cNvSpPr>
          <p:nvPr/>
        </p:nvSpPr>
        <p:spPr bwMode="auto">
          <a:xfrm>
            <a:off x="367392" y="809424"/>
            <a:ext cx="8334375" cy="400110"/>
          </a:xfrm>
          <a:prstGeom prst="rect">
            <a:avLst/>
          </a:prstGeom>
          <a:noFill/>
          <a:ln w="9525">
            <a:noFill/>
            <a:miter lim="800000"/>
            <a:headEnd/>
            <a:tailEnd/>
          </a:ln>
        </p:spPr>
        <p:txBody>
          <a:bodyPr>
            <a:spAutoFit/>
          </a:bodyPr>
          <a:lstStyle/>
          <a:p>
            <a:r>
              <a:rPr lang="en-US" sz="2000" b="1" dirty="0" smtClean="0">
                <a:latin typeface="Calibri" pitchFamily="34" charset="0"/>
              </a:rPr>
              <a:t>Model problem:</a:t>
            </a:r>
            <a:endParaRPr lang="en-US" sz="2000" b="1" dirty="0">
              <a:latin typeface="Calibri" pitchFamily="34" charset="0"/>
            </a:endParaRPr>
          </a:p>
        </p:txBody>
      </p:sp>
      <p:sp>
        <p:nvSpPr>
          <p:cNvPr id="18" name="Rectangle 17"/>
          <p:cNvSpPr/>
          <p:nvPr/>
        </p:nvSpPr>
        <p:spPr>
          <a:xfrm>
            <a:off x="721031" y="1611478"/>
            <a:ext cx="8045023" cy="369332"/>
          </a:xfrm>
          <a:prstGeom prst="rect">
            <a:avLst/>
          </a:prstGeom>
        </p:spPr>
        <p:txBody>
          <a:bodyPr wrap="none">
            <a:spAutoFit/>
          </a:bodyPr>
          <a:lstStyle/>
          <a:p>
            <a:r>
              <a:rPr lang="en-US" dirty="0" smtClean="0">
                <a:latin typeface="Calibri" pitchFamily="34" charset="0"/>
              </a:rPr>
              <a:t>We’ve seen two approximations … can we just efficiently solve the exact problem?</a:t>
            </a:r>
            <a:endParaRPr lang="en-US" dirty="0">
              <a:latin typeface="Calibri" pitchFamily="34" charset="0"/>
            </a:endParaRPr>
          </a:p>
        </p:txBody>
      </p:sp>
      <p:sp>
        <p:nvSpPr>
          <p:cNvPr id="19" name="Rectangle 12"/>
          <p:cNvSpPr>
            <a:spLocks noChangeArrowheads="1"/>
          </p:cNvSpPr>
          <p:nvPr/>
        </p:nvSpPr>
        <p:spPr bwMode="auto">
          <a:xfrm>
            <a:off x="367392" y="2047674"/>
            <a:ext cx="8334375" cy="400110"/>
          </a:xfrm>
          <a:prstGeom prst="rect">
            <a:avLst/>
          </a:prstGeom>
          <a:noFill/>
          <a:ln w="9525">
            <a:noFill/>
            <a:miter lim="800000"/>
            <a:headEnd/>
            <a:tailEnd/>
          </a:ln>
        </p:spPr>
        <p:txBody>
          <a:bodyPr>
            <a:spAutoFit/>
          </a:bodyPr>
          <a:lstStyle/>
          <a:p>
            <a:r>
              <a:rPr lang="en-US" sz="2000" b="1" dirty="0" smtClean="0">
                <a:latin typeface="Calibri" pitchFamily="34" charset="0"/>
              </a:rPr>
              <a:t>Can write as …</a:t>
            </a:r>
            <a:endParaRPr lang="en-US" sz="2000" b="1" dirty="0">
              <a:latin typeface="Calibri" pitchFamily="34" charset="0"/>
            </a:endParaRPr>
          </a:p>
        </p:txBody>
      </p:sp>
      <p:sp>
        <p:nvSpPr>
          <p:cNvPr id="21" name="Rectangle 20"/>
          <p:cNvSpPr/>
          <p:nvPr/>
        </p:nvSpPr>
        <p:spPr>
          <a:xfrm>
            <a:off x="6472036" y="5684299"/>
            <a:ext cx="1535100" cy="338554"/>
          </a:xfrm>
          <a:prstGeom prst="rect">
            <a:avLst/>
          </a:prstGeom>
        </p:spPr>
        <p:txBody>
          <a:bodyPr wrap="none">
            <a:spAutoFit/>
          </a:bodyPr>
          <a:lstStyle/>
          <a:p>
            <a:r>
              <a:rPr lang="en-US" sz="1600" i="1" dirty="0" smtClean="0">
                <a:solidFill>
                  <a:schemeClr val="tx2"/>
                </a:solidFill>
                <a:latin typeface="Calibri" pitchFamily="34" charset="0"/>
              </a:rPr>
              <a:t>Penalty function</a:t>
            </a:r>
            <a:endParaRPr lang="en-US" sz="1600" dirty="0"/>
          </a:p>
        </p:txBody>
      </p:sp>
      <p:cxnSp>
        <p:nvCxnSpPr>
          <p:cNvPr id="22" name="Straight Connector 21"/>
          <p:cNvCxnSpPr/>
          <p:nvPr/>
        </p:nvCxnSpPr>
        <p:spPr>
          <a:xfrm>
            <a:off x="6326154" y="5729003"/>
            <a:ext cx="1511559"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bwMode="auto">
          <a:xfrm>
            <a:off x="2770449" y="5949280"/>
            <a:ext cx="3241711" cy="41420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843221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6680547"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Augmented Lagrange Multiplier (ALM) Method</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8" name="图片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292678" y="783366"/>
            <a:ext cx="8618064" cy="282628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4" name="Text Box 9"/>
          <p:cNvSpPr txBox="1">
            <a:spLocks noChangeArrowheads="1"/>
          </p:cNvSpPr>
          <p:nvPr/>
        </p:nvSpPr>
        <p:spPr bwMode="auto">
          <a:xfrm>
            <a:off x="323528" y="3789040"/>
            <a:ext cx="8439150" cy="461665"/>
          </a:xfrm>
          <a:prstGeom prst="rect">
            <a:avLst/>
          </a:prstGeom>
          <a:noFill/>
          <a:ln w="9525">
            <a:noFill/>
            <a:miter lim="800000"/>
            <a:headEnd/>
            <a:tailEnd/>
          </a:ln>
        </p:spPr>
        <p:txBody>
          <a:bodyPr>
            <a:spAutoFit/>
          </a:bodyPr>
          <a:lstStyle/>
          <a:p>
            <a:pPr eaLnBrk="0" hangingPunct="0">
              <a:spcBef>
                <a:spcPct val="50000"/>
              </a:spcBef>
            </a:pPr>
            <a:r>
              <a:rPr lang="en-US" altLang="zh-CN" sz="2400" dirty="0" smtClean="0">
                <a:solidFill>
                  <a:srgbClr val="000000"/>
                </a:solidFill>
                <a:latin typeface="Calibri" pitchFamily="34" charset="0"/>
                <a:cs typeface="Calibri" pitchFamily="34" charset="0"/>
              </a:rPr>
              <a:t>ALM is advantageous when the </a:t>
            </a:r>
            <a:r>
              <a:rPr lang="en-US" altLang="zh-CN" sz="2400" dirty="0" err="1" smtClean="0">
                <a:solidFill>
                  <a:srgbClr val="000000"/>
                </a:solidFill>
                <a:latin typeface="Calibri" pitchFamily="34" charset="0"/>
                <a:cs typeface="Calibri" pitchFamily="34" charset="0"/>
              </a:rPr>
              <a:t>subproblem</a:t>
            </a:r>
            <a:r>
              <a:rPr lang="en-US" altLang="zh-CN" sz="2400" dirty="0" smtClean="0">
                <a:solidFill>
                  <a:srgbClr val="000000"/>
                </a:solidFill>
                <a:latin typeface="Calibri" pitchFamily="34" charset="0"/>
                <a:cs typeface="Calibri" pitchFamily="34" charset="0"/>
              </a:rPr>
              <a:t> </a:t>
            </a:r>
            <a:endParaRPr lang="en-US" sz="2400" dirty="0">
              <a:solidFill>
                <a:srgbClr val="000000"/>
              </a:solidFill>
              <a:latin typeface="Calibri" pitchFamily="34" charset="0"/>
              <a:cs typeface="Calibri" pitchFamily="34" charset="0"/>
            </a:endParaRPr>
          </a:p>
        </p:txBody>
      </p:sp>
      <p:pic>
        <p:nvPicPr>
          <p:cNvPr id="9" name="图片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2804837" y="4315920"/>
            <a:ext cx="3445791" cy="46552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7" name="Text Box 9"/>
              <p:cNvSpPr txBox="1">
                <a:spLocks noChangeArrowheads="1"/>
              </p:cNvSpPr>
              <p:nvPr/>
            </p:nvSpPr>
            <p:spPr bwMode="auto">
              <a:xfrm>
                <a:off x="323528" y="4754761"/>
                <a:ext cx="8439150" cy="1015663"/>
              </a:xfrm>
              <a:prstGeom prst="rect">
                <a:avLst/>
              </a:prstGeom>
              <a:noFill/>
              <a:ln w="9525">
                <a:noFill/>
                <a:miter lim="800000"/>
                <a:headEnd/>
                <a:tailEnd/>
              </a:ln>
            </p:spPr>
            <p:txBody>
              <a:bodyPr>
                <a:spAutoFit/>
              </a:bodyPr>
              <a:lstStyle/>
              <a:p>
                <a:pPr eaLnBrk="0" hangingPunct="0">
                  <a:spcBef>
                    <a:spcPct val="50000"/>
                  </a:spcBef>
                </a:pPr>
                <a:r>
                  <a:rPr lang="en-US" altLang="zh-CN" sz="2400" dirty="0" smtClean="0">
                    <a:solidFill>
                      <a:srgbClr val="000000"/>
                    </a:solidFill>
                    <a:latin typeface="Calibri" pitchFamily="34" charset="0"/>
                    <a:cs typeface="Calibri" pitchFamily="34" charset="0"/>
                  </a:rPr>
                  <a:t>is easily solvable:</a:t>
                </a:r>
              </a:p>
              <a:p>
                <a:pPr marL="342900" indent="-342900" eaLnBrk="0" hangingPunct="0">
                  <a:spcBef>
                    <a:spcPct val="50000"/>
                  </a:spcBef>
                  <a:buFont typeface="Arial" pitchFamily="34" charset="0"/>
                  <a:buChar char="•"/>
                </a:pPr>
                <a:r>
                  <a:rPr lang="en-US" sz="2400" dirty="0" smtClean="0">
                    <a:solidFill>
                      <a:srgbClr val="000000"/>
                    </a:solidFill>
                    <a:latin typeface="Calibri" pitchFamily="34" charset="0"/>
                    <a:cs typeface="Calibri" pitchFamily="34" charset="0"/>
                  </a:rPr>
                  <a:t>fast convergence: </a:t>
                </a:r>
                <a14:m>
                  <m:oMath xmlns:m="http://schemas.openxmlformats.org/officeDocument/2006/math">
                    <m:r>
                      <a:rPr lang="en-US" sz="2400" b="0" i="1" smtClean="0">
                        <a:solidFill>
                          <a:srgbClr val="000000"/>
                        </a:solidFill>
                        <a:latin typeface="Cambria Math"/>
                        <a:cs typeface="Calibri" pitchFamily="34" charset="0"/>
                      </a:rPr>
                      <m:t>𝑂</m:t>
                    </m:r>
                    <m:d>
                      <m:dPr>
                        <m:ctrlPr>
                          <a:rPr lang="en-US" sz="2400" b="0" i="1" smtClean="0">
                            <a:solidFill>
                              <a:srgbClr val="000000"/>
                            </a:solidFill>
                            <a:latin typeface="Cambria Math"/>
                            <a:cs typeface="Calibri" pitchFamily="34" charset="0"/>
                          </a:rPr>
                        </m:ctrlPr>
                      </m:dPr>
                      <m:e>
                        <m:sSup>
                          <m:sSupPr>
                            <m:ctrlPr>
                              <a:rPr lang="en-US" sz="2400" b="0" i="1" smtClean="0">
                                <a:solidFill>
                                  <a:srgbClr val="000000"/>
                                </a:solidFill>
                                <a:latin typeface="Cambria Math"/>
                                <a:cs typeface="Calibri" pitchFamily="34" charset="0"/>
                              </a:rPr>
                            </m:ctrlPr>
                          </m:sSupPr>
                          <m:e>
                            <m:r>
                              <a:rPr lang="en-US" sz="2400" b="0" i="1" smtClean="0">
                                <a:solidFill>
                                  <a:srgbClr val="000000"/>
                                </a:solidFill>
                                <a:latin typeface="Cambria Math"/>
                                <a:ea typeface="Cambria Math"/>
                                <a:cs typeface="Calibri" pitchFamily="34" charset="0"/>
                              </a:rPr>
                              <m:t>𝜇</m:t>
                            </m:r>
                          </m:e>
                          <m:sup>
                            <m:r>
                              <a:rPr lang="en-US" sz="2400" b="0" i="1" smtClean="0">
                                <a:solidFill>
                                  <a:srgbClr val="000000"/>
                                </a:solidFill>
                                <a:latin typeface="Cambria Math"/>
                                <a:cs typeface="Calibri" pitchFamily="34" charset="0"/>
                              </a:rPr>
                              <m:t>−1</m:t>
                            </m:r>
                          </m:sup>
                        </m:sSup>
                      </m:e>
                    </m:d>
                  </m:oMath>
                </a14:m>
                <a:endParaRPr lang="en-US" sz="2400" b="0" dirty="0" smtClean="0">
                  <a:solidFill>
                    <a:srgbClr val="000000"/>
                  </a:solidFill>
                  <a:latin typeface="Calibri" pitchFamily="34" charset="0"/>
                  <a:cs typeface="Calibri" pitchFamily="34" charset="0"/>
                </a:endParaRPr>
              </a:p>
            </p:txBody>
          </p:sp>
        </mc:Choice>
        <mc:Fallback xmlns="">
          <p:sp>
            <p:nvSpPr>
              <p:cNvPr id="17" name="Text Box 9"/>
              <p:cNvSpPr txBox="1">
                <a:spLocks noRot="1" noChangeAspect="1" noMove="1" noResize="1" noEditPoints="1" noAdjustHandles="1" noChangeArrowheads="1" noChangeShapeType="1" noTextEdit="1"/>
              </p:cNvSpPr>
              <p:nvPr/>
            </p:nvSpPr>
            <p:spPr bwMode="auto">
              <a:xfrm>
                <a:off x="323528" y="4754761"/>
                <a:ext cx="8439150" cy="1015663"/>
              </a:xfrm>
              <a:prstGeom prst="rect">
                <a:avLst/>
              </a:prstGeom>
              <a:blipFill rotWithShape="1">
                <a:blip r:embed="rId7"/>
                <a:stretch>
                  <a:fillRect l="-1084" t="-4790" b="-12575"/>
                </a:stretch>
              </a:blipFill>
              <a:ln w="9525">
                <a:noFill/>
                <a:miter lim="800000"/>
                <a:headEnd/>
                <a:tailEnd/>
              </a:ln>
            </p:spPr>
            <p:txBody>
              <a:bodyPr/>
              <a:lstStyle/>
              <a:p>
                <a:r>
                  <a:rPr lang="en-US">
                    <a:noFill/>
                  </a:rPr>
                  <a:t> </a:t>
                </a:r>
              </a:p>
            </p:txBody>
          </p:sp>
        </mc:Fallback>
      </mc:AlternateContent>
      <p:sp>
        <p:nvSpPr>
          <p:cNvPr id="11" name="Text Box 16"/>
          <p:cNvSpPr txBox="1">
            <a:spLocks noChangeArrowheads="1"/>
          </p:cNvSpPr>
          <p:nvPr/>
        </p:nvSpPr>
        <p:spPr bwMode="auto">
          <a:xfrm>
            <a:off x="0" y="6453336"/>
            <a:ext cx="9144000" cy="307777"/>
          </a:xfrm>
          <a:prstGeom prst="rect">
            <a:avLst/>
          </a:prstGeom>
          <a:noFill/>
          <a:ln w="9525">
            <a:noFill/>
            <a:miter lim="800000"/>
            <a:headEnd/>
            <a:tailEnd/>
          </a:ln>
        </p:spPr>
        <p:txBody>
          <a:bodyPr wrap="square">
            <a:spAutoFit/>
          </a:bodyPr>
          <a:lstStyle/>
          <a:p>
            <a:r>
              <a:rPr lang="en-US" sz="1400" dirty="0" smtClean="0">
                <a:solidFill>
                  <a:schemeClr val="bg1"/>
                </a:solidFill>
                <a:latin typeface="+mn-lt"/>
              </a:rPr>
              <a:t>See, e.g., D. </a:t>
            </a:r>
            <a:r>
              <a:rPr lang="en-US" sz="1400" dirty="0" err="1" smtClean="0">
                <a:solidFill>
                  <a:schemeClr val="bg1"/>
                </a:solidFill>
                <a:latin typeface="+mn-lt"/>
              </a:rPr>
              <a:t>Bertsekas</a:t>
            </a:r>
            <a:r>
              <a:rPr lang="en-US" sz="1400" dirty="0">
                <a:solidFill>
                  <a:schemeClr val="bg1"/>
                </a:solidFill>
                <a:latin typeface="+mn-lt"/>
              </a:rPr>
              <a:t>. </a:t>
            </a:r>
            <a:r>
              <a:rPr lang="en-US" sz="1400" dirty="0" smtClean="0">
                <a:solidFill>
                  <a:schemeClr val="bg1"/>
                </a:solidFill>
                <a:latin typeface="+mn-lt"/>
              </a:rPr>
              <a:t>Constrained Optimization and Lagrange Multiplier Methods, 1981</a:t>
            </a:r>
            <a:endParaRPr lang="en-US" sz="1400" dirty="0">
              <a:solidFill>
                <a:schemeClr val="bg1"/>
              </a:solidFill>
              <a:latin typeface="+mn-lt"/>
            </a:endParaRPr>
          </a:p>
        </p:txBody>
      </p:sp>
    </p:spTree>
    <p:extLst>
      <p:ext uri="{BB962C8B-B14F-4D97-AF65-F5344CB8AC3E}">
        <p14:creationId xmlns:p14="http://schemas.microsoft.com/office/powerpoint/2010/main" val="589714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4285917" cy="492443"/>
          </a:xfrm>
          <a:prstGeom prst="rect">
            <a:avLst/>
          </a:prstGeom>
          <a:noFill/>
          <a:ln w="9525">
            <a:noFill/>
            <a:miter lim="800000"/>
            <a:headEnd/>
            <a:tailEnd/>
          </a:ln>
        </p:spPr>
        <p:txBody>
          <a:bodyPr wrap="none">
            <a:spAutoFit/>
          </a:bodyPr>
          <a:lstStyle/>
          <a:p>
            <a:r>
              <a:rPr lang="en-US" altLang="zh-CN" sz="2600" b="1" dirty="0" smtClean="0">
                <a:solidFill>
                  <a:srgbClr val="CCCCCC"/>
                </a:solidFill>
                <a:latin typeface="Calibri" pitchFamily="34" charset="0"/>
              </a:rPr>
              <a:t>ALM: Solving the </a:t>
            </a:r>
            <a:r>
              <a:rPr lang="en-US" altLang="zh-CN" sz="2600" b="1" dirty="0" err="1" smtClean="0">
                <a:solidFill>
                  <a:srgbClr val="CCCCCC"/>
                </a:solidFill>
                <a:latin typeface="Calibri" pitchFamily="34" charset="0"/>
              </a:rPr>
              <a:t>Subproblem</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2" name="图片 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bwMode="auto">
          <a:xfrm>
            <a:off x="711075" y="908720"/>
            <a:ext cx="7780106" cy="5436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3" name="Text Box 16"/>
          <p:cNvSpPr txBox="1">
            <a:spLocks noChangeArrowheads="1"/>
          </p:cNvSpPr>
          <p:nvPr/>
        </p:nvSpPr>
        <p:spPr bwMode="auto">
          <a:xfrm>
            <a:off x="0" y="6362164"/>
            <a:ext cx="9144000" cy="523220"/>
          </a:xfrm>
          <a:prstGeom prst="rect">
            <a:avLst/>
          </a:prstGeom>
          <a:noFill/>
          <a:ln w="9525">
            <a:noFill/>
            <a:miter lim="800000"/>
            <a:headEnd/>
            <a:tailEnd/>
          </a:ln>
        </p:spPr>
        <p:txBody>
          <a:bodyPr wrap="square">
            <a:spAutoFit/>
          </a:bodyPr>
          <a:lstStyle/>
          <a:p>
            <a:pPr algn="just"/>
            <a:r>
              <a:rPr lang="en-US" sz="1400" dirty="0" smtClean="0">
                <a:solidFill>
                  <a:srgbClr val="CCCCCC"/>
                </a:solidFill>
                <a:latin typeface="+mn-lt"/>
              </a:rPr>
              <a:t>Z. </a:t>
            </a:r>
            <a:r>
              <a:rPr lang="en-US" sz="1400" dirty="0">
                <a:solidFill>
                  <a:srgbClr val="CCCCCC"/>
                </a:solidFill>
                <a:latin typeface="+mn-lt"/>
              </a:rPr>
              <a:t>Lin, </a:t>
            </a:r>
            <a:r>
              <a:rPr lang="en-US" sz="1400" dirty="0" smtClean="0">
                <a:solidFill>
                  <a:srgbClr val="CCCCCC"/>
                </a:solidFill>
                <a:latin typeface="+mn-lt"/>
              </a:rPr>
              <a:t>M. </a:t>
            </a:r>
            <a:r>
              <a:rPr lang="en-US" sz="1400" dirty="0">
                <a:solidFill>
                  <a:srgbClr val="CCCCCC"/>
                </a:solidFill>
                <a:latin typeface="+mn-lt"/>
              </a:rPr>
              <a:t>Chen, </a:t>
            </a:r>
            <a:r>
              <a:rPr lang="en-US" sz="1400" dirty="0" smtClean="0">
                <a:solidFill>
                  <a:srgbClr val="CCCCCC"/>
                </a:solidFill>
                <a:latin typeface="+mn-lt"/>
              </a:rPr>
              <a:t>L. </a:t>
            </a:r>
            <a:r>
              <a:rPr lang="en-US" sz="1400" dirty="0">
                <a:solidFill>
                  <a:srgbClr val="CCCCCC"/>
                </a:solidFill>
                <a:latin typeface="+mn-lt"/>
              </a:rPr>
              <a:t>Wu, and </a:t>
            </a:r>
            <a:r>
              <a:rPr lang="en-US" sz="1400" dirty="0" smtClean="0">
                <a:solidFill>
                  <a:srgbClr val="CCCCCC"/>
                </a:solidFill>
                <a:latin typeface="+mn-lt"/>
              </a:rPr>
              <a:t>Y. </a:t>
            </a:r>
            <a:r>
              <a:rPr lang="en-US" sz="1400" dirty="0">
                <a:solidFill>
                  <a:srgbClr val="CCCCCC"/>
                </a:solidFill>
                <a:latin typeface="+mn-lt"/>
              </a:rPr>
              <a:t>Ma, The Augmented Lagrange Multiplier Method for Exact Recovery of Corrupted Low-Rank Matrix, submitted to Mathematical Programming</a:t>
            </a:r>
            <a:r>
              <a:rPr lang="en-US" sz="1400" dirty="0">
                <a:latin typeface="+mn-lt"/>
              </a:rPr>
              <a:t>.</a:t>
            </a:r>
            <a:endParaRPr lang="en-US" sz="1400" dirty="0">
              <a:solidFill>
                <a:srgbClr val="CCCCCC"/>
              </a:solidFill>
              <a:latin typeface="+mn-lt"/>
            </a:endParaRPr>
          </a:p>
        </p:txBody>
      </p:sp>
      <p:sp>
        <p:nvSpPr>
          <p:cNvPr id="14" name="Text Box 9"/>
          <p:cNvSpPr txBox="1">
            <a:spLocks noChangeArrowheads="1"/>
          </p:cNvSpPr>
          <p:nvPr/>
        </p:nvSpPr>
        <p:spPr bwMode="auto">
          <a:xfrm>
            <a:off x="330944" y="1570087"/>
            <a:ext cx="8439150" cy="461665"/>
          </a:xfrm>
          <a:prstGeom prst="rect">
            <a:avLst/>
          </a:prstGeom>
          <a:noFill/>
          <a:ln w="9525">
            <a:noFill/>
            <a:miter lim="800000"/>
            <a:headEnd/>
            <a:tailEnd/>
          </a:ln>
        </p:spPr>
        <p:txBody>
          <a:bodyPr>
            <a:spAutoFit/>
          </a:bodyPr>
          <a:lstStyle/>
          <a:p>
            <a:pPr eaLnBrk="0" hangingPunct="0">
              <a:spcBef>
                <a:spcPct val="50000"/>
              </a:spcBef>
            </a:pPr>
            <a:r>
              <a:rPr lang="en-US" altLang="zh-CN" sz="2400" dirty="0" smtClean="0">
                <a:solidFill>
                  <a:srgbClr val="000000"/>
                </a:solidFill>
                <a:latin typeface="Calibri" pitchFamily="34" charset="0"/>
                <a:cs typeface="Calibri" pitchFamily="34" charset="0"/>
              </a:rPr>
              <a:t>Solve the </a:t>
            </a:r>
            <a:r>
              <a:rPr lang="en-US" altLang="zh-CN" sz="2400" dirty="0" err="1" smtClean="0">
                <a:solidFill>
                  <a:srgbClr val="000000"/>
                </a:solidFill>
                <a:latin typeface="Calibri" pitchFamily="34" charset="0"/>
                <a:cs typeface="Calibri" pitchFamily="34" charset="0"/>
              </a:rPr>
              <a:t>subproblem</a:t>
            </a:r>
            <a:r>
              <a:rPr lang="en-US" altLang="zh-CN" sz="2400" dirty="0" smtClean="0">
                <a:solidFill>
                  <a:srgbClr val="000000"/>
                </a:solidFill>
                <a:latin typeface="Calibri" pitchFamily="34" charset="0"/>
                <a:cs typeface="Calibri" pitchFamily="34" charset="0"/>
              </a:rPr>
              <a:t>                                                                     : </a:t>
            </a:r>
            <a:endParaRPr lang="en-US" sz="2400" dirty="0">
              <a:solidFill>
                <a:srgbClr val="000000"/>
              </a:solidFill>
              <a:latin typeface="Calibri" pitchFamily="34" charset="0"/>
              <a:cs typeface="Calibri" pitchFamily="34" charset="0"/>
            </a:endParaRPr>
          </a:p>
        </p:txBody>
      </p:sp>
      <p:pic>
        <p:nvPicPr>
          <p:cNvPr id="12" name="图片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bwMode="auto">
          <a:xfrm>
            <a:off x="3309329" y="1634456"/>
            <a:ext cx="4443400" cy="51877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7" name="Text Box 9"/>
          <p:cNvSpPr txBox="1">
            <a:spLocks noChangeArrowheads="1"/>
          </p:cNvSpPr>
          <p:nvPr/>
        </p:nvSpPr>
        <p:spPr bwMode="auto">
          <a:xfrm>
            <a:off x="323528" y="3828628"/>
            <a:ext cx="8439150" cy="461665"/>
          </a:xfrm>
          <a:prstGeom prst="rect">
            <a:avLst/>
          </a:prstGeom>
          <a:noFill/>
          <a:ln w="9525">
            <a:noFill/>
            <a:miter lim="800000"/>
            <a:headEnd/>
            <a:tailEnd/>
          </a:ln>
        </p:spPr>
        <p:txBody>
          <a:bodyPr>
            <a:spAutoFit/>
          </a:bodyPr>
          <a:lstStyle/>
          <a:p>
            <a:pPr eaLnBrk="0" hangingPunct="0">
              <a:spcBef>
                <a:spcPct val="50000"/>
              </a:spcBef>
            </a:pPr>
            <a:r>
              <a:rPr lang="en-US" altLang="zh-CN" sz="2400" dirty="0" smtClean="0">
                <a:solidFill>
                  <a:srgbClr val="000000"/>
                </a:solidFill>
                <a:latin typeface="Calibri" pitchFamily="34" charset="0"/>
                <a:cs typeface="Calibri" pitchFamily="34" charset="0"/>
              </a:rPr>
              <a:t>Then update Lagrange multiplier:</a:t>
            </a:r>
          </a:p>
        </p:txBody>
      </p:sp>
      <p:pic>
        <p:nvPicPr>
          <p:cNvPr id="7" name="图片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bwMode="auto">
          <a:xfrm>
            <a:off x="2298637" y="4430499"/>
            <a:ext cx="4101556" cy="33687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useBgFill="1">
        <p:nvSpPr>
          <p:cNvPr id="18" name="Rectangle 17"/>
          <p:cNvSpPr/>
          <p:nvPr/>
        </p:nvSpPr>
        <p:spPr bwMode="auto">
          <a:xfrm>
            <a:off x="711075" y="2153232"/>
            <a:ext cx="7780105" cy="1459372"/>
          </a:xfrm>
          <a:prstGeom prst="rect">
            <a:avLst/>
          </a:prstGeom>
          <a:ln w="25400" cap="flat" cmpd="thickThin"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a:latin typeface="+mn-lt"/>
              <a:ea typeface="ＭＳ Ｐゴシック" pitchFamily="-112" charset="-128"/>
              <a:cs typeface="+mn-cs"/>
            </a:endParaRPr>
          </a:p>
        </p:txBody>
      </p:sp>
      <p:sp>
        <p:nvSpPr>
          <p:cNvPr id="19" name="Left Brace 24"/>
          <p:cNvSpPr>
            <a:spLocks/>
          </p:cNvSpPr>
          <p:nvPr/>
        </p:nvSpPr>
        <p:spPr bwMode="auto">
          <a:xfrm>
            <a:off x="2155825" y="2256011"/>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sp>
        <p:nvSpPr>
          <p:cNvPr id="20" name="Rectangle 26"/>
          <p:cNvSpPr>
            <a:spLocks noChangeArrowheads="1"/>
          </p:cNvSpPr>
          <p:nvPr/>
        </p:nvSpPr>
        <p:spPr bwMode="auto">
          <a:xfrm>
            <a:off x="650296" y="2613871"/>
            <a:ext cx="831850" cy="366713"/>
          </a:xfrm>
          <a:prstGeom prst="rect">
            <a:avLst/>
          </a:prstGeom>
          <a:noFill/>
          <a:ln w="9525">
            <a:noFill/>
            <a:miter lim="800000"/>
            <a:headEnd/>
            <a:tailEnd/>
          </a:ln>
        </p:spPr>
        <p:txBody>
          <a:bodyPr wrap="none">
            <a:spAutoFit/>
          </a:bodyPr>
          <a:lstStyle/>
          <a:p>
            <a:pPr eaLnBrk="0" hangingPunct="0"/>
            <a:r>
              <a:rPr lang="en-US" i="1" dirty="0">
                <a:solidFill>
                  <a:srgbClr val="000080"/>
                </a:solidFill>
                <a:latin typeface="Calibri" pitchFamily="34" charset="0"/>
              </a:rPr>
              <a:t>repeat</a:t>
            </a:r>
          </a:p>
        </p:txBody>
      </p:sp>
      <p:sp>
        <p:nvSpPr>
          <p:cNvPr id="21" name="Rectangle 27"/>
          <p:cNvSpPr>
            <a:spLocks noChangeArrowheads="1"/>
          </p:cNvSpPr>
          <p:nvPr/>
        </p:nvSpPr>
        <p:spPr bwMode="auto">
          <a:xfrm>
            <a:off x="6049590" y="2432843"/>
            <a:ext cx="2419350" cy="366713"/>
          </a:xfrm>
          <a:prstGeom prst="rect">
            <a:avLst/>
          </a:prstGeom>
          <a:noFill/>
          <a:ln w="9525">
            <a:noFill/>
            <a:miter lim="800000"/>
            <a:headEnd/>
            <a:tailEnd/>
          </a:ln>
        </p:spPr>
        <p:txBody>
          <a:bodyPr wrap="none">
            <a:spAutoFit/>
          </a:bodyPr>
          <a:lstStyle/>
          <a:p>
            <a:pPr eaLnBrk="0" hangingPunct="0"/>
            <a:r>
              <a:rPr lang="en-US" i="1" dirty="0">
                <a:solidFill>
                  <a:srgbClr val="000080"/>
                </a:solidFill>
                <a:latin typeface="Calibri" pitchFamily="34" charset="0"/>
              </a:rPr>
              <a:t>Shrink singular values</a:t>
            </a:r>
          </a:p>
        </p:txBody>
      </p:sp>
      <p:sp>
        <p:nvSpPr>
          <p:cNvPr id="22" name="Rectangle 28"/>
          <p:cNvSpPr>
            <a:spLocks noChangeArrowheads="1"/>
          </p:cNvSpPr>
          <p:nvPr/>
        </p:nvSpPr>
        <p:spPr bwMode="auto">
          <a:xfrm>
            <a:off x="6049590" y="2885851"/>
            <a:ext cx="2482850" cy="366713"/>
          </a:xfrm>
          <a:prstGeom prst="rect">
            <a:avLst/>
          </a:prstGeom>
          <a:noFill/>
          <a:ln w="9525">
            <a:noFill/>
            <a:miter lim="800000"/>
            <a:headEnd/>
            <a:tailEnd/>
          </a:ln>
        </p:spPr>
        <p:txBody>
          <a:bodyPr wrap="none">
            <a:spAutoFit/>
          </a:bodyPr>
          <a:lstStyle/>
          <a:p>
            <a:pPr eaLnBrk="0" hangingPunct="0"/>
            <a:r>
              <a:rPr lang="en-US" i="1" dirty="0">
                <a:solidFill>
                  <a:srgbClr val="000080"/>
                </a:solidFill>
                <a:latin typeface="Calibri" pitchFamily="34" charset="0"/>
              </a:rPr>
              <a:t>Shrink absolute values</a:t>
            </a:r>
          </a:p>
        </p:txBody>
      </p:sp>
      <p:pic>
        <p:nvPicPr>
          <p:cNvPr id="6" name="图片 5"/>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bwMode="auto">
          <a:xfrm>
            <a:off x="1590891" y="2455242"/>
            <a:ext cx="4378300" cy="84343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4" name="Text Box 9"/>
          <p:cNvSpPr txBox="1">
            <a:spLocks noChangeArrowheads="1"/>
          </p:cNvSpPr>
          <p:nvPr/>
        </p:nvSpPr>
        <p:spPr bwMode="auto">
          <a:xfrm>
            <a:off x="288243" y="4902259"/>
            <a:ext cx="8439150" cy="830997"/>
          </a:xfrm>
          <a:prstGeom prst="rect">
            <a:avLst/>
          </a:prstGeom>
          <a:noFill/>
          <a:ln w="9525">
            <a:noFill/>
            <a:miter lim="800000"/>
            <a:headEnd/>
            <a:tailEnd/>
          </a:ln>
        </p:spPr>
        <p:txBody>
          <a:bodyPr>
            <a:spAutoFit/>
          </a:bodyPr>
          <a:lstStyle/>
          <a:p>
            <a:pPr eaLnBrk="0" hangingPunct="0">
              <a:spcBef>
                <a:spcPct val="50000"/>
              </a:spcBef>
            </a:pPr>
            <a:r>
              <a:rPr lang="en-US" altLang="zh-CN" sz="2400" dirty="0" smtClean="0">
                <a:solidFill>
                  <a:srgbClr val="000000"/>
                </a:solidFill>
                <a:latin typeface="Calibri" pitchFamily="34" charset="0"/>
                <a:cs typeface="Calibri" pitchFamily="34" charset="0"/>
              </a:rPr>
              <a:t>The inner loop slows down when        grows! → The total number of SVDs grows!</a:t>
            </a:r>
          </a:p>
        </p:txBody>
      </p:sp>
      <p:pic>
        <p:nvPicPr>
          <p:cNvPr id="11" name="图片 10"/>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bwMode="auto">
          <a:xfrm>
            <a:off x="4535842" y="5074851"/>
            <a:ext cx="337803" cy="23344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3" name="Rectangle 41"/>
          <p:cNvSpPr/>
          <p:nvPr/>
        </p:nvSpPr>
        <p:spPr>
          <a:xfrm>
            <a:off x="195941" y="5867717"/>
            <a:ext cx="7371184" cy="461665"/>
          </a:xfrm>
          <a:prstGeom prst="rect">
            <a:avLst/>
          </a:prstGeom>
        </p:spPr>
        <p:txBody>
          <a:bodyPr wrap="square">
            <a:spAutoFit/>
          </a:bodyPr>
          <a:lstStyle/>
          <a:p>
            <a:r>
              <a:rPr lang="en-US" sz="2400" dirty="0" smtClean="0">
                <a:latin typeface="Calibri" pitchFamily="34" charset="0"/>
              </a:rPr>
              <a:t>Next: </a:t>
            </a:r>
            <a:r>
              <a:rPr lang="en-US" sz="2400" i="1" dirty="0" smtClean="0">
                <a:latin typeface="Calibri" pitchFamily="34" charset="0"/>
              </a:rPr>
              <a:t>Do we need to solve the </a:t>
            </a:r>
            <a:r>
              <a:rPr lang="en-US" sz="2400" i="1" dirty="0" err="1" smtClean="0">
                <a:latin typeface="Calibri" pitchFamily="34" charset="0"/>
              </a:rPr>
              <a:t>subproblem</a:t>
            </a:r>
            <a:r>
              <a:rPr lang="en-US" sz="2400" i="1" dirty="0" smtClean="0">
                <a:latin typeface="Calibri" pitchFamily="34" charset="0"/>
              </a:rPr>
              <a:t> exactly? </a:t>
            </a:r>
            <a:endParaRPr lang="en-US" sz="2400" i="1" dirty="0"/>
          </a:p>
        </p:txBody>
      </p:sp>
    </p:spTree>
    <p:extLst>
      <p:ext uri="{BB962C8B-B14F-4D97-AF65-F5344CB8AC3E}">
        <p14:creationId xmlns:p14="http://schemas.microsoft.com/office/powerpoint/2010/main" val="1839434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7"/>
          <p:cNvSpPr/>
          <p:nvPr/>
        </p:nvSpPr>
        <p:spPr bwMode="auto">
          <a:xfrm>
            <a:off x="395535" y="1052736"/>
            <a:ext cx="8334375" cy="727633"/>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sz="2400">
              <a:latin typeface="+mn-lt"/>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2105641"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Our Roadmap</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395536" y="1876762"/>
            <a:ext cx="8334375" cy="2431435"/>
          </a:xfrm>
          <a:prstGeom prst="rect">
            <a:avLst/>
          </a:prstGeom>
          <a:noFill/>
          <a:ln w="9525">
            <a:noFill/>
            <a:miter lim="800000"/>
            <a:headEnd/>
            <a:tailEnd/>
          </a:ln>
        </p:spPr>
        <p:txBody>
          <a:bodyPr>
            <a:spAutoFit/>
          </a:bodyPr>
          <a:lstStyle/>
          <a:p>
            <a:r>
              <a:rPr lang="en-US" sz="2400" dirty="0" smtClean="0">
                <a:latin typeface="+mn-lt"/>
              </a:rPr>
              <a:t>Make the iterations as few as possible:</a:t>
            </a:r>
          </a:p>
          <a:p>
            <a:pPr lvl="1" eaLnBrk="1" fontAlgn="auto" hangingPunct="1">
              <a:spcAft>
                <a:spcPts val="0"/>
              </a:spcAft>
              <a:buNone/>
              <a:defRPr/>
            </a:pPr>
            <a:r>
              <a:rPr lang="en-US" sz="2000" dirty="0">
                <a:latin typeface="+mn-lt"/>
              </a:rPr>
              <a:t>Iterative </a:t>
            </a:r>
            <a:r>
              <a:rPr lang="en-US" sz="2000" dirty="0" err="1">
                <a:latin typeface="+mn-lt"/>
              </a:rPr>
              <a:t>Thresholding</a:t>
            </a:r>
            <a:r>
              <a:rPr lang="en-US" sz="2000" dirty="0">
                <a:latin typeface="+mn-lt"/>
              </a:rPr>
              <a:t> </a:t>
            </a:r>
            <a:r>
              <a:rPr lang="en-US" sz="1200" dirty="0">
                <a:latin typeface="+mn-lt"/>
              </a:rPr>
              <a:t>			</a:t>
            </a:r>
          </a:p>
          <a:p>
            <a:pPr lvl="1" eaLnBrk="1" fontAlgn="auto" hangingPunct="1">
              <a:spcAft>
                <a:spcPts val="0"/>
              </a:spcAft>
              <a:buNone/>
              <a:defRPr/>
            </a:pPr>
            <a:r>
              <a:rPr lang="en-US" sz="2000" dirty="0">
                <a:latin typeface="+mn-lt"/>
              </a:rPr>
              <a:t>Accelerated Proximal Gradient</a:t>
            </a:r>
            <a:r>
              <a:rPr lang="en-US" sz="1200" dirty="0">
                <a:latin typeface="+mn-lt"/>
              </a:rPr>
              <a:t>			</a:t>
            </a:r>
          </a:p>
          <a:p>
            <a:pPr lvl="1" eaLnBrk="1" fontAlgn="auto" hangingPunct="1">
              <a:spcAft>
                <a:spcPts val="0"/>
              </a:spcAft>
              <a:buNone/>
              <a:defRPr/>
            </a:pPr>
            <a:r>
              <a:rPr lang="en-US" sz="2000" dirty="0">
                <a:latin typeface="+mn-lt"/>
              </a:rPr>
              <a:t>Augmented Lagrange Multiplier</a:t>
            </a:r>
            <a:r>
              <a:rPr lang="en-US" sz="1200" dirty="0">
                <a:latin typeface="+mn-lt"/>
              </a:rPr>
              <a:t>			</a:t>
            </a:r>
          </a:p>
          <a:p>
            <a:pPr lvl="1" eaLnBrk="1" fontAlgn="auto" hangingPunct="1">
              <a:spcAft>
                <a:spcPts val="0"/>
              </a:spcAft>
              <a:buNone/>
              <a:defRPr/>
            </a:pPr>
            <a:r>
              <a:rPr lang="en-US" sz="2000" b="1" dirty="0">
                <a:latin typeface="+mn-lt"/>
              </a:rPr>
              <a:t>Alternating </a:t>
            </a:r>
            <a:r>
              <a:rPr lang="en-US" sz="2000" b="1" dirty="0" smtClean="0">
                <a:latin typeface="+mn-lt"/>
              </a:rPr>
              <a:t>Direction </a:t>
            </a:r>
            <a:r>
              <a:rPr lang="en-US" sz="2000" b="1" dirty="0">
                <a:latin typeface="+mn-lt"/>
              </a:rPr>
              <a:t>Method of Multipliers</a:t>
            </a:r>
          </a:p>
          <a:p>
            <a:pPr lvl="1"/>
            <a:endParaRPr lang="en-US" sz="2400" dirty="0">
              <a:solidFill>
                <a:srgbClr val="FF0000"/>
              </a:solidFill>
              <a:latin typeface="+mn-lt"/>
            </a:endParaRPr>
          </a:p>
          <a:p>
            <a:endParaRPr lang="en-US" sz="2400" dirty="0">
              <a:solidFill>
                <a:srgbClr val="FF0000"/>
              </a:solidFill>
              <a:latin typeface="Calibri" pitchFamily="34" charset="0"/>
            </a:endParaRPr>
          </a:p>
        </p:txBody>
      </p:sp>
      <p:sp>
        <p:nvSpPr>
          <p:cNvPr id="5128" name="Left Brace 24"/>
          <p:cNvSpPr>
            <a:spLocks/>
          </p:cNvSpPr>
          <p:nvPr/>
        </p:nvSpPr>
        <p:spPr bwMode="auto">
          <a:xfrm>
            <a:off x="2155825" y="3225998"/>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sp>
        <p:nvSpPr>
          <p:cNvPr id="20" name="Rectangle 12"/>
          <p:cNvSpPr>
            <a:spLocks noChangeArrowheads="1"/>
          </p:cNvSpPr>
          <p:nvPr/>
        </p:nvSpPr>
        <p:spPr bwMode="auto">
          <a:xfrm>
            <a:off x="395536" y="3820978"/>
            <a:ext cx="8334375" cy="1446550"/>
          </a:xfrm>
          <a:prstGeom prst="rect">
            <a:avLst/>
          </a:prstGeom>
          <a:noFill/>
          <a:ln w="9525">
            <a:noFill/>
            <a:miter lim="800000"/>
            <a:headEnd/>
            <a:tailEnd/>
          </a:ln>
        </p:spPr>
        <p:txBody>
          <a:bodyPr>
            <a:spAutoFit/>
          </a:bodyPr>
          <a:lstStyle/>
          <a:p>
            <a:r>
              <a:rPr lang="en-US" altLang="zh-CN" sz="2400" dirty="0" smtClean="0">
                <a:latin typeface="+mn-lt"/>
              </a:rPr>
              <a:t>Make the iterations as efficient as possible:</a:t>
            </a:r>
          </a:p>
          <a:p>
            <a:pPr lvl="1" eaLnBrk="1" fontAlgn="auto" hangingPunct="1">
              <a:spcAft>
                <a:spcPts val="0"/>
              </a:spcAft>
              <a:buNone/>
              <a:defRPr/>
            </a:pPr>
            <a:r>
              <a:rPr lang="en-US" sz="2000" dirty="0" smtClean="0">
                <a:latin typeface="+mn-lt"/>
              </a:rPr>
              <a:t>Partial </a:t>
            </a:r>
            <a:r>
              <a:rPr lang="en-US" sz="2000" dirty="0">
                <a:latin typeface="+mn-lt"/>
              </a:rPr>
              <a:t>SVD </a:t>
            </a:r>
            <a:r>
              <a:rPr lang="en-US" sz="2000" i="1" dirty="0" smtClean="0">
                <a:latin typeface="+mn-lt"/>
              </a:rPr>
              <a:t>O</a:t>
            </a:r>
            <a:r>
              <a:rPr lang="en-US" sz="2000" dirty="0" smtClean="0">
                <a:latin typeface="+mn-lt"/>
              </a:rPr>
              <a:t>(</a:t>
            </a:r>
            <a:r>
              <a:rPr lang="en-US" sz="2000" i="1" dirty="0" smtClean="0">
                <a:latin typeface="+mn-lt"/>
              </a:rPr>
              <a:t>rn</a:t>
            </a:r>
            <a:r>
              <a:rPr lang="en-US" sz="2000" baseline="30000" dirty="0" smtClean="0">
                <a:latin typeface="+mn-lt"/>
              </a:rPr>
              <a:t>2</a:t>
            </a:r>
            <a:r>
              <a:rPr lang="en-US" sz="2000" dirty="0" smtClean="0">
                <a:latin typeface="+mn-lt"/>
              </a:rPr>
              <a:t>)</a:t>
            </a:r>
          </a:p>
          <a:p>
            <a:pPr lvl="1" eaLnBrk="1" fontAlgn="auto" hangingPunct="1">
              <a:spcAft>
                <a:spcPts val="0"/>
              </a:spcAft>
              <a:buNone/>
              <a:defRPr/>
            </a:pPr>
            <a:r>
              <a:rPr lang="en-US" sz="2000" dirty="0" smtClean="0">
                <a:latin typeface="+mn-lt"/>
              </a:rPr>
              <a:t>Block </a:t>
            </a:r>
            <a:r>
              <a:rPr lang="en-US" sz="2000" dirty="0" err="1" smtClean="0">
                <a:latin typeface="+mn-lt"/>
              </a:rPr>
              <a:t>Lanczos</a:t>
            </a:r>
            <a:r>
              <a:rPr lang="en-US" sz="2000" dirty="0" smtClean="0">
                <a:latin typeface="+mn-lt"/>
              </a:rPr>
              <a:t> with Warm Start (BLWS)</a:t>
            </a:r>
            <a:endParaRPr lang="en-US" sz="2000" dirty="0">
              <a:latin typeface="+mn-lt"/>
            </a:endParaRPr>
          </a:p>
          <a:p>
            <a:endParaRPr lang="en-US" sz="2400" dirty="0">
              <a:latin typeface="Calibri" pitchFamily="34" charset="0"/>
            </a:endParaRPr>
          </a:p>
        </p:txBody>
      </p:sp>
      <p:sp>
        <p:nvSpPr>
          <p:cNvPr id="12" name="Rectangle 12"/>
          <p:cNvSpPr>
            <a:spLocks noChangeArrowheads="1"/>
          </p:cNvSpPr>
          <p:nvPr/>
        </p:nvSpPr>
        <p:spPr bwMode="auto">
          <a:xfrm>
            <a:off x="1063654" y="1167135"/>
            <a:ext cx="6964730" cy="461665"/>
          </a:xfrm>
          <a:prstGeom prst="rect">
            <a:avLst/>
          </a:prstGeom>
          <a:noFill/>
          <a:ln w="9525">
            <a:noFill/>
            <a:miter lim="800000"/>
            <a:headEnd/>
            <a:tailEnd/>
          </a:ln>
        </p:spPr>
        <p:txBody>
          <a:bodyPr wrap="square">
            <a:spAutoFit/>
          </a:bodyPr>
          <a:lstStyle/>
          <a:p>
            <a:r>
              <a:rPr lang="en-US" altLang="zh-CN" sz="2400" dirty="0" smtClean="0">
                <a:latin typeface="Calibri" pitchFamily="34" charset="0"/>
              </a:rPr>
              <a:t>Computing time ≈ #iterations ×time for each iteration</a:t>
            </a:r>
          </a:p>
        </p:txBody>
      </p:sp>
    </p:spTree>
    <p:extLst>
      <p:ext uri="{BB962C8B-B14F-4D97-AF65-F5344CB8AC3E}">
        <p14:creationId xmlns:p14="http://schemas.microsoft.com/office/powerpoint/2010/main" val="4038158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3450" y="2071710"/>
            <a:ext cx="4257675" cy="4286250"/>
          </a:xfrm>
        </p:spPr>
        <p:txBody>
          <a:bodyPr rtlCol="0">
            <a:normAutofit fontScale="92500" lnSpcReduction="10000"/>
          </a:bodyPr>
          <a:lstStyle/>
          <a:p>
            <a:pPr eaLnBrk="1" fontAlgn="auto" hangingPunct="1">
              <a:spcAft>
                <a:spcPts val="0"/>
              </a:spcAft>
              <a:buFont typeface="Arial" charset="0"/>
              <a:buNone/>
              <a:defRPr/>
            </a:pPr>
            <a:r>
              <a:rPr lang="en-US" sz="2400" b="1" dirty="0" smtClean="0"/>
              <a:t>Nuclear norm minimization:</a:t>
            </a:r>
          </a:p>
          <a:p>
            <a:pPr eaLnBrk="1" fontAlgn="auto" hangingPunct="1">
              <a:spcAft>
                <a:spcPts val="0"/>
              </a:spcAft>
              <a:buFont typeface="Arial" pitchFamily="34" charset="0"/>
              <a:buChar char="•"/>
              <a:defRPr/>
            </a:pPr>
            <a:r>
              <a:rPr lang="en-US" sz="2400" b="1" dirty="0" smtClean="0"/>
              <a:t>Stanford university</a:t>
            </a:r>
            <a:r>
              <a:rPr lang="en-US" sz="2400" dirty="0" smtClean="0"/>
              <a:t>: </a:t>
            </a:r>
            <a:r>
              <a:rPr lang="en-US" sz="2400" dirty="0" err="1" smtClean="0"/>
              <a:t>Jianfeng</a:t>
            </a:r>
            <a:r>
              <a:rPr lang="en-US" sz="2400" dirty="0" smtClean="0"/>
              <a:t> Cai and Emmanuel Candès’08’09</a:t>
            </a:r>
          </a:p>
          <a:p>
            <a:pPr eaLnBrk="1" fontAlgn="auto" hangingPunct="1">
              <a:spcAft>
                <a:spcPts val="0"/>
              </a:spcAft>
              <a:buFont typeface="Arial" pitchFamily="34" charset="0"/>
              <a:buChar char="•"/>
              <a:defRPr/>
            </a:pPr>
            <a:r>
              <a:rPr lang="en-US" sz="2400" b="1" dirty="0" smtClean="0"/>
              <a:t>Rice university</a:t>
            </a:r>
            <a:r>
              <a:rPr lang="en-US" sz="2400" dirty="0" smtClean="0"/>
              <a:t>: </a:t>
            </a:r>
            <a:r>
              <a:rPr lang="en-US" sz="2400" dirty="0" err="1" smtClean="0"/>
              <a:t>Wotao</a:t>
            </a:r>
            <a:r>
              <a:rPr lang="en-US" sz="2400" dirty="0" smtClean="0"/>
              <a:t> Yin and Yin Zhang’09</a:t>
            </a:r>
          </a:p>
          <a:p>
            <a:pPr eaLnBrk="1" fontAlgn="auto" hangingPunct="1">
              <a:spcAft>
                <a:spcPts val="0"/>
              </a:spcAft>
              <a:buFont typeface="Arial" pitchFamily="34" charset="0"/>
              <a:buChar char="•"/>
              <a:defRPr/>
            </a:pPr>
            <a:r>
              <a:rPr lang="en-US" sz="2400" b="1" dirty="0" smtClean="0"/>
              <a:t>National University of Singapore</a:t>
            </a:r>
            <a:r>
              <a:rPr lang="en-US" sz="2400" dirty="0" smtClean="0"/>
              <a:t>: K.C. </a:t>
            </a:r>
            <a:r>
              <a:rPr lang="en-US" sz="2400" dirty="0" err="1" smtClean="0"/>
              <a:t>Toh</a:t>
            </a:r>
            <a:r>
              <a:rPr lang="en-US" sz="2400" dirty="0" smtClean="0"/>
              <a:t> , </a:t>
            </a:r>
            <a:r>
              <a:rPr lang="en-US" sz="2400" dirty="0" err="1" smtClean="0"/>
              <a:t>Zuowei</a:t>
            </a:r>
            <a:r>
              <a:rPr lang="en-US" sz="2400" dirty="0" smtClean="0"/>
              <a:t> Shen ‘09</a:t>
            </a:r>
          </a:p>
          <a:p>
            <a:pPr eaLnBrk="1" fontAlgn="auto" hangingPunct="1">
              <a:spcAft>
                <a:spcPts val="0"/>
              </a:spcAft>
              <a:buFont typeface="Arial" pitchFamily="34" charset="0"/>
              <a:buChar char="•"/>
              <a:defRPr/>
            </a:pPr>
            <a:r>
              <a:rPr lang="en-US" sz="2400" b="1" dirty="0" smtClean="0"/>
              <a:t>Baptist university of Hong Kong</a:t>
            </a:r>
            <a:r>
              <a:rPr lang="en-US" sz="2400" dirty="0" smtClean="0"/>
              <a:t>: </a:t>
            </a:r>
            <a:r>
              <a:rPr lang="en-US" sz="2400" dirty="0" err="1" smtClean="0"/>
              <a:t>Xiaoming</a:t>
            </a:r>
            <a:r>
              <a:rPr lang="en-US" sz="2400" dirty="0" smtClean="0"/>
              <a:t> Yuan’09</a:t>
            </a:r>
          </a:p>
          <a:p>
            <a:pPr eaLnBrk="1" fontAlgn="auto" hangingPunct="1">
              <a:spcAft>
                <a:spcPts val="0"/>
              </a:spcAft>
              <a:buFont typeface="Arial" pitchFamily="34" charset="0"/>
              <a:buChar char="•"/>
              <a:defRPr/>
            </a:pPr>
            <a:r>
              <a:rPr lang="en-US" sz="2400" b="1" dirty="0" smtClean="0"/>
              <a:t>Columbia University: </a:t>
            </a:r>
            <a:r>
              <a:rPr lang="en-US" sz="2000" dirty="0" err="1" smtClean="0"/>
              <a:t>Shiqian</a:t>
            </a:r>
            <a:r>
              <a:rPr lang="en-US" sz="2000" dirty="0" smtClean="0"/>
              <a:t> Ma, Donald Goldfarb, </a:t>
            </a:r>
            <a:r>
              <a:rPr lang="en-US" sz="2000" dirty="0" err="1" smtClean="0"/>
              <a:t>Lifeng</a:t>
            </a:r>
            <a:r>
              <a:rPr lang="en-US" sz="2000" dirty="0" smtClean="0"/>
              <a:t> Chen’09</a:t>
            </a:r>
            <a:endParaRPr lang="en-US" sz="2400" dirty="0" smtClean="0"/>
          </a:p>
        </p:txBody>
      </p:sp>
      <p:sp>
        <p:nvSpPr>
          <p:cNvPr id="4"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4100" name="Rectangle 14"/>
          <p:cNvSpPr>
            <a:spLocks noChangeArrowheads="1"/>
          </p:cNvSpPr>
          <p:nvPr/>
        </p:nvSpPr>
        <p:spPr bwMode="auto">
          <a:xfrm>
            <a:off x="327025" y="88900"/>
            <a:ext cx="2026452"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Existing work</a:t>
            </a:r>
            <a:endParaRPr lang="en-US" sz="3800" i="1" dirty="0">
              <a:solidFill>
                <a:srgbClr val="000000"/>
              </a:solidFill>
              <a:latin typeface="Calibri" pitchFamily="34" charset="0"/>
            </a:endParaRPr>
          </a:p>
        </p:txBody>
      </p:sp>
      <p:sp>
        <p:nvSpPr>
          <p:cNvPr id="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8" name="Content Placeholder 2"/>
          <p:cNvSpPr txBox="1">
            <a:spLocks/>
          </p:cNvSpPr>
          <p:nvPr/>
        </p:nvSpPr>
        <p:spPr bwMode="auto">
          <a:xfrm>
            <a:off x="142875" y="2000272"/>
            <a:ext cx="4643438" cy="4643438"/>
          </a:xfrm>
          <a:prstGeom prst="rect">
            <a:avLst/>
          </a:prstGeom>
          <a:noFill/>
          <a:ln w="9525">
            <a:noFill/>
            <a:miter lim="800000"/>
            <a:headEnd/>
            <a:tailEnd/>
          </a:ln>
        </p:spPr>
        <p:txBody>
          <a:bodyPr>
            <a:normAutofit fontScale="92500" lnSpcReduction="10000"/>
          </a:bodyPr>
          <a:lstStyle/>
          <a:p>
            <a:pPr marL="342900" indent="-342900" fontAlgn="auto">
              <a:spcBef>
                <a:spcPct val="20000"/>
              </a:spcBef>
              <a:spcAft>
                <a:spcPts val="0"/>
              </a:spcAft>
              <a:defRPr/>
            </a:pPr>
            <a:r>
              <a:rPr lang="en-US" sz="2400" b="1" dirty="0">
                <a:latin typeface="+mn-lt"/>
                <a:cs typeface="+mn-cs"/>
              </a:rPr>
              <a:t>L1-norm minimization:</a:t>
            </a:r>
          </a:p>
          <a:p>
            <a:pPr marL="342900" indent="-342900" fontAlgn="auto">
              <a:spcBef>
                <a:spcPct val="20000"/>
              </a:spcBef>
              <a:spcAft>
                <a:spcPts val="0"/>
              </a:spcAft>
              <a:buFont typeface="Arial" pitchFamily="34" charset="0"/>
              <a:buChar char="•"/>
              <a:defRPr/>
            </a:pPr>
            <a:r>
              <a:rPr lang="en-US" sz="2400" b="1" dirty="0">
                <a:latin typeface="+mn-lt"/>
                <a:cs typeface="+mn-cs"/>
              </a:rPr>
              <a:t>Stanford university</a:t>
            </a:r>
            <a:r>
              <a:rPr lang="en-US" sz="2400" dirty="0">
                <a:latin typeface="+mn-lt"/>
                <a:cs typeface="+mn-cs"/>
              </a:rPr>
              <a:t>: Emmanuel </a:t>
            </a:r>
            <a:r>
              <a:rPr lang="en-US" sz="2400" dirty="0" smtClean="0">
                <a:latin typeface="+mn-lt"/>
                <a:cs typeface="+mn-cs"/>
              </a:rPr>
              <a:t>Candès’06~’09</a:t>
            </a:r>
            <a:endParaRPr lang="en-US" sz="2400" dirty="0">
              <a:latin typeface="+mn-lt"/>
              <a:cs typeface="+mn-cs"/>
            </a:endParaRPr>
          </a:p>
          <a:p>
            <a:pPr marL="342900" indent="-342900" fontAlgn="auto">
              <a:spcBef>
                <a:spcPct val="20000"/>
              </a:spcBef>
              <a:spcAft>
                <a:spcPts val="0"/>
              </a:spcAft>
              <a:buFont typeface="Arial" pitchFamily="34" charset="0"/>
              <a:buChar char="•"/>
              <a:defRPr/>
            </a:pPr>
            <a:r>
              <a:rPr lang="en-US" sz="2400" b="1" dirty="0">
                <a:latin typeface="+mn-lt"/>
                <a:cs typeface="+mn-cs"/>
              </a:rPr>
              <a:t>Rice university</a:t>
            </a:r>
            <a:r>
              <a:rPr lang="en-US" sz="2400" dirty="0">
                <a:latin typeface="+mn-lt"/>
                <a:cs typeface="+mn-cs"/>
              </a:rPr>
              <a:t>: </a:t>
            </a:r>
            <a:r>
              <a:rPr lang="en-US" sz="2400" dirty="0" err="1">
                <a:latin typeface="+mn-lt"/>
                <a:cs typeface="+mn-cs"/>
              </a:rPr>
              <a:t>Wotao</a:t>
            </a:r>
            <a:r>
              <a:rPr lang="en-US" sz="2400" dirty="0">
                <a:latin typeface="+mn-lt"/>
                <a:cs typeface="+mn-cs"/>
              </a:rPr>
              <a:t> Yin and Yin </a:t>
            </a:r>
            <a:r>
              <a:rPr lang="en-US" sz="2400" dirty="0" smtClean="0">
                <a:latin typeface="+mn-lt"/>
                <a:cs typeface="+mn-cs"/>
              </a:rPr>
              <a:t>Zhang’08’09</a:t>
            </a:r>
            <a:endParaRPr lang="en-US" sz="2400" dirty="0">
              <a:latin typeface="+mn-lt"/>
              <a:cs typeface="+mn-cs"/>
            </a:endParaRPr>
          </a:p>
          <a:p>
            <a:pPr marL="342900" indent="-342900" fontAlgn="auto">
              <a:spcBef>
                <a:spcPct val="20000"/>
              </a:spcBef>
              <a:spcAft>
                <a:spcPts val="0"/>
              </a:spcAft>
              <a:buFont typeface="Arial" pitchFamily="34" charset="0"/>
              <a:buChar char="•"/>
              <a:defRPr/>
            </a:pPr>
            <a:r>
              <a:rPr lang="en-US" sz="2400" b="1" dirty="0">
                <a:latin typeface="+mn-lt"/>
                <a:cs typeface="+mn-cs"/>
              </a:rPr>
              <a:t>National University of Singapore</a:t>
            </a:r>
            <a:r>
              <a:rPr lang="en-US" sz="2400" dirty="0">
                <a:latin typeface="+mn-lt"/>
                <a:cs typeface="+mn-cs"/>
              </a:rPr>
              <a:t>: K.C. </a:t>
            </a:r>
            <a:r>
              <a:rPr lang="en-US" sz="2400" dirty="0" smtClean="0">
                <a:latin typeface="+mn-lt"/>
                <a:cs typeface="+mn-cs"/>
              </a:rPr>
              <a:t>Toh’09</a:t>
            </a:r>
            <a:endParaRPr lang="en-US" sz="2400" dirty="0">
              <a:latin typeface="+mn-lt"/>
              <a:cs typeface="+mn-cs"/>
            </a:endParaRPr>
          </a:p>
          <a:p>
            <a:pPr marL="342900" indent="-342900" fontAlgn="auto">
              <a:spcBef>
                <a:spcPct val="20000"/>
              </a:spcBef>
              <a:spcAft>
                <a:spcPts val="0"/>
              </a:spcAft>
              <a:buFont typeface="Arial" pitchFamily="34" charset="0"/>
              <a:buChar char="•"/>
              <a:defRPr/>
            </a:pPr>
            <a:r>
              <a:rPr lang="en-US" sz="2400" b="1" dirty="0" err="1">
                <a:latin typeface="+mn-lt"/>
                <a:cs typeface="+mn-cs"/>
              </a:rPr>
              <a:t>Technion</a:t>
            </a:r>
            <a:r>
              <a:rPr lang="en-US" sz="2400" b="1" dirty="0">
                <a:latin typeface="+mn-lt"/>
                <a:cs typeface="+mn-cs"/>
              </a:rPr>
              <a:t>–Israel Institute of Technology: </a:t>
            </a:r>
            <a:r>
              <a:rPr lang="en-US" sz="2400" dirty="0">
                <a:latin typeface="+mn-lt"/>
                <a:cs typeface="+mn-cs"/>
              </a:rPr>
              <a:t>Amir </a:t>
            </a:r>
            <a:r>
              <a:rPr lang="en-US" sz="2400" dirty="0" smtClean="0">
                <a:latin typeface="+mn-lt"/>
                <a:cs typeface="+mn-cs"/>
              </a:rPr>
              <a:t>Beck’08’09</a:t>
            </a:r>
            <a:endParaRPr lang="en-US" sz="2400" dirty="0">
              <a:latin typeface="+mn-lt"/>
              <a:cs typeface="+mn-cs"/>
            </a:endParaRPr>
          </a:p>
          <a:p>
            <a:pPr marL="342900" indent="-342900" fontAlgn="auto">
              <a:spcBef>
                <a:spcPct val="20000"/>
              </a:spcBef>
              <a:spcAft>
                <a:spcPts val="0"/>
              </a:spcAft>
              <a:buFont typeface="Arial" pitchFamily="34" charset="0"/>
              <a:buChar char="•"/>
              <a:defRPr/>
            </a:pPr>
            <a:r>
              <a:rPr lang="en-US" sz="2400" b="1" dirty="0">
                <a:latin typeface="+mn-lt"/>
                <a:cs typeface="+mn-cs"/>
              </a:rPr>
              <a:t>Tel Aviv University: </a:t>
            </a:r>
            <a:r>
              <a:rPr lang="en-US" sz="2400" dirty="0">
                <a:latin typeface="+mn-lt"/>
                <a:cs typeface="+mn-cs"/>
              </a:rPr>
              <a:t>Marc </a:t>
            </a:r>
            <a:r>
              <a:rPr lang="en-US" sz="2400" dirty="0" smtClean="0">
                <a:latin typeface="+mn-lt"/>
                <a:cs typeface="+mn-cs"/>
              </a:rPr>
              <a:t>Teboulle’08’09</a:t>
            </a:r>
            <a:endParaRPr lang="en-US" sz="2400" dirty="0">
              <a:latin typeface="+mn-lt"/>
              <a:cs typeface="+mn-cs"/>
            </a:endParaRPr>
          </a:p>
          <a:p>
            <a:pPr marL="342900" indent="-342900" fontAlgn="auto">
              <a:spcBef>
                <a:spcPct val="20000"/>
              </a:spcBef>
              <a:spcAft>
                <a:spcPts val="0"/>
              </a:spcAft>
              <a:buFont typeface="Arial" pitchFamily="34" charset="0"/>
              <a:buChar char="•"/>
              <a:defRPr/>
            </a:pPr>
            <a:r>
              <a:rPr lang="en-US" sz="2400" b="1" dirty="0">
                <a:latin typeface="+mn-lt"/>
                <a:cs typeface="+mn-cs"/>
              </a:rPr>
              <a:t>University of Washington: </a:t>
            </a:r>
            <a:r>
              <a:rPr lang="en-US" sz="2400" dirty="0">
                <a:latin typeface="+mn-lt"/>
                <a:cs typeface="+mn-cs"/>
              </a:rPr>
              <a:t>Paul </a:t>
            </a:r>
            <a:r>
              <a:rPr lang="en-US" sz="2400" dirty="0" smtClean="0">
                <a:latin typeface="+mn-lt"/>
                <a:cs typeface="+mn-cs"/>
              </a:rPr>
              <a:t>Tseng’08’09</a:t>
            </a:r>
            <a:endParaRPr lang="en-US" sz="2400" dirty="0">
              <a:latin typeface="+mn-lt"/>
              <a:cs typeface="+mn-cs"/>
            </a:endParaRPr>
          </a:p>
        </p:txBody>
      </p:sp>
      <p:cxnSp>
        <p:nvCxnSpPr>
          <p:cNvPr id="10" name="Straight Connector 9"/>
          <p:cNvCxnSpPr/>
          <p:nvPr/>
        </p:nvCxnSpPr>
        <p:spPr>
          <a:xfrm rot="5400000">
            <a:off x="2239963" y="3975087"/>
            <a:ext cx="480695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flipH="1">
            <a:off x="1979712" y="1230159"/>
            <a:ext cx="2628007" cy="1985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41983" y="1230159"/>
            <a:ext cx="2250297" cy="1985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2946423" y="764704"/>
            <a:ext cx="2993729" cy="47377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图片 6"/>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6300192" y="1571306"/>
            <a:ext cx="1534883" cy="47424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图片 8"/>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1308925" y="1556792"/>
            <a:ext cx="1534883" cy="47424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4" name="Rectangle 14"/>
          <p:cNvSpPr>
            <a:spLocks noChangeArrowheads="1"/>
          </p:cNvSpPr>
          <p:nvPr/>
        </p:nvSpPr>
        <p:spPr bwMode="auto">
          <a:xfrm>
            <a:off x="5940152" y="5949280"/>
            <a:ext cx="2510111" cy="430887"/>
          </a:xfrm>
          <a:prstGeom prst="rect">
            <a:avLst/>
          </a:prstGeom>
          <a:noFill/>
          <a:ln w="9525">
            <a:noFill/>
            <a:miter lim="800000"/>
            <a:headEnd/>
            <a:tailEnd/>
          </a:ln>
        </p:spPr>
        <p:txBody>
          <a:bodyPr wrap="none">
            <a:spAutoFit/>
          </a:bodyPr>
          <a:lstStyle/>
          <a:p>
            <a:r>
              <a:rPr lang="en-US" sz="2200" b="1" dirty="0" smtClean="0">
                <a:solidFill>
                  <a:srgbClr val="FF0000"/>
                </a:solidFill>
                <a:latin typeface="Calibri" pitchFamily="34" charset="0"/>
              </a:rPr>
              <a:t>… and many others!</a:t>
            </a:r>
            <a:endParaRPr lang="en-US" sz="2200" i="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2181751"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ADM for RPCA</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4" name="Text Box 9"/>
          <p:cNvSpPr txBox="1">
            <a:spLocks noChangeArrowheads="1"/>
          </p:cNvSpPr>
          <p:nvPr/>
        </p:nvSpPr>
        <p:spPr bwMode="auto">
          <a:xfrm>
            <a:off x="433582" y="5918525"/>
            <a:ext cx="8439150" cy="400110"/>
          </a:xfrm>
          <a:prstGeom prst="rect">
            <a:avLst/>
          </a:prstGeom>
          <a:noFill/>
          <a:ln w="9525">
            <a:noFill/>
            <a:miter lim="800000"/>
            <a:headEnd/>
            <a:tailEnd/>
          </a:ln>
        </p:spPr>
        <p:txBody>
          <a:bodyPr>
            <a:spAutoFit/>
          </a:bodyPr>
          <a:lstStyle/>
          <a:p>
            <a:pPr eaLnBrk="0" hangingPunct="0">
              <a:spcBef>
                <a:spcPct val="50000"/>
              </a:spcBef>
            </a:pPr>
            <a:r>
              <a:rPr lang="en-US" altLang="zh-CN" sz="2000" dirty="0" smtClean="0">
                <a:solidFill>
                  <a:srgbClr val="000000"/>
                </a:solidFill>
                <a:latin typeface="Calibri" pitchFamily="34" charset="0"/>
                <a:cs typeface="Calibri" pitchFamily="34" charset="0"/>
              </a:rPr>
              <a:t>We only have to update </a:t>
            </a:r>
            <a:r>
              <a:rPr lang="en-US" altLang="zh-CN" sz="2000" i="1" dirty="0" smtClean="0">
                <a:solidFill>
                  <a:srgbClr val="000000"/>
                </a:solidFill>
                <a:latin typeface="Times New Roman" pitchFamily="18" charset="0"/>
                <a:cs typeface="Times New Roman" pitchFamily="18" charset="0"/>
              </a:rPr>
              <a:t>A</a:t>
            </a:r>
            <a:r>
              <a:rPr lang="en-US" altLang="zh-CN" sz="2000" dirty="0" smtClean="0">
                <a:solidFill>
                  <a:srgbClr val="000000"/>
                </a:solidFill>
                <a:latin typeface="Calibri" pitchFamily="34" charset="0"/>
                <a:cs typeface="Calibri" pitchFamily="34" charset="0"/>
              </a:rPr>
              <a:t> and </a:t>
            </a:r>
            <a:r>
              <a:rPr lang="en-US" altLang="zh-CN" sz="2000" i="1" dirty="0">
                <a:solidFill>
                  <a:srgbClr val="000000"/>
                </a:solidFill>
                <a:latin typeface="Times New Roman" pitchFamily="18" charset="0"/>
                <a:cs typeface="Times New Roman" pitchFamily="18" charset="0"/>
              </a:rPr>
              <a:t>E</a:t>
            </a:r>
            <a:r>
              <a:rPr lang="en-US" altLang="zh-CN" sz="2000" dirty="0" smtClean="0">
                <a:solidFill>
                  <a:srgbClr val="000000"/>
                </a:solidFill>
                <a:latin typeface="Calibri" pitchFamily="34" charset="0"/>
                <a:cs typeface="Calibri" pitchFamily="34" charset="0"/>
              </a:rPr>
              <a:t> </a:t>
            </a:r>
            <a:r>
              <a:rPr lang="en-US" altLang="zh-CN" sz="2000" dirty="0" smtClean="0">
                <a:solidFill>
                  <a:srgbClr val="FF0000"/>
                </a:solidFill>
                <a:latin typeface="Calibri" pitchFamily="34" charset="0"/>
                <a:cs typeface="Calibri" pitchFamily="34" charset="0"/>
              </a:rPr>
              <a:t>once</a:t>
            </a:r>
            <a:r>
              <a:rPr lang="en-US" altLang="zh-CN" sz="2000" dirty="0" smtClean="0">
                <a:solidFill>
                  <a:srgbClr val="000000"/>
                </a:solidFill>
                <a:latin typeface="Calibri" pitchFamily="34" charset="0"/>
                <a:cs typeface="Calibri" pitchFamily="34" charset="0"/>
              </a:rPr>
              <a:t> before updating </a:t>
            </a:r>
            <a:r>
              <a:rPr lang="en-US" altLang="zh-CN" sz="2000" i="1" dirty="0">
                <a:solidFill>
                  <a:srgbClr val="000000"/>
                </a:solidFill>
                <a:latin typeface="Times New Roman" pitchFamily="18" charset="0"/>
                <a:cs typeface="Times New Roman" pitchFamily="18" charset="0"/>
              </a:rPr>
              <a:t>Y </a:t>
            </a:r>
            <a:r>
              <a:rPr lang="en-US" altLang="zh-CN" sz="2000" dirty="0" smtClean="0">
                <a:solidFill>
                  <a:srgbClr val="000000"/>
                </a:solidFill>
                <a:latin typeface="Calibri" pitchFamily="34" charset="0"/>
                <a:cs typeface="Calibri" pitchFamily="34" charset="0"/>
              </a:rPr>
              <a:t>! </a:t>
            </a:r>
            <a:endParaRPr lang="en-US" sz="2000" dirty="0">
              <a:solidFill>
                <a:srgbClr val="000000"/>
              </a:solidFill>
              <a:latin typeface="Calibri" pitchFamily="34" charset="0"/>
              <a:cs typeface="Calibri" pitchFamily="34" charset="0"/>
            </a:endParaRPr>
          </a:p>
        </p:txBody>
      </p:sp>
      <p:pic>
        <p:nvPicPr>
          <p:cNvPr id="13" name="图片 1"/>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bwMode="auto">
          <a:xfrm>
            <a:off x="748398" y="983365"/>
            <a:ext cx="7780106" cy="5436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7" name="Rectangle 16"/>
          <p:cNvSpPr/>
          <p:nvPr/>
        </p:nvSpPr>
        <p:spPr>
          <a:xfrm>
            <a:off x="452546" y="1863404"/>
            <a:ext cx="8516114" cy="3208571"/>
          </a:xfrm>
          <a:prstGeom prst="rect">
            <a:avLst/>
          </a:prstGeom>
        </p:spPr>
        <p:txBody>
          <a:bodyPr wrap="none">
            <a:spAutoFit/>
          </a:bodyPr>
          <a:lstStyle/>
          <a:p>
            <a:r>
              <a:rPr lang="en-US" altLang="zh-CN" sz="2000" dirty="0" smtClean="0">
                <a:solidFill>
                  <a:srgbClr val="000000"/>
                </a:solidFill>
                <a:latin typeface="Calibri" pitchFamily="34" charset="0"/>
                <a:cs typeface="Calibri" pitchFamily="34" charset="0"/>
              </a:rPr>
              <a:t>Minimizing                              over                 simultaneously is nontrivial …</a:t>
            </a:r>
          </a:p>
          <a:p>
            <a:endParaRPr lang="en-US" altLang="zh-CN" sz="1200" dirty="0" smtClean="0">
              <a:solidFill>
                <a:srgbClr val="000000"/>
              </a:solidFill>
              <a:latin typeface="Calibri" pitchFamily="34" charset="0"/>
              <a:cs typeface="Calibri" pitchFamily="34" charset="0"/>
            </a:endParaRPr>
          </a:p>
          <a:p>
            <a:r>
              <a:rPr lang="en-US" altLang="zh-CN" sz="2000" dirty="0" smtClean="0">
                <a:solidFill>
                  <a:srgbClr val="000000"/>
                </a:solidFill>
                <a:latin typeface="Calibri" pitchFamily="34" charset="0"/>
                <a:cs typeface="Calibri" pitchFamily="34" charset="0"/>
              </a:rPr>
              <a:t>Minimizing                              with respect to </a:t>
            </a:r>
            <a:r>
              <a:rPr lang="en-US" altLang="zh-CN" sz="2000" b="1" dirty="0" smtClean="0">
                <a:solidFill>
                  <a:srgbClr val="000000"/>
                </a:solidFill>
                <a:latin typeface="Calibri" pitchFamily="34" charset="0"/>
                <a:cs typeface="Calibri" pitchFamily="34" charset="0"/>
              </a:rPr>
              <a:t>just</a:t>
            </a:r>
            <a:r>
              <a:rPr lang="en-US" altLang="zh-CN" sz="2000" dirty="0" smtClean="0">
                <a:solidFill>
                  <a:srgbClr val="000000"/>
                </a:solidFill>
                <a:latin typeface="Calibri" pitchFamily="34" charset="0"/>
                <a:cs typeface="Calibri" pitchFamily="34" charset="0"/>
              </a:rPr>
              <a:t>      </a:t>
            </a:r>
            <a:r>
              <a:rPr lang="en-US" altLang="zh-CN" sz="2000" i="1" dirty="0" smtClean="0">
                <a:solidFill>
                  <a:srgbClr val="000000"/>
                </a:solidFill>
                <a:latin typeface="Calibri" pitchFamily="34" charset="0"/>
                <a:cs typeface="Calibri" pitchFamily="34" charset="0"/>
              </a:rPr>
              <a:t>or</a:t>
            </a:r>
            <a:r>
              <a:rPr lang="en-US" altLang="zh-CN" sz="2000" dirty="0" smtClean="0">
                <a:solidFill>
                  <a:srgbClr val="000000"/>
                </a:solidFill>
                <a:latin typeface="Calibri" pitchFamily="34" charset="0"/>
                <a:cs typeface="Calibri" pitchFamily="34" charset="0"/>
              </a:rPr>
              <a:t>      is easy:</a:t>
            </a:r>
          </a:p>
          <a:p>
            <a:endParaRPr lang="en-US" sz="2000" dirty="0" smtClean="0">
              <a:solidFill>
                <a:srgbClr val="000000"/>
              </a:solidFill>
              <a:latin typeface="Calibri" pitchFamily="34" charset="0"/>
            </a:endParaRPr>
          </a:p>
          <a:p>
            <a:endParaRPr lang="en-US" sz="2000" dirty="0" smtClean="0">
              <a:solidFill>
                <a:srgbClr val="000000"/>
              </a:solidFill>
              <a:latin typeface="Calibri" pitchFamily="34" charset="0"/>
            </a:endParaRPr>
          </a:p>
          <a:p>
            <a:endParaRPr lang="en-US" sz="2000" dirty="0" smtClean="0">
              <a:solidFill>
                <a:srgbClr val="000000"/>
              </a:solidFill>
              <a:latin typeface="Calibri" pitchFamily="34" charset="0"/>
            </a:endParaRPr>
          </a:p>
          <a:p>
            <a:endParaRPr lang="en-US" sz="2000" dirty="0" smtClean="0">
              <a:solidFill>
                <a:srgbClr val="000000"/>
              </a:solidFill>
              <a:latin typeface="Calibri" pitchFamily="34" charset="0"/>
            </a:endParaRPr>
          </a:p>
          <a:p>
            <a:endParaRPr lang="en-US" sz="1050" dirty="0" smtClean="0">
              <a:solidFill>
                <a:srgbClr val="000000"/>
              </a:solidFill>
              <a:latin typeface="Calibri" pitchFamily="34" charset="0"/>
            </a:endParaRPr>
          </a:p>
          <a:p>
            <a:r>
              <a:rPr lang="en-US" altLang="zh-CN" sz="2000" dirty="0" smtClean="0">
                <a:solidFill>
                  <a:srgbClr val="000000"/>
                </a:solidFill>
                <a:latin typeface="Calibri" pitchFamily="34" charset="0"/>
                <a:cs typeface="Calibri" pitchFamily="34" charset="0"/>
              </a:rPr>
              <a:t>Solution:  </a:t>
            </a:r>
            <a:r>
              <a:rPr lang="en-US" altLang="zh-CN" sz="2000" b="1" dirty="0" smtClean="0">
                <a:solidFill>
                  <a:srgbClr val="000000"/>
                </a:solidFill>
                <a:latin typeface="Calibri" pitchFamily="34" charset="0"/>
                <a:cs typeface="Calibri" pitchFamily="34" charset="0"/>
              </a:rPr>
              <a:t>Alternating Direction Method of Multipliers </a:t>
            </a:r>
            <a:r>
              <a:rPr lang="en-US" altLang="zh-CN" sz="2000" dirty="0" smtClean="0">
                <a:solidFill>
                  <a:srgbClr val="000000"/>
                </a:solidFill>
                <a:latin typeface="Calibri" pitchFamily="34" charset="0"/>
                <a:cs typeface="Calibri" pitchFamily="34" charset="0"/>
              </a:rPr>
              <a:t>[</a:t>
            </a:r>
            <a:r>
              <a:rPr lang="en-US" altLang="zh-CN" sz="2000" dirty="0" err="1" smtClean="0">
                <a:solidFill>
                  <a:srgbClr val="000000"/>
                </a:solidFill>
                <a:latin typeface="Calibri" pitchFamily="34" charset="0"/>
                <a:cs typeface="Calibri" pitchFamily="34" charset="0"/>
              </a:rPr>
              <a:t>Gabay</a:t>
            </a:r>
            <a:r>
              <a:rPr lang="en-US" altLang="zh-CN" sz="2000" dirty="0" smtClean="0">
                <a:solidFill>
                  <a:srgbClr val="000000"/>
                </a:solidFill>
                <a:latin typeface="Calibri" pitchFamily="34" charset="0"/>
                <a:cs typeface="Calibri" pitchFamily="34" charset="0"/>
              </a:rPr>
              <a:t> and Mercier ‘76]:</a:t>
            </a:r>
          </a:p>
          <a:p>
            <a:endParaRPr lang="en-US" sz="2000" dirty="0" smtClean="0">
              <a:solidFill>
                <a:srgbClr val="000000"/>
              </a:solidFill>
              <a:latin typeface="Calibri" pitchFamily="34" charset="0"/>
            </a:endParaRPr>
          </a:p>
          <a:p>
            <a:endParaRPr lang="en-US" sz="2000" dirty="0" smtClean="0">
              <a:solidFill>
                <a:srgbClr val="000000"/>
              </a:solidFill>
              <a:latin typeface="Calibri" pitchFamily="34" charset="0"/>
            </a:endParaRPr>
          </a:p>
        </p:txBody>
      </p:sp>
      <p:pic>
        <p:nvPicPr>
          <p:cNvPr id="24" name="Picture 23"/>
          <p:cNvPicPr>
            <a:picLocks noChangeAspect="1"/>
          </p:cNvPicPr>
          <p:nvPr>
            <p:custDataLst>
              <p:tags r:id="rId2"/>
            </p:custDataLst>
          </p:nvPr>
        </p:nvPicPr>
        <p:blipFill>
          <a:blip r:embed="rId12" cstate="print"/>
          <a:stretch>
            <a:fillRect/>
          </a:stretch>
        </p:blipFill>
        <p:spPr bwMode="auto">
          <a:xfrm>
            <a:off x="1784237" y="1882212"/>
            <a:ext cx="1478552" cy="388568"/>
          </a:xfrm>
          <a:prstGeom prst="rect">
            <a:avLst/>
          </a:prstGeom>
          <a:noFill/>
          <a:ln/>
          <a:effectLst/>
        </p:spPr>
      </p:pic>
      <p:pic>
        <p:nvPicPr>
          <p:cNvPr id="28" name="Picture 27"/>
          <p:cNvPicPr>
            <a:picLocks noChangeAspect="1"/>
          </p:cNvPicPr>
          <p:nvPr>
            <p:custDataLst>
              <p:tags r:id="rId3"/>
            </p:custDataLst>
          </p:nvPr>
        </p:nvPicPr>
        <p:blipFill>
          <a:blip r:embed="rId13" cstate="print"/>
          <a:stretch>
            <a:fillRect/>
          </a:stretch>
        </p:blipFill>
        <p:spPr bwMode="auto">
          <a:xfrm>
            <a:off x="3960553" y="1941305"/>
            <a:ext cx="752415" cy="336834"/>
          </a:xfrm>
          <a:prstGeom prst="rect">
            <a:avLst/>
          </a:prstGeom>
          <a:noFill/>
          <a:ln/>
          <a:effectLst/>
        </p:spPr>
      </p:pic>
      <p:pic>
        <p:nvPicPr>
          <p:cNvPr id="29" name="Picture 28"/>
          <p:cNvPicPr>
            <a:picLocks noChangeAspect="1"/>
          </p:cNvPicPr>
          <p:nvPr>
            <p:custDataLst>
              <p:tags r:id="rId4"/>
            </p:custDataLst>
          </p:nvPr>
        </p:nvPicPr>
        <p:blipFill>
          <a:blip r:embed="rId12" cstate="print"/>
          <a:stretch>
            <a:fillRect/>
          </a:stretch>
        </p:blipFill>
        <p:spPr bwMode="auto">
          <a:xfrm>
            <a:off x="1768686" y="2379842"/>
            <a:ext cx="1478552" cy="388568"/>
          </a:xfrm>
          <a:prstGeom prst="rect">
            <a:avLst/>
          </a:prstGeom>
          <a:noFill/>
          <a:ln/>
          <a:effectLst/>
        </p:spPr>
      </p:pic>
      <p:pic>
        <p:nvPicPr>
          <p:cNvPr id="31" name="Picture 30"/>
          <p:cNvPicPr>
            <a:picLocks noChangeAspect="1"/>
          </p:cNvPicPr>
          <p:nvPr>
            <p:custDataLst>
              <p:tags r:id="rId5"/>
            </p:custDataLst>
          </p:nvPr>
        </p:nvPicPr>
        <p:blipFill>
          <a:blip r:embed="rId14" cstate="print"/>
          <a:stretch>
            <a:fillRect/>
          </a:stretch>
        </p:blipFill>
        <p:spPr bwMode="auto">
          <a:xfrm>
            <a:off x="5451084" y="2420275"/>
            <a:ext cx="259512" cy="259161"/>
          </a:xfrm>
          <a:prstGeom prst="rect">
            <a:avLst/>
          </a:prstGeom>
          <a:noFill/>
          <a:ln/>
          <a:effectLst/>
        </p:spPr>
      </p:pic>
      <p:pic>
        <p:nvPicPr>
          <p:cNvPr id="33" name="Picture 32"/>
          <p:cNvPicPr>
            <a:picLocks noChangeAspect="1"/>
          </p:cNvPicPr>
          <p:nvPr>
            <p:custDataLst>
              <p:tags r:id="rId6"/>
            </p:custDataLst>
          </p:nvPr>
        </p:nvPicPr>
        <p:blipFill>
          <a:blip r:embed="rId15" cstate="print"/>
          <a:stretch>
            <a:fillRect/>
          </a:stretch>
        </p:blipFill>
        <p:spPr bwMode="auto">
          <a:xfrm>
            <a:off x="5995339" y="2414054"/>
            <a:ext cx="259571" cy="259220"/>
          </a:xfrm>
          <a:prstGeom prst="rect">
            <a:avLst/>
          </a:prstGeom>
          <a:noFill/>
          <a:ln/>
          <a:effectLst/>
        </p:spPr>
      </p:pic>
      <p:pic>
        <p:nvPicPr>
          <p:cNvPr id="37" name="Picture 36"/>
          <p:cNvPicPr>
            <a:picLocks noChangeAspect="1"/>
          </p:cNvPicPr>
          <p:nvPr>
            <p:custDataLst>
              <p:tags r:id="rId7"/>
            </p:custDataLst>
          </p:nvPr>
        </p:nvPicPr>
        <p:blipFill>
          <a:blip r:embed="rId16" cstate="print"/>
          <a:stretch>
            <a:fillRect/>
          </a:stretch>
        </p:blipFill>
        <p:spPr bwMode="auto">
          <a:xfrm>
            <a:off x="2150454" y="3009229"/>
            <a:ext cx="5411433" cy="742748"/>
          </a:xfrm>
          <a:prstGeom prst="rect">
            <a:avLst/>
          </a:prstGeom>
          <a:noFill/>
          <a:ln/>
          <a:effectLst/>
        </p:spPr>
      </p:pic>
      <p:sp useBgFill="1">
        <p:nvSpPr>
          <p:cNvPr id="38" name="Rectangle 37"/>
          <p:cNvSpPr/>
          <p:nvPr/>
        </p:nvSpPr>
        <p:spPr bwMode="auto">
          <a:xfrm>
            <a:off x="1382890" y="4413382"/>
            <a:ext cx="5848345" cy="1354961"/>
          </a:xfrm>
          <a:prstGeom prst="rect">
            <a:avLst/>
          </a:prstGeom>
          <a:ln w="25400" cap="flat" cmpd="thickThin"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a:latin typeface="+mn-lt"/>
              <a:ea typeface="ＭＳ Ｐゴシック" pitchFamily="-112" charset="-128"/>
              <a:cs typeface="+mn-cs"/>
            </a:endParaRPr>
          </a:p>
        </p:txBody>
      </p:sp>
      <p:sp>
        <p:nvSpPr>
          <p:cNvPr id="39" name="Left Brace 24"/>
          <p:cNvSpPr>
            <a:spLocks/>
          </p:cNvSpPr>
          <p:nvPr/>
        </p:nvSpPr>
        <p:spPr bwMode="auto">
          <a:xfrm>
            <a:off x="2389089" y="4533046"/>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pic>
        <p:nvPicPr>
          <p:cNvPr id="43" name="图片 24"/>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bwMode="auto">
          <a:xfrm>
            <a:off x="2091465" y="4517673"/>
            <a:ext cx="4459497" cy="11001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596371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4396203" cy="492443"/>
          </a:xfrm>
          <a:prstGeom prst="rect">
            <a:avLst/>
          </a:prstGeom>
          <a:noFill/>
          <a:ln w="9525">
            <a:noFill/>
            <a:miter lim="800000"/>
            <a:headEnd/>
            <a:tailEnd/>
          </a:ln>
        </p:spPr>
        <p:txBody>
          <a:bodyPr wrap="none">
            <a:spAutoFit/>
          </a:bodyPr>
          <a:lstStyle/>
          <a:p>
            <a:r>
              <a:rPr lang="en-US" altLang="zh-CN" sz="2600" b="1" dirty="0" smtClean="0">
                <a:solidFill>
                  <a:srgbClr val="CCCCCC"/>
                </a:solidFill>
                <a:latin typeface="Calibri" pitchFamily="34" charset="0"/>
              </a:rPr>
              <a:t>Convergence of AD</a:t>
            </a:r>
            <a:r>
              <a:rPr lang="en-US" sz="2600" b="1" dirty="0" smtClean="0">
                <a:solidFill>
                  <a:srgbClr val="CCCCCC"/>
                </a:solidFill>
                <a:latin typeface="Calibri" pitchFamily="34" charset="0"/>
              </a:rPr>
              <a:t>M for RPCA</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24" name="Text Box 9"/>
          <p:cNvSpPr txBox="1">
            <a:spLocks noChangeArrowheads="1"/>
          </p:cNvSpPr>
          <p:nvPr/>
        </p:nvSpPr>
        <p:spPr bwMode="auto">
          <a:xfrm>
            <a:off x="324432" y="997768"/>
            <a:ext cx="8819567" cy="2077492"/>
          </a:xfrm>
          <a:prstGeom prst="rect">
            <a:avLst/>
          </a:prstGeom>
          <a:noFill/>
          <a:ln w="9525">
            <a:noFill/>
            <a:miter lim="800000"/>
            <a:headEnd/>
            <a:tailEnd/>
          </a:ln>
        </p:spPr>
        <p:txBody>
          <a:bodyPr wrap="square">
            <a:spAutoFit/>
          </a:bodyPr>
          <a:lstStyle/>
          <a:p>
            <a:pPr eaLnBrk="0" hangingPunct="0">
              <a:spcBef>
                <a:spcPct val="50000"/>
              </a:spcBef>
            </a:pPr>
            <a:r>
              <a:rPr lang="en-US" altLang="zh-CN" sz="2400" b="1" dirty="0" smtClean="0">
                <a:solidFill>
                  <a:srgbClr val="000000"/>
                </a:solidFill>
                <a:latin typeface="Calibri" pitchFamily="34" charset="0"/>
                <a:cs typeface="Calibri" pitchFamily="34" charset="0"/>
              </a:rPr>
              <a:t>Classical theory: </a:t>
            </a:r>
            <a:r>
              <a:rPr lang="en-US" altLang="zh-CN" sz="2400" dirty="0" smtClean="0">
                <a:solidFill>
                  <a:srgbClr val="000000"/>
                </a:solidFill>
                <a:latin typeface="Calibri" pitchFamily="34" charset="0"/>
                <a:cs typeface="Calibri" pitchFamily="34" charset="0"/>
              </a:rPr>
              <a:t>convergence provided       is bounded.</a:t>
            </a:r>
          </a:p>
          <a:p>
            <a:pPr eaLnBrk="0" hangingPunct="0">
              <a:spcBef>
                <a:spcPct val="50000"/>
              </a:spcBef>
            </a:pPr>
            <a:endParaRPr lang="en-US" altLang="zh-CN" sz="1050" dirty="0" smtClean="0">
              <a:solidFill>
                <a:srgbClr val="000000"/>
              </a:solidFill>
              <a:latin typeface="Calibri" pitchFamily="34" charset="0"/>
              <a:cs typeface="Calibri" pitchFamily="34" charset="0"/>
            </a:endParaRPr>
          </a:p>
          <a:p>
            <a:pPr eaLnBrk="0" hangingPunct="0">
              <a:spcBef>
                <a:spcPct val="50000"/>
              </a:spcBef>
            </a:pPr>
            <a:r>
              <a:rPr lang="en-US" altLang="zh-CN" sz="2400" dirty="0" smtClean="0">
                <a:solidFill>
                  <a:srgbClr val="000000"/>
                </a:solidFill>
                <a:latin typeface="Calibri" pitchFamily="34" charset="0"/>
                <a:cs typeface="Calibri" pitchFamily="34" charset="0"/>
              </a:rPr>
              <a:t>In practice, increasing sequences       yield much faster convergence.</a:t>
            </a:r>
          </a:p>
          <a:p>
            <a:pPr eaLnBrk="0" hangingPunct="0">
              <a:spcBef>
                <a:spcPct val="50000"/>
              </a:spcBef>
            </a:pPr>
            <a:endParaRPr lang="en-US" altLang="zh-CN" sz="1000" dirty="0" smtClean="0">
              <a:solidFill>
                <a:srgbClr val="000000"/>
              </a:solidFill>
              <a:latin typeface="Calibri" pitchFamily="34" charset="0"/>
              <a:cs typeface="Calibri" pitchFamily="34" charset="0"/>
            </a:endParaRPr>
          </a:p>
          <a:p>
            <a:pPr eaLnBrk="0" hangingPunct="0">
              <a:spcBef>
                <a:spcPct val="50000"/>
              </a:spcBef>
            </a:pPr>
            <a:r>
              <a:rPr lang="en-US" altLang="zh-CN" sz="2400" dirty="0" smtClean="0">
                <a:solidFill>
                  <a:srgbClr val="000000"/>
                </a:solidFill>
                <a:latin typeface="Calibri" pitchFamily="34" charset="0"/>
                <a:cs typeface="Calibri" pitchFamily="34" charset="0"/>
              </a:rPr>
              <a:t>Recently justified by Lin et. al.:</a:t>
            </a:r>
          </a:p>
        </p:txBody>
      </p:sp>
      <p:pic>
        <p:nvPicPr>
          <p:cNvPr id="11" name="图片 10"/>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bwMode="auto">
          <a:xfrm>
            <a:off x="5330218" y="1169776"/>
            <a:ext cx="337803" cy="23344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6" name="Text Box 16"/>
          <p:cNvSpPr txBox="1">
            <a:spLocks noChangeArrowheads="1"/>
          </p:cNvSpPr>
          <p:nvPr/>
        </p:nvSpPr>
        <p:spPr bwMode="auto">
          <a:xfrm>
            <a:off x="0" y="6362164"/>
            <a:ext cx="9144000" cy="523220"/>
          </a:xfrm>
          <a:prstGeom prst="rect">
            <a:avLst/>
          </a:prstGeom>
          <a:noFill/>
          <a:ln w="9525">
            <a:noFill/>
            <a:miter lim="800000"/>
            <a:headEnd/>
            <a:tailEnd/>
          </a:ln>
        </p:spPr>
        <p:txBody>
          <a:bodyPr wrap="square">
            <a:spAutoFit/>
          </a:bodyPr>
          <a:lstStyle/>
          <a:p>
            <a:pPr algn="just"/>
            <a:r>
              <a:rPr lang="en-US" sz="1400" dirty="0" smtClean="0">
                <a:solidFill>
                  <a:srgbClr val="CCCCCC"/>
                </a:solidFill>
                <a:latin typeface="+mn-lt"/>
              </a:rPr>
              <a:t>Z. </a:t>
            </a:r>
            <a:r>
              <a:rPr lang="en-US" sz="1400" dirty="0">
                <a:solidFill>
                  <a:srgbClr val="CCCCCC"/>
                </a:solidFill>
                <a:latin typeface="+mn-lt"/>
              </a:rPr>
              <a:t>Lin, </a:t>
            </a:r>
            <a:r>
              <a:rPr lang="en-US" sz="1400" dirty="0" smtClean="0">
                <a:solidFill>
                  <a:srgbClr val="CCCCCC"/>
                </a:solidFill>
                <a:latin typeface="+mn-lt"/>
              </a:rPr>
              <a:t>M. </a:t>
            </a:r>
            <a:r>
              <a:rPr lang="en-US" sz="1400" dirty="0">
                <a:solidFill>
                  <a:srgbClr val="CCCCCC"/>
                </a:solidFill>
                <a:latin typeface="+mn-lt"/>
              </a:rPr>
              <a:t>Chen, </a:t>
            </a:r>
            <a:r>
              <a:rPr lang="en-US" sz="1400" dirty="0" smtClean="0">
                <a:solidFill>
                  <a:srgbClr val="CCCCCC"/>
                </a:solidFill>
                <a:latin typeface="+mn-lt"/>
              </a:rPr>
              <a:t>L. </a:t>
            </a:r>
            <a:r>
              <a:rPr lang="en-US" sz="1400" dirty="0">
                <a:solidFill>
                  <a:srgbClr val="CCCCCC"/>
                </a:solidFill>
                <a:latin typeface="+mn-lt"/>
              </a:rPr>
              <a:t>Wu, and </a:t>
            </a:r>
            <a:r>
              <a:rPr lang="en-US" sz="1400" dirty="0" smtClean="0">
                <a:solidFill>
                  <a:srgbClr val="CCCCCC"/>
                </a:solidFill>
                <a:latin typeface="+mn-lt"/>
              </a:rPr>
              <a:t>Y. </a:t>
            </a:r>
            <a:r>
              <a:rPr lang="en-US" sz="1400" dirty="0">
                <a:solidFill>
                  <a:srgbClr val="CCCCCC"/>
                </a:solidFill>
                <a:latin typeface="+mn-lt"/>
              </a:rPr>
              <a:t>Ma, The Augmented Lagrange Multiplier Method for Exact Recovery of Corrupted Low-Rank Matrix, submitted to Mathematical Programming</a:t>
            </a:r>
            <a:r>
              <a:rPr lang="en-US" sz="1400" dirty="0">
                <a:latin typeface="+mn-lt"/>
              </a:rPr>
              <a:t>.</a:t>
            </a:r>
            <a:endParaRPr lang="en-US" sz="1400" dirty="0">
              <a:solidFill>
                <a:srgbClr val="CCCCCC"/>
              </a:solidFill>
              <a:latin typeface="+mn-lt"/>
            </a:endParaRPr>
          </a:p>
        </p:txBody>
      </p:sp>
      <p:pic>
        <p:nvPicPr>
          <p:cNvPr id="3" name="图片 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258762" y="3550704"/>
            <a:ext cx="8638616" cy="16199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图片 10"/>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auto">
          <a:xfrm>
            <a:off x="4530896" y="1965985"/>
            <a:ext cx="337803" cy="23344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345587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p:cNvSpPr/>
          <p:nvPr/>
        </p:nvSpPr>
        <p:spPr bwMode="auto">
          <a:xfrm>
            <a:off x="943608" y="4720988"/>
            <a:ext cx="7886650" cy="1457325"/>
          </a:xfrm>
          <a:prstGeom prst="rect">
            <a:avLst/>
          </a:prstGeom>
          <a:ln w="25400" cap="flat" cmpd="thickThin"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a:latin typeface="+mn-lt"/>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1268" name="Rectangle 14"/>
          <p:cNvSpPr>
            <a:spLocks noChangeArrowheads="1"/>
          </p:cNvSpPr>
          <p:nvPr/>
        </p:nvSpPr>
        <p:spPr bwMode="auto">
          <a:xfrm>
            <a:off x="165100" y="88900"/>
            <a:ext cx="5584734" cy="492443"/>
          </a:xfrm>
          <a:prstGeom prst="rect">
            <a:avLst/>
          </a:prstGeom>
          <a:noFill/>
          <a:ln w="9525">
            <a:noFill/>
            <a:miter lim="800000"/>
            <a:headEnd/>
            <a:tailEnd/>
          </a:ln>
        </p:spPr>
        <p:txBody>
          <a:bodyPr wrap="none">
            <a:spAutoFit/>
          </a:bodyPr>
          <a:lstStyle/>
          <a:p>
            <a:r>
              <a:rPr lang="en-US" sz="2600" b="1" dirty="0">
                <a:solidFill>
                  <a:srgbClr val="CCCCCC"/>
                </a:solidFill>
                <a:latin typeface="Calibri" pitchFamily="34" charset="0"/>
              </a:rPr>
              <a:t>Summary of </a:t>
            </a:r>
            <a:r>
              <a:rPr lang="en-US" altLang="zh-CN" sz="2600" b="1" dirty="0" smtClean="0">
                <a:solidFill>
                  <a:srgbClr val="CCCCCC"/>
                </a:solidFill>
                <a:latin typeface="Calibri" pitchFamily="34" charset="0"/>
              </a:rPr>
              <a:t>R</a:t>
            </a:r>
            <a:r>
              <a:rPr lang="en-US" sz="2600" b="1" dirty="0" smtClean="0">
                <a:solidFill>
                  <a:srgbClr val="CCCCCC"/>
                </a:solidFill>
                <a:latin typeface="Calibri" pitchFamily="34" charset="0"/>
              </a:rPr>
              <a:t>epresentative Algorithms</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4" name="图片 3" descr="TP_tmp"/>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410543" y="4259025"/>
            <a:ext cx="7920855" cy="4273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1271" name="Rectangle 26"/>
          <p:cNvSpPr>
            <a:spLocks noChangeArrowheads="1"/>
          </p:cNvSpPr>
          <p:nvPr/>
        </p:nvSpPr>
        <p:spPr bwMode="auto">
          <a:xfrm>
            <a:off x="1186446" y="5321063"/>
            <a:ext cx="831850" cy="366712"/>
          </a:xfrm>
          <a:prstGeom prst="rect">
            <a:avLst/>
          </a:prstGeom>
          <a:noFill/>
          <a:ln w="9525">
            <a:noFill/>
            <a:miter lim="800000"/>
            <a:headEnd/>
            <a:tailEnd/>
          </a:ln>
        </p:spPr>
        <p:txBody>
          <a:bodyPr wrap="none">
            <a:spAutoFit/>
          </a:bodyPr>
          <a:lstStyle/>
          <a:p>
            <a:pPr eaLnBrk="0" hangingPunct="0"/>
            <a:r>
              <a:rPr lang="en-US" i="1">
                <a:solidFill>
                  <a:srgbClr val="000080"/>
                </a:solidFill>
                <a:latin typeface="Calibri" pitchFamily="34" charset="0"/>
              </a:rPr>
              <a:t>repeat</a:t>
            </a:r>
          </a:p>
        </p:txBody>
      </p:sp>
      <p:sp>
        <p:nvSpPr>
          <p:cNvPr id="11275" name="Rectangle 14"/>
          <p:cNvSpPr>
            <a:spLocks noChangeArrowheads="1"/>
          </p:cNvSpPr>
          <p:nvPr/>
        </p:nvSpPr>
        <p:spPr bwMode="auto">
          <a:xfrm>
            <a:off x="257758" y="3724956"/>
            <a:ext cx="979755" cy="492443"/>
          </a:xfrm>
          <a:prstGeom prst="rect">
            <a:avLst/>
          </a:prstGeom>
          <a:noFill/>
          <a:ln w="9525">
            <a:noFill/>
            <a:miter lim="800000"/>
            <a:headEnd/>
            <a:tailEnd/>
          </a:ln>
        </p:spPr>
        <p:txBody>
          <a:bodyPr wrap="none">
            <a:spAutoFit/>
          </a:bodyPr>
          <a:lstStyle/>
          <a:p>
            <a:r>
              <a:rPr lang="en-US" sz="2600" b="1" dirty="0" smtClean="0">
                <a:latin typeface="Calibri" pitchFamily="34" charset="0"/>
              </a:rPr>
              <a:t>ADM</a:t>
            </a:r>
            <a:r>
              <a:rPr lang="en-US" sz="2600" b="1" dirty="0">
                <a:latin typeface="Calibri" pitchFamily="34" charset="0"/>
              </a:rPr>
              <a:t>:</a:t>
            </a:r>
            <a:endParaRPr lang="en-US" sz="3800" i="1" dirty="0">
              <a:latin typeface="Calibri" pitchFamily="34" charset="0"/>
            </a:endParaRPr>
          </a:p>
        </p:txBody>
      </p:sp>
      <p:cxnSp>
        <p:nvCxnSpPr>
          <p:cNvPr id="27" name="Straight Connector 26"/>
          <p:cNvCxnSpPr/>
          <p:nvPr/>
        </p:nvCxnSpPr>
        <p:spPr>
          <a:xfrm>
            <a:off x="0" y="3475355"/>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279" name="Rectangle 27"/>
          <p:cNvSpPr>
            <a:spLocks noChangeArrowheads="1"/>
          </p:cNvSpPr>
          <p:nvPr/>
        </p:nvSpPr>
        <p:spPr bwMode="auto">
          <a:xfrm>
            <a:off x="6482346" y="4892438"/>
            <a:ext cx="2419350" cy="366712"/>
          </a:xfrm>
          <a:prstGeom prst="rect">
            <a:avLst/>
          </a:prstGeom>
          <a:noFill/>
          <a:ln w="9525">
            <a:noFill/>
            <a:miter lim="800000"/>
            <a:headEnd/>
            <a:tailEnd/>
          </a:ln>
        </p:spPr>
        <p:txBody>
          <a:bodyPr wrap="none">
            <a:spAutoFit/>
          </a:bodyPr>
          <a:lstStyle/>
          <a:p>
            <a:pPr eaLnBrk="0" hangingPunct="0"/>
            <a:r>
              <a:rPr lang="en-US" i="1">
                <a:solidFill>
                  <a:srgbClr val="000080"/>
                </a:solidFill>
                <a:latin typeface="Calibri" pitchFamily="34" charset="0"/>
              </a:rPr>
              <a:t>Shrink singular values</a:t>
            </a:r>
          </a:p>
        </p:txBody>
      </p:sp>
      <p:sp>
        <p:nvSpPr>
          <p:cNvPr id="11280" name="Rectangle 28"/>
          <p:cNvSpPr>
            <a:spLocks noChangeArrowheads="1"/>
          </p:cNvSpPr>
          <p:nvPr/>
        </p:nvSpPr>
        <p:spPr bwMode="auto">
          <a:xfrm>
            <a:off x="6472821" y="5311538"/>
            <a:ext cx="2482850" cy="366712"/>
          </a:xfrm>
          <a:prstGeom prst="rect">
            <a:avLst/>
          </a:prstGeom>
          <a:noFill/>
          <a:ln w="9525">
            <a:noFill/>
            <a:miter lim="800000"/>
            <a:headEnd/>
            <a:tailEnd/>
          </a:ln>
        </p:spPr>
        <p:txBody>
          <a:bodyPr wrap="none">
            <a:spAutoFit/>
          </a:bodyPr>
          <a:lstStyle/>
          <a:p>
            <a:pPr eaLnBrk="0" hangingPunct="0"/>
            <a:r>
              <a:rPr lang="en-US" i="1">
                <a:solidFill>
                  <a:srgbClr val="000080"/>
                </a:solidFill>
                <a:latin typeface="Calibri" pitchFamily="34" charset="0"/>
              </a:rPr>
              <a:t>Shrink absolute values</a:t>
            </a:r>
          </a:p>
        </p:txBody>
      </p:sp>
      <p:pic>
        <p:nvPicPr>
          <p:cNvPr id="26" name="图片 2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2013324" y="4899595"/>
            <a:ext cx="4459497" cy="11001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useBgFill="1">
        <p:nvSpPr>
          <p:cNvPr id="22" name="Rectangle 21"/>
          <p:cNvSpPr/>
          <p:nvPr/>
        </p:nvSpPr>
        <p:spPr bwMode="auto">
          <a:xfrm>
            <a:off x="1343449" y="1613343"/>
            <a:ext cx="6286500" cy="1457325"/>
          </a:xfrm>
          <a:prstGeom prst="rect">
            <a:avLst/>
          </a:prstGeom>
          <a:ln w="25400" cap="flat" cmpd="thickThin"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a:latin typeface="+mn-lt"/>
              <a:ea typeface="ＭＳ Ｐゴシック" pitchFamily="-112" charset="-128"/>
              <a:cs typeface="+mn-cs"/>
            </a:endParaRPr>
          </a:p>
        </p:txBody>
      </p:sp>
      <p:sp>
        <p:nvSpPr>
          <p:cNvPr id="23" name="Left Brace 24"/>
          <p:cNvSpPr>
            <a:spLocks/>
          </p:cNvSpPr>
          <p:nvPr/>
        </p:nvSpPr>
        <p:spPr bwMode="auto">
          <a:xfrm>
            <a:off x="2140374" y="1768918"/>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sp>
        <p:nvSpPr>
          <p:cNvPr id="24" name="Rectangle 26"/>
          <p:cNvSpPr>
            <a:spLocks noChangeArrowheads="1"/>
          </p:cNvSpPr>
          <p:nvPr/>
        </p:nvSpPr>
        <p:spPr bwMode="auto">
          <a:xfrm>
            <a:off x="1364086" y="2146743"/>
            <a:ext cx="831850" cy="366713"/>
          </a:xfrm>
          <a:prstGeom prst="rect">
            <a:avLst/>
          </a:prstGeom>
          <a:noFill/>
          <a:ln w="9525">
            <a:noFill/>
            <a:miter lim="800000"/>
            <a:headEnd/>
            <a:tailEnd/>
          </a:ln>
        </p:spPr>
        <p:txBody>
          <a:bodyPr wrap="none">
            <a:spAutoFit/>
          </a:bodyPr>
          <a:lstStyle/>
          <a:p>
            <a:pPr eaLnBrk="0" hangingPunct="0"/>
            <a:r>
              <a:rPr lang="en-US" i="1">
                <a:solidFill>
                  <a:srgbClr val="000080"/>
                </a:solidFill>
                <a:latin typeface="Calibri" pitchFamily="34" charset="0"/>
              </a:rPr>
              <a:t>repeat</a:t>
            </a:r>
          </a:p>
        </p:txBody>
      </p:sp>
      <p:sp>
        <p:nvSpPr>
          <p:cNvPr id="25" name="Rectangle 14"/>
          <p:cNvSpPr>
            <a:spLocks noChangeArrowheads="1"/>
          </p:cNvSpPr>
          <p:nvPr/>
        </p:nvSpPr>
        <p:spPr bwMode="auto">
          <a:xfrm>
            <a:off x="310533" y="676172"/>
            <a:ext cx="515937" cy="492125"/>
          </a:xfrm>
          <a:prstGeom prst="rect">
            <a:avLst/>
          </a:prstGeom>
          <a:noFill/>
          <a:ln w="9525">
            <a:noFill/>
            <a:miter lim="800000"/>
            <a:headEnd/>
            <a:tailEnd/>
          </a:ln>
        </p:spPr>
        <p:txBody>
          <a:bodyPr wrap="none">
            <a:spAutoFit/>
          </a:bodyPr>
          <a:lstStyle/>
          <a:p>
            <a:r>
              <a:rPr lang="en-US" sz="2600" b="1" dirty="0">
                <a:latin typeface="Calibri" pitchFamily="34" charset="0"/>
              </a:rPr>
              <a:t>IT:</a:t>
            </a:r>
            <a:endParaRPr lang="en-US" sz="3800" i="1" dirty="0">
              <a:latin typeface="Calibri" pitchFamily="34" charset="0"/>
            </a:endParaRPr>
          </a:p>
        </p:txBody>
      </p:sp>
      <p:sp>
        <p:nvSpPr>
          <p:cNvPr id="29" name="Rectangle 27"/>
          <p:cNvSpPr>
            <a:spLocks noChangeArrowheads="1"/>
          </p:cNvSpPr>
          <p:nvPr/>
        </p:nvSpPr>
        <p:spPr bwMode="auto">
          <a:xfrm>
            <a:off x="5040736" y="1787968"/>
            <a:ext cx="2419350" cy="366713"/>
          </a:xfrm>
          <a:prstGeom prst="rect">
            <a:avLst/>
          </a:prstGeom>
          <a:noFill/>
          <a:ln w="9525">
            <a:noFill/>
            <a:miter lim="800000"/>
            <a:headEnd/>
            <a:tailEnd/>
          </a:ln>
        </p:spPr>
        <p:txBody>
          <a:bodyPr wrap="none">
            <a:spAutoFit/>
          </a:bodyPr>
          <a:lstStyle/>
          <a:p>
            <a:pPr eaLnBrk="0" hangingPunct="0"/>
            <a:r>
              <a:rPr lang="en-US" i="1">
                <a:solidFill>
                  <a:srgbClr val="000080"/>
                </a:solidFill>
                <a:latin typeface="Calibri" pitchFamily="34" charset="0"/>
              </a:rPr>
              <a:t>Shrink singular values</a:t>
            </a:r>
          </a:p>
        </p:txBody>
      </p:sp>
      <p:sp>
        <p:nvSpPr>
          <p:cNvPr id="31" name="Rectangle 28"/>
          <p:cNvSpPr>
            <a:spLocks noChangeArrowheads="1"/>
          </p:cNvSpPr>
          <p:nvPr/>
        </p:nvSpPr>
        <p:spPr bwMode="auto">
          <a:xfrm>
            <a:off x="5040736" y="2145156"/>
            <a:ext cx="2482850" cy="366712"/>
          </a:xfrm>
          <a:prstGeom prst="rect">
            <a:avLst/>
          </a:prstGeom>
          <a:noFill/>
          <a:ln w="9525">
            <a:noFill/>
            <a:miter lim="800000"/>
            <a:headEnd/>
            <a:tailEnd/>
          </a:ln>
        </p:spPr>
        <p:txBody>
          <a:bodyPr wrap="none">
            <a:spAutoFit/>
          </a:bodyPr>
          <a:lstStyle/>
          <a:p>
            <a:pPr eaLnBrk="0" hangingPunct="0"/>
            <a:r>
              <a:rPr lang="en-US" i="1">
                <a:solidFill>
                  <a:srgbClr val="000080"/>
                </a:solidFill>
                <a:latin typeface="Calibri" pitchFamily="34" charset="0"/>
              </a:rPr>
              <a:t>Shrink absolute values</a:t>
            </a:r>
          </a:p>
        </p:txBody>
      </p:sp>
      <p:pic>
        <p:nvPicPr>
          <p:cNvPr id="3" name="图片 2" descr="TP_tmp"/>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bwMode="auto">
          <a:xfrm>
            <a:off x="468014" y="1235285"/>
            <a:ext cx="7973867" cy="40065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3" name="图片 5"/>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bwMode="auto">
          <a:xfrm>
            <a:off x="2273616" y="1859020"/>
            <a:ext cx="4442602" cy="948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259726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79112" y="1010442"/>
            <a:ext cx="9148976" cy="4511491"/>
          </a:xfrm>
          <a:prstGeom prst="rect">
            <a:avLst/>
          </a:prstGeom>
        </p:spPr>
        <p:txBody>
          <a:bodyPr wrap="square">
            <a:spAutoFit/>
          </a:bodyPr>
          <a:lstStyle/>
          <a:p>
            <a:endParaRPr lang="en-US" sz="200"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sz="1050" dirty="0" smtClean="0">
              <a:latin typeface="Calibri" pitchFamily="34" charset="0"/>
            </a:endParaRPr>
          </a:p>
          <a:p>
            <a:r>
              <a:rPr lang="en-US" sz="2400" dirty="0" smtClean="0">
                <a:latin typeface="Calibri" pitchFamily="34" charset="0"/>
              </a:rPr>
              <a:t>Strong points:    </a:t>
            </a:r>
            <a:r>
              <a:rPr lang="en-US" sz="2000" b="1" dirty="0" smtClean="0">
                <a:latin typeface="Calibri" pitchFamily="34" charset="0"/>
              </a:rPr>
              <a:t>Scalable</a:t>
            </a:r>
            <a:r>
              <a:rPr lang="en-US" sz="2000" dirty="0" smtClean="0">
                <a:latin typeface="Calibri" pitchFamily="34" charset="0"/>
              </a:rPr>
              <a:t>: can solve medium-large problems.</a:t>
            </a:r>
            <a:endParaRPr lang="en-US" sz="2400" dirty="0" smtClean="0">
              <a:latin typeface="Calibri" pitchFamily="34" charset="0"/>
            </a:endParaRPr>
          </a:p>
          <a:p>
            <a:r>
              <a:rPr lang="en-US" sz="2000" dirty="0" smtClean="0">
                <a:latin typeface="Calibri" pitchFamily="34" charset="0"/>
              </a:rPr>
              <a:t>		   Further improved iteration complexity: down to 20-25 iterations</a:t>
            </a:r>
          </a:p>
          <a:p>
            <a:r>
              <a:rPr lang="en-US" sz="2000" b="1" i="1" dirty="0" smtClean="0">
                <a:latin typeface="Calibri" pitchFamily="34" charset="0"/>
              </a:rPr>
              <a:t>		   Best algorithm for this problem, in our experience. </a:t>
            </a:r>
            <a:endParaRPr lang="en-US" sz="2000" b="1" dirty="0" smtClean="0">
              <a:latin typeface="Calibri" pitchFamily="34" charset="0"/>
            </a:endParaRPr>
          </a:p>
          <a:p>
            <a:endParaRPr lang="en-US" sz="1400" dirty="0" smtClean="0">
              <a:latin typeface="Calibri" pitchFamily="34" charset="0"/>
            </a:endParaRPr>
          </a:p>
          <a:p>
            <a:endParaRPr lang="en-US" sz="1000" baseline="-25000" dirty="0" smtClean="0"/>
          </a:p>
          <a:p>
            <a:r>
              <a:rPr lang="en-US" sz="2400" dirty="0" smtClean="0">
                <a:latin typeface="Calibri" pitchFamily="34" charset="0"/>
              </a:rPr>
              <a:t>Weak point:    </a:t>
            </a:r>
            <a:r>
              <a:rPr lang="en-US" sz="2000" b="1" dirty="0" smtClean="0">
                <a:latin typeface="Calibri" pitchFamily="34" charset="0"/>
              </a:rPr>
              <a:t>   </a:t>
            </a:r>
            <a:r>
              <a:rPr lang="en-US" sz="2000" dirty="0" smtClean="0">
                <a:latin typeface="Calibri" pitchFamily="34" charset="0"/>
              </a:rPr>
              <a:t>Best convergence rate still open (at least </a:t>
            </a:r>
            <a:r>
              <a:rPr lang="en-US" sz="2000" i="1" dirty="0" smtClean="0">
                <a:latin typeface="Calibri" pitchFamily="34" charset="0"/>
              </a:rPr>
              <a:t>O</a:t>
            </a:r>
            <a:r>
              <a:rPr lang="en-US" sz="2000" dirty="0" smtClean="0">
                <a:latin typeface="Calibri" pitchFamily="34" charset="0"/>
              </a:rPr>
              <a:t>(</a:t>
            </a:r>
            <a:r>
              <a:rPr lang="en-US" sz="2000" i="1" dirty="0" smtClean="0">
                <a:latin typeface="Times New Roman" pitchFamily="18" charset="0"/>
                <a:cs typeface="Times New Roman" pitchFamily="18" charset="0"/>
              </a:rPr>
              <a:t>k</a:t>
            </a:r>
            <a:r>
              <a:rPr lang="en-US" sz="2000" baseline="30000" dirty="0" smtClean="0">
                <a:latin typeface="Calibri" pitchFamily="34" charset="0"/>
              </a:rPr>
              <a:t>―1</a:t>
            </a:r>
            <a:r>
              <a:rPr lang="en-US" sz="2000" dirty="0" smtClean="0">
                <a:latin typeface="Calibri" pitchFamily="34" charset="0"/>
              </a:rPr>
              <a:t>) </a:t>
            </a:r>
            <a:r>
              <a:rPr lang="en-US" sz="2000" dirty="0">
                <a:latin typeface="Calibri" pitchFamily="34" charset="0"/>
              </a:rPr>
              <a:t>[X. Yuan </a:t>
            </a:r>
            <a:r>
              <a:rPr lang="en-US" sz="2000" dirty="0" smtClean="0">
                <a:latin typeface="Calibri" pitchFamily="34" charset="0"/>
              </a:rPr>
              <a:t>et al.]).</a:t>
            </a:r>
          </a:p>
          <a:p>
            <a:r>
              <a:rPr lang="en-US" sz="2000" dirty="0" smtClean="0">
                <a:latin typeface="Calibri" pitchFamily="34" charset="0"/>
              </a:rPr>
              <a:t> 		  Extensions to &gt;2 terms still open. [X. Yuan and collaborators]</a:t>
            </a:r>
          </a:p>
          <a:p>
            <a:endParaRPr lang="en-US" sz="2000" dirty="0">
              <a:latin typeface="Calibri" pitchFamily="34" charset="0"/>
            </a:endParaRPr>
          </a:p>
        </p:txBody>
      </p:sp>
      <p:sp useBgFill="1">
        <p:nvSpPr>
          <p:cNvPr id="23" name="Rectangle 22"/>
          <p:cNvSpPr/>
          <p:nvPr/>
        </p:nvSpPr>
        <p:spPr bwMode="auto">
          <a:xfrm>
            <a:off x="1005020" y="877087"/>
            <a:ext cx="6823363" cy="1651509"/>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3003515"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ADM: Pros and Cons</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2" name="Left Brace 24"/>
          <p:cNvSpPr>
            <a:spLocks/>
          </p:cNvSpPr>
          <p:nvPr/>
        </p:nvSpPr>
        <p:spPr bwMode="auto">
          <a:xfrm>
            <a:off x="2501057" y="1127373"/>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pic>
        <p:nvPicPr>
          <p:cNvPr id="14" name="图片 2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2203433" y="1112000"/>
            <a:ext cx="4459497" cy="11001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0" name="Text Box 16"/>
          <p:cNvSpPr txBox="1">
            <a:spLocks noChangeArrowheads="1"/>
          </p:cNvSpPr>
          <p:nvPr/>
        </p:nvSpPr>
        <p:spPr bwMode="auto">
          <a:xfrm>
            <a:off x="0" y="6362164"/>
            <a:ext cx="9144000" cy="523220"/>
          </a:xfrm>
          <a:prstGeom prst="rect">
            <a:avLst/>
          </a:prstGeom>
          <a:noFill/>
          <a:ln w="9525">
            <a:noFill/>
            <a:miter lim="800000"/>
            <a:headEnd/>
            <a:tailEnd/>
          </a:ln>
        </p:spPr>
        <p:txBody>
          <a:bodyPr wrap="square">
            <a:spAutoFit/>
          </a:bodyPr>
          <a:lstStyle/>
          <a:p>
            <a:pPr algn="just"/>
            <a:r>
              <a:rPr lang="en-US" sz="1400" dirty="0" smtClean="0">
                <a:solidFill>
                  <a:srgbClr val="CCCCCC"/>
                </a:solidFill>
                <a:latin typeface="+mn-lt"/>
              </a:rPr>
              <a:t>Z. </a:t>
            </a:r>
            <a:r>
              <a:rPr lang="en-US" sz="1400" dirty="0">
                <a:solidFill>
                  <a:srgbClr val="CCCCCC"/>
                </a:solidFill>
                <a:latin typeface="+mn-lt"/>
              </a:rPr>
              <a:t>Lin, </a:t>
            </a:r>
            <a:r>
              <a:rPr lang="en-US" sz="1400" dirty="0" smtClean="0">
                <a:solidFill>
                  <a:srgbClr val="CCCCCC"/>
                </a:solidFill>
                <a:latin typeface="+mn-lt"/>
              </a:rPr>
              <a:t>M. </a:t>
            </a:r>
            <a:r>
              <a:rPr lang="en-US" sz="1400" dirty="0">
                <a:solidFill>
                  <a:srgbClr val="CCCCCC"/>
                </a:solidFill>
                <a:latin typeface="+mn-lt"/>
              </a:rPr>
              <a:t>Chen, </a:t>
            </a:r>
            <a:r>
              <a:rPr lang="en-US" sz="1400" dirty="0" smtClean="0">
                <a:solidFill>
                  <a:srgbClr val="CCCCCC"/>
                </a:solidFill>
                <a:latin typeface="+mn-lt"/>
              </a:rPr>
              <a:t>L. </a:t>
            </a:r>
            <a:r>
              <a:rPr lang="en-US" sz="1400" dirty="0">
                <a:solidFill>
                  <a:srgbClr val="CCCCCC"/>
                </a:solidFill>
                <a:latin typeface="+mn-lt"/>
              </a:rPr>
              <a:t>Wu, and </a:t>
            </a:r>
            <a:r>
              <a:rPr lang="en-US" sz="1400" dirty="0" smtClean="0">
                <a:solidFill>
                  <a:srgbClr val="CCCCCC"/>
                </a:solidFill>
                <a:latin typeface="+mn-lt"/>
              </a:rPr>
              <a:t>Y. </a:t>
            </a:r>
            <a:r>
              <a:rPr lang="en-US" sz="1400" dirty="0">
                <a:solidFill>
                  <a:srgbClr val="CCCCCC"/>
                </a:solidFill>
                <a:latin typeface="+mn-lt"/>
              </a:rPr>
              <a:t>Ma, The Augmented Lagrange Multiplier Method for Exact Recovery of Corrupted Low-Rank Matrix, submitted to Mathematical Programming</a:t>
            </a:r>
            <a:r>
              <a:rPr lang="en-US" sz="1400" dirty="0">
                <a:latin typeface="+mn-lt"/>
              </a:rPr>
              <a:t>.</a:t>
            </a:r>
            <a:endParaRPr lang="en-US" sz="1400" dirty="0">
              <a:solidFill>
                <a:srgbClr val="CCCCCC"/>
              </a:solidFill>
              <a:latin typeface="+mn-lt"/>
            </a:endParaRPr>
          </a:p>
        </p:txBody>
      </p:sp>
    </p:spTree>
    <p:extLst>
      <p:ext uri="{BB962C8B-B14F-4D97-AF65-F5344CB8AC3E}">
        <p14:creationId xmlns:p14="http://schemas.microsoft.com/office/powerpoint/2010/main" val="228553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78334" y="88900"/>
            <a:ext cx="8670130"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Convergence Rates of Gradient Algorithms in High-Dimension</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47234"/>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637105"/>
            <a:ext cx="7240537" cy="374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9"/>
          <p:cNvSpPr txBox="1">
            <a:spLocks noChangeArrowheads="1"/>
          </p:cNvSpPr>
          <p:nvPr/>
        </p:nvSpPr>
        <p:spPr bwMode="auto">
          <a:xfrm>
            <a:off x="82969" y="764704"/>
            <a:ext cx="8819567" cy="461665"/>
          </a:xfrm>
          <a:prstGeom prst="rect">
            <a:avLst/>
          </a:prstGeom>
          <a:noFill/>
          <a:ln w="9525">
            <a:noFill/>
            <a:miter lim="800000"/>
            <a:headEnd/>
            <a:tailEnd/>
          </a:ln>
        </p:spPr>
        <p:txBody>
          <a:bodyPr wrap="square">
            <a:spAutoFit/>
          </a:bodyPr>
          <a:lstStyle/>
          <a:p>
            <a:pPr eaLnBrk="0" hangingPunct="0">
              <a:spcBef>
                <a:spcPct val="50000"/>
              </a:spcBef>
            </a:pPr>
            <a:r>
              <a:rPr lang="en-US" altLang="zh-CN" sz="2400" dirty="0" smtClean="0">
                <a:solidFill>
                  <a:srgbClr val="000000"/>
                </a:solidFill>
                <a:latin typeface="Calibri" pitchFamily="34" charset="0"/>
                <a:cs typeface="Calibri" pitchFamily="34" charset="0"/>
              </a:rPr>
              <a:t>Convergence rates for first-order gradient algorithms:</a:t>
            </a:r>
          </a:p>
        </p:txBody>
      </p:sp>
      <p:pic>
        <p:nvPicPr>
          <p:cNvPr id="3"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306233" y="1247342"/>
            <a:ext cx="4438232" cy="125484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7" name="Text Box 9"/>
          <p:cNvSpPr txBox="1">
            <a:spLocks noChangeArrowheads="1"/>
          </p:cNvSpPr>
          <p:nvPr/>
        </p:nvSpPr>
        <p:spPr bwMode="auto">
          <a:xfrm>
            <a:off x="4770729" y="1196752"/>
            <a:ext cx="4409783" cy="369332"/>
          </a:xfrm>
          <a:prstGeom prst="rect">
            <a:avLst/>
          </a:prstGeom>
          <a:noFill/>
          <a:ln w="9525">
            <a:noFill/>
            <a:miter lim="800000"/>
            <a:headEnd/>
            <a:tailEnd/>
          </a:ln>
        </p:spPr>
        <p:txBody>
          <a:bodyPr wrap="square">
            <a:spAutoFit/>
          </a:bodyPr>
          <a:lstStyle/>
          <a:p>
            <a:pPr eaLnBrk="0" hangingPunct="0">
              <a:spcBef>
                <a:spcPct val="50000"/>
              </a:spcBef>
            </a:pPr>
            <a:r>
              <a:rPr lang="en-US" altLang="zh-CN" dirty="0" smtClean="0">
                <a:solidFill>
                  <a:srgbClr val="000000"/>
                </a:solidFill>
                <a:latin typeface="Calibri" pitchFamily="34" charset="0"/>
                <a:cs typeface="Calibri" pitchFamily="34" charset="0"/>
              </a:rPr>
              <a:t>[</a:t>
            </a:r>
            <a:r>
              <a:rPr lang="en-US" altLang="zh-CN" dirty="0" err="1" smtClean="0">
                <a:solidFill>
                  <a:srgbClr val="000000"/>
                </a:solidFill>
                <a:latin typeface="Calibri" pitchFamily="34" charset="0"/>
                <a:cs typeface="Calibri" pitchFamily="34" charset="0"/>
              </a:rPr>
              <a:t>Agarwal</a:t>
            </a:r>
            <a:r>
              <a:rPr lang="en-US" altLang="zh-CN" dirty="0" smtClean="0">
                <a:solidFill>
                  <a:srgbClr val="000000"/>
                </a:solidFill>
                <a:latin typeface="Calibri" pitchFamily="34" charset="0"/>
                <a:cs typeface="Calibri" pitchFamily="34" charset="0"/>
              </a:rPr>
              <a:t>, </a:t>
            </a:r>
            <a:r>
              <a:rPr lang="en-US" altLang="zh-CN" dirty="0" err="1" smtClean="0">
                <a:solidFill>
                  <a:srgbClr val="000000"/>
                </a:solidFill>
                <a:latin typeface="Calibri" pitchFamily="34" charset="0"/>
                <a:cs typeface="Calibri" pitchFamily="34" charset="0"/>
              </a:rPr>
              <a:t>Negahban</a:t>
            </a:r>
            <a:r>
              <a:rPr lang="en-US" altLang="zh-CN" dirty="0" smtClean="0">
                <a:solidFill>
                  <a:srgbClr val="000000"/>
                </a:solidFill>
                <a:latin typeface="Calibri" pitchFamily="34" charset="0"/>
                <a:cs typeface="Calibri" pitchFamily="34" charset="0"/>
              </a:rPr>
              <a:t>, Wainwright, NIPS 2010]</a:t>
            </a:r>
          </a:p>
        </p:txBody>
      </p:sp>
    </p:spTree>
    <p:extLst>
      <p:ext uri="{BB962C8B-B14F-4D97-AF65-F5344CB8AC3E}">
        <p14:creationId xmlns:p14="http://schemas.microsoft.com/office/powerpoint/2010/main" val="809512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7"/>
          <p:cNvSpPr/>
          <p:nvPr/>
        </p:nvSpPr>
        <p:spPr bwMode="auto">
          <a:xfrm>
            <a:off x="395535" y="1628800"/>
            <a:ext cx="8334375" cy="727633"/>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sz="2400">
              <a:latin typeface="+mn-lt"/>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2105641"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Our Roadmap</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395536" y="2452826"/>
            <a:ext cx="8334375" cy="2431435"/>
          </a:xfrm>
          <a:prstGeom prst="rect">
            <a:avLst/>
          </a:prstGeom>
          <a:noFill/>
          <a:ln w="9525">
            <a:noFill/>
            <a:miter lim="800000"/>
            <a:headEnd/>
            <a:tailEnd/>
          </a:ln>
        </p:spPr>
        <p:txBody>
          <a:bodyPr>
            <a:spAutoFit/>
          </a:bodyPr>
          <a:lstStyle/>
          <a:p>
            <a:r>
              <a:rPr lang="en-US" sz="2400" dirty="0" smtClean="0">
                <a:latin typeface="+mn-lt"/>
              </a:rPr>
              <a:t>Make the iterations as few as possible:</a:t>
            </a:r>
          </a:p>
          <a:p>
            <a:pPr lvl="1" eaLnBrk="1" fontAlgn="auto" hangingPunct="1">
              <a:spcAft>
                <a:spcPts val="0"/>
              </a:spcAft>
              <a:buNone/>
              <a:defRPr/>
            </a:pPr>
            <a:r>
              <a:rPr lang="en-US" sz="2000" dirty="0">
                <a:latin typeface="+mn-lt"/>
              </a:rPr>
              <a:t>Iterative </a:t>
            </a:r>
            <a:r>
              <a:rPr lang="en-US" sz="2000" dirty="0" err="1">
                <a:latin typeface="+mn-lt"/>
              </a:rPr>
              <a:t>Thresholding</a:t>
            </a:r>
            <a:r>
              <a:rPr lang="en-US" sz="2000" dirty="0">
                <a:latin typeface="+mn-lt"/>
              </a:rPr>
              <a:t> </a:t>
            </a:r>
            <a:r>
              <a:rPr lang="en-US" sz="1200" dirty="0">
                <a:latin typeface="+mn-lt"/>
              </a:rPr>
              <a:t>			</a:t>
            </a:r>
          </a:p>
          <a:p>
            <a:pPr lvl="1" eaLnBrk="1" fontAlgn="auto" hangingPunct="1">
              <a:spcAft>
                <a:spcPts val="0"/>
              </a:spcAft>
              <a:buNone/>
              <a:defRPr/>
            </a:pPr>
            <a:r>
              <a:rPr lang="en-US" sz="2000" dirty="0">
                <a:latin typeface="+mn-lt"/>
              </a:rPr>
              <a:t>Accelerated Proximal Gradient</a:t>
            </a:r>
            <a:r>
              <a:rPr lang="en-US" sz="1200" dirty="0">
                <a:latin typeface="+mn-lt"/>
              </a:rPr>
              <a:t>			</a:t>
            </a:r>
          </a:p>
          <a:p>
            <a:pPr lvl="1" eaLnBrk="1" fontAlgn="auto" hangingPunct="1">
              <a:spcAft>
                <a:spcPts val="0"/>
              </a:spcAft>
              <a:buNone/>
              <a:defRPr/>
            </a:pPr>
            <a:r>
              <a:rPr lang="en-US" sz="2000" dirty="0">
                <a:latin typeface="+mn-lt"/>
              </a:rPr>
              <a:t>Augmented Lagrange Multiplier</a:t>
            </a:r>
            <a:r>
              <a:rPr lang="en-US" sz="1200" dirty="0">
                <a:latin typeface="+mn-lt"/>
              </a:rPr>
              <a:t>			</a:t>
            </a:r>
          </a:p>
          <a:p>
            <a:pPr lvl="1" eaLnBrk="1" fontAlgn="auto" hangingPunct="1">
              <a:spcAft>
                <a:spcPts val="0"/>
              </a:spcAft>
              <a:buNone/>
              <a:defRPr/>
            </a:pPr>
            <a:r>
              <a:rPr lang="en-US" sz="2000" dirty="0">
                <a:latin typeface="+mn-lt"/>
              </a:rPr>
              <a:t>Alternating </a:t>
            </a:r>
            <a:r>
              <a:rPr lang="en-US" sz="2000" dirty="0" smtClean="0">
                <a:latin typeface="+mn-lt"/>
              </a:rPr>
              <a:t>Direction </a:t>
            </a:r>
            <a:r>
              <a:rPr lang="en-US" sz="2000" dirty="0">
                <a:latin typeface="+mn-lt"/>
              </a:rPr>
              <a:t>Method of Multipliers</a:t>
            </a:r>
          </a:p>
          <a:p>
            <a:pPr lvl="1"/>
            <a:endParaRPr lang="en-US" sz="2400" dirty="0">
              <a:solidFill>
                <a:srgbClr val="FF0000"/>
              </a:solidFill>
              <a:latin typeface="+mn-lt"/>
            </a:endParaRPr>
          </a:p>
          <a:p>
            <a:endParaRPr lang="en-US" sz="2400" dirty="0">
              <a:solidFill>
                <a:srgbClr val="FF0000"/>
              </a:solidFill>
              <a:latin typeface="Calibri" pitchFamily="34" charset="0"/>
            </a:endParaRPr>
          </a:p>
        </p:txBody>
      </p:sp>
      <p:sp>
        <p:nvSpPr>
          <p:cNvPr id="5128" name="Left Brace 24"/>
          <p:cNvSpPr>
            <a:spLocks/>
          </p:cNvSpPr>
          <p:nvPr/>
        </p:nvSpPr>
        <p:spPr bwMode="auto">
          <a:xfrm>
            <a:off x="2155825" y="3802062"/>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sp>
        <p:nvSpPr>
          <p:cNvPr id="20" name="Rectangle 12"/>
          <p:cNvSpPr>
            <a:spLocks noChangeArrowheads="1"/>
          </p:cNvSpPr>
          <p:nvPr/>
        </p:nvSpPr>
        <p:spPr bwMode="auto">
          <a:xfrm>
            <a:off x="395536" y="4397042"/>
            <a:ext cx="8334375" cy="1446550"/>
          </a:xfrm>
          <a:prstGeom prst="rect">
            <a:avLst/>
          </a:prstGeom>
          <a:noFill/>
          <a:ln w="9525">
            <a:noFill/>
            <a:miter lim="800000"/>
            <a:headEnd/>
            <a:tailEnd/>
          </a:ln>
        </p:spPr>
        <p:txBody>
          <a:bodyPr>
            <a:spAutoFit/>
          </a:bodyPr>
          <a:lstStyle/>
          <a:p>
            <a:r>
              <a:rPr lang="en-US" altLang="zh-CN" sz="2400" dirty="0" smtClean="0">
                <a:latin typeface="+mn-lt"/>
              </a:rPr>
              <a:t>Make the iterations as efficient as possible:</a:t>
            </a:r>
          </a:p>
          <a:p>
            <a:pPr lvl="1" eaLnBrk="1" fontAlgn="auto" hangingPunct="1">
              <a:spcAft>
                <a:spcPts val="0"/>
              </a:spcAft>
              <a:buNone/>
              <a:defRPr/>
            </a:pPr>
            <a:r>
              <a:rPr lang="en-US" sz="2000" b="1" dirty="0" smtClean="0">
                <a:latin typeface="+mn-lt"/>
              </a:rPr>
              <a:t>Partial </a:t>
            </a:r>
            <a:r>
              <a:rPr lang="en-US" sz="2000" b="1" dirty="0">
                <a:latin typeface="+mn-lt"/>
              </a:rPr>
              <a:t>SVD </a:t>
            </a:r>
            <a:r>
              <a:rPr lang="en-US" sz="2000" b="1" i="1" dirty="0" smtClean="0">
                <a:latin typeface="+mn-lt"/>
              </a:rPr>
              <a:t>O</a:t>
            </a:r>
            <a:r>
              <a:rPr lang="en-US" sz="2000" b="1" dirty="0" smtClean="0">
                <a:latin typeface="+mn-lt"/>
              </a:rPr>
              <a:t>(</a:t>
            </a:r>
            <a:r>
              <a:rPr lang="en-US" sz="2000" b="1" i="1" dirty="0" smtClean="0">
                <a:latin typeface="+mn-lt"/>
              </a:rPr>
              <a:t>rn</a:t>
            </a:r>
            <a:r>
              <a:rPr lang="en-US" sz="2000" b="1" baseline="30000" dirty="0" smtClean="0">
                <a:latin typeface="+mn-lt"/>
              </a:rPr>
              <a:t>2</a:t>
            </a:r>
            <a:r>
              <a:rPr lang="en-US" sz="2000" b="1" dirty="0" smtClean="0">
                <a:latin typeface="+mn-lt"/>
              </a:rPr>
              <a:t>)</a:t>
            </a:r>
          </a:p>
          <a:p>
            <a:pPr lvl="1" eaLnBrk="1" fontAlgn="auto" hangingPunct="1">
              <a:spcAft>
                <a:spcPts val="0"/>
              </a:spcAft>
              <a:buNone/>
              <a:defRPr/>
            </a:pPr>
            <a:r>
              <a:rPr lang="en-US" sz="2000" dirty="0" smtClean="0">
                <a:latin typeface="+mn-lt"/>
              </a:rPr>
              <a:t>Block </a:t>
            </a:r>
            <a:r>
              <a:rPr lang="en-US" sz="2000" dirty="0" err="1" smtClean="0">
                <a:latin typeface="+mn-lt"/>
              </a:rPr>
              <a:t>Lanczos</a:t>
            </a:r>
            <a:r>
              <a:rPr lang="en-US" sz="2000" dirty="0" smtClean="0">
                <a:latin typeface="+mn-lt"/>
              </a:rPr>
              <a:t> with Warm Start (BLWS)</a:t>
            </a:r>
            <a:endParaRPr lang="en-US" sz="2000" dirty="0">
              <a:latin typeface="+mn-lt"/>
            </a:endParaRPr>
          </a:p>
          <a:p>
            <a:endParaRPr lang="en-US" sz="2400" dirty="0">
              <a:latin typeface="Calibri" pitchFamily="34" charset="0"/>
            </a:endParaRPr>
          </a:p>
        </p:txBody>
      </p:sp>
      <p:sp>
        <p:nvSpPr>
          <p:cNvPr id="12" name="Rectangle 12"/>
          <p:cNvSpPr>
            <a:spLocks noChangeArrowheads="1"/>
          </p:cNvSpPr>
          <p:nvPr/>
        </p:nvSpPr>
        <p:spPr bwMode="auto">
          <a:xfrm>
            <a:off x="1063654" y="1743199"/>
            <a:ext cx="7252762" cy="461665"/>
          </a:xfrm>
          <a:prstGeom prst="rect">
            <a:avLst/>
          </a:prstGeom>
          <a:noFill/>
          <a:ln w="9525">
            <a:noFill/>
            <a:miter lim="800000"/>
            <a:headEnd/>
            <a:tailEnd/>
          </a:ln>
        </p:spPr>
        <p:txBody>
          <a:bodyPr wrap="square">
            <a:spAutoFit/>
          </a:bodyPr>
          <a:lstStyle/>
          <a:p>
            <a:r>
              <a:rPr lang="en-US" altLang="zh-CN" sz="2400" dirty="0" smtClean="0">
                <a:latin typeface="Calibri" pitchFamily="34" charset="0"/>
              </a:rPr>
              <a:t>Computing time ≈ #iterations × time for each iteration</a:t>
            </a:r>
          </a:p>
        </p:txBody>
      </p:sp>
      <p:sp>
        <p:nvSpPr>
          <p:cNvPr id="10" name="Rectangle 9"/>
          <p:cNvSpPr/>
          <p:nvPr/>
        </p:nvSpPr>
        <p:spPr>
          <a:xfrm>
            <a:off x="327973" y="836712"/>
            <a:ext cx="8724124" cy="461665"/>
          </a:xfrm>
          <a:prstGeom prst="rect">
            <a:avLst/>
          </a:prstGeom>
        </p:spPr>
        <p:txBody>
          <a:bodyPr wrap="square">
            <a:spAutoFit/>
          </a:bodyPr>
          <a:lstStyle/>
          <a:p>
            <a:r>
              <a:rPr lang="en-US" sz="2400" dirty="0" smtClean="0">
                <a:latin typeface="Calibri" pitchFamily="34" charset="0"/>
              </a:rPr>
              <a:t>Next: </a:t>
            </a:r>
            <a:r>
              <a:rPr lang="en-US" sz="2400" i="1" dirty="0" smtClean="0">
                <a:latin typeface="Calibri" pitchFamily="34" charset="0"/>
              </a:rPr>
              <a:t>Can we reduce the complexity of each iteration?</a:t>
            </a:r>
            <a:endParaRPr lang="en-US" sz="2400" i="1" dirty="0"/>
          </a:p>
        </p:txBody>
      </p:sp>
    </p:spTree>
    <p:extLst>
      <p:ext uri="{BB962C8B-B14F-4D97-AF65-F5344CB8AC3E}">
        <p14:creationId xmlns:p14="http://schemas.microsoft.com/office/powerpoint/2010/main" val="1853391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p:cNvSpPr/>
          <p:nvPr/>
        </p:nvSpPr>
        <p:spPr bwMode="auto">
          <a:xfrm>
            <a:off x="277233" y="3717032"/>
            <a:ext cx="8465551" cy="1054350"/>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ea typeface="ＭＳ Ｐゴシック" pitchFamily="-112" charset="-128"/>
              <a:cs typeface="+mn-cs"/>
            </a:endParaRPr>
          </a:p>
        </p:txBody>
      </p:sp>
      <p:sp useBgFill="1">
        <p:nvSpPr>
          <p:cNvPr id="28" name="Rectangle 27"/>
          <p:cNvSpPr/>
          <p:nvPr/>
        </p:nvSpPr>
        <p:spPr bwMode="auto">
          <a:xfrm>
            <a:off x="611560" y="1107579"/>
            <a:ext cx="8246690" cy="1457325"/>
          </a:xfrm>
          <a:prstGeom prst="rect">
            <a:avLst/>
          </a:prstGeom>
          <a:ln w="25400" cap="flat" cmpd="thickThin"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a:latin typeface="+mn-lt"/>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1268" name="Rectangle 14"/>
          <p:cNvSpPr>
            <a:spLocks noChangeArrowheads="1"/>
          </p:cNvSpPr>
          <p:nvPr/>
        </p:nvSpPr>
        <p:spPr bwMode="auto">
          <a:xfrm>
            <a:off x="165100" y="88900"/>
            <a:ext cx="2566408" cy="492443"/>
          </a:xfrm>
          <a:prstGeom prst="rect">
            <a:avLst/>
          </a:prstGeom>
          <a:noFill/>
          <a:ln w="9525">
            <a:noFill/>
            <a:miter lim="800000"/>
            <a:headEnd/>
            <a:tailEnd/>
          </a:ln>
        </p:spPr>
        <p:txBody>
          <a:bodyPr wrap="none">
            <a:spAutoFit/>
          </a:bodyPr>
          <a:lstStyle/>
          <a:p>
            <a:r>
              <a:rPr lang="en-US" altLang="zh-CN" sz="2600" b="1" dirty="0" smtClean="0">
                <a:solidFill>
                  <a:srgbClr val="CCCCCC"/>
                </a:solidFill>
                <a:latin typeface="Calibri" pitchFamily="34" charset="0"/>
              </a:rPr>
              <a:t>Using Partial</a:t>
            </a:r>
            <a:r>
              <a:rPr lang="en-US" sz="2600" b="1" dirty="0" smtClean="0">
                <a:solidFill>
                  <a:srgbClr val="CCCCCC"/>
                </a:solidFill>
                <a:latin typeface="Calibri" pitchFamily="34" charset="0"/>
              </a:rPr>
              <a:t> SVD</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1271" name="Rectangle 26"/>
          <p:cNvSpPr>
            <a:spLocks noChangeArrowheads="1"/>
          </p:cNvSpPr>
          <p:nvPr/>
        </p:nvSpPr>
        <p:spPr bwMode="auto">
          <a:xfrm>
            <a:off x="1214438" y="1707654"/>
            <a:ext cx="831850" cy="366712"/>
          </a:xfrm>
          <a:prstGeom prst="rect">
            <a:avLst/>
          </a:prstGeom>
          <a:noFill/>
          <a:ln w="9525">
            <a:noFill/>
            <a:miter lim="800000"/>
            <a:headEnd/>
            <a:tailEnd/>
          </a:ln>
        </p:spPr>
        <p:txBody>
          <a:bodyPr wrap="none">
            <a:spAutoFit/>
          </a:bodyPr>
          <a:lstStyle/>
          <a:p>
            <a:pPr eaLnBrk="0" hangingPunct="0"/>
            <a:r>
              <a:rPr lang="en-US" i="1">
                <a:solidFill>
                  <a:srgbClr val="000080"/>
                </a:solidFill>
                <a:latin typeface="Calibri" pitchFamily="34" charset="0"/>
              </a:rPr>
              <a:t>repeat</a:t>
            </a:r>
          </a:p>
        </p:txBody>
      </p:sp>
      <p:sp>
        <p:nvSpPr>
          <p:cNvPr id="11273" name="Left Brace 24"/>
          <p:cNvSpPr>
            <a:spLocks/>
          </p:cNvSpPr>
          <p:nvPr/>
        </p:nvSpPr>
        <p:spPr bwMode="auto">
          <a:xfrm>
            <a:off x="2084388" y="4384939"/>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sp>
        <p:nvSpPr>
          <p:cNvPr id="11275" name="Rectangle 14"/>
          <p:cNvSpPr>
            <a:spLocks noChangeArrowheads="1"/>
          </p:cNvSpPr>
          <p:nvPr/>
        </p:nvSpPr>
        <p:spPr bwMode="auto">
          <a:xfrm>
            <a:off x="323074" y="785813"/>
            <a:ext cx="854721" cy="400110"/>
          </a:xfrm>
          <a:prstGeom prst="rect">
            <a:avLst/>
          </a:prstGeom>
          <a:noFill/>
          <a:ln w="9525">
            <a:noFill/>
            <a:miter lim="800000"/>
            <a:headEnd/>
            <a:tailEnd/>
          </a:ln>
        </p:spPr>
        <p:txBody>
          <a:bodyPr wrap="none">
            <a:spAutoFit/>
          </a:bodyPr>
          <a:lstStyle/>
          <a:p>
            <a:r>
              <a:rPr lang="en-US" sz="2000" b="1" dirty="0" smtClean="0">
                <a:latin typeface="Calibri" pitchFamily="34" charset="0"/>
              </a:rPr>
              <a:t>ADM: </a:t>
            </a:r>
            <a:endParaRPr lang="en-US" sz="3200" b="1" i="1" dirty="0">
              <a:latin typeface="Calibri" pitchFamily="34" charset="0"/>
            </a:endParaRPr>
          </a:p>
        </p:txBody>
      </p:sp>
      <p:sp>
        <p:nvSpPr>
          <p:cNvPr id="11279" name="Rectangle 27"/>
          <p:cNvSpPr>
            <a:spLocks noChangeArrowheads="1"/>
          </p:cNvSpPr>
          <p:nvPr/>
        </p:nvSpPr>
        <p:spPr bwMode="auto">
          <a:xfrm>
            <a:off x="6510338" y="1279029"/>
            <a:ext cx="2419350" cy="366712"/>
          </a:xfrm>
          <a:prstGeom prst="rect">
            <a:avLst/>
          </a:prstGeom>
          <a:noFill/>
          <a:ln w="9525">
            <a:noFill/>
            <a:miter lim="800000"/>
            <a:headEnd/>
            <a:tailEnd/>
          </a:ln>
        </p:spPr>
        <p:txBody>
          <a:bodyPr wrap="none">
            <a:spAutoFit/>
          </a:bodyPr>
          <a:lstStyle/>
          <a:p>
            <a:pPr eaLnBrk="0" hangingPunct="0"/>
            <a:r>
              <a:rPr lang="en-US" i="1">
                <a:solidFill>
                  <a:srgbClr val="000080"/>
                </a:solidFill>
                <a:latin typeface="Calibri" pitchFamily="34" charset="0"/>
              </a:rPr>
              <a:t>Shrink singular values</a:t>
            </a:r>
          </a:p>
        </p:txBody>
      </p:sp>
      <p:sp>
        <p:nvSpPr>
          <p:cNvPr id="11280" name="Rectangle 28"/>
          <p:cNvSpPr>
            <a:spLocks noChangeArrowheads="1"/>
          </p:cNvSpPr>
          <p:nvPr/>
        </p:nvSpPr>
        <p:spPr bwMode="auto">
          <a:xfrm>
            <a:off x="6500813" y="1698129"/>
            <a:ext cx="2482850" cy="366712"/>
          </a:xfrm>
          <a:prstGeom prst="rect">
            <a:avLst/>
          </a:prstGeom>
          <a:noFill/>
          <a:ln w="9525">
            <a:noFill/>
            <a:miter lim="800000"/>
            <a:headEnd/>
            <a:tailEnd/>
          </a:ln>
        </p:spPr>
        <p:txBody>
          <a:bodyPr wrap="none">
            <a:spAutoFit/>
          </a:bodyPr>
          <a:lstStyle/>
          <a:p>
            <a:pPr eaLnBrk="0" hangingPunct="0"/>
            <a:r>
              <a:rPr lang="en-US" i="1">
                <a:solidFill>
                  <a:srgbClr val="000080"/>
                </a:solidFill>
                <a:latin typeface="Calibri" pitchFamily="34" charset="0"/>
              </a:rPr>
              <a:t>Shrink absolute values</a:t>
            </a:r>
          </a:p>
        </p:txBody>
      </p:sp>
      <p:pic>
        <p:nvPicPr>
          <p:cNvPr id="26" name="图片 2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bwMode="auto">
          <a:xfrm>
            <a:off x="2041316" y="1286186"/>
            <a:ext cx="4459497" cy="11001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1" name="Rectangle 14"/>
          <p:cNvSpPr>
            <a:spLocks noChangeArrowheads="1"/>
          </p:cNvSpPr>
          <p:nvPr/>
        </p:nvSpPr>
        <p:spPr bwMode="auto">
          <a:xfrm>
            <a:off x="484786" y="3865559"/>
            <a:ext cx="8155361" cy="400110"/>
          </a:xfrm>
          <a:prstGeom prst="rect">
            <a:avLst/>
          </a:prstGeom>
          <a:noFill/>
          <a:ln w="9525">
            <a:noFill/>
            <a:miter lim="800000"/>
            <a:headEnd/>
            <a:tailEnd/>
          </a:ln>
        </p:spPr>
        <p:txBody>
          <a:bodyPr wrap="square">
            <a:spAutoFit/>
          </a:bodyPr>
          <a:lstStyle/>
          <a:p>
            <a:r>
              <a:rPr lang="en-US" sz="2000" dirty="0" smtClean="0">
                <a:latin typeface="Calibri" pitchFamily="34" charset="0"/>
              </a:rPr>
              <a:t>Only need singular values of                                     that are larger than         . </a:t>
            </a:r>
            <a:endParaRPr lang="en-US" sz="3200" i="1" dirty="0">
              <a:latin typeface="Calibri" pitchFamily="34" charset="0"/>
            </a:endParaRPr>
          </a:p>
        </p:txBody>
      </p:sp>
      <p:pic>
        <p:nvPicPr>
          <p:cNvPr id="5" name="图片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bwMode="auto">
          <a:xfrm>
            <a:off x="3571999" y="3871699"/>
            <a:ext cx="1900304" cy="38451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图片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bwMode="auto">
          <a:xfrm>
            <a:off x="7642584" y="3854998"/>
            <a:ext cx="494199" cy="38946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9" name="Rectangle 14"/>
          <p:cNvSpPr>
            <a:spLocks noChangeArrowheads="1"/>
          </p:cNvSpPr>
          <p:nvPr/>
        </p:nvSpPr>
        <p:spPr bwMode="auto">
          <a:xfrm>
            <a:off x="133792" y="4991463"/>
            <a:ext cx="5804666" cy="400110"/>
          </a:xfrm>
          <a:prstGeom prst="rect">
            <a:avLst/>
          </a:prstGeom>
          <a:noFill/>
          <a:ln w="9525">
            <a:noFill/>
            <a:miter lim="800000"/>
            <a:headEnd/>
            <a:tailEnd/>
          </a:ln>
        </p:spPr>
        <p:txBody>
          <a:bodyPr wrap="none">
            <a:spAutoFit/>
          </a:bodyPr>
          <a:lstStyle/>
          <a:p>
            <a:r>
              <a:rPr lang="en-US" altLang="zh-CN" sz="2000" dirty="0" smtClean="0">
                <a:latin typeface="Calibri" pitchFamily="34" charset="0"/>
              </a:rPr>
              <a:t>PROPACK</a:t>
            </a:r>
            <a:r>
              <a:rPr lang="en-US" altLang="zh-CN" sz="2000" dirty="0">
                <a:latin typeface="Calibri" pitchFamily="34" charset="0"/>
              </a:rPr>
              <a:t>: </a:t>
            </a:r>
            <a:r>
              <a:rPr lang="en-US" altLang="zh-CN" sz="2000" dirty="0">
                <a:latin typeface="Calibri" pitchFamily="34" charset="0"/>
                <a:hlinkClick r:id="rId11"/>
              </a:rPr>
              <a:t>http://soi.stanford.edu/~rmunk/PROPACK</a:t>
            </a:r>
            <a:r>
              <a:rPr lang="en-US" altLang="zh-CN" sz="2000" dirty="0" smtClean="0">
                <a:latin typeface="Calibri" pitchFamily="34" charset="0"/>
                <a:hlinkClick r:id="rId11"/>
              </a:rPr>
              <a:t>/</a:t>
            </a:r>
            <a:r>
              <a:rPr lang="en-US" altLang="zh-CN" sz="2000" dirty="0" smtClean="0">
                <a:latin typeface="Calibri" pitchFamily="34" charset="0"/>
              </a:rPr>
              <a:t> </a:t>
            </a:r>
            <a:endParaRPr lang="en-US" sz="2000" dirty="0">
              <a:latin typeface="Calibri" pitchFamily="34" charset="0"/>
            </a:endParaRPr>
          </a:p>
        </p:txBody>
      </p:sp>
      <p:sp>
        <p:nvSpPr>
          <p:cNvPr id="31" name="Rectangle 14"/>
          <p:cNvSpPr>
            <a:spLocks noChangeArrowheads="1"/>
          </p:cNvSpPr>
          <p:nvPr/>
        </p:nvSpPr>
        <p:spPr bwMode="auto">
          <a:xfrm>
            <a:off x="314196" y="2852936"/>
            <a:ext cx="940835" cy="400110"/>
          </a:xfrm>
          <a:prstGeom prst="rect">
            <a:avLst/>
          </a:prstGeom>
          <a:noFill/>
          <a:ln w="9525">
            <a:noFill/>
            <a:miter lim="800000"/>
            <a:headEnd/>
            <a:tailEnd/>
          </a:ln>
        </p:spPr>
        <p:txBody>
          <a:bodyPr wrap="none">
            <a:spAutoFit/>
          </a:bodyPr>
          <a:lstStyle/>
          <a:p>
            <a:r>
              <a:rPr lang="en-US" altLang="zh-CN" sz="2000" b="1" dirty="0" smtClean="0">
                <a:latin typeface="Calibri" pitchFamily="34" charset="0"/>
              </a:rPr>
              <a:t>Recall: </a:t>
            </a:r>
            <a:endParaRPr lang="en-US" sz="2000" b="1" dirty="0">
              <a:latin typeface="Calibri" pitchFamily="34" charset="0"/>
            </a:endParaRPr>
          </a:p>
        </p:txBody>
      </p:sp>
      <p:pic>
        <p:nvPicPr>
          <p:cNvPr id="2" name="图片 1"/>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bwMode="auto">
          <a:xfrm>
            <a:off x="1438331" y="2878454"/>
            <a:ext cx="6474375" cy="35206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3" name="Rectangle 14"/>
          <p:cNvSpPr>
            <a:spLocks noChangeArrowheads="1"/>
          </p:cNvSpPr>
          <p:nvPr/>
        </p:nvSpPr>
        <p:spPr bwMode="auto">
          <a:xfrm>
            <a:off x="531439" y="4258046"/>
            <a:ext cx="4136261" cy="400110"/>
          </a:xfrm>
          <a:prstGeom prst="rect">
            <a:avLst/>
          </a:prstGeom>
          <a:noFill/>
          <a:ln w="9525">
            <a:noFill/>
            <a:miter lim="800000"/>
            <a:headEnd/>
            <a:tailEnd/>
          </a:ln>
        </p:spPr>
        <p:txBody>
          <a:bodyPr wrap="none">
            <a:spAutoFit/>
          </a:bodyPr>
          <a:lstStyle/>
          <a:p>
            <a:r>
              <a:rPr lang="en-US" altLang="zh-CN" sz="2000" dirty="0" smtClean="0">
                <a:latin typeface="Calibri" pitchFamily="34" charset="0"/>
              </a:rPr>
              <a:t>Cuts complexity from </a:t>
            </a:r>
            <a:r>
              <a:rPr lang="en-US" altLang="zh-CN" sz="2000" i="1" dirty="0" smtClean="0">
                <a:latin typeface="Calibri" pitchFamily="34" charset="0"/>
              </a:rPr>
              <a:t>O</a:t>
            </a:r>
            <a:r>
              <a:rPr lang="en-US" altLang="zh-CN" sz="2000" dirty="0" smtClean="0">
                <a:latin typeface="Calibri" pitchFamily="34" charset="0"/>
              </a:rPr>
              <a:t>(</a:t>
            </a:r>
            <a:r>
              <a:rPr lang="en-US" altLang="zh-CN" sz="2000" i="1" dirty="0" smtClean="0">
                <a:latin typeface="Calibri" pitchFamily="34" charset="0"/>
              </a:rPr>
              <a:t>n</a:t>
            </a:r>
            <a:r>
              <a:rPr lang="en-US" altLang="zh-CN" sz="2000" baseline="30000" dirty="0" smtClean="0">
                <a:latin typeface="Calibri" pitchFamily="34" charset="0"/>
              </a:rPr>
              <a:t>3</a:t>
            </a:r>
            <a:r>
              <a:rPr lang="en-US" altLang="zh-CN" sz="2000" dirty="0" smtClean="0">
                <a:latin typeface="Calibri" pitchFamily="34" charset="0"/>
              </a:rPr>
              <a:t>) to </a:t>
            </a:r>
            <a:r>
              <a:rPr lang="en-US" altLang="zh-CN" sz="2000" i="1" dirty="0" smtClean="0">
                <a:latin typeface="Calibri" pitchFamily="34" charset="0"/>
              </a:rPr>
              <a:t>O</a:t>
            </a:r>
            <a:r>
              <a:rPr lang="en-US" altLang="zh-CN" sz="2000" dirty="0" smtClean="0">
                <a:latin typeface="Calibri" pitchFamily="34" charset="0"/>
              </a:rPr>
              <a:t>(</a:t>
            </a:r>
            <a:r>
              <a:rPr lang="en-US" altLang="zh-CN" sz="2000" i="1" dirty="0" smtClean="0">
                <a:latin typeface="Calibri" pitchFamily="34" charset="0"/>
              </a:rPr>
              <a:t>Kn</a:t>
            </a:r>
            <a:r>
              <a:rPr lang="en-US" altLang="zh-CN" sz="2000" baseline="30000" dirty="0" smtClean="0">
                <a:latin typeface="Calibri" pitchFamily="34" charset="0"/>
              </a:rPr>
              <a:t>2</a:t>
            </a:r>
            <a:r>
              <a:rPr lang="en-US" altLang="zh-CN" sz="2000" dirty="0" smtClean="0">
                <a:latin typeface="Calibri" pitchFamily="34" charset="0"/>
              </a:rPr>
              <a:t>)</a:t>
            </a:r>
            <a:r>
              <a:rPr lang="en-US" altLang="zh-CN" sz="2000" i="1" dirty="0" smtClean="0">
                <a:latin typeface="Calibri" pitchFamily="34" charset="0"/>
              </a:rPr>
              <a:t>!</a:t>
            </a:r>
            <a:r>
              <a:rPr lang="en-US" altLang="zh-CN" sz="2000" dirty="0" smtClean="0">
                <a:latin typeface="Calibri" pitchFamily="34" charset="0"/>
              </a:rPr>
              <a:t> </a:t>
            </a:r>
            <a:endParaRPr lang="en-US" sz="2000" dirty="0">
              <a:latin typeface="Calibri" pitchFamily="34" charset="0"/>
            </a:endParaRPr>
          </a:p>
        </p:txBody>
      </p:sp>
      <p:pic>
        <p:nvPicPr>
          <p:cNvPr id="24" name="Picture 23"/>
          <p:cNvPicPr>
            <a:picLocks noChangeAspect="1"/>
          </p:cNvPicPr>
          <p:nvPr>
            <p:custDataLst>
              <p:tags r:id="rId5"/>
            </p:custDataLst>
          </p:nvPr>
        </p:nvPicPr>
        <p:blipFill>
          <a:blip r:embed="rId13" cstate="print"/>
          <a:stretch>
            <a:fillRect/>
          </a:stretch>
        </p:blipFill>
        <p:spPr bwMode="auto">
          <a:xfrm>
            <a:off x="1756490" y="3301441"/>
            <a:ext cx="4127445" cy="326733"/>
          </a:xfrm>
          <a:prstGeom prst="rect">
            <a:avLst/>
          </a:prstGeom>
          <a:noFill/>
          <a:ln/>
          <a:effectLst/>
        </p:spPr>
      </p:pic>
      <p:sp>
        <p:nvSpPr>
          <p:cNvPr id="22" name="Rectangle 14"/>
          <p:cNvSpPr>
            <a:spLocks noChangeArrowheads="1"/>
          </p:cNvSpPr>
          <p:nvPr/>
        </p:nvSpPr>
        <p:spPr bwMode="auto">
          <a:xfrm>
            <a:off x="143822" y="5562129"/>
            <a:ext cx="8969698" cy="400110"/>
          </a:xfrm>
          <a:prstGeom prst="rect">
            <a:avLst/>
          </a:prstGeom>
          <a:noFill/>
          <a:ln w="9525">
            <a:solidFill>
              <a:srgbClr val="92D050"/>
            </a:solidFill>
            <a:miter lim="800000"/>
            <a:headEnd/>
            <a:tailEnd/>
          </a:ln>
        </p:spPr>
        <p:txBody>
          <a:bodyPr wrap="square">
            <a:spAutoFit/>
          </a:bodyPr>
          <a:lstStyle/>
          <a:p>
            <a:r>
              <a:rPr lang="en-US" sz="2000" dirty="0" smtClean="0">
                <a:latin typeface="Calibri" pitchFamily="34" charset="0"/>
              </a:rPr>
              <a:t>We have optimized </a:t>
            </a:r>
            <a:r>
              <a:rPr lang="en-US" altLang="zh-CN" sz="2000" dirty="0" smtClean="0">
                <a:latin typeface="Calibri" pitchFamily="34" charset="0"/>
              </a:rPr>
              <a:t>it </a:t>
            </a:r>
            <a:r>
              <a:rPr lang="en-US" sz="2000" dirty="0" smtClean="0">
                <a:solidFill>
                  <a:srgbClr val="FF0000"/>
                </a:solidFill>
                <a:latin typeface="Calibri" pitchFamily="34" charset="0"/>
              </a:rPr>
              <a:t>(</a:t>
            </a:r>
            <a:r>
              <a:rPr lang="en-US" altLang="zh-CN" sz="2000" dirty="0" smtClean="0">
                <a:solidFill>
                  <a:srgbClr val="FF0000"/>
                </a:solidFill>
                <a:latin typeface="Calibri" pitchFamily="34" charset="0"/>
              </a:rPr>
              <a:t>http</a:t>
            </a:r>
            <a:r>
              <a:rPr lang="en-US" altLang="zh-CN" sz="2000" dirty="0">
                <a:solidFill>
                  <a:srgbClr val="FF0000"/>
                </a:solidFill>
                <a:latin typeface="Calibri" pitchFamily="34" charset="0"/>
              </a:rPr>
              <a:t>://research.microsoft.com/~zhoulin/optPROPACK.zip</a:t>
            </a:r>
            <a:r>
              <a:rPr lang="en-US" sz="2000" dirty="0" smtClean="0">
                <a:solidFill>
                  <a:srgbClr val="FF0000"/>
                </a:solidFill>
                <a:latin typeface="Calibri" pitchFamily="34" charset="0"/>
              </a:rPr>
              <a:t>)</a:t>
            </a:r>
          </a:p>
        </p:txBody>
      </p:sp>
      <p:sp>
        <p:nvSpPr>
          <p:cNvPr id="27" name="Rectangle 14"/>
          <p:cNvSpPr>
            <a:spLocks noChangeArrowheads="1"/>
          </p:cNvSpPr>
          <p:nvPr/>
        </p:nvSpPr>
        <p:spPr bwMode="auto">
          <a:xfrm>
            <a:off x="133792" y="5981218"/>
            <a:ext cx="8979728" cy="400110"/>
          </a:xfrm>
          <a:prstGeom prst="rect">
            <a:avLst/>
          </a:prstGeom>
          <a:noFill/>
          <a:ln w="9525">
            <a:solidFill>
              <a:srgbClr val="92D050"/>
            </a:solidFill>
            <a:miter lim="800000"/>
            <a:headEnd/>
            <a:tailEnd/>
          </a:ln>
        </p:spPr>
        <p:txBody>
          <a:bodyPr wrap="square">
            <a:spAutoFit/>
          </a:bodyPr>
          <a:lstStyle/>
          <a:p>
            <a:r>
              <a:rPr lang="en-US" sz="2000" dirty="0" smtClean="0">
                <a:latin typeface="Calibri" pitchFamily="34" charset="0"/>
              </a:rPr>
              <a:t>We also modified </a:t>
            </a:r>
            <a:r>
              <a:rPr lang="en-US" altLang="zh-CN" sz="2000" dirty="0" smtClean="0">
                <a:latin typeface="Calibri" pitchFamily="34" charset="0"/>
              </a:rPr>
              <a:t>it </a:t>
            </a:r>
            <a:r>
              <a:rPr lang="en-US" sz="2000" dirty="0" smtClean="0">
                <a:solidFill>
                  <a:srgbClr val="FF0000"/>
                </a:solidFill>
                <a:latin typeface="Calibri" pitchFamily="34" charset="0"/>
              </a:rPr>
              <a:t>(</a:t>
            </a:r>
            <a:r>
              <a:rPr lang="en-US" altLang="zh-CN" sz="2000" dirty="0">
                <a:solidFill>
                  <a:srgbClr val="FF0000"/>
                </a:solidFill>
                <a:latin typeface="Calibri" pitchFamily="34" charset="0"/>
              </a:rPr>
              <a:t>http://research.microsoft.com/~zhoulin/ThresholdLANSVD.zip</a:t>
            </a:r>
            <a:r>
              <a:rPr lang="en-US" sz="2000" dirty="0" smtClean="0">
                <a:solidFill>
                  <a:srgbClr val="FF0000"/>
                </a:solidFill>
                <a:latin typeface="Calibri" pitchFamily="34" charset="0"/>
              </a:rPr>
              <a:t>)</a:t>
            </a:r>
          </a:p>
        </p:txBody>
      </p:sp>
      <p:sp>
        <p:nvSpPr>
          <p:cNvPr id="30" name="Rectangle 11"/>
          <p:cNvSpPr/>
          <p:nvPr/>
        </p:nvSpPr>
        <p:spPr>
          <a:xfrm>
            <a:off x="0" y="6488668"/>
            <a:ext cx="9164150" cy="307777"/>
          </a:xfrm>
          <a:prstGeom prst="rect">
            <a:avLst/>
          </a:prstGeom>
        </p:spPr>
        <p:txBody>
          <a:bodyPr wrap="square">
            <a:spAutoFit/>
          </a:bodyPr>
          <a:lstStyle/>
          <a:p>
            <a:r>
              <a:rPr lang="en-US" sz="1400" dirty="0" smtClean="0">
                <a:solidFill>
                  <a:schemeClr val="bg1">
                    <a:lumMod val="85000"/>
                  </a:schemeClr>
                </a:solidFill>
                <a:latin typeface="+mn-lt"/>
              </a:rPr>
              <a:t>Zhouchen </a:t>
            </a:r>
            <a:r>
              <a:rPr lang="en-US" sz="1400" dirty="0">
                <a:solidFill>
                  <a:schemeClr val="bg1">
                    <a:lumMod val="85000"/>
                  </a:schemeClr>
                </a:solidFill>
                <a:latin typeface="+mn-lt"/>
              </a:rPr>
              <a:t>Lin, Some Software Packages for Partial SVD </a:t>
            </a:r>
            <a:r>
              <a:rPr lang="en-US" sz="1400" dirty="0" smtClean="0">
                <a:solidFill>
                  <a:schemeClr val="bg1">
                    <a:lumMod val="85000"/>
                  </a:schemeClr>
                </a:solidFill>
                <a:latin typeface="+mn-lt"/>
              </a:rPr>
              <a:t>Computation, </a:t>
            </a:r>
            <a:r>
              <a:rPr lang="en-US" sz="1400" dirty="0" err="1" smtClean="0">
                <a:solidFill>
                  <a:schemeClr val="bg1">
                    <a:lumMod val="85000"/>
                  </a:schemeClr>
                </a:solidFill>
                <a:latin typeface="+mn-lt"/>
              </a:rPr>
              <a:t>arxiv</a:t>
            </a:r>
            <a:r>
              <a:rPr lang="en-US" sz="1400" dirty="0">
                <a:solidFill>
                  <a:schemeClr val="bg1">
                    <a:lumMod val="85000"/>
                  </a:schemeClr>
                </a:solidFill>
                <a:latin typeface="+mn-lt"/>
              </a:rPr>
              <a:t>: 1108.1548.</a:t>
            </a:r>
          </a:p>
        </p:txBody>
      </p:sp>
    </p:spTree>
    <p:extLst>
      <p:ext uri="{BB962C8B-B14F-4D97-AF65-F5344CB8AC3E}">
        <p14:creationId xmlns:p14="http://schemas.microsoft.com/office/powerpoint/2010/main" val="118393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22"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2" name="Rectangle 14"/>
          <p:cNvSpPr>
            <a:spLocks noChangeArrowheads="1"/>
          </p:cNvSpPr>
          <p:nvPr/>
        </p:nvSpPr>
        <p:spPr bwMode="auto">
          <a:xfrm>
            <a:off x="327025" y="88900"/>
            <a:ext cx="4680448" cy="492443"/>
          </a:xfrm>
          <a:prstGeom prst="rect">
            <a:avLst/>
          </a:prstGeom>
          <a:noFill/>
          <a:ln w="9525">
            <a:noFill/>
            <a:miter lim="800000"/>
            <a:headEnd/>
            <a:tailEnd/>
          </a:ln>
        </p:spPr>
        <p:txBody>
          <a:bodyPr wrap="none">
            <a:spAutoFit/>
          </a:bodyPr>
          <a:lstStyle/>
          <a:p>
            <a:r>
              <a:rPr lang="en-US" sz="2600" b="1" dirty="0" err="1" smtClean="0">
                <a:solidFill>
                  <a:srgbClr val="CCCCCC"/>
                </a:solidFill>
                <a:latin typeface="Calibri" pitchFamily="34" charset="0"/>
              </a:rPr>
              <a:t>Lanczos</a:t>
            </a:r>
            <a:r>
              <a:rPr lang="en-US" sz="2600" b="1" dirty="0" smtClean="0">
                <a:solidFill>
                  <a:srgbClr val="CCCCCC"/>
                </a:solidFill>
                <a:latin typeface="Calibri" pitchFamily="34" charset="0"/>
              </a:rPr>
              <a:t> </a:t>
            </a:r>
            <a:r>
              <a:rPr lang="en-US" sz="2600" b="1" dirty="0">
                <a:solidFill>
                  <a:srgbClr val="CCCCCC"/>
                </a:solidFill>
                <a:latin typeface="Calibri" pitchFamily="34" charset="0"/>
              </a:rPr>
              <a:t>Method for Partial </a:t>
            </a:r>
            <a:r>
              <a:rPr lang="en-US" altLang="zh-CN" sz="2600" b="1" dirty="0">
                <a:solidFill>
                  <a:srgbClr val="CCCCCC"/>
                </a:solidFill>
                <a:latin typeface="Calibri" pitchFamily="34" charset="0"/>
              </a:rPr>
              <a:t>S</a:t>
            </a:r>
            <a:r>
              <a:rPr lang="en-US" sz="2600" b="1" dirty="0">
                <a:solidFill>
                  <a:srgbClr val="CCCCCC"/>
                </a:solidFill>
                <a:latin typeface="Calibri" pitchFamily="34" charset="0"/>
              </a:rPr>
              <a:t>VD</a:t>
            </a:r>
          </a:p>
        </p:txBody>
      </p:sp>
      <p:sp>
        <p:nvSpPr>
          <p:cNvPr id="13"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3" name="内容占位符 2"/>
          <p:cNvSpPr>
            <a:spLocks noGrp="1"/>
          </p:cNvSpPr>
          <p:nvPr>
            <p:ph idx="1"/>
          </p:nvPr>
        </p:nvSpPr>
        <p:spPr>
          <a:xfrm>
            <a:off x="457200" y="692696"/>
            <a:ext cx="8229600" cy="5472608"/>
          </a:xfrm>
        </p:spPr>
        <p:txBody>
          <a:bodyPr/>
          <a:lstStyle/>
          <a:p>
            <a:r>
              <a:rPr lang="en-US" sz="2400" dirty="0" smtClean="0"/>
              <a:t>Approximate </a:t>
            </a:r>
            <a:r>
              <a:rPr lang="en-US" sz="2400" i="1" dirty="0" smtClean="0">
                <a:latin typeface="Times New Roman" pitchFamily="18" charset="0"/>
                <a:cs typeface="Times New Roman" pitchFamily="18" charset="0"/>
              </a:rPr>
              <a:t>Q</a:t>
            </a:r>
            <a:r>
              <a:rPr lang="en-US" sz="2400" dirty="0" smtClean="0"/>
              <a:t> as </a:t>
            </a:r>
          </a:p>
          <a:p>
            <a:endParaRPr lang="en-US" sz="2400" dirty="0"/>
          </a:p>
          <a:p>
            <a:endParaRPr lang="en-US" sz="2400" dirty="0" smtClean="0"/>
          </a:p>
          <a:p>
            <a:r>
              <a:rPr lang="en-US" sz="2400" dirty="0" smtClean="0"/>
              <a:t>        and        can be found by </a:t>
            </a:r>
            <a:r>
              <a:rPr lang="en-US" sz="2400" dirty="0" err="1" smtClean="0"/>
              <a:t>Lanczos</a:t>
            </a:r>
            <a:r>
              <a:rPr lang="en-US" sz="2400" dirty="0" smtClean="0"/>
              <a:t> procedure, with </a:t>
            </a:r>
            <a:r>
              <a:rPr lang="en-US" sz="2400" i="1" dirty="0">
                <a:latin typeface="Times New Roman" pitchFamily="18" charset="0"/>
                <a:cs typeface="Times New Roman" pitchFamily="18" charset="0"/>
              </a:rPr>
              <a:t>k</a:t>
            </a:r>
            <a:r>
              <a:rPr lang="en-US" sz="2400" dirty="0" smtClean="0"/>
              <a:t> steps.   </a:t>
            </a:r>
          </a:p>
          <a:p>
            <a:r>
              <a:rPr lang="en-US" sz="2400" dirty="0" smtClean="0"/>
              <a:t>       is bi-diagonal.</a:t>
            </a:r>
          </a:p>
          <a:p>
            <a:r>
              <a:rPr lang="en-US" sz="2400" dirty="0" smtClean="0"/>
              <a:t>The </a:t>
            </a:r>
            <a:r>
              <a:rPr lang="en-US" sz="2400" dirty="0" err="1" smtClean="0"/>
              <a:t>Lanczos</a:t>
            </a:r>
            <a:r>
              <a:rPr lang="en-US" sz="2400" dirty="0" smtClean="0"/>
              <a:t> procedure starts from a </a:t>
            </a:r>
            <a:r>
              <a:rPr lang="en-US" sz="2400" b="1" i="1" dirty="0" smtClean="0"/>
              <a:t>random</a:t>
            </a:r>
            <a:r>
              <a:rPr lang="en-US" sz="2400" dirty="0" smtClean="0"/>
              <a:t> vector.</a:t>
            </a:r>
          </a:p>
          <a:p>
            <a:r>
              <a:rPr lang="en-US" sz="2400" dirty="0" smtClean="0"/>
              <a:t>Suppose </a:t>
            </a:r>
            <a:r>
              <a:rPr lang="en-US" sz="2400" dirty="0"/>
              <a:t>the </a:t>
            </a:r>
            <a:r>
              <a:rPr lang="en-US" sz="2400" dirty="0" smtClean="0"/>
              <a:t>SVD </a:t>
            </a:r>
            <a:r>
              <a:rPr lang="en-US" sz="2400" dirty="0"/>
              <a:t>of       </a:t>
            </a:r>
            <a:r>
              <a:rPr lang="en-US" sz="2400" dirty="0" smtClean="0"/>
              <a:t>is                          </a:t>
            </a:r>
            <a:r>
              <a:rPr lang="en-US" sz="2400" dirty="0"/>
              <a:t>, then the </a:t>
            </a:r>
            <a:r>
              <a:rPr lang="en-US" sz="2400" dirty="0" smtClean="0"/>
              <a:t>SVD </a:t>
            </a:r>
            <a:r>
              <a:rPr lang="en-US" sz="2400" dirty="0"/>
              <a:t>of </a:t>
            </a:r>
            <a:r>
              <a:rPr lang="en-US" sz="2400" i="1" dirty="0" smtClean="0">
                <a:latin typeface="Times New Roman" pitchFamily="18" charset="0"/>
                <a:cs typeface="Times New Roman" pitchFamily="18" charset="0"/>
              </a:rPr>
              <a:t>Q</a:t>
            </a:r>
            <a:r>
              <a:rPr lang="en-US" sz="2400" dirty="0" smtClean="0"/>
              <a:t> </a:t>
            </a:r>
            <a:r>
              <a:rPr lang="en-US" sz="2400" dirty="0"/>
              <a:t>is approximately:   </a:t>
            </a:r>
            <a:endParaRPr lang="en-US" sz="2400" dirty="0" smtClean="0"/>
          </a:p>
          <a:p>
            <a:endParaRPr lang="en-US" sz="2400" dirty="0"/>
          </a:p>
          <a:p>
            <a:r>
              <a:rPr lang="en-US" sz="2400" dirty="0"/>
              <a:t>The </a:t>
            </a:r>
            <a:r>
              <a:rPr lang="en-US" sz="2400" dirty="0" smtClean="0"/>
              <a:t>leading singular values/vectors </a:t>
            </a:r>
            <a:r>
              <a:rPr lang="en-US" sz="2400" dirty="0"/>
              <a:t>in       </a:t>
            </a:r>
            <a:r>
              <a:rPr lang="en-US" sz="2400" dirty="0" smtClean="0"/>
              <a:t>,            and            </a:t>
            </a:r>
            <a:r>
              <a:rPr lang="en-US" sz="2400" dirty="0"/>
              <a:t>converge to those of </a:t>
            </a:r>
            <a:r>
              <a:rPr lang="en-US" sz="2400" i="1" dirty="0" smtClean="0">
                <a:latin typeface="Times New Roman" pitchFamily="18" charset="0"/>
                <a:cs typeface="Times New Roman" pitchFamily="18" charset="0"/>
              </a:rPr>
              <a:t>Q</a:t>
            </a:r>
            <a:r>
              <a:rPr lang="en-US" sz="2400" dirty="0" smtClean="0"/>
              <a:t> </a:t>
            </a:r>
            <a:r>
              <a:rPr lang="en-US" sz="2400" dirty="0"/>
              <a:t>quickly when </a:t>
            </a:r>
            <a:r>
              <a:rPr lang="en-US" sz="2400" i="1" dirty="0">
                <a:latin typeface="Times New Roman" pitchFamily="18" charset="0"/>
                <a:cs typeface="Times New Roman" pitchFamily="18" charset="0"/>
              </a:rPr>
              <a:t>k</a:t>
            </a:r>
            <a:r>
              <a:rPr lang="en-US" sz="2400" dirty="0"/>
              <a:t> increases.</a:t>
            </a:r>
          </a:p>
          <a:p>
            <a:r>
              <a:rPr lang="en-US" sz="2400" dirty="0"/>
              <a:t>The </a:t>
            </a:r>
            <a:r>
              <a:rPr lang="en-US" sz="2400" dirty="0" smtClean="0"/>
              <a:t>complexity is O(</a:t>
            </a:r>
            <a:r>
              <a:rPr lang="en-US" sz="2400" i="1" dirty="0" smtClean="0">
                <a:latin typeface="Times New Roman" pitchFamily="18" charset="0"/>
                <a:cs typeface="Times New Roman" pitchFamily="18" charset="0"/>
              </a:rPr>
              <a:t>kn</a:t>
            </a:r>
            <a:r>
              <a:rPr lang="en-US" sz="2400" baseline="30000" dirty="0" smtClean="0"/>
              <a:t>2</a:t>
            </a:r>
            <a:r>
              <a:rPr lang="en-US" sz="2400" dirty="0" smtClean="0"/>
              <a:t>+</a:t>
            </a:r>
            <a:r>
              <a:rPr lang="en-US" sz="2400" i="1" dirty="0" smtClean="0">
                <a:latin typeface="Times New Roman" pitchFamily="18" charset="0"/>
                <a:cs typeface="Times New Roman" pitchFamily="18" charset="0"/>
              </a:rPr>
              <a:t>k</a:t>
            </a:r>
            <a:r>
              <a:rPr lang="en-US" sz="2400" baseline="30000" dirty="0" smtClean="0"/>
              <a:t>3</a:t>
            </a:r>
            <a:r>
              <a:rPr lang="en-US" sz="2400" dirty="0" smtClean="0"/>
              <a:t>). </a:t>
            </a:r>
            <a:endParaRPr lang="en-US" sz="2400" dirty="0"/>
          </a:p>
          <a:p>
            <a:endParaRPr lang="en-US" sz="2400" dirty="0"/>
          </a:p>
          <a:p>
            <a:pPr marL="0" indent="0">
              <a:buNone/>
            </a:pPr>
            <a:endParaRPr lang="en-US" altLang="zh-CN" sz="2400" dirty="0" smtClean="0"/>
          </a:p>
          <a:p>
            <a:pPr marL="0" indent="0">
              <a:buNone/>
            </a:pPr>
            <a:endParaRPr lang="en-US" sz="2400" dirty="0"/>
          </a:p>
          <a:p>
            <a:endParaRPr lang="en-US" sz="2400" dirty="0" smtClean="0"/>
          </a:p>
          <a:p>
            <a:endParaRPr lang="en-US" sz="2400" dirty="0"/>
          </a:p>
        </p:txBody>
      </p:sp>
      <p:pic>
        <p:nvPicPr>
          <p:cNvPr id="4" name="图片 3"/>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bwMode="auto">
          <a:xfrm>
            <a:off x="957149" y="2133424"/>
            <a:ext cx="328341" cy="3025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9" name="Rectangle 11"/>
          <p:cNvSpPr/>
          <p:nvPr/>
        </p:nvSpPr>
        <p:spPr>
          <a:xfrm>
            <a:off x="0" y="6488668"/>
            <a:ext cx="9164150" cy="307777"/>
          </a:xfrm>
          <a:prstGeom prst="rect">
            <a:avLst/>
          </a:prstGeom>
        </p:spPr>
        <p:txBody>
          <a:bodyPr wrap="square">
            <a:spAutoFit/>
          </a:bodyPr>
          <a:lstStyle/>
          <a:p>
            <a:r>
              <a:rPr lang="en-US" sz="1400" dirty="0" smtClean="0">
                <a:solidFill>
                  <a:schemeClr val="bg1">
                    <a:lumMod val="85000"/>
                  </a:schemeClr>
                </a:solidFill>
                <a:latin typeface="+mn-lt"/>
              </a:rPr>
              <a:t>G. </a:t>
            </a:r>
            <a:r>
              <a:rPr lang="en-US" altLang="zh-CN" sz="1400" dirty="0" err="1" smtClean="0">
                <a:solidFill>
                  <a:schemeClr val="bg1">
                    <a:lumMod val="85000"/>
                  </a:schemeClr>
                </a:solidFill>
                <a:latin typeface="+mn-lt"/>
              </a:rPr>
              <a:t>Golub</a:t>
            </a:r>
            <a:r>
              <a:rPr lang="en-US" sz="1400" dirty="0" smtClean="0">
                <a:solidFill>
                  <a:schemeClr val="bg1">
                    <a:lumMod val="85000"/>
                  </a:schemeClr>
                </a:solidFill>
                <a:latin typeface="+mn-lt"/>
              </a:rPr>
              <a:t> et al. Matrix Computations, </a:t>
            </a:r>
            <a:r>
              <a:rPr lang="en-US" sz="1400" i="1" dirty="0" smtClean="0">
                <a:solidFill>
                  <a:schemeClr val="bg1">
                    <a:lumMod val="85000"/>
                  </a:schemeClr>
                </a:solidFill>
                <a:latin typeface="+mn-lt"/>
              </a:rPr>
              <a:t>John Hopkins Univ. Press,1996.</a:t>
            </a:r>
            <a:endParaRPr lang="en-US" sz="1400" dirty="0">
              <a:solidFill>
                <a:schemeClr val="bg1">
                  <a:lumMod val="85000"/>
                </a:schemeClr>
              </a:solidFill>
              <a:latin typeface="+mn-lt"/>
            </a:endParaRPr>
          </a:p>
        </p:txBody>
      </p:sp>
      <p:pic>
        <p:nvPicPr>
          <p:cNvPr id="26" name="图片 25"/>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bwMode="auto">
          <a:xfrm>
            <a:off x="4116798" y="3390400"/>
            <a:ext cx="1638469" cy="37743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5" name="图片 34"/>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bwMode="auto">
          <a:xfrm>
            <a:off x="3410750" y="4131310"/>
            <a:ext cx="2553456" cy="37855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4" name="图片 33"/>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bwMode="auto">
          <a:xfrm>
            <a:off x="3707323" y="1322626"/>
            <a:ext cx="1542187" cy="37855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图片 5"/>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bwMode="auto">
          <a:xfrm>
            <a:off x="2029050" y="2146712"/>
            <a:ext cx="328341" cy="3025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图片 6"/>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bwMode="auto">
          <a:xfrm>
            <a:off x="900541" y="2550048"/>
            <a:ext cx="353597" cy="3025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5" name="图片 24"/>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bwMode="auto">
          <a:xfrm>
            <a:off x="3368595" y="3447552"/>
            <a:ext cx="353597" cy="3025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0" name="图片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bwMode="auto">
          <a:xfrm>
            <a:off x="5669532" y="4696072"/>
            <a:ext cx="328340" cy="30254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3" name="图片 32"/>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bwMode="auto">
          <a:xfrm>
            <a:off x="7467634" y="4638920"/>
            <a:ext cx="580908" cy="3529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2" name="图片 31"/>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bwMode="auto">
          <a:xfrm>
            <a:off x="6168481" y="4652179"/>
            <a:ext cx="631422" cy="3529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40680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2291" name="Rectangle 14"/>
          <p:cNvSpPr>
            <a:spLocks noChangeArrowheads="1"/>
          </p:cNvSpPr>
          <p:nvPr/>
        </p:nvSpPr>
        <p:spPr bwMode="auto">
          <a:xfrm>
            <a:off x="165100" y="88900"/>
            <a:ext cx="5743575" cy="492125"/>
          </a:xfrm>
          <a:prstGeom prst="rect">
            <a:avLst/>
          </a:prstGeom>
          <a:noFill/>
          <a:ln w="9525">
            <a:noFill/>
            <a:miter lim="800000"/>
            <a:headEnd/>
            <a:tailEnd/>
          </a:ln>
        </p:spPr>
        <p:txBody>
          <a:bodyPr wrap="none">
            <a:spAutoFit/>
          </a:bodyPr>
          <a:lstStyle/>
          <a:p>
            <a:r>
              <a:rPr lang="en-US" sz="2600" b="1">
                <a:solidFill>
                  <a:srgbClr val="CCCCCC"/>
                </a:solidFill>
                <a:latin typeface="Calibri" pitchFamily="34" charset="0"/>
              </a:rPr>
              <a:t>Exciting development of fast algorithms </a:t>
            </a: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3" name="图片 2" descr="TP_tmp"/>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2372097" y="1563688"/>
            <a:ext cx="4336305" cy="34735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useBgFill="1">
        <p:nvSpPr>
          <p:cNvPr id="21" name="Rectangle 20"/>
          <p:cNvSpPr/>
          <p:nvPr/>
        </p:nvSpPr>
        <p:spPr bwMode="auto">
          <a:xfrm>
            <a:off x="781050" y="5086350"/>
            <a:ext cx="7543800" cy="857250"/>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a:ea typeface="ＭＳ Ｐゴシック" pitchFamily="-112" charset="-128"/>
              <a:cs typeface="+mn-cs"/>
            </a:endParaRPr>
          </a:p>
        </p:txBody>
      </p:sp>
      <p:sp>
        <p:nvSpPr>
          <p:cNvPr id="22" name="Rectangle 21"/>
          <p:cNvSpPr/>
          <p:nvPr/>
        </p:nvSpPr>
        <p:spPr>
          <a:xfrm>
            <a:off x="1255713" y="5072063"/>
            <a:ext cx="6745287" cy="830262"/>
          </a:xfrm>
          <a:prstGeom prst="rect">
            <a:avLst/>
          </a:prstGeom>
        </p:spPr>
        <p:txBody>
          <a:bodyPr>
            <a:spAutoFit/>
          </a:bodyPr>
          <a:lstStyle/>
          <a:p>
            <a:pPr fontAlgn="auto">
              <a:spcBef>
                <a:spcPts val="0"/>
              </a:spcBef>
              <a:spcAft>
                <a:spcPts val="0"/>
              </a:spcAft>
              <a:defRPr/>
            </a:pPr>
            <a:r>
              <a:rPr lang="en-US" sz="2400" b="1" i="1" dirty="0">
                <a:solidFill>
                  <a:srgbClr val="FF0000"/>
                </a:solidFill>
                <a:latin typeface="+mn-lt"/>
                <a:cs typeface="+mn-cs"/>
              </a:rPr>
              <a:t>Provably Robust PCA </a:t>
            </a:r>
            <a:r>
              <a:rPr lang="en-US" sz="2400" b="1" i="1" dirty="0">
                <a:solidFill>
                  <a:schemeClr val="accent4">
                    <a:lumMod val="10000"/>
                  </a:schemeClr>
                </a:solidFill>
                <a:latin typeface="+mn-lt"/>
                <a:cs typeface="+mn-cs"/>
              </a:rPr>
              <a:t>at only a constant factor (</a:t>
            </a:r>
            <a:r>
              <a:rPr lang="en-US" sz="2400" b="1" dirty="0">
                <a:solidFill>
                  <a:schemeClr val="accent4">
                    <a:lumMod val="10000"/>
                  </a:schemeClr>
                </a:solidFill>
                <a:latin typeface="+mn-lt"/>
                <a:cs typeface="+mn-cs"/>
              </a:rPr>
              <a:t>≈</a:t>
            </a:r>
            <a:r>
              <a:rPr lang="en-US" sz="2400" b="1" i="1" dirty="0">
                <a:solidFill>
                  <a:schemeClr val="accent4">
                    <a:lumMod val="10000"/>
                  </a:schemeClr>
                </a:solidFill>
                <a:latin typeface="+mn-lt"/>
                <a:cs typeface="+mn-cs"/>
              </a:rPr>
              <a:t>20) more computation than conventional PCA! </a:t>
            </a:r>
          </a:p>
        </p:txBody>
      </p:sp>
      <p:sp>
        <p:nvSpPr>
          <p:cNvPr id="12296" name="Text Box 9"/>
          <p:cNvSpPr txBox="1">
            <a:spLocks noChangeArrowheads="1"/>
          </p:cNvSpPr>
          <p:nvPr/>
        </p:nvSpPr>
        <p:spPr bwMode="auto">
          <a:xfrm>
            <a:off x="642938" y="669925"/>
            <a:ext cx="8439150" cy="830263"/>
          </a:xfrm>
          <a:prstGeom prst="rect">
            <a:avLst/>
          </a:prstGeom>
          <a:noFill/>
          <a:ln w="9525">
            <a:noFill/>
            <a:miter lim="800000"/>
            <a:headEnd/>
            <a:tailEnd/>
          </a:ln>
        </p:spPr>
        <p:txBody>
          <a:bodyPr>
            <a:spAutoFit/>
          </a:bodyPr>
          <a:lstStyle/>
          <a:p>
            <a:pPr eaLnBrk="0" hangingPunct="0">
              <a:spcBef>
                <a:spcPct val="50000"/>
              </a:spcBef>
            </a:pPr>
            <a:r>
              <a:rPr lang="en-US" sz="2400" dirty="0">
                <a:solidFill>
                  <a:srgbClr val="000000"/>
                </a:solidFill>
                <a:latin typeface="Calibri" pitchFamily="34" charset="0"/>
              </a:rPr>
              <a:t>For a 1000x1000 matrix of rank 50, with 10% (100,000) entries randomly corrupted: </a:t>
            </a:r>
          </a:p>
        </p:txBody>
      </p:sp>
      <p:graphicFrame>
        <p:nvGraphicFramePr>
          <p:cNvPr id="17" name="Table 16"/>
          <p:cNvGraphicFramePr>
            <a:graphicFrameLocks noGrp="1"/>
          </p:cNvGraphicFramePr>
          <p:nvPr>
            <p:extLst>
              <p:ext uri="{D42A27DB-BD31-4B8C-83A1-F6EECF244321}">
                <p14:modId xmlns:p14="http://schemas.microsoft.com/office/powerpoint/2010/main" val="1890495540"/>
              </p:ext>
            </p:extLst>
          </p:nvPr>
        </p:nvGraphicFramePr>
        <p:xfrm>
          <a:off x="428625" y="2006600"/>
          <a:ext cx="7381874" cy="2595880"/>
        </p:xfrm>
        <a:graphic>
          <a:graphicData uri="http://schemas.openxmlformats.org/drawingml/2006/table">
            <a:tbl>
              <a:tblPr firstRow="1" bandRow="1">
                <a:tableStyleId>{D7AC3CCA-C797-4891-BE02-D94E43425B78}</a:tableStyleId>
              </a:tblPr>
              <a:tblGrid>
                <a:gridCol w="1419225"/>
                <a:gridCol w="1300987"/>
                <a:gridCol w="923101"/>
                <a:gridCol w="1246187"/>
                <a:gridCol w="1246187"/>
                <a:gridCol w="1246187"/>
              </a:tblGrid>
              <a:tr h="370840">
                <a:tc>
                  <a:txBody>
                    <a:bodyPr/>
                    <a:lstStyle/>
                    <a:p>
                      <a:pPr algn="l"/>
                      <a:r>
                        <a:rPr lang="en-US" sz="1600" b="0" cap="none" spc="0" dirty="0" smtClean="0">
                          <a:ln>
                            <a:noFill/>
                          </a:ln>
                          <a:solidFill>
                            <a:srgbClr val="000000"/>
                          </a:solidFill>
                          <a:effectLst/>
                        </a:rPr>
                        <a:t>Algorithms</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Accuracy</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Rank</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||E||_0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 iterations</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time</a:t>
                      </a:r>
                      <a:r>
                        <a:rPr lang="en-US" sz="1600" b="0" cap="none" spc="0" baseline="0" dirty="0" smtClean="0">
                          <a:ln>
                            <a:noFill/>
                          </a:ln>
                          <a:solidFill>
                            <a:srgbClr val="000000"/>
                          </a:solidFill>
                          <a:effectLst/>
                        </a:rPr>
                        <a:t> (sec)</a:t>
                      </a:r>
                      <a:endParaRPr lang="en-US" sz="1600" b="0" cap="none" spc="0" dirty="0">
                        <a:ln>
                          <a:noFill/>
                        </a:ln>
                        <a:solidFill>
                          <a:srgbClr val="000000"/>
                        </a:solidFill>
                        <a:effectLst/>
                      </a:endParaRPr>
                    </a:p>
                  </a:txBody>
                  <a:tcPr/>
                </a:tc>
              </a:tr>
              <a:tr h="370840">
                <a:tc>
                  <a:txBody>
                    <a:bodyPr/>
                    <a:lstStyle/>
                    <a:p>
                      <a:pPr algn="l"/>
                      <a:r>
                        <a:rPr lang="en-US" sz="1600" b="0" cap="none" spc="0" dirty="0" smtClean="0">
                          <a:ln>
                            <a:noFill/>
                          </a:ln>
                          <a:solidFill>
                            <a:srgbClr val="000000"/>
                          </a:solidFill>
                          <a:effectLst/>
                        </a:rPr>
                        <a:t>IT </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5.99e-006</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101,268</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8,550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119,370.3</a:t>
                      </a:r>
                      <a:endParaRPr lang="en-US" sz="1600" b="0" cap="none" spc="0" dirty="0">
                        <a:ln>
                          <a:noFill/>
                        </a:ln>
                        <a:solidFill>
                          <a:srgbClr val="000000"/>
                        </a:solidFill>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smtClean="0">
                          <a:ln>
                            <a:noFill/>
                          </a:ln>
                          <a:solidFill>
                            <a:srgbClr val="000000"/>
                          </a:solidFill>
                          <a:effectLst/>
                        </a:rPr>
                        <a:t>DUAL </a:t>
                      </a:r>
                      <a:endParaRPr lang="en-US" sz="1600" b="0" cap="none" spc="0" dirty="0" smtClean="0">
                        <a:ln>
                          <a:noFill/>
                        </a:ln>
                        <a:solidFill>
                          <a:srgbClr val="000000"/>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8.65e-006</a:t>
                      </a: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100,024</a:t>
                      </a:r>
                      <a:endParaRPr lang="en-US" sz="1600" b="0" cap="none" spc="0" dirty="0">
                        <a:ln>
                          <a:noFill/>
                        </a:ln>
                        <a:solidFill>
                          <a:srgbClr val="000000"/>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822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1,855.4</a:t>
                      </a:r>
                    </a:p>
                  </a:txBody>
                  <a:tcPr/>
                </a:tc>
              </a:tr>
              <a:tr h="370840">
                <a:tc>
                  <a:txBody>
                    <a:bodyPr/>
                    <a:lstStyle/>
                    <a:p>
                      <a:pPr algn="l"/>
                      <a:r>
                        <a:rPr lang="en-US" sz="1600" b="0" cap="none" spc="0" dirty="0" smtClean="0">
                          <a:ln>
                            <a:noFill/>
                          </a:ln>
                          <a:solidFill>
                            <a:srgbClr val="000000"/>
                          </a:solidFill>
                          <a:effectLst/>
                        </a:rPr>
                        <a:t>APG</a:t>
                      </a:r>
                      <a:endParaRPr lang="en-US" sz="1600" b="0" cap="none" spc="0" dirty="0">
                        <a:ln>
                          <a:noFill/>
                        </a:ln>
                        <a:solidFill>
                          <a:srgbClr val="000000"/>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5.85e-006</a:t>
                      </a: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100,347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134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1,468.9</a:t>
                      </a:r>
                    </a:p>
                  </a:txBody>
                  <a:tcPr/>
                </a:tc>
              </a:tr>
              <a:tr h="370840">
                <a:tc>
                  <a:txBody>
                    <a:bodyPr/>
                    <a:lstStyle/>
                    <a:p>
                      <a:pPr algn="l"/>
                      <a:r>
                        <a:rPr lang="en-US" sz="1600" b="0" cap="none" spc="0" dirty="0" smtClean="0">
                          <a:ln>
                            <a:noFill/>
                          </a:ln>
                          <a:solidFill>
                            <a:srgbClr val="000000"/>
                          </a:solidFill>
                          <a:effectLst/>
                        </a:rPr>
                        <a:t>APG</a:t>
                      </a:r>
                      <a:r>
                        <a:rPr lang="en-US" sz="1600" b="0" cap="none" spc="0" baseline="-25000" dirty="0" smtClean="0">
                          <a:ln>
                            <a:noFill/>
                          </a:ln>
                          <a:solidFill>
                            <a:srgbClr val="000000"/>
                          </a:solidFill>
                          <a:effectLst/>
                        </a:rPr>
                        <a:t>P</a:t>
                      </a:r>
                      <a:r>
                        <a:rPr lang="en-US" sz="1600" b="0" cap="none" spc="0" dirty="0" smtClean="0">
                          <a:ln>
                            <a:noFill/>
                          </a:ln>
                          <a:solidFill>
                            <a:srgbClr val="000000"/>
                          </a:solidFill>
                          <a:effectLst/>
                        </a:rPr>
                        <a:t> </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5.91e-006</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100,347</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134</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82.7</a:t>
                      </a:r>
                      <a:endParaRPr lang="en-US" sz="1600" b="0" cap="none" spc="0" dirty="0">
                        <a:ln>
                          <a:noFill/>
                        </a:ln>
                        <a:solidFill>
                          <a:srgbClr val="000000"/>
                        </a:solidFill>
                        <a:effectLst/>
                      </a:endParaRPr>
                    </a:p>
                  </a:txBody>
                  <a:tcPr/>
                </a:tc>
              </a:tr>
              <a:tr h="370840">
                <a:tc>
                  <a:txBody>
                    <a:bodyPr/>
                    <a:lstStyle/>
                    <a:p>
                      <a:pPr algn="l"/>
                      <a:r>
                        <a:rPr lang="en-US" sz="1600" b="0" cap="none" spc="0" dirty="0" smtClean="0">
                          <a:ln>
                            <a:noFill/>
                          </a:ln>
                          <a:solidFill>
                            <a:srgbClr val="000000"/>
                          </a:solidFill>
                          <a:effectLst/>
                        </a:rPr>
                        <a:t>ALM</a:t>
                      </a:r>
                      <a:r>
                        <a:rPr lang="en-US" sz="1600" b="0" cap="none" spc="0" baseline="-25000" dirty="0" smtClean="0">
                          <a:ln>
                            <a:noFill/>
                          </a:ln>
                          <a:solidFill>
                            <a:srgbClr val="000000"/>
                          </a:solidFill>
                          <a:effectLst/>
                        </a:rPr>
                        <a:t>P</a:t>
                      </a:r>
                      <a:r>
                        <a:rPr lang="en-US" sz="1600" b="0" cap="none" spc="0" dirty="0" smtClean="0">
                          <a:ln>
                            <a:noFill/>
                          </a:ln>
                          <a:solidFill>
                            <a:srgbClr val="000000"/>
                          </a:solidFill>
                          <a:effectLst/>
                        </a:rPr>
                        <a:t> </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2.07e-007</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100,014</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34</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37.5</a:t>
                      </a:r>
                      <a:endParaRPr lang="en-US" sz="1600" b="0" cap="none" spc="0" dirty="0">
                        <a:ln>
                          <a:noFill/>
                        </a:ln>
                        <a:solidFill>
                          <a:srgbClr val="000000"/>
                        </a:solidFill>
                        <a:effectLst/>
                      </a:endParaRPr>
                    </a:p>
                  </a:txBody>
                  <a:tcPr/>
                </a:tc>
              </a:tr>
              <a:tr h="370840">
                <a:tc>
                  <a:txBody>
                    <a:bodyPr/>
                    <a:lstStyle/>
                    <a:p>
                      <a:pPr algn="l"/>
                      <a:r>
                        <a:rPr lang="en-US" sz="1600" b="0" cap="none" spc="0" dirty="0" smtClean="0">
                          <a:ln>
                            <a:noFill/>
                          </a:ln>
                          <a:solidFill>
                            <a:srgbClr val="000000"/>
                          </a:solidFill>
                          <a:effectLst/>
                        </a:rPr>
                        <a:t>ADM</a:t>
                      </a:r>
                      <a:r>
                        <a:rPr lang="en-US" sz="1600" b="0" cap="none" spc="0" baseline="-25000" dirty="0" smtClean="0">
                          <a:ln>
                            <a:noFill/>
                          </a:ln>
                          <a:solidFill>
                            <a:srgbClr val="000000"/>
                          </a:solidFill>
                          <a:effectLst/>
                        </a:rPr>
                        <a:t>P</a:t>
                      </a:r>
                      <a:r>
                        <a:rPr lang="en-US" sz="1600" b="0" cap="none" spc="0" dirty="0" smtClean="0">
                          <a:ln>
                            <a:noFill/>
                          </a:ln>
                          <a:solidFill>
                            <a:srgbClr val="000000"/>
                          </a:solidFill>
                          <a:effectLst/>
                        </a:rPr>
                        <a:t> </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3.83e-007</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99,996</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23</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11.8</a:t>
                      </a:r>
                      <a:endParaRPr lang="en-US" sz="1600" b="0" cap="none" spc="0" dirty="0">
                        <a:ln>
                          <a:noFill/>
                        </a:ln>
                        <a:solidFill>
                          <a:srgbClr val="000000"/>
                        </a:solidFill>
                        <a:effectLst/>
                      </a:endParaRPr>
                    </a:p>
                  </a:txBody>
                  <a:tcPr/>
                </a:tc>
              </a:tr>
            </a:tbl>
          </a:graphicData>
        </a:graphic>
      </p:graphicFrame>
      <p:grpSp>
        <p:nvGrpSpPr>
          <p:cNvPr id="2" name="Group 12"/>
          <p:cNvGrpSpPr>
            <a:grpSpLocks/>
          </p:cNvGrpSpPr>
          <p:nvPr/>
        </p:nvGrpSpPr>
        <p:grpSpPr bwMode="auto">
          <a:xfrm>
            <a:off x="7929563" y="2419350"/>
            <a:ext cx="1228725" cy="2105025"/>
            <a:chOff x="8048625" y="2419350"/>
            <a:chExt cx="1229359" cy="2105025"/>
          </a:xfrm>
        </p:grpSpPr>
        <p:sp>
          <p:nvSpPr>
            <p:cNvPr id="12356" name="TextBox 24"/>
            <p:cNvSpPr txBox="1">
              <a:spLocks noChangeArrowheads="1"/>
            </p:cNvSpPr>
            <p:nvPr/>
          </p:nvSpPr>
          <p:spPr bwMode="auto">
            <a:xfrm>
              <a:off x="8096250" y="2771775"/>
              <a:ext cx="1181734" cy="1015663"/>
            </a:xfrm>
            <a:prstGeom prst="rect">
              <a:avLst/>
            </a:prstGeom>
            <a:noFill/>
            <a:ln w="9525">
              <a:noFill/>
              <a:miter lim="800000"/>
              <a:headEnd/>
              <a:tailEnd/>
            </a:ln>
          </p:spPr>
          <p:txBody>
            <a:bodyPr wrap="none">
              <a:spAutoFit/>
            </a:bodyPr>
            <a:lstStyle/>
            <a:p>
              <a:r>
                <a:rPr lang="en-US" sz="2000" b="1">
                  <a:solidFill>
                    <a:srgbClr val="C00000"/>
                  </a:solidFill>
                  <a:latin typeface="Calibri" pitchFamily="34" charset="0"/>
                </a:rPr>
                <a:t>10,000</a:t>
              </a:r>
            </a:p>
            <a:p>
              <a:r>
                <a:rPr lang="en-US" sz="2000" b="1">
                  <a:solidFill>
                    <a:srgbClr val="C00000"/>
                  </a:solidFill>
                  <a:latin typeface="Calibri" pitchFamily="34" charset="0"/>
                </a:rPr>
                <a:t>times</a:t>
              </a:r>
            </a:p>
            <a:p>
              <a:r>
                <a:rPr lang="en-US" sz="2000" b="1">
                  <a:solidFill>
                    <a:srgbClr val="C00000"/>
                  </a:solidFill>
                  <a:latin typeface="Calibri" pitchFamily="34" charset="0"/>
                </a:rPr>
                <a:t>speedup!</a:t>
              </a:r>
            </a:p>
          </p:txBody>
        </p:sp>
        <p:cxnSp>
          <p:nvCxnSpPr>
            <p:cNvPr id="19" name="Straight Arrow Connector 18"/>
            <p:cNvCxnSpPr/>
            <p:nvPr/>
          </p:nvCxnSpPr>
          <p:spPr bwMode="auto">
            <a:xfrm rot="5400000">
              <a:off x="6996906" y="3471069"/>
              <a:ext cx="2105025" cy="1588"/>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45851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7"/>
          <p:cNvSpPr/>
          <p:nvPr/>
        </p:nvSpPr>
        <p:spPr bwMode="auto">
          <a:xfrm>
            <a:off x="395535" y="1052736"/>
            <a:ext cx="8334375" cy="727633"/>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sz="2400">
              <a:latin typeface="+mn-lt"/>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2105641"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Our Roadmap</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395536" y="1876762"/>
            <a:ext cx="8334375" cy="2431435"/>
          </a:xfrm>
          <a:prstGeom prst="rect">
            <a:avLst/>
          </a:prstGeom>
          <a:noFill/>
          <a:ln w="9525">
            <a:noFill/>
            <a:miter lim="800000"/>
            <a:headEnd/>
            <a:tailEnd/>
          </a:ln>
        </p:spPr>
        <p:txBody>
          <a:bodyPr>
            <a:spAutoFit/>
          </a:bodyPr>
          <a:lstStyle/>
          <a:p>
            <a:r>
              <a:rPr lang="en-US" sz="2400" dirty="0" smtClean="0">
                <a:latin typeface="+mn-lt"/>
              </a:rPr>
              <a:t>Make the iterations as few as possible:</a:t>
            </a:r>
          </a:p>
          <a:p>
            <a:pPr lvl="1" eaLnBrk="1" fontAlgn="auto" hangingPunct="1">
              <a:spcAft>
                <a:spcPts val="0"/>
              </a:spcAft>
              <a:buNone/>
              <a:defRPr/>
            </a:pPr>
            <a:r>
              <a:rPr lang="en-US" sz="2000" dirty="0">
                <a:latin typeface="+mn-lt"/>
              </a:rPr>
              <a:t>Iterative </a:t>
            </a:r>
            <a:r>
              <a:rPr lang="en-US" sz="2000" dirty="0" err="1">
                <a:latin typeface="+mn-lt"/>
              </a:rPr>
              <a:t>Thresholding</a:t>
            </a:r>
            <a:r>
              <a:rPr lang="en-US" sz="2000" dirty="0">
                <a:latin typeface="+mn-lt"/>
              </a:rPr>
              <a:t> </a:t>
            </a:r>
            <a:r>
              <a:rPr lang="en-US" sz="1200" dirty="0">
                <a:latin typeface="+mn-lt"/>
              </a:rPr>
              <a:t>			</a:t>
            </a:r>
          </a:p>
          <a:p>
            <a:pPr lvl="1" eaLnBrk="1" fontAlgn="auto" hangingPunct="1">
              <a:spcAft>
                <a:spcPts val="0"/>
              </a:spcAft>
              <a:buNone/>
              <a:defRPr/>
            </a:pPr>
            <a:r>
              <a:rPr lang="en-US" sz="2000" dirty="0">
                <a:latin typeface="+mn-lt"/>
              </a:rPr>
              <a:t>Accelerated Proximal Gradient</a:t>
            </a:r>
            <a:r>
              <a:rPr lang="en-US" sz="1200" dirty="0">
                <a:latin typeface="+mn-lt"/>
              </a:rPr>
              <a:t>			</a:t>
            </a:r>
          </a:p>
          <a:p>
            <a:pPr lvl="1" eaLnBrk="1" fontAlgn="auto" hangingPunct="1">
              <a:spcAft>
                <a:spcPts val="0"/>
              </a:spcAft>
              <a:buNone/>
              <a:defRPr/>
            </a:pPr>
            <a:r>
              <a:rPr lang="en-US" sz="2000" dirty="0">
                <a:latin typeface="+mn-lt"/>
              </a:rPr>
              <a:t>Augmented Lagrange Multiplier</a:t>
            </a:r>
            <a:r>
              <a:rPr lang="en-US" sz="1200" dirty="0">
                <a:latin typeface="+mn-lt"/>
              </a:rPr>
              <a:t>			</a:t>
            </a:r>
          </a:p>
          <a:p>
            <a:pPr lvl="1" eaLnBrk="1" fontAlgn="auto" hangingPunct="1">
              <a:spcAft>
                <a:spcPts val="0"/>
              </a:spcAft>
              <a:buNone/>
              <a:defRPr/>
            </a:pPr>
            <a:r>
              <a:rPr lang="en-US" sz="2000" dirty="0">
                <a:latin typeface="+mn-lt"/>
              </a:rPr>
              <a:t>Alternating </a:t>
            </a:r>
            <a:r>
              <a:rPr lang="en-US" sz="2000" dirty="0" smtClean="0">
                <a:latin typeface="+mn-lt"/>
              </a:rPr>
              <a:t>Direction </a:t>
            </a:r>
            <a:r>
              <a:rPr lang="en-US" sz="2000" dirty="0">
                <a:latin typeface="+mn-lt"/>
              </a:rPr>
              <a:t>Method of Multipliers</a:t>
            </a:r>
          </a:p>
          <a:p>
            <a:pPr lvl="1"/>
            <a:endParaRPr lang="en-US" sz="2400" dirty="0">
              <a:solidFill>
                <a:srgbClr val="FF0000"/>
              </a:solidFill>
              <a:latin typeface="+mn-lt"/>
            </a:endParaRPr>
          </a:p>
          <a:p>
            <a:endParaRPr lang="en-US" sz="2400" dirty="0">
              <a:solidFill>
                <a:srgbClr val="FF0000"/>
              </a:solidFill>
              <a:latin typeface="Calibri" pitchFamily="34" charset="0"/>
            </a:endParaRPr>
          </a:p>
        </p:txBody>
      </p:sp>
      <p:sp>
        <p:nvSpPr>
          <p:cNvPr id="5128" name="Left Brace 24"/>
          <p:cNvSpPr>
            <a:spLocks/>
          </p:cNvSpPr>
          <p:nvPr/>
        </p:nvSpPr>
        <p:spPr bwMode="auto">
          <a:xfrm>
            <a:off x="2155825" y="3225998"/>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sp>
        <p:nvSpPr>
          <p:cNvPr id="20" name="Rectangle 12"/>
          <p:cNvSpPr>
            <a:spLocks noChangeArrowheads="1"/>
          </p:cNvSpPr>
          <p:nvPr/>
        </p:nvSpPr>
        <p:spPr bwMode="auto">
          <a:xfrm>
            <a:off x="395536" y="3820978"/>
            <a:ext cx="8334375" cy="1446550"/>
          </a:xfrm>
          <a:prstGeom prst="rect">
            <a:avLst/>
          </a:prstGeom>
          <a:noFill/>
          <a:ln w="9525">
            <a:noFill/>
            <a:miter lim="800000"/>
            <a:headEnd/>
            <a:tailEnd/>
          </a:ln>
        </p:spPr>
        <p:txBody>
          <a:bodyPr>
            <a:spAutoFit/>
          </a:bodyPr>
          <a:lstStyle/>
          <a:p>
            <a:r>
              <a:rPr lang="en-US" altLang="zh-CN" sz="2400" dirty="0" smtClean="0">
                <a:latin typeface="+mn-lt"/>
              </a:rPr>
              <a:t>Make the iterations as efficient as possible:</a:t>
            </a:r>
          </a:p>
          <a:p>
            <a:pPr lvl="1" eaLnBrk="1" fontAlgn="auto" hangingPunct="1">
              <a:spcAft>
                <a:spcPts val="0"/>
              </a:spcAft>
              <a:buNone/>
              <a:defRPr/>
            </a:pPr>
            <a:r>
              <a:rPr lang="en-US" sz="2000" dirty="0" smtClean="0">
                <a:latin typeface="+mn-lt"/>
              </a:rPr>
              <a:t>Partial </a:t>
            </a:r>
            <a:r>
              <a:rPr lang="en-US" sz="2000" dirty="0">
                <a:latin typeface="+mn-lt"/>
              </a:rPr>
              <a:t>SVD </a:t>
            </a:r>
            <a:r>
              <a:rPr lang="en-US" sz="2000" i="1" dirty="0" smtClean="0">
                <a:latin typeface="+mn-lt"/>
              </a:rPr>
              <a:t>O</a:t>
            </a:r>
            <a:r>
              <a:rPr lang="en-US" sz="2000" dirty="0" smtClean="0">
                <a:latin typeface="+mn-lt"/>
              </a:rPr>
              <a:t>(</a:t>
            </a:r>
            <a:r>
              <a:rPr lang="en-US" sz="2000" i="1" dirty="0" smtClean="0">
                <a:latin typeface="+mn-lt"/>
              </a:rPr>
              <a:t>rn</a:t>
            </a:r>
            <a:r>
              <a:rPr lang="en-US" sz="2000" baseline="30000" dirty="0" smtClean="0">
                <a:latin typeface="+mn-lt"/>
              </a:rPr>
              <a:t>2</a:t>
            </a:r>
            <a:r>
              <a:rPr lang="en-US" sz="2000" dirty="0" smtClean="0">
                <a:latin typeface="+mn-lt"/>
              </a:rPr>
              <a:t>)</a:t>
            </a:r>
          </a:p>
          <a:p>
            <a:pPr lvl="1" eaLnBrk="1" fontAlgn="auto" hangingPunct="1">
              <a:spcAft>
                <a:spcPts val="0"/>
              </a:spcAft>
              <a:buNone/>
              <a:defRPr/>
            </a:pPr>
            <a:r>
              <a:rPr lang="en-US" sz="2000" b="1" dirty="0" smtClean="0">
                <a:latin typeface="+mn-lt"/>
              </a:rPr>
              <a:t>Block </a:t>
            </a:r>
            <a:r>
              <a:rPr lang="en-US" sz="2000" b="1" dirty="0" err="1" smtClean="0">
                <a:latin typeface="+mn-lt"/>
              </a:rPr>
              <a:t>Lanczos</a:t>
            </a:r>
            <a:r>
              <a:rPr lang="en-US" sz="2000" b="1" dirty="0" smtClean="0">
                <a:latin typeface="+mn-lt"/>
              </a:rPr>
              <a:t> with Warm Start (BLWS)</a:t>
            </a:r>
            <a:endParaRPr lang="en-US" sz="2000" b="1" dirty="0">
              <a:latin typeface="+mn-lt"/>
            </a:endParaRPr>
          </a:p>
          <a:p>
            <a:endParaRPr lang="en-US" sz="2400" dirty="0">
              <a:latin typeface="Calibri" pitchFamily="34" charset="0"/>
            </a:endParaRPr>
          </a:p>
        </p:txBody>
      </p:sp>
      <p:sp>
        <p:nvSpPr>
          <p:cNvPr id="12" name="Rectangle 12"/>
          <p:cNvSpPr>
            <a:spLocks noChangeArrowheads="1"/>
          </p:cNvSpPr>
          <p:nvPr/>
        </p:nvSpPr>
        <p:spPr bwMode="auto">
          <a:xfrm>
            <a:off x="1063654" y="1167135"/>
            <a:ext cx="7252762" cy="461665"/>
          </a:xfrm>
          <a:prstGeom prst="rect">
            <a:avLst/>
          </a:prstGeom>
          <a:noFill/>
          <a:ln w="9525">
            <a:noFill/>
            <a:miter lim="800000"/>
            <a:headEnd/>
            <a:tailEnd/>
          </a:ln>
        </p:spPr>
        <p:txBody>
          <a:bodyPr wrap="square">
            <a:spAutoFit/>
          </a:bodyPr>
          <a:lstStyle/>
          <a:p>
            <a:r>
              <a:rPr lang="en-US" altLang="zh-CN" sz="2400" dirty="0" smtClean="0">
                <a:latin typeface="Calibri" pitchFamily="34" charset="0"/>
              </a:rPr>
              <a:t>Computing time ≈ #iterations × time for each iteration</a:t>
            </a:r>
          </a:p>
        </p:txBody>
      </p:sp>
    </p:spTree>
    <p:extLst>
      <p:ext uri="{BB962C8B-B14F-4D97-AF65-F5344CB8AC3E}">
        <p14:creationId xmlns:p14="http://schemas.microsoft.com/office/powerpoint/2010/main" val="363574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4100" name="Rectangle 14"/>
          <p:cNvSpPr>
            <a:spLocks noChangeArrowheads="1"/>
          </p:cNvSpPr>
          <p:nvPr/>
        </p:nvSpPr>
        <p:spPr bwMode="auto">
          <a:xfrm>
            <a:off x="327025" y="88900"/>
            <a:ext cx="7196329"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THIS TALK: exciting development of fast algorithms</a:t>
            </a:r>
            <a:endParaRPr lang="en-US" sz="3800" i="1" dirty="0">
              <a:solidFill>
                <a:srgbClr val="000000"/>
              </a:solidFill>
              <a:latin typeface="Calibri" pitchFamily="34" charset="0"/>
            </a:endParaRPr>
          </a:p>
        </p:txBody>
      </p:sp>
      <p:sp>
        <p:nvSpPr>
          <p:cNvPr id="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2" name="内容占位符 1"/>
          <p:cNvSpPr>
            <a:spLocks noGrp="1"/>
          </p:cNvSpPr>
          <p:nvPr>
            <p:ph idx="1"/>
          </p:nvPr>
        </p:nvSpPr>
        <p:spPr>
          <a:xfrm>
            <a:off x="420477" y="4797152"/>
            <a:ext cx="8147248" cy="1622698"/>
          </a:xfrm>
        </p:spPr>
        <p:txBody>
          <a:bodyPr/>
          <a:lstStyle/>
          <a:p>
            <a:pPr marL="0" indent="0">
              <a:buNone/>
            </a:pPr>
            <a:r>
              <a:rPr lang="en-US" sz="2000" dirty="0" smtClean="0"/>
              <a:t>We will see:</a:t>
            </a:r>
          </a:p>
          <a:p>
            <a:r>
              <a:rPr lang="en-US" sz="2000" dirty="0" smtClean="0"/>
              <a:t>How to efficiently solve large matrix recovery problems by choosing the right first-order method (</a:t>
            </a:r>
            <a:r>
              <a:rPr lang="en-US" sz="2000" i="1" dirty="0" smtClean="0"/>
              <a:t>4 order of magnitude speedup!</a:t>
            </a:r>
            <a:r>
              <a:rPr lang="en-US" sz="2000" dirty="0" smtClean="0"/>
              <a:t>)</a:t>
            </a:r>
          </a:p>
          <a:p>
            <a:r>
              <a:rPr lang="en-US" sz="2000" dirty="0" smtClean="0"/>
              <a:t>Ideas behind the algorithms that apply to many related problems.</a:t>
            </a:r>
            <a:endParaRPr lang="en-US" sz="2000" dirty="0"/>
          </a:p>
        </p:txBody>
      </p:sp>
      <p:pic>
        <p:nvPicPr>
          <p:cNvPr id="11" name="图片 10" descr="TP_tmp"/>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2372097" y="1268760"/>
            <a:ext cx="4336305" cy="34735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7" name="Text Box 9"/>
          <p:cNvSpPr txBox="1">
            <a:spLocks noChangeArrowheads="1"/>
          </p:cNvSpPr>
          <p:nvPr/>
        </p:nvSpPr>
        <p:spPr bwMode="auto">
          <a:xfrm>
            <a:off x="323528" y="724634"/>
            <a:ext cx="8439150" cy="400110"/>
          </a:xfrm>
          <a:prstGeom prst="rect">
            <a:avLst/>
          </a:prstGeom>
          <a:noFill/>
          <a:ln w="9525">
            <a:noFill/>
            <a:miter lim="800000"/>
            <a:headEnd/>
            <a:tailEnd/>
          </a:ln>
        </p:spPr>
        <p:txBody>
          <a:bodyPr>
            <a:spAutoFit/>
          </a:bodyPr>
          <a:lstStyle/>
          <a:p>
            <a:pPr eaLnBrk="0" hangingPunct="0">
              <a:spcBef>
                <a:spcPct val="50000"/>
              </a:spcBef>
            </a:pPr>
            <a:r>
              <a:rPr lang="en-US" sz="2000" dirty="0" smtClean="0">
                <a:solidFill>
                  <a:srgbClr val="000000"/>
                </a:solidFill>
                <a:latin typeface="Calibri" pitchFamily="34" charset="0"/>
              </a:rPr>
              <a:t>Time required to solve </a:t>
            </a:r>
            <a:r>
              <a:rPr lang="en-US" sz="2000" dirty="0">
                <a:solidFill>
                  <a:srgbClr val="000000"/>
                </a:solidFill>
                <a:latin typeface="Calibri" pitchFamily="34" charset="0"/>
              </a:rPr>
              <a:t>a 1000x1000 </a:t>
            </a:r>
            <a:r>
              <a:rPr lang="en-US" sz="2000" dirty="0" smtClean="0">
                <a:solidFill>
                  <a:srgbClr val="000000"/>
                </a:solidFill>
                <a:latin typeface="Calibri" pitchFamily="34" charset="0"/>
              </a:rPr>
              <a:t>PRCA problem: </a:t>
            </a:r>
            <a:endParaRPr lang="en-US" sz="2000" dirty="0">
              <a:solidFill>
                <a:srgbClr val="000000"/>
              </a:solidFill>
              <a:latin typeface="Calibri" pitchFamily="34" charset="0"/>
            </a:endParaRPr>
          </a:p>
        </p:txBody>
      </p:sp>
      <p:graphicFrame>
        <p:nvGraphicFramePr>
          <p:cNvPr id="18" name="Table 16"/>
          <p:cNvGraphicFramePr>
            <a:graphicFrameLocks noGrp="1"/>
          </p:cNvGraphicFramePr>
          <p:nvPr>
            <p:extLst>
              <p:ext uri="{D42A27DB-BD31-4B8C-83A1-F6EECF244321}">
                <p14:modId xmlns:p14="http://schemas.microsoft.com/office/powerpoint/2010/main" val="1953858602"/>
              </p:ext>
            </p:extLst>
          </p:nvPr>
        </p:nvGraphicFramePr>
        <p:xfrm>
          <a:off x="428625" y="1844824"/>
          <a:ext cx="7381874" cy="2595880"/>
        </p:xfrm>
        <a:graphic>
          <a:graphicData uri="http://schemas.openxmlformats.org/drawingml/2006/table">
            <a:tbl>
              <a:tblPr firstRow="1" bandRow="1">
                <a:tableStyleId>{D7AC3CCA-C797-4891-BE02-D94E43425B78}</a:tableStyleId>
              </a:tblPr>
              <a:tblGrid>
                <a:gridCol w="1419225"/>
                <a:gridCol w="1300987"/>
                <a:gridCol w="923101"/>
                <a:gridCol w="1246187"/>
                <a:gridCol w="1246187"/>
                <a:gridCol w="1246187"/>
              </a:tblGrid>
              <a:tr h="370840">
                <a:tc>
                  <a:txBody>
                    <a:bodyPr/>
                    <a:lstStyle/>
                    <a:p>
                      <a:pPr algn="l"/>
                      <a:r>
                        <a:rPr lang="en-US" sz="1600" b="0" cap="none" spc="0" dirty="0" smtClean="0">
                          <a:ln>
                            <a:noFill/>
                          </a:ln>
                          <a:solidFill>
                            <a:srgbClr val="000000"/>
                          </a:solidFill>
                          <a:effectLst/>
                        </a:rPr>
                        <a:t>Algorithms</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Accuracy</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Rank</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||E||_0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 iterations</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time</a:t>
                      </a:r>
                      <a:r>
                        <a:rPr lang="en-US" sz="1600" b="0" cap="none" spc="0" baseline="0" dirty="0" smtClean="0">
                          <a:ln>
                            <a:noFill/>
                          </a:ln>
                          <a:solidFill>
                            <a:srgbClr val="000000"/>
                          </a:solidFill>
                          <a:effectLst/>
                        </a:rPr>
                        <a:t> (sec)</a:t>
                      </a:r>
                      <a:endParaRPr lang="en-US" sz="1600" b="0" cap="none" spc="0" dirty="0">
                        <a:ln>
                          <a:noFill/>
                        </a:ln>
                        <a:solidFill>
                          <a:srgbClr val="000000"/>
                        </a:solidFill>
                        <a:effectLst/>
                      </a:endParaRPr>
                    </a:p>
                  </a:txBody>
                  <a:tcPr/>
                </a:tc>
              </a:tr>
              <a:tr h="370840">
                <a:tc>
                  <a:txBody>
                    <a:bodyPr/>
                    <a:lstStyle/>
                    <a:p>
                      <a:pPr algn="l"/>
                      <a:r>
                        <a:rPr lang="en-US" sz="1600" b="0" cap="none" spc="0" dirty="0" smtClean="0">
                          <a:ln>
                            <a:noFill/>
                          </a:ln>
                          <a:solidFill>
                            <a:srgbClr val="000000"/>
                          </a:solidFill>
                          <a:effectLst/>
                        </a:rPr>
                        <a:t>IT </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5.99e-006</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101,268</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8,550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FF0000"/>
                          </a:solidFill>
                          <a:effectLst/>
                        </a:rPr>
                        <a:t>119,370.3</a:t>
                      </a:r>
                      <a:endParaRPr lang="en-US" sz="1600" b="0" cap="none" spc="0" dirty="0">
                        <a:ln>
                          <a:noFill/>
                        </a:ln>
                        <a:solidFill>
                          <a:srgbClr val="FF0000"/>
                        </a:solidFill>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smtClean="0">
                          <a:ln>
                            <a:noFill/>
                          </a:ln>
                          <a:solidFill>
                            <a:srgbClr val="000000"/>
                          </a:solidFill>
                          <a:effectLst/>
                        </a:rPr>
                        <a:t>DUAL </a:t>
                      </a:r>
                      <a:endParaRPr lang="en-US" sz="1600" b="0" cap="none" spc="0" dirty="0" smtClean="0">
                        <a:ln>
                          <a:noFill/>
                        </a:ln>
                        <a:solidFill>
                          <a:srgbClr val="000000"/>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8.65e-006</a:t>
                      </a: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100,024</a:t>
                      </a:r>
                      <a:endParaRPr lang="en-US" sz="1600" b="0" cap="none" spc="0" dirty="0">
                        <a:ln>
                          <a:noFill/>
                        </a:ln>
                        <a:solidFill>
                          <a:srgbClr val="000000"/>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822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1,855.4</a:t>
                      </a:r>
                    </a:p>
                  </a:txBody>
                  <a:tcPr/>
                </a:tc>
              </a:tr>
              <a:tr h="370840">
                <a:tc>
                  <a:txBody>
                    <a:bodyPr/>
                    <a:lstStyle/>
                    <a:p>
                      <a:pPr algn="l"/>
                      <a:r>
                        <a:rPr lang="en-US" sz="1600" b="0" cap="none" spc="0" dirty="0" smtClean="0">
                          <a:ln>
                            <a:noFill/>
                          </a:ln>
                          <a:solidFill>
                            <a:srgbClr val="000000"/>
                          </a:solidFill>
                          <a:effectLst/>
                        </a:rPr>
                        <a:t>APG</a:t>
                      </a:r>
                      <a:endParaRPr lang="en-US" sz="1600" b="0" cap="none" spc="0" dirty="0">
                        <a:ln>
                          <a:noFill/>
                        </a:ln>
                        <a:solidFill>
                          <a:srgbClr val="000000"/>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5.85e-006</a:t>
                      </a: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100,347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134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cap="none" spc="0" dirty="0" smtClean="0">
                          <a:ln>
                            <a:noFill/>
                          </a:ln>
                          <a:solidFill>
                            <a:srgbClr val="000000"/>
                          </a:solidFill>
                          <a:effectLst/>
                        </a:rPr>
                        <a:t>1,468.9</a:t>
                      </a:r>
                    </a:p>
                  </a:txBody>
                  <a:tcPr/>
                </a:tc>
              </a:tr>
              <a:tr h="370840">
                <a:tc>
                  <a:txBody>
                    <a:bodyPr/>
                    <a:lstStyle/>
                    <a:p>
                      <a:pPr algn="l"/>
                      <a:r>
                        <a:rPr lang="en-US" sz="1600" b="0" cap="none" spc="0" dirty="0" smtClean="0">
                          <a:ln>
                            <a:noFill/>
                          </a:ln>
                          <a:solidFill>
                            <a:srgbClr val="000000"/>
                          </a:solidFill>
                          <a:effectLst/>
                        </a:rPr>
                        <a:t>APG</a:t>
                      </a:r>
                      <a:r>
                        <a:rPr lang="en-US" sz="1600" b="0" cap="none" spc="0" baseline="-25000" dirty="0" smtClean="0">
                          <a:ln>
                            <a:noFill/>
                          </a:ln>
                          <a:solidFill>
                            <a:srgbClr val="000000"/>
                          </a:solidFill>
                          <a:effectLst/>
                        </a:rPr>
                        <a:t>P</a:t>
                      </a:r>
                      <a:r>
                        <a:rPr lang="en-US" sz="1600" b="0" cap="none" spc="0" dirty="0" smtClean="0">
                          <a:ln>
                            <a:noFill/>
                          </a:ln>
                          <a:solidFill>
                            <a:srgbClr val="000000"/>
                          </a:solidFill>
                          <a:effectLst/>
                        </a:rPr>
                        <a:t> </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5.91e-006</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100,347</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134</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82.7</a:t>
                      </a:r>
                      <a:endParaRPr lang="en-US" sz="1600" b="0" cap="none" spc="0" dirty="0">
                        <a:ln>
                          <a:noFill/>
                        </a:ln>
                        <a:solidFill>
                          <a:srgbClr val="000000"/>
                        </a:solidFill>
                        <a:effectLst/>
                      </a:endParaRPr>
                    </a:p>
                  </a:txBody>
                  <a:tcPr/>
                </a:tc>
              </a:tr>
              <a:tr h="370840">
                <a:tc>
                  <a:txBody>
                    <a:bodyPr/>
                    <a:lstStyle/>
                    <a:p>
                      <a:pPr algn="l"/>
                      <a:r>
                        <a:rPr lang="en-US" sz="1600" b="0" cap="none" spc="0" dirty="0" smtClean="0">
                          <a:ln>
                            <a:noFill/>
                          </a:ln>
                          <a:solidFill>
                            <a:srgbClr val="000000"/>
                          </a:solidFill>
                          <a:effectLst/>
                        </a:rPr>
                        <a:t>ALM</a:t>
                      </a:r>
                      <a:r>
                        <a:rPr lang="en-US" sz="1600" b="0" cap="none" spc="0" baseline="-25000" dirty="0" smtClean="0">
                          <a:ln>
                            <a:noFill/>
                          </a:ln>
                          <a:solidFill>
                            <a:srgbClr val="000000"/>
                          </a:solidFill>
                          <a:effectLst/>
                        </a:rPr>
                        <a:t>P</a:t>
                      </a:r>
                      <a:r>
                        <a:rPr lang="en-US" sz="1600" b="0" cap="none" spc="0" dirty="0" smtClean="0">
                          <a:ln>
                            <a:noFill/>
                          </a:ln>
                          <a:solidFill>
                            <a:srgbClr val="000000"/>
                          </a:solidFill>
                          <a:effectLst/>
                        </a:rPr>
                        <a:t> </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2.07e-007</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100,014</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34</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37.5</a:t>
                      </a:r>
                      <a:endParaRPr lang="en-US" sz="1600" b="0" cap="none" spc="0" dirty="0">
                        <a:ln>
                          <a:noFill/>
                        </a:ln>
                        <a:solidFill>
                          <a:srgbClr val="000000"/>
                        </a:solidFill>
                        <a:effectLst/>
                      </a:endParaRPr>
                    </a:p>
                  </a:txBody>
                  <a:tcPr/>
                </a:tc>
              </a:tr>
              <a:tr h="370840">
                <a:tc>
                  <a:txBody>
                    <a:bodyPr/>
                    <a:lstStyle/>
                    <a:p>
                      <a:pPr algn="l"/>
                      <a:r>
                        <a:rPr lang="en-US" sz="1600" b="0" cap="none" spc="0" dirty="0" smtClean="0">
                          <a:ln>
                            <a:noFill/>
                          </a:ln>
                          <a:solidFill>
                            <a:srgbClr val="000000"/>
                          </a:solidFill>
                          <a:effectLst/>
                        </a:rPr>
                        <a:t>ADM</a:t>
                      </a:r>
                      <a:r>
                        <a:rPr lang="en-US" sz="1600" b="0" cap="none" spc="0" baseline="-25000" dirty="0" smtClean="0">
                          <a:ln>
                            <a:noFill/>
                          </a:ln>
                          <a:solidFill>
                            <a:srgbClr val="000000"/>
                          </a:solidFill>
                          <a:effectLst/>
                        </a:rPr>
                        <a:t>P</a:t>
                      </a:r>
                      <a:r>
                        <a:rPr lang="en-US" sz="1600" b="0" cap="none" spc="0" dirty="0" smtClean="0">
                          <a:ln>
                            <a:noFill/>
                          </a:ln>
                          <a:solidFill>
                            <a:srgbClr val="000000"/>
                          </a:solidFill>
                          <a:effectLst/>
                        </a:rPr>
                        <a:t> </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3.83e-007</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50</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99,996</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000000"/>
                          </a:solidFill>
                          <a:effectLst/>
                        </a:rPr>
                        <a:t>23</a:t>
                      </a:r>
                      <a:endParaRPr lang="en-US" sz="1600" b="0" cap="none" spc="0" dirty="0">
                        <a:ln>
                          <a:noFill/>
                        </a:ln>
                        <a:solidFill>
                          <a:srgbClr val="000000"/>
                        </a:solidFill>
                        <a:effectLst/>
                      </a:endParaRPr>
                    </a:p>
                  </a:txBody>
                  <a:tcPr/>
                </a:tc>
                <a:tc>
                  <a:txBody>
                    <a:bodyPr/>
                    <a:lstStyle/>
                    <a:p>
                      <a:pPr algn="l"/>
                      <a:r>
                        <a:rPr lang="en-US" sz="1600" b="0" cap="none" spc="0" dirty="0" smtClean="0">
                          <a:ln>
                            <a:noFill/>
                          </a:ln>
                          <a:solidFill>
                            <a:srgbClr val="FF0000"/>
                          </a:solidFill>
                          <a:effectLst/>
                        </a:rPr>
                        <a:t>11.8</a:t>
                      </a:r>
                      <a:endParaRPr lang="en-US" sz="1600" b="0" cap="none" spc="0" dirty="0">
                        <a:ln>
                          <a:noFill/>
                        </a:ln>
                        <a:solidFill>
                          <a:srgbClr val="FF0000"/>
                        </a:solidFill>
                        <a:effectLst/>
                      </a:endParaRPr>
                    </a:p>
                  </a:txBody>
                  <a:tcPr/>
                </a:tc>
              </a:tr>
            </a:tbl>
          </a:graphicData>
        </a:graphic>
      </p:graphicFrame>
      <p:grpSp>
        <p:nvGrpSpPr>
          <p:cNvPr id="19" name="Group 12"/>
          <p:cNvGrpSpPr>
            <a:grpSpLocks/>
          </p:cNvGrpSpPr>
          <p:nvPr/>
        </p:nvGrpSpPr>
        <p:grpSpPr bwMode="auto">
          <a:xfrm>
            <a:off x="7929563" y="2257574"/>
            <a:ext cx="1228725" cy="2105025"/>
            <a:chOff x="8048625" y="2419350"/>
            <a:chExt cx="1229359" cy="2105025"/>
          </a:xfrm>
        </p:grpSpPr>
        <p:sp>
          <p:nvSpPr>
            <p:cNvPr id="20" name="TextBox 24"/>
            <p:cNvSpPr txBox="1">
              <a:spLocks noChangeArrowheads="1"/>
            </p:cNvSpPr>
            <p:nvPr/>
          </p:nvSpPr>
          <p:spPr bwMode="auto">
            <a:xfrm>
              <a:off x="8096250" y="2771775"/>
              <a:ext cx="1181734" cy="1015663"/>
            </a:xfrm>
            <a:prstGeom prst="rect">
              <a:avLst/>
            </a:prstGeom>
            <a:noFill/>
            <a:ln w="9525">
              <a:noFill/>
              <a:miter lim="800000"/>
              <a:headEnd/>
              <a:tailEnd/>
            </a:ln>
          </p:spPr>
          <p:txBody>
            <a:bodyPr wrap="none">
              <a:spAutoFit/>
            </a:bodyPr>
            <a:lstStyle/>
            <a:p>
              <a:r>
                <a:rPr lang="en-US" sz="2000" b="1" dirty="0">
                  <a:solidFill>
                    <a:srgbClr val="FF0000"/>
                  </a:solidFill>
                  <a:latin typeface="Calibri" pitchFamily="34" charset="0"/>
                </a:rPr>
                <a:t>10,000</a:t>
              </a:r>
            </a:p>
            <a:p>
              <a:r>
                <a:rPr lang="en-US" sz="2000" b="1" dirty="0">
                  <a:solidFill>
                    <a:srgbClr val="FF0000"/>
                  </a:solidFill>
                  <a:latin typeface="Calibri" pitchFamily="34" charset="0"/>
                </a:rPr>
                <a:t>times</a:t>
              </a:r>
            </a:p>
            <a:p>
              <a:r>
                <a:rPr lang="en-US" sz="2000" b="1" dirty="0">
                  <a:solidFill>
                    <a:srgbClr val="FF0000"/>
                  </a:solidFill>
                  <a:latin typeface="Calibri" pitchFamily="34" charset="0"/>
                </a:rPr>
                <a:t>speedup!</a:t>
              </a:r>
            </a:p>
          </p:txBody>
        </p:sp>
        <p:cxnSp>
          <p:nvCxnSpPr>
            <p:cNvPr id="21" name="Straight Arrow Connector 18"/>
            <p:cNvCxnSpPr/>
            <p:nvPr/>
          </p:nvCxnSpPr>
          <p:spPr bwMode="auto">
            <a:xfrm rot="5400000">
              <a:off x="6996906" y="3471069"/>
              <a:ext cx="2105025" cy="1588"/>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203097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1" name="Rectangle 14"/>
          <p:cNvSpPr>
            <a:spLocks noChangeArrowheads="1"/>
          </p:cNvSpPr>
          <p:nvPr/>
        </p:nvSpPr>
        <p:spPr bwMode="auto">
          <a:xfrm>
            <a:off x="327025" y="88900"/>
            <a:ext cx="4869538"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Key Observations for Acceleration</a:t>
            </a:r>
            <a:endParaRPr lang="en-US" sz="3800" i="1" dirty="0">
              <a:solidFill>
                <a:srgbClr val="000000"/>
              </a:solidFill>
              <a:latin typeface="Calibri" pitchFamily="34" charset="0"/>
            </a:endParaRPr>
          </a:p>
        </p:txBody>
      </p:sp>
      <p:sp>
        <p:nvSpPr>
          <p:cNvPr id="12"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3" name="内容占位符 2"/>
          <p:cNvSpPr>
            <a:spLocks noGrp="1"/>
          </p:cNvSpPr>
          <p:nvPr>
            <p:ph idx="1"/>
          </p:nvPr>
        </p:nvSpPr>
        <p:spPr>
          <a:xfrm>
            <a:off x="457200" y="1051520"/>
            <a:ext cx="8229600" cy="5257800"/>
          </a:xfrm>
        </p:spPr>
        <p:txBody>
          <a:bodyPr>
            <a:normAutofit/>
          </a:bodyPr>
          <a:lstStyle/>
          <a:p>
            <a:r>
              <a:rPr lang="en-US" sz="2400" dirty="0" smtClean="0"/>
              <a:t>When solving the </a:t>
            </a:r>
            <a:r>
              <a:rPr lang="en-US" sz="2400" dirty="0" err="1" smtClean="0"/>
              <a:t>subproblem</a:t>
            </a:r>
            <a:endParaRPr lang="en-US" sz="2400" dirty="0" smtClean="0"/>
          </a:p>
          <a:p>
            <a:endParaRPr lang="en-US" sz="2400" dirty="0"/>
          </a:p>
          <a:p>
            <a:pPr marL="0" indent="0">
              <a:buNone/>
            </a:pPr>
            <a:r>
              <a:rPr lang="en-US" sz="2400" dirty="0" smtClean="0"/>
              <a:t>           </a:t>
            </a:r>
          </a:p>
          <a:p>
            <a:pPr marL="0" indent="0">
              <a:buNone/>
            </a:pPr>
            <a:r>
              <a:rPr lang="en-US" sz="2400" dirty="0"/>
              <a:t> </a:t>
            </a:r>
            <a:r>
              <a:rPr lang="en-US" sz="2400" dirty="0" smtClean="0"/>
              <a:t>          usually slightly differs from          .</a:t>
            </a:r>
          </a:p>
          <a:p>
            <a:pPr lvl="1"/>
            <a:r>
              <a:rPr lang="en-US" sz="2000" dirty="0" smtClean="0"/>
              <a:t>Computing partial SVD of        independently does not utilize this information</a:t>
            </a:r>
          </a:p>
          <a:p>
            <a:r>
              <a:rPr lang="en-US" sz="2400" dirty="0" smtClean="0"/>
              <a:t>We are seeking the principal singular </a:t>
            </a:r>
            <a:r>
              <a:rPr lang="en-US" sz="2400" b="1" i="1" dirty="0" smtClean="0"/>
              <a:t>subspace</a:t>
            </a:r>
            <a:r>
              <a:rPr lang="en-US" sz="2400" dirty="0" smtClean="0"/>
              <a:t> of       .</a:t>
            </a:r>
            <a:endParaRPr lang="en-US" sz="2400" dirty="0"/>
          </a:p>
        </p:txBody>
      </p:sp>
      <p:pic>
        <p:nvPicPr>
          <p:cNvPr id="2" name="图片 1"/>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2751404" y="1647808"/>
            <a:ext cx="3986656" cy="62968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图片 5"/>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bwMode="auto">
          <a:xfrm>
            <a:off x="861694" y="2490772"/>
            <a:ext cx="353248" cy="32743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图片 6"/>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bwMode="auto">
          <a:xfrm>
            <a:off x="4714046" y="2486989"/>
            <a:ext cx="606163" cy="32775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图片 7"/>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bwMode="auto">
          <a:xfrm>
            <a:off x="3964934" y="2871575"/>
            <a:ext cx="353248" cy="32743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6" name="图片 15"/>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bwMode="auto">
          <a:xfrm>
            <a:off x="7086643" y="3601592"/>
            <a:ext cx="353248" cy="32743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3" name="Rectangle 11"/>
          <p:cNvSpPr/>
          <p:nvPr/>
        </p:nvSpPr>
        <p:spPr>
          <a:xfrm>
            <a:off x="0" y="6362164"/>
            <a:ext cx="9164150" cy="523220"/>
          </a:xfrm>
          <a:prstGeom prst="rect">
            <a:avLst/>
          </a:prstGeom>
        </p:spPr>
        <p:txBody>
          <a:bodyPr wrap="square">
            <a:spAutoFit/>
          </a:bodyPr>
          <a:lstStyle/>
          <a:p>
            <a:r>
              <a:rPr lang="en-US" sz="1400" dirty="0" smtClean="0">
                <a:solidFill>
                  <a:schemeClr val="bg1">
                    <a:lumMod val="85000"/>
                  </a:schemeClr>
                </a:solidFill>
                <a:latin typeface="+mn-lt"/>
              </a:rPr>
              <a:t>Z. Lin and S. </a:t>
            </a:r>
            <a:r>
              <a:rPr lang="en-US" sz="1400" dirty="0">
                <a:solidFill>
                  <a:schemeClr val="bg1">
                    <a:lumMod val="85000"/>
                  </a:schemeClr>
                </a:solidFill>
                <a:latin typeface="+mn-lt"/>
              </a:rPr>
              <a:t>Wei, A Block </a:t>
            </a:r>
            <a:r>
              <a:rPr lang="en-US" sz="1400" dirty="0" err="1">
                <a:solidFill>
                  <a:schemeClr val="bg1">
                    <a:lumMod val="85000"/>
                  </a:schemeClr>
                </a:solidFill>
                <a:latin typeface="+mn-lt"/>
              </a:rPr>
              <a:t>Lanczos</a:t>
            </a:r>
            <a:r>
              <a:rPr lang="en-US" sz="1400" dirty="0">
                <a:solidFill>
                  <a:schemeClr val="bg1">
                    <a:lumMod val="85000"/>
                  </a:schemeClr>
                </a:solidFill>
                <a:latin typeface="+mn-lt"/>
              </a:rPr>
              <a:t> with Warm Start </a:t>
            </a:r>
            <a:r>
              <a:rPr lang="en-US" sz="1400" dirty="0" smtClean="0">
                <a:solidFill>
                  <a:schemeClr val="bg1">
                    <a:lumMod val="85000"/>
                  </a:schemeClr>
                </a:solidFill>
                <a:latin typeface="+mn-lt"/>
              </a:rPr>
              <a:t>Technique for </a:t>
            </a:r>
            <a:r>
              <a:rPr lang="en-US" sz="1400" dirty="0">
                <a:solidFill>
                  <a:schemeClr val="bg1">
                    <a:lumMod val="85000"/>
                  </a:schemeClr>
                </a:solidFill>
                <a:latin typeface="+mn-lt"/>
              </a:rPr>
              <a:t>Accelerating Nuclear Norm </a:t>
            </a:r>
            <a:r>
              <a:rPr lang="en-US" sz="1400" dirty="0" smtClean="0">
                <a:solidFill>
                  <a:schemeClr val="bg1">
                    <a:lumMod val="85000"/>
                  </a:schemeClr>
                </a:solidFill>
                <a:latin typeface="+mn-lt"/>
              </a:rPr>
              <a:t>Minimization Algorithms, submitted to Optimization Letters.</a:t>
            </a:r>
            <a:endParaRPr lang="en-US" sz="1400" dirty="0">
              <a:solidFill>
                <a:schemeClr val="bg1">
                  <a:lumMod val="85000"/>
                </a:schemeClr>
              </a:solidFill>
              <a:latin typeface="+mn-lt"/>
            </a:endParaRPr>
          </a:p>
        </p:txBody>
      </p:sp>
    </p:spTree>
    <p:extLst>
      <p:ext uri="{BB962C8B-B14F-4D97-AF65-F5344CB8AC3E}">
        <p14:creationId xmlns:p14="http://schemas.microsoft.com/office/powerpoint/2010/main" val="3161898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0" name="Rectangle 14"/>
          <p:cNvSpPr>
            <a:spLocks noChangeArrowheads="1"/>
          </p:cNvSpPr>
          <p:nvPr/>
        </p:nvSpPr>
        <p:spPr bwMode="auto">
          <a:xfrm>
            <a:off x="327025" y="88900"/>
            <a:ext cx="6289479"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Drawbacks of Vector-Based </a:t>
            </a:r>
            <a:r>
              <a:rPr lang="en-US" sz="2600" b="1" dirty="0" err="1" smtClean="0">
                <a:solidFill>
                  <a:srgbClr val="CCCCCC"/>
                </a:solidFill>
                <a:latin typeface="Calibri" pitchFamily="34" charset="0"/>
              </a:rPr>
              <a:t>Lanczos</a:t>
            </a:r>
            <a:r>
              <a:rPr lang="en-US" sz="2600" b="1" dirty="0" smtClean="0">
                <a:solidFill>
                  <a:srgbClr val="CCCCCC"/>
                </a:solidFill>
                <a:latin typeface="Calibri" pitchFamily="34" charset="0"/>
              </a:rPr>
              <a:t> Method</a:t>
            </a:r>
            <a:endParaRPr lang="en-US" sz="3800" i="1" dirty="0">
              <a:solidFill>
                <a:srgbClr val="000000"/>
              </a:solidFill>
              <a:latin typeface="Calibri" pitchFamily="34" charset="0"/>
            </a:endParaRPr>
          </a:p>
        </p:txBody>
      </p:sp>
      <p:sp>
        <p:nvSpPr>
          <p:cNvPr id="11"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3" name="内容占位符 2"/>
          <p:cNvSpPr>
            <a:spLocks noGrp="1"/>
          </p:cNvSpPr>
          <p:nvPr>
            <p:ph idx="1"/>
          </p:nvPr>
        </p:nvSpPr>
        <p:spPr>
          <a:xfrm>
            <a:off x="457200" y="991269"/>
            <a:ext cx="8686800" cy="4525963"/>
          </a:xfrm>
        </p:spPr>
        <p:txBody>
          <a:bodyPr/>
          <a:lstStyle/>
          <a:p>
            <a:r>
              <a:rPr lang="en-US" sz="2400" dirty="0"/>
              <a:t>The initial vector  </a:t>
            </a:r>
            <a:r>
              <a:rPr lang="en-US" sz="2400" dirty="0" smtClean="0"/>
              <a:t>    </a:t>
            </a:r>
            <a:r>
              <a:rPr lang="en-US" sz="2400" dirty="0"/>
              <a:t>to start the </a:t>
            </a:r>
            <a:r>
              <a:rPr lang="en-US" sz="2400" dirty="0" err="1"/>
              <a:t>Lanczos</a:t>
            </a:r>
            <a:r>
              <a:rPr lang="en-US" sz="2400" dirty="0"/>
              <a:t> procedure does not carry enough information of the principal singular </a:t>
            </a:r>
            <a:r>
              <a:rPr lang="en-US" sz="2400" b="1" i="1" dirty="0"/>
              <a:t>subspace</a:t>
            </a:r>
            <a:r>
              <a:rPr lang="en-US" sz="2400" dirty="0"/>
              <a:t>.</a:t>
            </a:r>
          </a:p>
          <a:p>
            <a:pPr lvl="1"/>
            <a:r>
              <a:rPr lang="en-US" sz="2000" dirty="0" smtClean="0"/>
              <a:t>Even if       is the largest singular vector of      </a:t>
            </a:r>
          </a:p>
        </p:txBody>
      </p:sp>
      <p:pic>
        <p:nvPicPr>
          <p:cNvPr id="4" name="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3002112" y="1153320"/>
            <a:ext cx="252321" cy="22668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 name="图片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2043999" y="1916832"/>
            <a:ext cx="252321" cy="22668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 name="图片 1"/>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5638279" y="1873400"/>
            <a:ext cx="606163" cy="32775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2" name="Rectangle 11"/>
          <p:cNvSpPr/>
          <p:nvPr/>
        </p:nvSpPr>
        <p:spPr>
          <a:xfrm>
            <a:off x="0" y="6362164"/>
            <a:ext cx="9164150" cy="523220"/>
          </a:xfrm>
          <a:prstGeom prst="rect">
            <a:avLst/>
          </a:prstGeom>
        </p:spPr>
        <p:txBody>
          <a:bodyPr wrap="square">
            <a:spAutoFit/>
          </a:bodyPr>
          <a:lstStyle/>
          <a:p>
            <a:r>
              <a:rPr lang="en-US" sz="1400" dirty="0" smtClean="0">
                <a:solidFill>
                  <a:schemeClr val="bg1">
                    <a:lumMod val="85000"/>
                  </a:schemeClr>
                </a:solidFill>
                <a:latin typeface="+mn-lt"/>
              </a:rPr>
              <a:t>Z. Lin and S. </a:t>
            </a:r>
            <a:r>
              <a:rPr lang="en-US" sz="1400" dirty="0">
                <a:solidFill>
                  <a:schemeClr val="bg1">
                    <a:lumMod val="85000"/>
                  </a:schemeClr>
                </a:solidFill>
                <a:latin typeface="+mn-lt"/>
              </a:rPr>
              <a:t>Wei, A Block </a:t>
            </a:r>
            <a:r>
              <a:rPr lang="en-US" sz="1400" dirty="0" err="1">
                <a:solidFill>
                  <a:schemeClr val="bg1">
                    <a:lumMod val="85000"/>
                  </a:schemeClr>
                </a:solidFill>
                <a:latin typeface="+mn-lt"/>
              </a:rPr>
              <a:t>Lanczos</a:t>
            </a:r>
            <a:r>
              <a:rPr lang="en-US" sz="1400" dirty="0">
                <a:solidFill>
                  <a:schemeClr val="bg1">
                    <a:lumMod val="85000"/>
                  </a:schemeClr>
                </a:solidFill>
                <a:latin typeface="+mn-lt"/>
              </a:rPr>
              <a:t> with Warm Start </a:t>
            </a:r>
            <a:r>
              <a:rPr lang="en-US" sz="1400" dirty="0" smtClean="0">
                <a:solidFill>
                  <a:schemeClr val="bg1">
                    <a:lumMod val="85000"/>
                  </a:schemeClr>
                </a:solidFill>
                <a:latin typeface="+mn-lt"/>
              </a:rPr>
              <a:t>Technique for </a:t>
            </a:r>
            <a:r>
              <a:rPr lang="en-US" sz="1400" dirty="0">
                <a:solidFill>
                  <a:schemeClr val="bg1">
                    <a:lumMod val="85000"/>
                  </a:schemeClr>
                </a:solidFill>
                <a:latin typeface="+mn-lt"/>
              </a:rPr>
              <a:t>Accelerating Nuclear Norm </a:t>
            </a:r>
            <a:r>
              <a:rPr lang="en-US" sz="1400" dirty="0" smtClean="0">
                <a:solidFill>
                  <a:schemeClr val="bg1">
                    <a:lumMod val="85000"/>
                  </a:schemeClr>
                </a:solidFill>
                <a:latin typeface="+mn-lt"/>
              </a:rPr>
              <a:t>Minimization Algorithms, submitted to Optimization Letters.</a:t>
            </a:r>
            <a:endParaRPr lang="en-US" sz="1400" dirty="0">
              <a:solidFill>
                <a:schemeClr val="bg1">
                  <a:lumMod val="85000"/>
                </a:schemeClr>
              </a:solidFill>
              <a:latin typeface="+mn-lt"/>
            </a:endParaRPr>
          </a:p>
        </p:txBody>
      </p:sp>
    </p:spTree>
    <p:extLst>
      <p:ext uri="{BB962C8B-B14F-4D97-AF65-F5344CB8AC3E}">
        <p14:creationId xmlns:p14="http://schemas.microsoft.com/office/powerpoint/2010/main" val="25724240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7" name="Rectangle 14"/>
          <p:cNvSpPr>
            <a:spLocks noChangeArrowheads="1"/>
          </p:cNvSpPr>
          <p:nvPr/>
        </p:nvSpPr>
        <p:spPr bwMode="auto">
          <a:xfrm>
            <a:off x="327025" y="88900"/>
            <a:ext cx="1494833"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Key Ideas</a:t>
            </a:r>
            <a:endParaRPr lang="en-US" sz="3800" i="1" dirty="0">
              <a:solidFill>
                <a:srgbClr val="000000"/>
              </a:solidFill>
              <a:latin typeface="Calibri" pitchFamily="34" charset="0"/>
            </a:endParaRPr>
          </a:p>
        </p:txBody>
      </p:sp>
      <p:sp>
        <p:nvSpPr>
          <p:cNvPr id="8"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3" name="内容占位符 2"/>
          <p:cNvSpPr>
            <a:spLocks noGrp="1"/>
          </p:cNvSpPr>
          <p:nvPr>
            <p:ph idx="1"/>
          </p:nvPr>
        </p:nvSpPr>
        <p:spPr>
          <a:xfrm>
            <a:off x="457200" y="991269"/>
            <a:ext cx="8229600" cy="4525963"/>
          </a:xfrm>
        </p:spPr>
        <p:txBody>
          <a:bodyPr/>
          <a:lstStyle/>
          <a:p>
            <a:r>
              <a:rPr lang="en-US" sz="2400" dirty="0" smtClean="0"/>
              <a:t>Use Block-based </a:t>
            </a:r>
            <a:r>
              <a:rPr lang="en-US" sz="2400" dirty="0" err="1" smtClean="0"/>
              <a:t>Lanczos</a:t>
            </a:r>
            <a:r>
              <a:rPr lang="en-US" sz="2400" dirty="0" smtClean="0"/>
              <a:t> method for partial SVD</a:t>
            </a:r>
          </a:p>
          <a:p>
            <a:r>
              <a:rPr lang="en-US" sz="2400" dirty="0" smtClean="0"/>
              <a:t>Use the principal singular subspace of           to start the block </a:t>
            </a:r>
            <a:r>
              <a:rPr lang="en-US" sz="2400" dirty="0" err="1" smtClean="0"/>
              <a:t>Lanczos</a:t>
            </a:r>
            <a:r>
              <a:rPr lang="en-US" sz="2400" dirty="0" smtClean="0"/>
              <a:t> procedure</a:t>
            </a:r>
          </a:p>
        </p:txBody>
      </p:sp>
      <p:pic>
        <p:nvPicPr>
          <p:cNvPr id="2" name="图片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5635862" y="1556792"/>
            <a:ext cx="606163" cy="32775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4" name="Rectangle 11"/>
          <p:cNvSpPr/>
          <p:nvPr/>
        </p:nvSpPr>
        <p:spPr>
          <a:xfrm>
            <a:off x="0" y="6362164"/>
            <a:ext cx="9164150" cy="523220"/>
          </a:xfrm>
          <a:prstGeom prst="rect">
            <a:avLst/>
          </a:prstGeom>
        </p:spPr>
        <p:txBody>
          <a:bodyPr wrap="square">
            <a:spAutoFit/>
          </a:bodyPr>
          <a:lstStyle/>
          <a:p>
            <a:r>
              <a:rPr lang="en-US" sz="1400" dirty="0" smtClean="0">
                <a:solidFill>
                  <a:schemeClr val="bg1">
                    <a:lumMod val="85000"/>
                  </a:schemeClr>
                </a:solidFill>
                <a:latin typeface="+mn-lt"/>
              </a:rPr>
              <a:t>Z. Lin and S. </a:t>
            </a:r>
            <a:r>
              <a:rPr lang="en-US" sz="1400" dirty="0">
                <a:solidFill>
                  <a:schemeClr val="bg1">
                    <a:lumMod val="85000"/>
                  </a:schemeClr>
                </a:solidFill>
                <a:latin typeface="+mn-lt"/>
              </a:rPr>
              <a:t>Wei, A Block </a:t>
            </a:r>
            <a:r>
              <a:rPr lang="en-US" sz="1400" dirty="0" err="1">
                <a:solidFill>
                  <a:schemeClr val="bg1">
                    <a:lumMod val="85000"/>
                  </a:schemeClr>
                </a:solidFill>
                <a:latin typeface="+mn-lt"/>
              </a:rPr>
              <a:t>Lanczos</a:t>
            </a:r>
            <a:r>
              <a:rPr lang="en-US" sz="1400" dirty="0">
                <a:solidFill>
                  <a:schemeClr val="bg1">
                    <a:lumMod val="85000"/>
                  </a:schemeClr>
                </a:solidFill>
                <a:latin typeface="+mn-lt"/>
              </a:rPr>
              <a:t> with Warm Start </a:t>
            </a:r>
            <a:r>
              <a:rPr lang="en-US" sz="1400" dirty="0" smtClean="0">
                <a:solidFill>
                  <a:schemeClr val="bg1">
                    <a:lumMod val="85000"/>
                  </a:schemeClr>
                </a:solidFill>
                <a:latin typeface="+mn-lt"/>
              </a:rPr>
              <a:t>Technique for </a:t>
            </a:r>
            <a:r>
              <a:rPr lang="en-US" sz="1400" dirty="0">
                <a:solidFill>
                  <a:schemeClr val="bg1">
                    <a:lumMod val="85000"/>
                  </a:schemeClr>
                </a:solidFill>
                <a:latin typeface="+mn-lt"/>
              </a:rPr>
              <a:t>Accelerating Nuclear Norm </a:t>
            </a:r>
            <a:r>
              <a:rPr lang="en-US" sz="1400" dirty="0" smtClean="0">
                <a:solidFill>
                  <a:schemeClr val="bg1">
                    <a:lumMod val="85000"/>
                  </a:schemeClr>
                </a:solidFill>
                <a:latin typeface="+mn-lt"/>
              </a:rPr>
              <a:t>Minimization Algorithms, submitted to Optimization Letters.</a:t>
            </a:r>
            <a:endParaRPr lang="en-US" sz="1400" dirty="0">
              <a:solidFill>
                <a:schemeClr val="bg1">
                  <a:lumMod val="85000"/>
                </a:schemeClr>
              </a:solidFill>
              <a:latin typeface="+mn-lt"/>
            </a:endParaRPr>
          </a:p>
        </p:txBody>
      </p:sp>
      <p:sp>
        <p:nvSpPr>
          <p:cNvPr id="9" name="矩形 8"/>
          <p:cNvSpPr/>
          <p:nvPr/>
        </p:nvSpPr>
        <p:spPr>
          <a:xfrm>
            <a:off x="539550" y="4869160"/>
            <a:ext cx="8064898" cy="369332"/>
          </a:xfrm>
          <a:prstGeom prst="rect">
            <a:avLst/>
          </a:prstGeom>
          <a:ln>
            <a:solidFill>
              <a:srgbClr val="92D050"/>
            </a:solidFill>
          </a:ln>
        </p:spPr>
        <p:txBody>
          <a:bodyPr wrap="square">
            <a:spAutoFit/>
          </a:bodyPr>
          <a:lstStyle/>
          <a:p>
            <a:r>
              <a:rPr lang="en-US" dirty="0" smtClean="0"/>
              <a:t>Code available at </a:t>
            </a:r>
            <a:r>
              <a:rPr lang="en-US" dirty="0" smtClean="0">
                <a:solidFill>
                  <a:srgbClr val="FF0000"/>
                </a:solidFill>
              </a:rPr>
              <a:t>http</a:t>
            </a:r>
            <a:r>
              <a:rPr lang="en-US" dirty="0">
                <a:solidFill>
                  <a:srgbClr val="FF0000"/>
                </a:solidFill>
              </a:rPr>
              <a:t>://research.microsoft.com/~</a:t>
            </a:r>
            <a:r>
              <a:rPr lang="en-US" dirty="0" smtClean="0">
                <a:solidFill>
                  <a:srgbClr val="FF0000"/>
                </a:solidFill>
              </a:rPr>
              <a:t>zhoulin/BLWS.zip</a:t>
            </a:r>
            <a:endParaRPr lang="en-US" dirty="0">
              <a:solidFill>
                <a:srgbClr val="FF0000"/>
              </a:solidFill>
            </a:endParaRPr>
          </a:p>
        </p:txBody>
      </p:sp>
    </p:spTree>
    <p:extLst>
      <p:ext uri="{BB962C8B-B14F-4D97-AF65-F5344CB8AC3E}">
        <p14:creationId xmlns:p14="http://schemas.microsoft.com/office/powerpoint/2010/main" val="19637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2" name="Rectangle 14"/>
          <p:cNvSpPr>
            <a:spLocks noChangeArrowheads="1"/>
          </p:cNvSpPr>
          <p:nvPr/>
        </p:nvSpPr>
        <p:spPr bwMode="auto">
          <a:xfrm>
            <a:off x="327025" y="88900"/>
            <a:ext cx="4530023" cy="492443"/>
          </a:xfrm>
          <a:prstGeom prst="rect">
            <a:avLst/>
          </a:prstGeom>
          <a:noFill/>
          <a:ln w="9525">
            <a:noFill/>
            <a:miter lim="800000"/>
            <a:headEnd/>
            <a:tailEnd/>
          </a:ln>
        </p:spPr>
        <p:txBody>
          <a:bodyPr wrap="none">
            <a:spAutoFit/>
          </a:bodyPr>
          <a:lstStyle/>
          <a:p>
            <a:r>
              <a:rPr lang="en-US" sz="2600" b="1" dirty="0" err="1" smtClean="0">
                <a:solidFill>
                  <a:srgbClr val="CCCCCC"/>
                </a:solidFill>
                <a:latin typeface="Calibri" pitchFamily="34" charset="0"/>
              </a:rPr>
              <a:t>Lanczos</a:t>
            </a:r>
            <a:r>
              <a:rPr lang="en-US" sz="2600" b="1" dirty="0" smtClean="0">
                <a:solidFill>
                  <a:srgbClr val="CCCCCC"/>
                </a:solidFill>
                <a:latin typeface="Calibri" pitchFamily="34" charset="0"/>
              </a:rPr>
              <a:t> </a:t>
            </a:r>
            <a:r>
              <a:rPr lang="en-US" sz="2600" b="1" dirty="0">
                <a:solidFill>
                  <a:srgbClr val="CCCCCC"/>
                </a:solidFill>
                <a:latin typeface="Calibri" pitchFamily="34" charset="0"/>
              </a:rPr>
              <a:t>Method for Partial </a:t>
            </a:r>
            <a:r>
              <a:rPr lang="en-US" sz="2600" b="1" dirty="0">
                <a:solidFill>
                  <a:srgbClr val="FF0000"/>
                </a:solidFill>
                <a:latin typeface="Calibri" pitchFamily="34" charset="0"/>
              </a:rPr>
              <a:t>E</a:t>
            </a:r>
            <a:r>
              <a:rPr lang="en-US" sz="2600" b="1" dirty="0">
                <a:solidFill>
                  <a:srgbClr val="CCCCCC"/>
                </a:solidFill>
                <a:latin typeface="Calibri" pitchFamily="34" charset="0"/>
              </a:rPr>
              <a:t>VD</a:t>
            </a:r>
          </a:p>
        </p:txBody>
      </p:sp>
      <p:sp>
        <p:nvSpPr>
          <p:cNvPr id="13"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3" name="内容占位符 2"/>
          <p:cNvSpPr>
            <a:spLocks noGrp="1"/>
          </p:cNvSpPr>
          <p:nvPr>
            <p:ph idx="1"/>
          </p:nvPr>
        </p:nvSpPr>
        <p:spPr>
          <a:xfrm>
            <a:off x="457200" y="692696"/>
            <a:ext cx="8229600" cy="4925144"/>
          </a:xfrm>
        </p:spPr>
        <p:txBody>
          <a:bodyPr/>
          <a:lstStyle/>
          <a:p>
            <a:r>
              <a:rPr lang="en-US" sz="2400" dirty="0" smtClean="0"/>
              <a:t>Suppose </a:t>
            </a:r>
            <a:r>
              <a:rPr lang="en-US" sz="2400" i="1" dirty="0" smtClean="0">
                <a:latin typeface="Times New Roman" pitchFamily="18" charset="0"/>
                <a:cs typeface="Times New Roman" pitchFamily="18" charset="0"/>
              </a:rPr>
              <a:t>A</a:t>
            </a:r>
            <a:r>
              <a:rPr lang="en-US" sz="2400" dirty="0" smtClean="0"/>
              <a:t> is symmetric</a:t>
            </a:r>
          </a:p>
          <a:p>
            <a:r>
              <a:rPr lang="en-US" sz="2400" dirty="0" smtClean="0"/>
              <a:t>It </a:t>
            </a:r>
            <a:r>
              <a:rPr lang="en-US" sz="2400" dirty="0"/>
              <a:t>is to </a:t>
            </a:r>
            <a:r>
              <a:rPr lang="en-US" sz="2400" dirty="0" smtClean="0"/>
              <a:t>find </a:t>
            </a:r>
            <a:r>
              <a:rPr lang="en-US" sz="2400" dirty="0"/>
              <a:t>the optimal </a:t>
            </a:r>
            <a:r>
              <a:rPr lang="en-US" sz="2400" dirty="0" smtClean="0"/>
              <a:t>leading/tailing </a:t>
            </a:r>
            <a:r>
              <a:rPr lang="en-US" sz="2400" dirty="0" err="1"/>
              <a:t>eigen</a:t>
            </a:r>
            <a:r>
              <a:rPr lang="en-US" sz="2400" dirty="0"/>
              <a:t>-subspace </a:t>
            </a:r>
            <a:r>
              <a:rPr lang="en-US" sz="2400" dirty="0" smtClean="0"/>
              <a:t>in </a:t>
            </a:r>
            <a:r>
              <a:rPr lang="en-US" sz="2400" dirty="0"/>
              <a:t>a </a:t>
            </a:r>
            <a:r>
              <a:rPr lang="en-US" sz="2400" dirty="0" err="1" smtClean="0"/>
              <a:t>Krylov</a:t>
            </a:r>
            <a:r>
              <a:rPr lang="en-US" sz="2400" dirty="0" smtClean="0"/>
              <a:t> subspace:</a:t>
            </a:r>
          </a:p>
          <a:p>
            <a:endParaRPr lang="en-US" sz="2400" dirty="0"/>
          </a:p>
          <a:p>
            <a:r>
              <a:rPr lang="en-US" sz="2400" dirty="0" smtClean="0"/>
              <a:t>By finding an orthonormal bases                                    of                          we have:</a:t>
            </a:r>
          </a:p>
          <a:p>
            <a:endParaRPr lang="en-US" sz="2400" dirty="0" smtClean="0"/>
          </a:p>
          <a:p>
            <a:pPr marL="0" indent="0">
              <a:buNone/>
            </a:pPr>
            <a:r>
              <a:rPr lang="en-US" sz="2400" dirty="0" smtClean="0"/>
              <a:t>     where       is </a:t>
            </a:r>
            <a:r>
              <a:rPr lang="en-US" sz="2400" b="1" i="1" dirty="0" smtClean="0"/>
              <a:t>tri</a:t>
            </a:r>
            <a:r>
              <a:rPr lang="en-US" altLang="zh-CN" sz="2400" b="1" i="1" dirty="0" smtClean="0"/>
              <a:t>-diagonal</a:t>
            </a:r>
            <a:r>
              <a:rPr lang="en-US" altLang="zh-CN" sz="2400" dirty="0" smtClean="0"/>
              <a:t>.</a:t>
            </a:r>
          </a:p>
          <a:p>
            <a:r>
              <a:rPr lang="en-US" sz="2400" dirty="0" smtClean="0"/>
              <a:t>      </a:t>
            </a:r>
            <a:r>
              <a:rPr lang="en-US" sz="2400" dirty="0"/>
              <a:t>can be obtained by </a:t>
            </a:r>
            <a:r>
              <a:rPr lang="en-US" sz="2400" dirty="0" err="1"/>
              <a:t>orthogonalizing</a:t>
            </a:r>
            <a:endParaRPr lang="en-US" sz="2400" dirty="0"/>
          </a:p>
          <a:p>
            <a:pPr marL="0" indent="0">
              <a:buNone/>
            </a:pPr>
            <a:r>
              <a:rPr lang="en-US" sz="2400" dirty="0"/>
              <a:t>     (</a:t>
            </a:r>
            <a:r>
              <a:rPr lang="en-US" sz="2400" dirty="0" err="1"/>
              <a:t>Lanczos</a:t>
            </a:r>
            <a:r>
              <a:rPr lang="en-US" sz="2400" dirty="0"/>
              <a:t> procedure, derived by comparing the left and </a:t>
            </a:r>
            <a:r>
              <a:rPr lang="en-US" sz="2400" dirty="0" smtClean="0"/>
              <a:t>right </a:t>
            </a:r>
          </a:p>
          <a:p>
            <a:pPr marL="0" indent="0">
              <a:buNone/>
            </a:pPr>
            <a:r>
              <a:rPr lang="en-US" sz="2400" dirty="0"/>
              <a:t> </a:t>
            </a:r>
            <a:r>
              <a:rPr lang="en-US" sz="2400" dirty="0" smtClean="0"/>
              <a:t>     sides </a:t>
            </a:r>
            <a:r>
              <a:rPr lang="en-US" sz="2400" dirty="0"/>
              <a:t>of                       )</a:t>
            </a:r>
            <a:endParaRPr lang="en-US" sz="2400" dirty="0" smtClean="0"/>
          </a:p>
          <a:p>
            <a:r>
              <a:rPr lang="en-US" sz="2400" dirty="0" smtClean="0"/>
              <a:t>Suppose </a:t>
            </a:r>
            <a:r>
              <a:rPr lang="en-US" sz="2400" dirty="0"/>
              <a:t>the EVD of       is                        , then the EVD of </a:t>
            </a:r>
            <a:r>
              <a:rPr lang="en-US" sz="2400" i="1" dirty="0">
                <a:latin typeface="Times New Roman" pitchFamily="18" charset="0"/>
                <a:cs typeface="Times New Roman" pitchFamily="18" charset="0"/>
              </a:rPr>
              <a:t>A</a:t>
            </a:r>
            <a:r>
              <a:rPr lang="en-US" sz="2400" dirty="0"/>
              <a:t> is approximately:   </a:t>
            </a:r>
          </a:p>
          <a:p>
            <a:pPr marL="0" indent="0">
              <a:buNone/>
            </a:pPr>
            <a:endParaRPr lang="en-US" altLang="zh-CN" sz="2400" dirty="0" smtClean="0"/>
          </a:p>
          <a:p>
            <a:pPr marL="0" indent="0">
              <a:buNone/>
            </a:pPr>
            <a:endParaRPr lang="en-US" sz="2400" dirty="0"/>
          </a:p>
          <a:p>
            <a:endParaRPr lang="en-US" sz="2400" dirty="0" smtClean="0"/>
          </a:p>
          <a:p>
            <a:endParaRPr lang="en-US" sz="2400" dirty="0"/>
          </a:p>
        </p:txBody>
      </p:sp>
      <p:pic>
        <p:nvPicPr>
          <p:cNvPr id="5" name="图片 4"/>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bwMode="auto">
          <a:xfrm>
            <a:off x="2391172" y="1945432"/>
            <a:ext cx="4549053" cy="37632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图片 7"/>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bwMode="auto">
          <a:xfrm>
            <a:off x="5004048" y="2502634"/>
            <a:ext cx="2291599" cy="32679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0" name="图片 9"/>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bwMode="auto">
          <a:xfrm>
            <a:off x="7668344" y="2495730"/>
            <a:ext cx="1232725" cy="32647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1" name="图片 20"/>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bwMode="auto">
          <a:xfrm>
            <a:off x="2985212" y="3169568"/>
            <a:ext cx="3507253" cy="3778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0" name="图片 19"/>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bwMode="auto">
          <a:xfrm>
            <a:off x="1763688" y="3745632"/>
            <a:ext cx="328017" cy="30224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9" name="Rectangle 11"/>
          <p:cNvSpPr/>
          <p:nvPr/>
        </p:nvSpPr>
        <p:spPr>
          <a:xfrm>
            <a:off x="0" y="6488668"/>
            <a:ext cx="9164150" cy="307777"/>
          </a:xfrm>
          <a:prstGeom prst="rect">
            <a:avLst/>
          </a:prstGeom>
        </p:spPr>
        <p:txBody>
          <a:bodyPr wrap="square">
            <a:spAutoFit/>
          </a:bodyPr>
          <a:lstStyle/>
          <a:p>
            <a:r>
              <a:rPr lang="en-US" sz="1400" dirty="0" smtClean="0">
                <a:solidFill>
                  <a:schemeClr val="bg1">
                    <a:lumMod val="85000"/>
                  </a:schemeClr>
                </a:solidFill>
                <a:latin typeface="+mn-lt"/>
              </a:rPr>
              <a:t>G. </a:t>
            </a:r>
            <a:r>
              <a:rPr lang="en-US" altLang="zh-CN" sz="1400" dirty="0" err="1" smtClean="0">
                <a:solidFill>
                  <a:schemeClr val="bg1">
                    <a:lumMod val="85000"/>
                  </a:schemeClr>
                </a:solidFill>
                <a:latin typeface="+mn-lt"/>
              </a:rPr>
              <a:t>Golub</a:t>
            </a:r>
            <a:r>
              <a:rPr lang="en-US" sz="1400" dirty="0" smtClean="0">
                <a:solidFill>
                  <a:schemeClr val="bg1">
                    <a:lumMod val="85000"/>
                  </a:schemeClr>
                </a:solidFill>
                <a:latin typeface="+mn-lt"/>
              </a:rPr>
              <a:t> et al. Matrix Computations, </a:t>
            </a:r>
            <a:r>
              <a:rPr lang="en-US" sz="1400" i="1" dirty="0" smtClean="0">
                <a:solidFill>
                  <a:schemeClr val="bg1">
                    <a:lumMod val="85000"/>
                  </a:schemeClr>
                </a:solidFill>
                <a:latin typeface="+mn-lt"/>
              </a:rPr>
              <a:t>John Hopkins Univ. Press,1996.</a:t>
            </a:r>
            <a:endParaRPr lang="en-US" sz="1400" dirty="0">
              <a:solidFill>
                <a:schemeClr val="bg1">
                  <a:lumMod val="85000"/>
                </a:schemeClr>
              </a:solidFill>
              <a:latin typeface="+mn-lt"/>
            </a:endParaRPr>
          </a:p>
        </p:txBody>
      </p:sp>
      <p:pic>
        <p:nvPicPr>
          <p:cNvPr id="14" name="图片 13"/>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bwMode="auto">
          <a:xfrm>
            <a:off x="3396779" y="5491466"/>
            <a:ext cx="328018" cy="30224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5" name="图片 14"/>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bwMode="auto">
          <a:xfrm>
            <a:off x="4049514" y="5445224"/>
            <a:ext cx="1586492" cy="37706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6" name="图片 15"/>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bwMode="auto">
          <a:xfrm>
            <a:off x="3362797" y="6003518"/>
            <a:ext cx="2649363" cy="37781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7" name="图片 16"/>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bwMode="auto">
          <a:xfrm>
            <a:off x="5660101" y="4102464"/>
            <a:ext cx="2440291" cy="3766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8" name="图片 17"/>
          <p:cNvPicPr>
            <a:picLocks noChangeAspect="1"/>
          </p:cNvPicPr>
          <p:nvPr>
            <p:custDataLst>
              <p:tags r:id="rId10"/>
            </p:custDataLst>
          </p:nvPr>
        </p:nvPicPr>
        <p:blipFill>
          <a:blip r:embed="rId22">
            <a:extLst>
              <a:ext uri="{28A0092B-C50C-407E-A947-70E740481C1C}">
                <a14:useLocalDpi xmlns:a14="http://schemas.microsoft.com/office/drawing/2010/main" val="0"/>
              </a:ext>
            </a:extLst>
          </a:blip>
          <a:stretch>
            <a:fillRect/>
          </a:stretch>
        </p:blipFill>
        <p:spPr bwMode="auto">
          <a:xfrm>
            <a:off x="1979712" y="5041752"/>
            <a:ext cx="1490156" cy="30254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9" name="图片 18"/>
          <p:cNvPicPr>
            <a:picLocks noChangeAspect="1"/>
          </p:cNvPicPr>
          <p:nvPr>
            <p:custDataLst>
              <p:tags r:id="rId11"/>
            </p:custDataLst>
          </p:nvPr>
        </p:nvPicPr>
        <p:blipFill>
          <a:blip r:embed="rId23">
            <a:extLst>
              <a:ext uri="{28A0092B-C50C-407E-A947-70E740481C1C}">
                <a14:useLocalDpi xmlns:a14="http://schemas.microsoft.com/office/drawing/2010/main" val="0"/>
              </a:ext>
            </a:extLst>
          </a:blip>
          <a:stretch>
            <a:fillRect/>
          </a:stretch>
        </p:blipFill>
        <p:spPr bwMode="auto">
          <a:xfrm>
            <a:off x="928735" y="4154124"/>
            <a:ext cx="378109" cy="30195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7800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3"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1" name="内容占位符 2"/>
          <p:cNvSpPr txBox="1">
            <a:spLocks/>
          </p:cNvSpPr>
          <p:nvPr/>
        </p:nvSpPr>
        <p:spPr>
          <a:xfrm>
            <a:off x="518864" y="105273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i="1" dirty="0" smtClean="0"/>
              <a:t>Implicitly</a:t>
            </a:r>
            <a:r>
              <a:rPr lang="en-US" sz="2400" dirty="0" smtClean="0"/>
              <a:t> apply </a:t>
            </a:r>
            <a:r>
              <a:rPr lang="en-US" altLang="zh-CN" sz="2400" dirty="0" smtClean="0"/>
              <a:t>the </a:t>
            </a:r>
            <a:r>
              <a:rPr lang="en-US" altLang="zh-CN" sz="2400" dirty="0" err="1" smtClean="0"/>
              <a:t>Lanczos</a:t>
            </a:r>
            <a:r>
              <a:rPr lang="en-US" altLang="zh-CN" sz="2400" dirty="0" smtClean="0"/>
              <a:t> method to</a:t>
            </a:r>
          </a:p>
          <a:p>
            <a:pPr marL="0" indent="0">
              <a:buNone/>
            </a:pPr>
            <a:r>
              <a:rPr lang="en-US" sz="2400" dirty="0" smtClean="0"/>
              <a:t>    and                       to obtain</a:t>
            </a:r>
            <a:endParaRPr lang="en-US" sz="2400" dirty="0"/>
          </a:p>
          <a:p>
            <a:endParaRPr lang="en-US" sz="2400" dirty="0" smtClean="0"/>
          </a:p>
          <a:p>
            <a:endParaRPr lang="en-US" sz="2400" dirty="0" smtClean="0"/>
          </a:p>
          <a:p>
            <a:r>
              <a:rPr lang="en-US" sz="2400" dirty="0" smtClean="0"/>
              <a:t>Then compute the SVD of       to find the leading/tailing singular values/vectors of </a:t>
            </a:r>
            <a:r>
              <a:rPr lang="en-US" sz="2400" i="1" dirty="0" smtClean="0">
                <a:latin typeface="Times New Roman" pitchFamily="18" charset="0"/>
                <a:cs typeface="Times New Roman" pitchFamily="18" charset="0"/>
              </a:rPr>
              <a:t>A</a:t>
            </a:r>
            <a:r>
              <a:rPr lang="en-US" sz="2400" dirty="0" smtClean="0"/>
              <a:t>.</a:t>
            </a:r>
          </a:p>
          <a:p>
            <a:endParaRPr lang="en-US" sz="2400" dirty="0" smtClean="0"/>
          </a:p>
        </p:txBody>
      </p:sp>
      <p:pic>
        <p:nvPicPr>
          <p:cNvPr id="9" name="图片 8"/>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5796136" y="980728"/>
            <a:ext cx="1944784" cy="68073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图片 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934433" y="1988840"/>
            <a:ext cx="7453991" cy="8044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图片 6"/>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4186909" y="2925015"/>
            <a:ext cx="353249" cy="30224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6" name="图片 15"/>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bwMode="auto">
          <a:xfrm>
            <a:off x="1417936" y="1397147"/>
            <a:ext cx="1467787" cy="68207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4" name="Rectangle 11"/>
          <p:cNvSpPr/>
          <p:nvPr/>
        </p:nvSpPr>
        <p:spPr>
          <a:xfrm>
            <a:off x="0" y="6488668"/>
            <a:ext cx="9164150" cy="307777"/>
          </a:xfrm>
          <a:prstGeom prst="rect">
            <a:avLst/>
          </a:prstGeom>
        </p:spPr>
        <p:txBody>
          <a:bodyPr wrap="square">
            <a:spAutoFit/>
          </a:bodyPr>
          <a:lstStyle/>
          <a:p>
            <a:r>
              <a:rPr lang="en-US" sz="1400" dirty="0" smtClean="0">
                <a:solidFill>
                  <a:schemeClr val="bg1">
                    <a:lumMod val="85000"/>
                  </a:schemeClr>
                </a:solidFill>
                <a:latin typeface="+mn-lt"/>
              </a:rPr>
              <a:t>G. </a:t>
            </a:r>
            <a:r>
              <a:rPr lang="en-US" altLang="zh-CN" sz="1400" dirty="0" err="1" smtClean="0">
                <a:solidFill>
                  <a:schemeClr val="bg1">
                    <a:lumMod val="85000"/>
                  </a:schemeClr>
                </a:solidFill>
                <a:latin typeface="+mn-lt"/>
              </a:rPr>
              <a:t>Golub</a:t>
            </a:r>
            <a:r>
              <a:rPr lang="en-US" sz="1400" dirty="0" smtClean="0">
                <a:solidFill>
                  <a:schemeClr val="bg1">
                    <a:lumMod val="85000"/>
                  </a:schemeClr>
                </a:solidFill>
                <a:latin typeface="+mn-lt"/>
              </a:rPr>
              <a:t> et al. Matrix Computations, </a:t>
            </a:r>
            <a:r>
              <a:rPr lang="en-US" sz="1400" i="1" dirty="0" smtClean="0">
                <a:solidFill>
                  <a:schemeClr val="bg1">
                    <a:lumMod val="85000"/>
                  </a:schemeClr>
                </a:solidFill>
                <a:latin typeface="+mn-lt"/>
              </a:rPr>
              <a:t>John Hopkins Univ. Press,1996.</a:t>
            </a:r>
            <a:endParaRPr lang="en-US" sz="1400" dirty="0">
              <a:solidFill>
                <a:schemeClr val="bg1">
                  <a:lumMod val="85000"/>
                </a:schemeClr>
              </a:solidFill>
              <a:latin typeface="+mn-lt"/>
            </a:endParaRPr>
          </a:p>
        </p:txBody>
      </p:sp>
      <p:sp>
        <p:nvSpPr>
          <p:cNvPr id="15" name="Rectangle 14"/>
          <p:cNvSpPr>
            <a:spLocks noChangeArrowheads="1"/>
          </p:cNvSpPr>
          <p:nvPr/>
        </p:nvSpPr>
        <p:spPr bwMode="auto">
          <a:xfrm>
            <a:off x="327025" y="88900"/>
            <a:ext cx="4680448" cy="492443"/>
          </a:xfrm>
          <a:prstGeom prst="rect">
            <a:avLst/>
          </a:prstGeom>
          <a:noFill/>
          <a:ln w="9525">
            <a:noFill/>
            <a:miter lim="800000"/>
            <a:headEnd/>
            <a:tailEnd/>
          </a:ln>
        </p:spPr>
        <p:txBody>
          <a:bodyPr wrap="none">
            <a:spAutoFit/>
          </a:bodyPr>
          <a:lstStyle/>
          <a:p>
            <a:r>
              <a:rPr lang="en-US" sz="2600" b="1" dirty="0" err="1" smtClean="0">
                <a:solidFill>
                  <a:srgbClr val="CCCCCC"/>
                </a:solidFill>
                <a:latin typeface="Calibri" pitchFamily="34" charset="0"/>
              </a:rPr>
              <a:t>Lanczos</a:t>
            </a:r>
            <a:r>
              <a:rPr lang="en-US" sz="2600" b="1" dirty="0" smtClean="0">
                <a:solidFill>
                  <a:srgbClr val="CCCCCC"/>
                </a:solidFill>
                <a:latin typeface="Calibri" pitchFamily="34" charset="0"/>
              </a:rPr>
              <a:t> </a:t>
            </a:r>
            <a:r>
              <a:rPr lang="en-US" sz="2600" b="1" dirty="0">
                <a:solidFill>
                  <a:srgbClr val="CCCCCC"/>
                </a:solidFill>
                <a:latin typeface="Calibri" pitchFamily="34" charset="0"/>
              </a:rPr>
              <a:t>Method for Partial </a:t>
            </a:r>
            <a:r>
              <a:rPr lang="en-US" sz="2600" b="1" dirty="0" smtClean="0">
                <a:solidFill>
                  <a:srgbClr val="FF0000"/>
                </a:solidFill>
                <a:latin typeface="Calibri" pitchFamily="34" charset="0"/>
              </a:rPr>
              <a:t>S</a:t>
            </a:r>
            <a:r>
              <a:rPr lang="en-US" sz="2600" b="1" dirty="0" smtClean="0">
                <a:solidFill>
                  <a:srgbClr val="CCCCCC"/>
                </a:solidFill>
                <a:latin typeface="Calibri" pitchFamily="34" charset="0"/>
              </a:rPr>
              <a:t>VD</a:t>
            </a:r>
            <a:endParaRPr lang="en-US" sz="2600" b="1" dirty="0">
              <a:solidFill>
                <a:srgbClr val="CCCCCC"/>
              </a:solidFill>
              <a:latin typeface="Calibri" pitchFamily="34" charset="0"/>
            </a:endParaRPr>
          </a:p>
        </p:txBody>
      </p:sp>
    </p:spTree>
    <p:extLst>
      <p:ext uri="{BB962C8B-B14F-4D97-AF65-F5344CB8AC3E}">
        <p14:creationId xmlns:p14="http://schemas.microsoft.com/office/powerpoint/2010/main" val="407518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13"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3" name="内容占位符 2"/>
          <p:cNvSpPr>
            <a:spLocks noGrp="1"/>
          </p:cNvSpPr>
          <p:nvPr>
            <p:ph idx="1"/>
          </p:nvPr>
        </p:nvSpPr>
        <p:spPr>
          <a:xfrm>
            <a:off x="457200" y="980728"/>
            <a:ext cx="8686800" cy="4925144"/>
          </a:xfrm>
        </p:spPr>
        <p:txBody>
          <a:bodyPr/>
          <a:lstStyle/>
          <a:p>
            <a:r>
              <a:rPr lang="en-US" sz="2400" dirty="0" smtClean="0"/>
              <a:t>Suppose </a:t>
            </a:r>
            <a:r>
              <a:rPr lang="en-US" sz="2400" i="1" dirty="0" smtClean="0">
                <a:latin typeface="Times New Roman" pitchFamily="18" charset="0"/>
                <a:cs typeface="Times New Roman" pitchFamily="18" charset="0"/>
              </a:rPr>
              <a:t>A</a:t>
            </a:r>
            <a:r>
              <a:rPr lang="en-US" sz="2400" dirty="0" smtClean="0"/>
              <a:t> is symmetric</a:t>
            </a:r>
          </a:p>
          <a:p>
            <a:r>
              <a:rPr lang="en-US" sz="2400" dirty="0" smtClean="0"/>
              <a:t>Derived by comparing the left and right sides of </a:t>
            </a:r>
          </a:p>
          <a:p>
            <a:endParaRPr lang="en-US" sz="2400" dirty="0" smtClean="0"/>
          </a:p>
          <a:p>
            <a:pPr marL="0" indent="0">
              <a:buNone/>
            </a:pPr>
            <a:r>
              <a:rPr lang="en-US" sz="2400" dirty="0" smtClean="0"/>
              <a:t>   where                                        and the columns of       are  </a:t>
            </a:r>
          </a:p>
          <a:p>
            <a:pPr marL="0" indent="0">
              <a:buNone/>
            </a:pPr>
            <a:r>
              <a:rPr lang="en-US" sz="2400" dirty="0"/>
              <a:t> </a:t>
            </a:r>
            <a:r>
              <a:rPr lang="en-US" sz="2400" dirty="0" smtClean="0"/>
              <a:t>  orthonormal, each       has </a:t>
            </a:r>
            <a:r>
              <a:rPr lang="en-US" sz="2400" i="1" dirty="0" smtClean="0">
                <a:latin typeface="Times New Roman" pitchFamily="18" charset="0"/>
                <a:cs typeface="Times New Roman" pitchFamily="18" charset="0"/>
              </a:rPr>
              <a:t>r</a:t>
            </a:r>
            <a:r>
              <a:rPr lang="en-US" sz="2400" dirty="0" smtClean="0"/>
              <a:t> columns, and      is </a:t>
            </a:r>
            <a:r>
              <a:rPr lang="en-US" sz="2400" b="1" i="1" dirty="0" smtClean="0"/>
              <a:t>block</a:t>
            </a:r>
            <a:r>
              <a:rPr lang="en-US" sz="2400" dirty="0" smtClean="0"/>
              <a:t> </a:t>
            </a:r>
            <a:r>
              <a:rPr lang="en-US" sz="2400" b="1" i="1" dirty="0" smtClean="0"/>
              <a:t>tri</a:t>
            </a:r>
            <a:r>
              <a:rPr lang="en-US" altLang="zh-CN" sz="2400" b="1" i="1" dirty="0" smtClean="0"/>
              <a:t>-diagonal</a:t>
            </a:r>
            <a:r>
              <a:rPr lang="en-US" altLang="zh-CN" sz="2400" dirty="0" smtClean="0"/>
              <a:t>:</a:t>
            </a:r>
            <a:endParaRPr lang="en-US" sz="2400" dirty="0"/>
          </a:p>
          <a:p>
            <a:endParaRPr lang="en-US" sz="2400" dirty="0" smtClean="0"/>
          </a:p>
          <a:p>
            <a:endParaRPr lang="en-US" sz="2400" dirty="0"/>
          </a:p>
        </p:txBody>
      </p:sp>
      <p:pic>
        <p:nvPicPr>
          <p:cNvPr id="14" name="图片 13"/>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1566288" y="2420888"/>
            <a:ext cx="2573665" cy="32743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图片 3"/>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bwMode="auto">
          <a:xfrm>
            <a:off x="3826922" y="1974326"/>
            <a:ext cx="1490156" cy="30254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0" name="图片 19"/>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bwMode="auto">
          <a:xfrm>
            <a:off x="5972175" y="2839736"/>
            <a:ext cx="328017" cy="30224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图片 6"/>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bwMode="auto">
          <a:xfrm>
            <a:off x="6713425" y="2411217"/>
            <a:ext cx="378855" cy="3025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6" name="图片 15"/>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bwMode="auto">
          <a:xfrm>
            <a:off x="3101715" y="2852411"/>
            <a:ext cx="328665" cy="30284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2" name="图片 11"/>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bwMode="auto">
          <a:xfrm>
            <a:off x="2644770" y="3429000"/>
            <a:ext cx="3918671" cy="161516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5" name="Rectangle 14"/>
          <p:cNvSpPr>
            <a:spLocks noChangeArrowheads="1"/>
          </p:cNvSpPr>
          <p:nvPr/>
        </p:nvSpPr>
        <p:spPr bwMode="auto">
          <a:xfrm>
            <a:off x="327025" y="88900"/>
            <a:ext cx="5353966"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Block </a:t>
            </a:r>
            <a:r>
              <a:rPr lang="en-US" sz="2600" b="1" dirty="0" err="1" smtClean="0">
                <a:solidFill>
                  <a:srgbClr val="CCCCCC"/>
                </a:solidFill>
                <a:latin typeface="Calibri" pitchFamily="34" charset="0"/>
              </a:rPr>
              <a:t>Lanczos</a:t>
            </a:r>
            <a:r>
              <a:rPr lang="en-US" sz="2600" b="1" dirty="0" smtClean="0">
                <a:solidFill>
                  <a:srgbClr val="CCCCCC"/>
                </a:solidFill>
                <a:latin typeface="Calibri" pitchFamily="34" charset="0"/>
              </a:rPr>
              <a:t> Method for Partial </a:t>
            </a:r>
            <a:r>
              <a:rPr lang="en-US" sz="2600" b="1" dirty="0" smtClean="0">
                <a:solidFill>
                  <a:srgbClr val="FF0000"/>
                </a:solidFill>
                <a:latin typeface="Calibri" pitchFamily="34" charset="0"/>
              </a:rPr>
              <a:t>E</a:t>
            </a:r>
            <a:r>
              <a:rPr lang="en-US" sz="2600" b="1" dirty="0" smtClean="0">
                <a:solidFill>
                  <a:srgbClr val="CCCCCC"/>
                </a:solidFill>
                <a:latin typeface="Calibri" pitchFamily="34" charset="0"/>
              </a:rPr>
              <a:t>VD</a:t>
            </a:r>
            <a:endParaRPr lang="en-US" sz="3800" i="1" dirty="0">
              <a:solidFill>
                <a:srgbClr val="000000"/>
              </a:solidFill>
              <a:latin typeface="Calibri" pitchFamily="34" charset="0"/>
            </a:endParaRPr>
          </a:p>
        </p:txBody>
      </p:sp>
      <p:sp>
        <p:nvSpPr>
          <p:cNvPr id="17" name="Rectangle 11"/>
          <p:cNvSpPr/>
          <p:nvPr/>
        </p:nvSpPr>
        <p:spPr>
          <a:xfrm>
            <a:off x="0" y="6362164"/>
            <a:ext cx="9164150" cy="523220"/>
          </a:xfrm>
          <a:prstGeom prst="rect">
            <a:avLst/>
          </a:prstGeom>
        </p:spPr>
        <p:txBody>
          <a:bodyPr wrap="square">
            <a:spAutoFit/>
          </a:bodyPr>
          <a:lstStyle/>
          <a:p>
            <a:r>
              <a:rPr lang="en-US" sz="1400" dirty="0" smtClean="0">
                <a:solidFill>
                  <a:schemeClr val="bg1">
                    <a:lumMod val="85000"/>
                  </a:schemeClr>
                </a:solidFill>
                <a:latin typeface="+mn-lt"/>
              </a:rPr>
              <a:t>Z. Lin and S. </a:t>
            </a:r>
            <a:r>
              <a:rPr lang="en-US" sz="1400" dirty="0">
                <a:solidFill>
                  <a:schemeClr val="bg1">
                    <a:lumMod val="85000"/>
                  </a:schemeClr>
                </a:solidFill>
                <a:latin typeface="+mn-lt"/>
              </a:rPr>
              <a:t>Wei, A Block </a:t>
            </a:r>
            <a:r>
              <a:rPr lang="en-US" sz="1400" dirty="0" err="1">
                <a:solidFill>
                  <a:schemeClr val="bg1">
                    <a:lumMod val="85000"/>
                  </a:schemeClr>
                </a:solidFill>
                <a:latin typeface="+mn-lt"/>
              </a:rPr>
              <a:t>Lanczos</a:t>
            </a:r>
            <a:r>
              <a:rPr lang="en-US" sz="1400" dirty="0">
                <a:solidFill>
                  <a:schemeClr val="bg1">
                    <a:lumMod val="85000"/>
                  </a:schemeClr>
                </a:solidFill>
                <a:latin typeface="+mn-lt"/>
              </a:rPr>
              <a:t> with Warm Start </a:t>
            </a:r>
            <a:r>
              <a:rPr lang="en-US" sz="1400" dirty="0" smtClean="0">
                <a:solidFill>
                  <a:schemeClr val="bg1">
                    <a:lumMod val="85000"/>
                  </a:schemeClr>
                </a:solidFill>
                <a:latin typeface="+mn-lt"/>
              </a:rPr>
              <a:t>Technique for </a:t>
            </a:r>
            <a:r>
              <a:rPr lang="en-US" sz="1400" dirty="0">
                <a:solidFill>
                  <a:schemeClr val="bg1">
                    <a:lumMod val="85000"/>
                  </a:schemeClr>
                </a:solidFill>
                <a:latin typeface="+mn-lt"/>
              </a:rPr>
              <a:t>Accelerating Nuclear Norm </a:t>
            </a:r>
            <a:r>
              <a:rPr lang="en-US" sz="1400" dirty="0" smtClean="0">
                <a:solidFill>
                  <a:schemeClr val="bg1">
                    <a:lumMod val="85000"/>
                  </a:schemeClr>
                </a:solidFill>
                <a:latin typeface="+mn-lt"/>
              </a:rPr>
              <a:t>Minimization Algorithms, submitted to Optimization Letters.</a:t>
            </a:r>
            <a:endParaRPr lang="en-US" sz="1400" dirty="0">
              <a:solidFill>
                <a:schemeClr val="bg1">
                  <a:lumMod val="85000"/>
                </a:schemeClr>
              </a:solidFill>
              <a:latin typeface="+mn-lt"/>
            </a:endParaRPr>
          </a:p>
        </p:txBody>
      </p:sp>
    </p:spTree>
    <p:extLst>
      <p:ext uri="{BB962C8B-B14F-4D97-AF65-F5344CB8AC3E}">
        <p14:creationId xmlns:p14="http://schemas.microsoft.com/office/powerpoint/2010/main" val="25350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 name="Rectangle 14"/>
          <p:cNvSpPr>
            <a:spLocks noChangeArrowheads="1"/>
          </p:cNvSpPr>
          <p:nvPr/>
        </p:nvSpPr>
        <p:spPr bwMode="auto">
          <a:xfrm>
            <a:off x="327025" y="88900"/>
            <a:ext cx="5353966"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Block </a:t>
            </a:r>
            <a:r>
              <a:rPr lang="en-US" sz="2600" b="1" dirty="0" err="1" smtClean="0">
                <a:solidFill>
                  <a:srgbClr val="CCCCCC"/>
                </a:solidFill>
                <a:latin typeface="Calibri" pitchFamily="34" charset="0"/>
              </a:rPr>
              <a:t>Lanczos</a:t>
            </a:r>
            <a:r>
              <a:rPr lang="en-US" sz="2600" b="1" dirty="0" smtClean="0">
                <a:solidFill>
                  <a:srgbClr val="CCCCCC"/>
                </a:solidFill>
                <a:latin typeface="Calibri" pitchFamily="34" charset="0"/>
              </a:rPr>
              <a:t> Method for Partial </a:t>
            </a:r>
            <a:r>
              <a:rPr lang="en-US" sz="2600" b="1" dirty="0" smtClean="0">
                <a:solidFill>
                  <a:srgbClr val="FF0000"/>
                </a:solidFill>
                <a:latin typeface="Calibri" pitchFamily="34" charset="0"/>
              </a:rPr>
              <a:t>E</a:t>
            </a:r>
            <a:r>
              <a:rPr lang="en-US" sz="2600" b="1" dirty="0" smtClean="0">
                <a:solidFill>
                  <a:srgbClr val="CCCCCC"/>
                </a:solidFill>
                <a:latin typeface="Calibri" pitchFamily="34" charset="0"/>
              </a:rPr>
              <a:t>VD</a:t>
            </a:r>
            <a:endParaRPr lang="en-US" sz="3800" i="1" dirty="0">
              <a:solidFill>
                <a:srgbClr val="000000"/>
              </a:solidFill>
              <a:latin typeface="Calibri" pitchFamily="34" charset="0"/>
            </a:endParaRPr>
          </a:p>
        </p:txBody>
      </p:sp>
      <p:sp>
        <p:nvSpPr>
          <p:cNvPr id="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14" name="图片 13"/>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bwMode="auto">
          <a:xfrm>
            <a:off x="216856" y="836712"/>
            <a:ext cx="8842091" cy="546883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9" name="Rectangle 11"/>
          <p:cNvSpPr/>
          <p:nvPr/>
        </p:nvSpPr>
        <p:spPr>
          <a:xfrm>
            <a:off x="0" y="6362164"/>
            <a:ext cx="9164150" cy="523220"/>
          </a:xfrm>
          <a:prstGeom prst="rect">
            <a:avLst/>
          </a:prstGeom>
        </p:spPr>
        <p:txBody>
          <a:bodyPr wrap="square">
            <a:spAutoFit/>
          </a:bodyPr>
          <a:lstStyle/>
          <a:p>
            <a:r>
              <a:rPr lang="en-US" sz="1400" dirty="0" smtClean="0">
                <a:solidFill>
                  <a:schemeClr val="bg1">
                    <a:lumMod val="85000"/>
                  </a:schemeClr>
                </a:solidFill>
                <a:latin typeface="+mn-lt"/>
              </a:rPr>
              <a:t>Z. Lin and S. </a:t>
            </a:r>
            <a:r>
              <a:rPr lang="en-US" sz="1400" dirty="0">
                <a:solidFill>
                  <a:schemeClr val="bg1">
                    <a:lumMod val="85000"/>
                  </a:schemeClr>
                </a:solidFill>
                <a:latin typeface="+mn-lt"/>
              </a:rPr>
              <a:t>Wei, A Block </a:t>
            </a:r>
            <a:r>
              <a:rPr lang="en-US" sz="1400" dirty="0" err="1">
                <a:solidFill>
                  <a:schemeClr val="bg1">
                    <a:lumMod val="85000"/>
                  </a:schemeClr>
                </a:solidFill>
                <a:latin typeface="+mn-lt"/>
              </a:rPr>
              <a:t>Lanczos</a:t>
            </a:r>
            <a:r>
              <a:rPr lang="en-US" sz="1400" dirty="0">
                <a:solidFill>
                  <a:schemeClr val="bg1">
                    <a:lumMod val="85000"/>
                  </a:schemeClr>
                </a:solidFill>
                <a:latin typeface="+mn-lt"/>
              </a:rPr>
              <a:t> with Warm Start </a:t>
            </a:r>
            <a:r>
              <a:rPr lang="en-US" sz="1400" dirty="0" smtClean="0">
                <a:solidFill>
                  <a:schemeClr val="bg1">
                    <a:lumMod val="85000"/>
                  </a:schemeClr>
                </a:solidFill>
                <a:latin typeface="+mn-lt"/>
              </a:rPr>
              <a:t>Technique for </a:t>
            </a:r>
            <a:r>
              <a:rPr lang="en-US" sz="1400" dirty="0">
                <a:solidFill>
                  <a:schemeClr val="bg1">
                    <a:lumMod val="85000"/>
                  </a:schemeClr>
                </a:solidFill>
                <a:latin typeface="+mn-lt"/>
              </a:rPr>
              <a:t>Accelerating Nuclear Norm </a:t>
            </a:r>
            <a:r>
              <a:rPr lang="en-US" sz="1400" dirty="0" smtClean="0">
                <a:solidFill>
                  <a:schemeClr val="bg1">
                    <a:lumMod val="85000"/>
                  </a:schemeClr>
                </a:solidFill>
                <a:latin typeface="+mn-lt"/>
              </a:rPr>
              <a:t>Minimization Algorithms, submitted to Optimization Letters.</a:t>
            </a:r>
            <a:endParaRPr lang="en-US" sz="1400" dirty="0">
              <a:solidFill>
                <a:schemeClr val="bg1">
                  <a:lumMod val="85000"/>
                </a:schemeClr>
              </a:solidFill>
              <a:latin typeface="+mn-lt"/>
            </a:endParaRPr>
          </a:p>
        </p:txBody>
      </p:sp>
      <p:grpSp>
        <p:nvGrpSpPr>
          <p:cNvPr id="3" name="组合 2"/>
          <p:cNvGrpSpPr/>
          <p:nvPr/>
        </p:nvGrpSpPr>
        <p:grpSpPr>
          <a:xfrm>
            <a:off x="6516216" y="1988840"/>
            <a:ext cx="2088232" cy="936104"/>
            <a:chOff x="6516216" y="1988840"/>
            <a:chExt cx="2088232" cy="936104"/>
          </a:xfrm>
        </p:grpSpPr>
        <p:sp>
          <p:nvSpPr>
            <p:cNvPr id="2" name="矩形 1"/>
            <p:cNvSpPr/>
            <p:nvPr/>
          </p:nvSpPr>
          <p:spPr>
            <a:xfrm>
              <a:off x="6516216" y="1988840"/>
              <a:ext cx="2088232"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6"/>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bwMode="auto">
            <a:xfrm>
              <a:off x="6588224" y="2099717"/>
              <a:ext cx="1944784" cy="68073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spTree>
    <p:extLst>
      <p:ext uri="{BB962C8B-B14F-4D97-AF65-F5344CB8AC3E}">
        <p14:creationId xmlns:p14="http://schemas.microsoft.com/office/powerpoint/2010/main" val="171136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 name="Rectangle 14"/>
          <p:cNvSpPr>
            <a:spLocks noChangeArrowheads="1"/>
          </p:cNvSpPr>
          <p:nvPr/>
        </p:nvSpPr>
        <p:spPr bwMode="auto">
          <a:xfrm>
            <a:off x="327025" y="88900"/>
            <a:ext cx="1121141" cy="492443"/>
          </a:xfrm>
          <a:prstGeom prst="rect">
            <a:avLst/>
          </a:prstGeom>
          <a:noFill/>
          <a:ln w="9525">
            <a:noFill/>
            <a:miter lim="800000"/>
            <a:headEnd/>
            <a:tailEnd/>
          </a:ln>
        </p:spPr>
        <p:txBody>
          <a:bodyPr wrap="none">
            <a:spAutoFit/>
          </a:bodyPr>
          <a:lstStyle/>
          <a:p>
            <a:r>
              <a:rPr lang="en-US" altLang="zh-CN" sz="2600" b="1" dirty="0" smtClean="0">
                <a:solidFill>
                  <a:srgbClr val="CCCCCC"/>
                </a:solidFill>
                <a:latin typeface="Calibri" pitchFamily="34" charset="0"/>
              </a:rPr>
              <a:t>Caveat</a:t>
            </a:r>
            <a:endParaRPr lang="en-US" sz="3800" i="1" dirty="0">
              <a:solidFill>
                <a:srgbClr val="000000"/>
              </a:solidFill>
              <a:latin typeface="Calibri" pitchFamily="34" charset="0"/>
            </a:endParaRPr>
          </a:p>
        </p:txBody>
      </p:sp>
      <p:sp>
        <p:nvSpPr>
          <p:cNvPr id="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3" name="内容占位符 2"/>
          <p:cNvSpPr>
            <a:spLocks noGrp="1"/>
          </p:cNvSpPr>
          <p:nvPr>
            <p:ph idx="1"/>
          </p:nvPr>
        </p:nvSpPr>
        <p:spPr>
          <a:xfrm>
            <a:off x="457200" y="1052736"/>
            <a:ext cx="8229600" cy="4525963"/>
          </a:xfrm>
        </p:spPr>
        <p:txBody>
          <a:bodyPr/>
          <a:lstStyle/>
          <a:p>
            <a:r>
              <a:rPr lang="en-US" sz="2400" dirty="0" err="1" smtClean="0"/>
              <a:t>Orthogonality</a:t>
            </a:r>
            <a:r>
              <a:rPr lang="en-US" sz="2400" dirty="0" smtClean="0"/>
              <a:t> is easily lost.</a:t>
            </a:r>
          </a:p>
          <a:p>
            <a:r>
              <a:rPr lang="en-US" sz="2400" dirty="0" smtClean="0"/>
              <a:t>So we should keep </a:t>
            </a:r>
            <a:r>
              <a:rPr lang="en-US" sz="2400" i="1" dirty="0" smtClean="0">
                <a:latin typeface="Times New Roman" pitchFamily="18" charset="0"/>
                <a:cs typeface="Times New Roman" pitchFamily="18" charset="0"/>
              </a:rPr>
              <a:t>k</a:t>
            </a:r>
            <a:r>
              <a:rPr lang="en-US" sz="2400" dirty="0" smtClean="0"/>
              <a:t> small so that expensive </a:t>
            </a:r>
            <a:r>
              <a:rPr lang="en-US" sz="2400" dirty="0" err="1" smtClean="0"/>
              <a:t>reorthogonalization</a:t>
            </a:r>
            <a:r>
              <a:rPr lang="en-US" sz="2400" dirty="0" smtClean="0"/>
              <a:t> can be waived.</a:t>
            </a:r>
          </a:p>
          <a:p>
            <a:pPr lvl="1"/>
            <a:r>
              <a:rPr lang="en-US" sz="2000" dirty="0" smtClean="0"/>
              <a:t>A small </a:t>
            </a:r>
            <a:r>
              <a:rPr lang="en-US" sz="2000" i="1" dirty="0" smtClean="0">
                <a:latin typeface="Times New Roman" pitchFamily="18" charset="0"/>
                <a:cs typeface="Times New Roman" pitchFamily="18" charset="0"/>
              </a:rPr>
              <a:t>k</a:t>
            </a:r>
            <a:r>
              <a:rPr lang="en-US" sz="2000" dirty="0" smtClean="0"/>
              <a:t> also makes the size of </a:t>
            </a:r>
            <a:r>
              <a:rPr lang="en-US" sz="2000" i="1" dirty="0" err="1" smtClean="0">
                <a:latin typeface="Times New Roman" pitchFamily="18" charset="0"/>
                <a:cs typeface="Times New Roman" pitchFamily="18" charset="0"/>
              </a:rPr>
              <a:t>T</a:t>
            </a:r>
            <a:r>
              <a:rPr lang="en-US" sz="2000" i="1" baseline="-25000" dirty="0" err="1" smtClean="0">
                <a:latin typeface="Times New Roman" pitchFamily="18" charset="0"/>
                <a:cs typeface="Times New Roman" pitchFamily="18" charset="0"/>
              </a:rPr>
              <a:t>k</a:t>
            </a:r>
            <a:r>
              <a:rPr lang="en-US" sz="2000" dirty="0" smtClean="0"/>
              <a:t> small, making the EVD/SVD of </a:t>
            </a:r>
            <a:r>
              <a:rPr lang="en-US" sz="2000" i="1" dirty="0" err="1" smtClean="0">
                <a:latin typeface="Times New Roman" pitchFamily="18" charset="0"/>
                <a:cs typeface="Times New Roman" pitchFamily="18" charset="0"/>
              </a:rPr>
              <a:t>T</a:t>
            </a:r>
            <a:r>
              <a:rPr lang="en-US" sz="2000" i="1" baseline="-25000" dirty="0" err="1" smtClean="0">
                <a:latin typeface="Times New Roman" pitchFamily="18" charset="0"/>
                <a:cs typeface="Times New Roman" pitchFamily="18" charset="0"/>
              </a:rPr>
              <a:t>k</a:t>
            </a:r>
            <a:r>
              <a:rPr lang="en-US" sz="2000" dirty="0" smtClean="0"/>
              <a:t> economic.</a:t>
            </a:r>
            <a:endParaRPr lang="en-US" sz="2000" dirty="0"/>
          </a:p>
        </p:txBody>
      </p:sp>
      <p:sp>
        <p:nvSpPr>
          <p:cNvPr id="8" name="Rectangle 11"/>
          <p:cNvSpPr/>
          <p:nvPr/>
        </p:nvSpPr>
        <p:spPr>
          <a:xfrm>
            <a:off x="0" y="6362164"/>
            <a:ext cx="9164150" cy="523220"/>
          </a:xfrm>
          <a:prstGeom prst="rect">
            <a:avLst/>
          </a:prstGeom>
        </p:spPr>
        <p:txBody>
          <a:bodyPr wrap="square">
            <a:spAutoFit/>
          </a:bodyPr>
          <a:lstStyle/>
          <a:p>
            <a:r>
              <a:rPr lang="en-US" sz="1400" dirty="0" smtClean="0">
                <a:solidFill>
                  <a:schemeClr val="bg1">
                    <a:lumMod val="85000"/>
                  </a:schemeClr>
                </a:solidFill>
                <a:latin typeface="+mn-lt"/>
              </a:rPr>
              <a:t>Z. Lin and S. </a:t>
            </a:r>
            <a:r>
              <a:rPr lang="en-US" sz="1400" dirty="0">
                <a:solidFill>
                  <a:schemeClr val="bg1">
                    <a:lumMod val="85000"/>
                  </a:schemeClr>
                </a:solidFill>
                <a:latin typeface="+mn-lt"/>
              </a:rPr>
              <a:t>Wei, A Block </a:t>
            </a:r>
            <a:r>
              <a:rPr lang="en-US" sz="1400" dirty="0" err="1">
                <a:solidFill>
                  <a:schemeClr val="bg1">
                    <a:lumMod val="85000"/>
                  </a:schemeClr>
                </a:solidFill>
                <a:latin typeface="+mn-lt"/>
              </a:rPr>
              <a:t>Lanczos</a:t>
            </a:r>
            <a:r>
              <a:rPr lang="en-US" sz="1400" dirty="0">
                <a:solidFill>
                  <a:schemeClr val="bg1">
                    <a:lumMod val="85000"/>
                  </a:schemeClr>
                </a:solidFill>
                <a:latin typeface="+mn-lt"/>
              </a:rPr>
              <a:t> with Warm Start </a:t>
            </a:r>
            <a:r>
              <a:rPr lang="en-US" sz="1400" dirty="0" smtClean="0">
                <a:solidFill>
                  <a:schemeClr val="bg1">
                    <a:lumMod val="85000"/>
                  </a:schemeClr>
                </a:solidFill>
                <a:latin typeface="+mn-lt"/>
              </a:rPr>
              <a:t>Technique for </a:t>
            </a:r>
            <a:r>
              <a:rPr lang="en-US" sz="1400" dirty="0">
                <a:solidFill>
                  <a:schemeClr val="bg1">
                    <a:lumMod val="85000"/>
                  </a:schemeClr>
                </a:solidFill>
                <a:latin typeface="+mn-lt"/>
              </a:rPr>
              <a:t>Accelerating Nuclear Norm </a:t>
            </a:r>
            <a:r>
              <a:rPr lang="en-US" sz="1400" dirty="0" smtClean="0">
                <a:solidFill>
                  <a:schemeClr val="bg1">
                    <a:lumMod val="85000"/>
                  </a:schemeClr>
                </a:solidFill>
                <a:latin typeface="+mn-lt"/>
              </a:rPr>
              <a:t>Minimization Algorithms, submitted to Optimization Letters.</a:t>
            </a:r>
            <a:endParaRPr lang="en-US" sz="1400" dirty="0">
              <a:solidFill>
                <a:schemeClr val="bg1">
                  <a:lumMod val="85000"/>
                </a:schemeClr>
              </a:solidFill>
              <a:latin typeface="+mn-lt"/>
            </a:endParaRPr>
          </a:p>
        </p:txBody>
      </p:sp>
    </p:spTree>
    <p:extLst>
      <p:ext uri="{BB962C8B-B14F-4D97-AF65-F5344CB8AC3E}">
        <p14:creationId xmlns:p14="http://schemas.microsoft.com/office/powerpoint/2010/main" val="1045729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6" name="Rectangle 14"/>
          <p:cNvSpPr>
            <a:spLocks noChangeArrowheads="1"/>
          </p:cNvSpPr>
          <p:nvPr/>
        </p:nvSpPr>
        <p:spPr bwMode="auto">
          <a:xfrm>
            <a:off x="327025" y="88900"/>
            <a:ext cx="2786917"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Summary of BLWS</a:t>
            </a:r>
            <a:endParaRPr lang="en-US" sz="3800" i="1" dirty="0">
              <a:solidFill>
                <a:srgbClr val="000000"/>
              </a:solidFill>
              <a:latin typeface="Calibri" pitchFamily="34" charset="0"/>
            </a:endParaRPr>
          </a:p>
        </p:txBody>
      </p:sp>
      <p:sp>
        <p:nvSpPr>
          <p:cNvPr id="7"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3" name="内容占位符 2"/>
          <p:cNvSpPr>
            <a:spLocks noGrp="1"/>
          </p:cNvSpPr>
          <p:nvPr>
            <p:ph idx="1"/>
          </p:nvPr>
        </p:nvSpPr>
        <p:spPr>
          <a:xfrm>
            <a:off x="457200" y="980728"/>
            <a:ext cx="8229600" cy="4525963"/>
          </a:xfrm>
        </p:spPr>
        <p:txBody>
          <a:bodyPr/>
          <a:lstStyle/>
          <a:p>
            <a:r>
              <a:rPr lang="en-US" sz="2400" dirty="0"/>
              <a:t>Use </a:t>
            </a:r>
            <a:r>
              <a:rPr lang="en-US" sz="2400" dirty="0" smtClean="0"/>
              <a:t>Block </a:t>
            </a:r>
            <a:r>
              <a:rPr lang="en-US" sz="2400" dirty="0" err="1"/>
              <a:t>Lanczos</a:t>
            </a:r>
            <a:r>
              <a:rPr lang="en-US" sz="2400" dirty="0"/>
              <a:t> </a:t>
            </a:r>
            <a:r>
              <a:rPr lang="en-US" sz="2400" dirty="0" smtClean="0"/>
              <a:t>method for </a:t>
            </a:r>
            <a:r>
              <a:rPr lang="en-US" sz="2400" dirty="0"/>
              <a:t>partial </a:t>
            </a:r>
            <a:r>
              <a:rPr lang="en-US" sz="2400" dirty="0" smtClean="0"/>
              <a:t>EVD/SVD</a:t>
            </a:r>
            <a:endParaRPr lang="en-US" sz="2400" dirty="0"/>
          </a:p>
          <a:p>
            <a:r>
              <a:rPr lang="en-US" sz="2400" dirty="0"/>
              <a:t>Use the principal </a:t>
            </a:r>
            <a:r>
              <a:rPr lang="en-US" sz="2400" dirty="0" err="1" smtClean="0"/>
              <a:t>eigen</a:t>
            </a:r>
            <a:r>
              <a:rPr lang="en-US" sz="2400" dirty="0" smtClean="0"/>
              <a:t>/singular </a:t>
            </a:r>
            <a:r>
              <a:rPr lang="en-US" sz="2400" dirty="0"/>
              <a:t>subspace of      </a:t>
            </a:r>
            <a:r>
              <a:rPr lang="en-US" sz="2400" dirty="0" smtClean="0"/>
              <a:t>     to </a:t>
            </a:r>
            <a:r>
              <a:rPr lang="en-US" sz="2400" dirty="0"/>
              <a:t>start the block </a:t>
            </a:r>
            <a:r>
              <a:rPr lang="en-US" sz="2400" dirty="0" err="1"/>
              <a:t>Lanczos</a:t>
            </a:r>
            <a:r>
              <a:rPr lang="en-US" sz="2400" dirty="0"/>
              <a:t> procedure</a:t>
            </a:r>
          </a:p>
          <a:p>
            <a:r>
              <a:rPr lang="en-US" sz="2400" dirty="0" smtClean="0"/>
              <a:t>Iterate </a:t>
            </a:r>
            <a:r>
              <a:rPr lang="en-US" sz="2400" dirty="0"/>
              <a:t>the block </a:t>
            </a:r>
            <a:r>
              <a:rPr lang="en-US" sz="2400" dirty="0" err="1"/>
              <a:t>Lanczos</a:t>
            </a:r>
            <a:r>
              <a:rPr lang="en-US" sz="2400" dirty="0"/>
              <a:t> </a:t>
            </a:r>
            <a:r>
              <a:rPr lang="en-US" sz="2400" dirty="0" smtClean="0"/>
              <a:t>procedure for only a few steps</a:t>
            </a:r>
          </a:p>
          <a:p>
            <a:pPr lvl="1"/>
            <a:r>
              <a:rPr lang="en-US" sz="2000" dirty="0" smtClean="0"/>
              <a:t>Typically, </a:t>
            </a:r>
            <a:r>
              <a:rPr lang="en-US" sz="2000" i="1" dirty="0" smtClean="0">
                <a:latin typeface="Times New Roman" pitchFamily="18" charset="0"/>
                <a:cs typeface="Times New Roman" pitchFamily="18" charset="0"/>
              </a:rPr>
              <a:t>k</a:t>
            </a:r>
            <a:r>
              <a:rPr lang="en-US" sz="2000" dirty="0" smtClean="0"/>
              <a:t>=2</a:t>
            </a:r>
            <a:endParaRPr lang="en-US" sz="2000" dirty="0"/>
          </a:p>
        </p:txBody>
      </p:sp>
      <p:pic>
        <p:nvPicPr>
          <p:cNvPr id="9" name="图片 8"/>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6441670" y="1556792"/>
            <a:ext cx="606163" cy="32775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 name="Rectangle 11"/>
          <p:cNvSpPr/>
          <p:nvPr/>
        </p:nvSpPr>
        <p:spPr>
          <a:xfrm>
            <a:off x="0" y="6362164"/>
            <a:ext cx="9164150" cy="523220"/>
          </a:xfrm>
          <a:prstGeom prst="rect">
            <a:avLst/>
          </a:prstGeom>
        </p:spPr>
        <p:txBody>
          <a:bodyPr wrap="square">
            <a:spAutoFit/>
          </a:bodyPr>
          <a:lstStyle/>
          <a:p>
            <a:r>
              <a:rPr lang="en-US" sz="1400" dirty="0" smtClean="0">
                <a:solidFill>
                  <a:schemeClr val="bg1">
                    <a:lumMod val="85000"/>
                  </a:schemeClr>
                </a:solidFill>
                <a:latin typeface="+mn-lt"/>
              </a:rPr>
              <a:t>Z. Lin and S. </a:t>
            </a:r>
            <a:r>
              <a:rPr lang="en-US" sz="1400" dirty="0">
                <a:solidFill>
                  <a:schemeClr val="bg1">
                    <a:lumMod val="85000"/>
                  </a:schemeClr>
                </a:solidFill>
                <a:latin typeface="+mn-lt"/>
              </a:rPr>
              <a:t>Wei, A Block </a:t>
            </a:r>
            <a:r>
              <a:rPr lang="en-US" sz="1400" dirty="0" err="1">
                <a:solidFill>
                  <a:schemeClr val="bg1">
                    <a:lumMod val="85000"/>
                  </a:schemeClr>
                </a:solidFill>
                <a:latin typeface="+mn-lt"/>
              </a:rPr>
              <a:t>Lanczos</a:t>
            </a:r>
            <a:r>
              <a:rPr lang="en-US" sz="1400" dirty="0">
                <a:solidFill>
                  <a:schemeClr val="bg1">
                    <a:lumMod val="85000"/>
                  </a:schemeClr>
                </a:solidFill>
                <a:latin typeface="+mn-lt"/>
              </a:rPr>
              <a:t> with Warm Start </a:t>
            </a:r>
            <a:r>
              <a:rPr lang="en-US" sz="1400" dirty="0" smtClean="0">
                <a:solidFill>
                  <a:schemeClr val="bg1">
                    <a:lumMod val="85000"/>
                  </a:schemeClr>
                </a:solidFill>
                <a:latin typeface="+mn-lt"/>
              </a:rPr>
              <a:t>Technique for </a:t>
            </a:r>
            <a:r>
              <a:rPr lang="en-US" sz="1400" dirty="0">
                <a:solidFill>
                  <a:schemeClr val="bg1">
                    <a:lumMod val="85000"/>
                  </a:schemeClr>
                </a:solidFill>
                <a:latin typeface="+mn-lt"/>
              </a:rPr>
              <a:t>Accelerating Nuclear Norm </a:t>
            </a:r>
            <a:r>
              <a:rPr lang="en-US" sz="1400" dirty="0" smtClean="0">
                <a:solidFill>
                  <a:schemeClr val="bg1">
                    <a:lumMod val="85000"/>
                  </a:schemeClr>
                </a:solidFill>
                <a:latin typeface="+mn-lt"/>
              </a:rPr>
              <a:t>Minimization Algorithms, submitted to Optimization Letters.</a:t>
            </a:r>
            <a:endParaRPr lang="en-US" sz="1400" dirty="0">
              <a:solidFill>
                <a:schemeClr val="bg1">
                  <a:lumMod val="85000"/>
                </a:schemeClr>
              </a:solidFill>
              <a:latin typeface="+mn-lt"/>
            </a:endParaRPr>
          </a:p>
        </p:txBody>
      </p:sp>
      <p:sp>
        <p:nvSpPr>
          <p:cNvPr id="2" name="矩形 1"/>
          <p:cNvSpPr/>
          <p:nvPr/>
        </p:nvSpPr>
        <p:spPr>
          <a:xfrm>
            <a:off x="539550" y="4869160"/>
            <a:ext cx="8064898" cy="369332"/>
          </a:xfrm>
          <a:prstGeom prst="rect">
            <a:avLst/>
          </a:prstGeom>
          <a:ln>
            <a:solidFill>
              <a:srgbClr val="92D050"/>
            </a:solidFill>
          </a:ln>
        </p:spPr>
        <p:txBody>
          <a:bodyPr wrap="square">
            <a:spAutoFit/>
          </a:bodyPr>
          <a:lstStyle/>
          <a:p>
            <a:r>
              <a:rPr lang="en-US" dirty="0" smtClean="0"/>
              <a:t>Code available at </a:t>
            </a:r>
            <a:r>
              <a:rPr lang="en-US" dirty="0" smtClean="0">
                <a:solidFill>
                  <a:srgbClr val="FF0000"/>
                </a:solidFill>
              </a:rPr>
              <a:t>http</a:t>
            </a:r>
            <a:r>
              <a:rPr lang="en-US" dirty="0">
                <a:solidFill>
                  <a:srgbClr val="FF0000"/>
                </a:solidFill>
              </a:rPr>
              <a:t>://research.microsoft.com/~</a:t>
            </a:r>
            <a:r>
              <a:rPr lang="en-US" dirty="0" smtClean="0">
                <a:solidFill>
                  <a:srgbClr val="FF0000"/>
                </a:solidFill>
              </a:rPr>
              <a:t>zhoulin/BLWS.zip</a:t>
            </a:r>
            <a:endParaRPr lang="en-US" dirty="0">
              <a:solidFill>
                <a:srgbClr val="FF0000"/>
              </a:solidFill>
            </a:endParaRPr>
          </a:p>
        </p:txBody>
      </p:sp>
    </p:spTree>
    <p:extLst>
      <p:ext uri="{BB962C8B-B14F-4D97-AF65-F5344CB8AC3E}">
        <p14:creationId xmlns:p14="http://schemas.microsoft.com/office/powerpoint/2010/main" val="237628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8" name="Rectangle 14"/>
          <p:cNvSpPr>
            <a:spLocks noChangeArrowheads="1"/>
          </p:cNvSpPr>
          <p:nvPr/>
        </p:nvSpPr>
        <p:spPr bwMode="auto">
          <a:xfrm>
            <a:off x="327024" y="88900"/>
            <a:ext cx="8816975" cy="492443"/>
          </a:xfrm>
          <a:prstGeom prst="rect">
            <a:avLst/>
          </a:prstGeom>
          <a:noFill/>
          <a:ln w="9525">
            <a:noFill/>
            <a:miter lim="800000"/>
            <a:headEnd/>
            <a:tailEnd/>
          </a:ln>
        </p:spPr>
        <p:txBody>
          <a:bodyPr wrap="square">
            <a:spAutoFit/>
          </a:bodyPr>
          <a:lstStyle/>
          <a:p>
            <a:r>
              <a:rPr lang="en-US" sz="2600" b="1" dirty="0" smtClean="0">
                <a:solidFill>
                  <a:srgbClr val="CCCCCC"/>
                </a:solidFill>
                <a:latin typeface="Calibri" pitchFamily="34" charset="0"/>
              </a:rPr>
              <a:t>Experimental Results - </a:t>
            </a:r>
            <a:r>
              <a:rPr lang="en-US" sz="2600" b="1" dirty="0">
                <a:solidFill>
                  <a:srgbClr val="CCCCCC"/>
                </a:solidFill>
                <a:latin typeface="Calibri" pitchFamily="34" charset="0"/>
              </a:rPr>
              <a:t>BLWS for RPCA</a:t>
            </a:r>
          </a:p>
        </p:txBody>
      </p:sp>
      <p:sp>
        <p:nvSpPr>
          <p:cNvPr id="9"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3" name="图片 2"/>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251520" y="1772816"/>
            <a:ext cx="8747452" cy="358364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0" name="Rectangle 11"/>
          <p:cNvSpPr/>
          <p:nvPr/>
        </p:nvSpPr>
        <p:spPr>
          <a:xfrm>
            <a:off x="0" y="6362164"/>
            <a:ext cx="9164150" cy="523220"/>
          </a:xfrm>
          <a:prstGeom prst="rect">
            <a:avLst/>
          </a:prstGeom>
        </p:spPr>
        <p:txBody>
          <a:bodyPr wrap="square">
            <a:spAutoFit/>
          </a:bodyPr>
          <a:lstStyle/>
          <a:p>
            <a:r>
              <a:rPr lang="en-US" sz="1400" dirty="0" smtClean="0">
                <a:solidFill>
                  <a:schemeClr val="bg1">
                    <a:lumMod val="85000"/>
                  </a:schemeClr>
                </a:solidFill>
                <a:latin typeface="+mn-lt"/>
              </a:rPr>
              <a:t>Z. Lin and S. </a:t>
            </a:r>
            <a:r>
              <a:rPr lang="en-US" sz="1400" dirty="0">
                <a:solidFill>
                  <a:schemeClr val="bg1">
                    <a:lumMod val="85000"/>
                  </a:schemeClr>
                </a:solidFill>
                <a:latin typeface="+mn-lt"/>
              </a:rPr>
              <a:t>Wei, A Block </a:t>
            </a:r>
            <a:r>
              <a:rPr lang="en-US" sz="1400" dirty="0" err="1">
                <a:solidFill>
                  <a:schemeClr val="bg1">
                    <a:lumMod val="85000"/>
                  </a:schemeClr>
                </a:solidFill>
                <a:latin typeface="+mn-lt"/>
              </a:rPr>
              <a:t>Lanczos</a:t>
            </a:r>
            <a:r>
              <a:rPr lang="en-US" sz="1400" dirty="0">
                <a:solidFill>
                  <a:schemeClr val="bg1">
                    <a:lumMod val="85000"/>
                  </a:schemeClr>
                </a:solidFill>
                <a:latin typeface="+mn-lt"/>
              </a:rPr>
              <a:t> with Warm Start </a:t>
            </a:r>
            <a:r>
              <a:rPr lang="en-US" sz="1400" dirty="0" smtClean="0">
                <a:solidFill>
                  <a:schemeClr val="bg1">
                    <a:lumMod val="85000"/>
                  </a:schemeClr>
                </a:solidFill>
                <a:latin typeface="+mn-lt"/>
              </a:rPr>
              <a:t>Technique for </a:t>
            </a:r>
            <a:r>
              <a:rPr lang="en-US" sz="1400" dirty="0">
                <a:solidFill>
                  <a:schemeClr val="bg1">
                    <a:lumMod val="85000"/>
                  </a:schemeClr>
                </a:solidFill>
                <a:latin typeface="+mn-lt"/>
              </a:rPr>
              <a:t>Accelerating Nuclear Norm </a:t>
            </a:r>
            <a:r>
              <a:rPr lang="en-US" sz="1400" dirty="0" smtClean="0">
                <a:solidFill>
                  <a:schemeClr val="bg1">
                    <a:lumMod val="85000"/>
                  </a:schemeClr>
                </a:solidFill>
                <a:latin typeface="+mn-lt"/>
              </a:rPr>
              <a:t>Minimization Algorithms, submitted to Optimization Letters.</a:t>
            </a:r>
            <a:endParaRPr lang="en-US" sz="1400" dirty="0">
              <a:solidFill>
                <a:schemeClr val="bg1">
                  <a:lumMod val="85000"/>
                </a:schemeClr>
              </a:solidFill>
              <a:latin typeface="+mn-lt"/>
            </a:endParaRPr>
          </a:p>
        </p:txBody>
      </p:sp>
    </p:spTree>
    <p:extLst>
      <p:ext uri="{BB962C8B-B14F-4D97-AF65-F5344CB8AC3E}">
        <p14:creationId xmlns:p14="http://schemas.microsoft.com/office/powerpoint/2010/main" val="981470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5235279"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Why are scalable solutions possible?</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11" name="图片 10" descr="TP_tmp"/>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688790" y="1327107"/>
            <a:ext cx="1044108" cy="42759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126" name="Rectangle 12"/>
          <p:cNvSpPr>
            <a:spLocks noChangeArrowheads="1"/>
          </p:cNvSpPr>
          <p:nvPr/>
        </p:nvSpPr>
        <p:spPr bwMode="auto">
          <a:xfrm>
            <a:off x="395536" y="692696"/>
            <a:ext cx="8334375" cy="400110"/>
          </a:xfrm>
          <a:prstGeom prst="rect">
            <a:avLst/>
          </a:prstGeom>
          <a:noFill/>
          <a:ln w="9525">
            <a:noFill/>
            <a:miter lim="800000"/>
            <a:headEnd/>
            <a:tailEnd/>
          </a:ln>
        </p:spPr>
        <p:txBody>
          <a:bodyPr>
            <a:spAutoFit/>
          </a:bodyPr>
          <a:lstStyle/>
          <a:p>
            <a:r>
              <a:rPr lang="en-US" sz="2000" dirty="0" smtClean="0">
                <a:latin typeface="Calibri" pitchFamily="34" charset="0"/>
              </a:rPr>
              <a:t>The convergence rate of solving the convex generic problem:</a:t>
            </a:r>
            <a:endParaRPr lang="en-US" sz="2000" dirty="0">
              <a:latin typeface="Calibri" pitchFamily="34" charset="0"/>
            </a:endParaRPr>
          </a:p>
        </p:txBody>
      </p:sp>
      <p:sp useBgFill="1">
        <p:nvSpPr>
          <p:cNvPr id="18" name="Rectangle 17"/>
          <p:cNvSpPr/>
          <p:nvPr/>
        </p:nvSpPr>
        <p:spPr bwMode="auto">
          <a:xfrm>
            <a:off x="395535" y="4131914"/>
            <a:ext cx="8334375" cy="2033390"/>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a:latin typeface="+mn-lt"/>
              <a:ea typeface="ＭＳ Ｐゴシック" pitchFamily="-112" charset="-128"/>
              <a:cs typeface="+mn-cs"/>
            </a:endParaRPr>
          </a:p>
        </p:txBody>
      </p:sp>
      <p:sp>
        <p:nvSpPr>
          <p:cNvPr id="5128" name="Left Brace 24"/>
          <p:cNvSpPr>
            <a:spLocks/>
          </p:cNvSpPr>
          <p:nvPr/>
        </p:nvSpPr>
        <p:spPr bwMode="auto">
          <a:xfrm>
            <a:off x="2155825" y="3225998"/>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pic>
        <p:nvPicPr>
          <p:cNvPr id="10" name="图片 9"/>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2697527" y="2780928"/>
            <a:ext cx="4122257" cy="97123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0" name="Rectangle 12"/>
          <p:cNvSpPr>
            <a:spLocks noChangeArrowheads="1"/>
          </p:cNvSpPr>
          <p:nvPr/>
        </p:nvSpPr>
        <p:spPr bwMode="auto">
          <a:xfrm>
            <a:off x="479077" y="1700808"/>
            <a:ext cx="8334375" cy="1015663"/>
          </a:xfrm>
          <a:prstGeom prst="rect">
            <a:avLst/>
          </a:prstGeom>
          <a:noFill/>
          <a:ln w="9525">
            <a:noFill/>
            <a:miter lim="800000"/>
            <a:headEnd/>
            <a:tailEnd/>
          </a:ln>
        </p:spPr>
        <p:txBody>
          <a:bodyPr>
            <a:spAutoFit/>
          </a:bodyPr>
          <a:lstStyle/>
          <a:p>
            <a:r>
              <a:rPr lang="en-US" altLang="zh-CN" sz="2000" dirty="0" smtClean="0">
                <a:latin typeface="Calibri" pitchFamily="34" charset="0"/>
              </a:rPr>
              <a:t>Using second-order Newton method, # of iterations: </a:t>
            </a:r>
            <a:r>
              <a:rPr lang="en-US" altLang="zh-CN" sz="2000" i="1" dirty="0" smtClean="0">
                <a:latin typeface="Calibri" pitchFamily="34" charset="0"/>
              </a:rPr>
              <a:t>O(log(1/</a:t>
            </a:r>
            <a:r>
              <a:rPr lang="en-US" altLang="zh-CN" sz="2000" i="1" dirty="0" smtClean="0">
                <a:latin typeface="cmmi10"/>
              </a:rPr>
              <a:t>²</a:t>
            </a:r>
            <a:r>
              <a:rPr lang="en-US" altLang="zh-CN" sz="2000" i="1" dirty="0" smtClean="0">
                <a:latin typeface="Calibri" pitchFamily="34" charset="0"/>
              </a:rPr>
              <a:t>))</a:t>
            </a:r>
          </a:p>
          <a:p>
            <a:endParaRPr lang="en-US" altLang="zh-CN" sz="2000" dirty="0" smtClean="0">
              <a:latin typeface="Calibri" pitchFamily="34" charset="0"/>
            </a:endParaRPr>
          </a:p>
          <a:p>
            <a:r>
              <a:rPr lang="en-US" altLang="zh-CN" sz="2000" dirty="0">
                <a:latin typeface="Calibri" pitchFamily="34" charset="0"/>
              </a:rPr>
              <a:t>U</a:t>
            </a:r>
            <a:r>
              <a:rPr lang="en-US" altLang="zh-CN" sz="2000" dirty="0" smtClean="0">
                <a:latin typeface="Calibri" pitchFamily="34" charset="0"/>
              </a:rPr>
              <a:t>sing first-order methods depends strongly on the smoothness of  </a:t>
            </a:r>
            <a:r>
              <a:rPr lang="en-US" altLang="zh-CN" sz="2000" i="1" dirty="0" smtClean="0">
                <a:latin typeface="Times New Roman" pitchFamily="18" charset="0"/>
                <a:cs typeface="Times New Roman" pitchFamily="18" charset="0"/>
              </a:rPr>
              <a:t>f </a:t>
            </a:r>
            <a:r>
              <a:rPr lang="en-US" altLang="zh-CN" sz="2000" dirty="0" smtClean="0">
                <a:latin typeface="Calibri" pitchFamily="34" charset="0"/>
              </a:rPr>
              <a:t>:</a:t>
            </a:r>
            <a:endParaRPr lang="en-US" sz="2000" dirty="0">
              <a:latin typeface="Calibri" pitchFamily="34" charset="0"/>
            </a:endParaRPr>
          </a:p>
        </p:txBody>
      </p:sp>
      <p:sp>
        <p:nvSpPr>
          <p:cNvPr id="21" name="Rectangle 12"/>
          <p:cNvSpPr>
            <a:spLocks noChangeArrowheads="1"/>
          </p:cNvSpPr>
          <p:nvPr/>
        </p:nvSpPr>
        <p:spPr bwMode="auto">
          <a:xfrm>
            <a:off x="522301" y="5559325"/>
            <a:ext cx="8252605" cy="400110"/>
          </a:xfrm>
          <a:prstGeom prst="rect">
            <a:avLst/>
          </a:prstGeom>
          <a:noFill/>
          <a:ln w="9525">
            <a:noFill/>
            <a:miter lim="800000"/>
            <a:headEnd/>
            <a:tailEnd/>
          </a:ln>
        </p:spPr>
        <p:txBody>
          <a:bodyPr wrap="square">
            <a:spAutoFit/>
          </a:bodyPr>
          <a:lstStyle/>
          <a:p>
            <a:r>
              <a:rPr lang="en-US" sz="2000" dirty="0" smtClean="0">
                <a:latin typeface="Calibri" pitchFamily="34" charset="0"/>
              </a:rPr>
              <a:t>is </a:t>
            </a:r>
            <a:r>
              <a:rPr lang="en-US" sz="2000" dirty="0" smtClean="0">
                <a:solidFill>
                  <a:srgbClr val="FF0000"/>
                </a:solidFill>
                <a:latin typeface="Calibri" pitchFamily="34" charset="0"/>
              </a:rPr>
              <a:t>large</a:t>
            </a:r>
            <a:r>
              <a:rPr lang="en-US" sz="2000" dirty="0" smtClean="0">
                <a:latin typeface="Calibri" pitchFamily="34" charset="0"/>
              </a:rPr>
              <a:t> and </a:t>
            </a:r>
            <a:r>
              <a:rPr lang="en-US" sz="2000" dirty="0" err="1" smtClean="0">
                <a:solidFill>
                  <a:srgbClr val="FF0000"/>
                </a:solidFill>
                <a:latin typeface="Calibri" pitchFamily="34" charset="0"/>
              </a:rPr>
              <a:t>nonsmooth</a:t>
            </a:r>
            <a:r>
              <a:rPr lang="en-US" sz="2000" dirty="0" smtClean="0">
                <a:latin typeface="Calibri" pitchFamily="34" charset="0"/>
              </a:rPr>
              <a:t>.</a:t>
            </a:r>
            <a:endParaRPr lang="en-US" sz="2000" dirty="0">
              <a:latin typeface="Calibri" pitchFamily="34" charset="0"/>
            </a:endParaRPr>
          </a:p>
        </p:txBody>
      </p:sp>
      <p:sp>
        <p:nvSpPr>
          <p:cNvPr id="24" name="Rectangle 12"/>
          <p:cNvSpPr>
            <a:spLocks noChangeArrowheads="1"/>
          </p:cNvSpPr>
          <p:nvPr/>
        </p:nvSpPr>
        <p:spPr bwMode="auto">
          <a:xfrm>
            <a:off x="522301" y="4335487"/>
            <a:ext cx="4878078" cy="400110"/>
          </a:xfrm>
          <a:prstGeom prst="rect">
            <a:avLst/>
          </a:prstGeom>
          <a:noFill/>
          <a:ln w="9525">
            <a:noFill/>
            <a:miter lim="800000"/>
            <a:headEnd/>
            <a:tailEnd/>
          </a:ln>
        </p:spPr>
        <p:txBody>
          <a:bodyPr wrap="square">
            <a:spAutoFit/>
          </a:bodyPr>
          <a:lstStyle/>
          <a:p>
            <a:r>
              <a:rPr lang="en-US" sz="2000" dirty="0" smtClean="0">
                <a:solidFill>
                  <a:srgbClr val="FF0000"/>
                </a:solidFill>
                <a:latin typeface="Calibri" pitchFamily="34" charset="0"/>
              </a:rPr>
              <a:t>BAD NEWS</a:t>
            </a:r>
            <a:r>
              <a:rPr lang="en-US" sz="2000" dirty="0" smtClean="0">
                <a:latin typeface="Calibri" pitchFamily="34" charset="0"/>
              </a:rPr>
              <a:t>: Our model proble</a:t>
            </a:r>
            <a:r>
              <a:rPr lang="en-US" sz="2000" dirty="0">
                <a:latin typeface="Calibri" pitchFamily="34" charset="0"/>
              </a:rPr>
              <a:t>m</a:t>
            </a:r>
          </a:p>
        </p:txBody>
      </p:sp>
      <p:sp>
        <p:nvSpPr>
          <p:cNvPr id="17" name="Text Box 16"/>
          <p:cNvSpPr txBox="1">
            <a:spLocks noChangeArrowheads="1"/>
          </p:cNvSpPr>
          <p:nvPr/>
        </p:nvSpPr>
        <p:spPr bwMode="auto">
          <a:xfrm>
            <a:off x="0" y="6467624"/>
            <a:ext cx="9144000" cy="307777"/>
          </a:xfrm>
          <a:prstGeom prst="rect">
            <a:avLst/>
          </a:prstGeom>
          <a:noFill/>
          <a:ln w="9525">
            <a:noFill/>
            <a:miter lim="800000"/>
            <a:headEnd/>
            <a:tailEnd/>
          </a:ln>
        </p:spPr>
        <p:txBody>
          <a:bodyPr wrap="square">
            <a:spAutoFit/>
          </a:bodyPr>
          <a:lstStyle/>
          <a:p>
            <a:pPr eaLnBrk="0" hangingPunct="0">
              <a:spcBef>
                <a:spcPct val="50000"/>
              </a:spcBef>
            </a:pPr>
            <a:r>
              <a:rPr lang="en-US" sz="1400" b="0" dirty="0" smtClean="0">
                <a:solidFill>
                  <a:srgbClr val="CCCCCC"/>
                </a:solidFill>
                <a:latin typeface="+mn-lt"/>
              </a:rPr>
              <a:t>Y. </a:t>
            </a:r>
            <a:r>
              <a:rPr lang="en-US" sz="1400" b="0" dirty="0" err="1" smtClean="0">
                <a:solidFill>
                  <a:srgbClr val="CCCCCC"/>
                </a:solidFill>
                <a:latin typeface="+mn-lt"/>
              </a:rPr>
              <a:t>Nesterov</a:t>
            </a:r>
            <a:r>
              <a:rPr lang="en-US" sz="1400" dirty="0">
                <a:solidFill>
                  <a:srgbClr val="CCCCCC"/>
                </a:solidFill>
                <a:latin typeface="+mn-lt"/>
              </a:rPr>
              <a:t>, Introductory </a:t>
            </a:r>
            <a:r>
              <a:rPr lang="en-US" sz="1400" dirty="0" smtClean="0">
                <a:solidFill>
                  <a:srgbClr val="CCCCCC"/>
                </a:solidFill>
                <a:latin typeface="+mn-lt"/>
              </a:rPr>
              <a:t>Lectures </a:t>
            </a:r>
            <a:r>
              <a:rPr lang="en-US" sz="1400" dirty="0">
                <a:solidFill>
                  <a:srgbClr val="CCCCCC"/>
                </a:solidFill>
                <a:latin typeface="+mn-lt"/>
              </a:rPr>
              <a:t>on </a:t>
            </a:r>
            <a:r>
              <a:rPr lang="en-US" sz="1400" dirty="0" smtClean="0">
                <a:solidFill>
                  <a:srgbClr val="CCCCCC"/>
                </a:solidFill>
                <a:latin typeface="+mn-lt"/>
              </a:rPr>
              <a:t>Convex Optimization</a:t>
            </a:r>
            <a:r>
              <a:rPr lang="en-US" sz="1400" dirty="0">
                <a:solidFill>
                  <a:srgbClr val="CCCCCC"/>
                </a:solidFill>
                <a:latin typeface="+mn-lt"/>
              </a:rPr>
              <a:t>: </a:t>
            </a:r>
            <a:r>
              <a:rPr lang="en-US" sz="1400" dirty="0" smtClean="0">
                <a:solidFill>
                  <a:srgbClr val="CCCCCC"/>
                </a:solidFill>
                <a:latin typeface="+mn-lt"/>
              </a:rPr>
              <a:t>A Basic Course, 2003.</a:t>
            </a:r>
            <a:endParaRPr lang="en-US" sz="1400" dirty="0">
              <a:solidFill>
                <a:srgbClr val="CCCCCC"/>
              </a:solidFill>
              <a:latin typeface="+mn-lt"/>
            </a:endParaRPr>
          </a:p>
        </p:txBody>
      </p:sp>
      <p:pic>
        <p:nvPicPr>
          <p:cNvPr id="12" name="图片 11" descr="TP_tmp"/>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2372097" y="5013176"/>
            <a:ext cx="4336305" cy="34735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23" name="Group 14"/>
          <p:cNvGrpSpPr>
            <a:grpSpLocks/>
          </p:cNvGrpSpPr>
          <p:nvPr/>
        </p:nvGrpSpPr>
        <p:grpSpPr bwMode="auto">
          <a:xfrm>
            <a:off x="6804248" y="4869160"/>
            <a:ext cx="1875911" cy="732358"/>
            <a:chOff x="2928938" y="1500188"/>
            <a:chExt cx="2647950" cy="1245233"/>
          </a:xfrm>
        </p:grpSpPr>
        <p:cxnSp>
          <p:nvCxnSpPr>
            <p:cNvPr id="25" name="Straight Connector 16"/>
            <p:cNvCxnSpPr/>
            <p:nvPr/>
          </p:nvCxnSpPr>
          <p:spPr bwMode="auto">
            <a:xfrm>
              <a:off x="2928938" y="2680300"/>
              <a:ext cx="2647950" cy="1589"/>
            </a:xfrm>
            <a:prstGeom prst="line">
              <a:avLst/>
            </a:prstGeom>
            <a:solidFill>
              <a:schemeClr val="accent1"/>
            </a:solidFill>
            <a:ln w="9525" cap="flat" cmpd="sng" algn="ctr">
              <a:solidFill>
                <a:schemeClr val="accent4">
                  <a:lumMod val="10000"/>
                </a:schemeClr>
              </a:solidFill>
              <a:prstDash val="solid"/>
              <a:round/>
              <a:headEnd type="none" w="med" len="med"/>
              <a:tailEnd type="none" w="med" len="med"/>
            </a:ln>
            <a:effectLst/>
          </p:spPr>
        </p:cxnSp>
        <p:cxnSp>
          <p:nvCxnSpPr>
            <p:cNvPr id="26" name="Straight Connector 17"/>
            <p:cNvCxnSpPr/>
            <p:nvPr/>
          </p:nvCxnSpPr>
          <p:spPr bwMode="auto">
            <a:xfrm rot="5400000" flipH="1" flipV="1">
              <a:off x="3654919" y="2090244"/>
              <a:ext cx="1181701" cy="1588"/>
            </a:xfrm>
            <a:prstGeom prst="line">
              <a:avLst/>
            </a:prstGeom>
            <a:solidFill>
              <a:schemeClr val="accent1"/>
            </a:solidFill>
            <a:ln w="9525" cap="flat" cmpd="sng" algn="ctr">
              <a:solidFill>
                <a:schemeClr val="accent4">
                  <a:lumMod val="10000"/>
                </a:schemeClr>
              </a:solidFill>
              <a:prstDash val="solid"/>
              <a:round/>
              <a:headEnd type="none" w="med" len="med"/>
              <a:tailEnd type="none" w="med" len="med"/>
            </a:ln>
            <a:effectLst/>
          </p:spPr>
        </p:cxnSp>
        <p:cxnSp>
          <p:nvCxnSpPr>
            <p:cNvPr id="27" name="Straight Connector 25"/>
            <p:cNvCxnSpPr/>
            <p:nvPr/>
          </p:nvCxnSpPr>
          <p:spPr bwMode="auto">
            <a:xfrm rot="5400000" flipH="1" flipV="1">
              <a:off x="4251051" y="1646571"/>
              <a:ext cx="1076872" cy="1019175"/>
            </a:xfrm>
            <a:prstGeom prst="line">
              <a:avLst/>
            </a:prstGeom>
          </p:spPr>
          <p:style>
            <a:lnRef idx="2">
              <a:schemeClr val="accent2"/>
            </a:lnRef>
            <a:fillRef idx="0">
              <a:schemeClr val="accent2"/>
            </a:fillRef>
            <a:effectRef idx="1">
              <a:schemeClr val="accent2"/>
            </a:effectRef>
            <a:fontRef idx="minor">
              <a:schemeClr val="tx1"/>
            </a:fontRef>
          </p:style>
        </p:cxnSp>
        <p:cxnSp>
          <p:nvCxnSpPr>
            <p:cNvPr id="28" name="Straight Connector 28"/>
            <p:cNvCxnSpPr/>
            <p:nvPr/>
          </p:nvCxnSpPr>
          <p:spPr bwMode="auto">
            <a:xfrm rot="16200000" flipV="1">
              <a:off x="3190601" y="1638629"/>
              <a:ext cx="1076872" cy="1019175"/>
            </a:xfrm>
            <a:prstGeom prst="line">
              <a:avLst/>
            </a:prstGeom>
          </p:spPr>
          <p:style>
            <a:lnRef idx="2">
              <a:schemeClr val="accent2"/>
            </a:lnRef>
            <a:fillRef idx="0">
              <a:schemeClr val="accent2"/>
            </a:fillRef>
            <a:effectRef idx="1">
              <a:schemeClr val="accent2"/>
            </a:effectRef>
            <a:fontRef idx="minor">
              <a:schemeClr val="tx1"/>
            </a:fontRef>
          </p:style>
        </p:cxnSp>
        <p:sp>
          <p:nvSpPr>
            <p:cNvPr id="29" name="Oval 23"/>
            <p:cNvSpPr>
              <a:spLocks noChangeArrowheads="1"/>
            </p:cNvSpPr>
            <p:nvPr/>
          </p:nvSpPr>
          <p:spPr bwMode="auto">
            <a:xfrm>
              <a:off x="4203116" y="2629735"/>
              <a:ext cx="110026" cy="115686"/>
            </a:xfrm>
            <a:prstGeom prst="ellipse">
              <a:avLst/>
            </a:prstGeom>
            <a:solidFill>
              <a:srgbClr val="C00000"/>
            </a:solidFill>
            <a:ln w="25400" algn="ctr">
              <a:solidFill>
                <a:srgbClr val="C00000"/>
              </a:solidFill>
              <a:round/>
              <a:headEnd/>
              <a:tailEnd/>
            </a:ln>
          </p:spPr>
          <p:txBody>
            <a:bodyPr/>
            <a:lstStyle/>
            <a:p>
              <a:pPr eaLnBrk="0" hangingPunct="0"/>
              <a:endParaRPr lang="en-US">
                <a:ea typeface="ＭＳ Ｐゴシック" pitchFamily="34" charset="-128"/>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7" name="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158232" y="620688"/>
            <a:ext cx="8790013" cy="579063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 name="Rectangle 11"/>
          <p:cNvSpPr/>
          <p:nvPr/>
        </p:nvSpPr>
        <p:spPr>
          <a:xfrm>
            <a:off x="0" y="6362164"/>
            <a:ext cx="9164150" cy="523220"/>
          </a:xfrm>
          <a:prstGeom prst="rect">
            <a:avLst/>
          </a:prstGeom>
        </p:spPr>
        <p:txBody>
          <a:bodyPr wrap="square">
            <a:spAutoFit/>
          </a:bodyPr>
          <a:lstStyle/>
          <a:p>
            <a:r>
              <a:rPr lang="en-US" sz="1400" dirty="0" smtClean="0">
                <a:solidFill>
                  <a:schemeClr val="bg1">
                    <a:lumMod val="85000"/>
                  </a:schemeClr>
                </a:solidFill>
                <a:latin typeface="+mn-lt"/>
              </a:rPr>
              <a:t>Z. Lin and S. </a:t>
            </a:r>
            <a:r>
              <a:rPr lang="en-US" sz="1400" dirty="0">
                <a:solidFill>
                  <a:schemeClr val="bg1">
                    <a:lumMod val="85000"/>
                  </a:schemeClr>
                </a:solidFill>
                <a:latin typeface="+mn-lt"/>
              </a:rPr>
              <a:t>Wei, A Block </a:t>
            </a:r>
            <a:r>
              <a:rPr lang="en-US" sz="1400" dirty="0" err="1">
                <a:solidFill>
                  <a:schemeClr val="bg1">
                    <a:lumMod val="85000"/>
                  </a:schemeClr>
                </a:solidFill>
                <a:latin typeface="+mn-lt"/>
              </a:rPr>
              <a:t>Lanczos</a:t>
            </a:r>
            <a:r>
              <a:rPr lang="en-US" sz="1400" dirty="0">
                <a:solidFill>
                  <a:schemeClr val="bg1">
                    <a:lumMod val="85000"/>
                  </a:schemeClr>
                </a:solidFill>
                <a:latin typeface="+mn-lt"/>
              </a:rPr>
              <a:t> with Warm Start </a:t>
            </a:r>
            <a:r>
              <a:rPr lang="en-US" sz="1400" dirty="0" smtClean="0">
                <a:solidFill>
                  <a:schemeClr val="bg1">
                    <a:lumMod val="85000"/>
                  </a:schemeClr>
                </a:solidFill>
                <a:latin typeface="+mn-lt"/>
              </a:rPr>
              <a:t>Technique for </a:t>
            </a:r>
            <a:r>
              <a:rPr lang="en-US" sz="1400" dirty="0">
                <a:solidFill>
                  <a:schemeClr val="bg1">
                    <a:lumMod val="85000"/>
                  </a:schemeClr>
                </a:solidFill>
                <a:latin typeface="+mn-lt"/>
              </a:rPr>
              <a:t>Accelerating Nuclear Norm </a:t>
            </a:r>
            <a:r>
              <a:rPr lang="en-US" sz="1400" dirty="0" smtClean="0">
                <a:solidFill>
                  <a:schemeClr val="bg1">
                    <a:lumMod val="85000"/>
                  </a:schemeClr>
                </a:solidFill>
                <a:latin typeface="+mn-lt"/>
              </a:rPr>
              <a:t>Minimization Algorithms, submitted to Optimization Letters.</a:t>
            </a:r>
            <a:endParaRPr lang="en-US" sz="1400" dirty="0">
              <a:solidFill>
                <a:schemeClr val="bg1">
                  <a:lumMod val="85000"/>
                </a:schemeClr>
              </a:solidFill>
              <a:latin typeface="+mn-lt"/>
            </a:endParaRPr>
          </a:p>
        </p:txBody>
      </p:sp>
      <p:sp>
        <p:nvSpPr>
          <p:cNvPr id="9" name="Rectangle 14"/>
          <p:cNvSpPr>
            <a:spLocks noChangeArrowheads="1"/>
          </p:cNvSpPr>
          <p:nvPr/>
        </p:nvSpPr>
        <p:spPr bwMode="auto">
          <a:xfrm>
            <a:off x="327024" y="88900"/>
            <a:ext cx="8816975" cy="492443"/>
          </a:xfrm>
          <a:prstGeom prst="rect">
            <a:avLst/>
          </a:prstGeom>
          <a:noFill/>
          <a:ln w="9525">
            <a:noFill/>
            <a:miter lim="800000"/>
            <a:headEnd/>
            <a:tailEnd/>
          </a:ln>
        </p:spPr>
        <p:txBody>
          <a:bodyPr wrap="square">
            <a:spAutoFit/>
          </a:bodyPr>
          <a:lstStyle/>
          <a:p>
            <a:r>
              <a:rPr lang="en-US" sz="2600" b="1" dirty="0" smtClean="0">
                <a:solidFill>
                  <a:srgbClr val="CCCCCC"/>
                </a:solidFill>
                <a:latin typeface="Calibri" pitchFamily="34" charset="0"/>
              </a:rPr>
              <a:t>Experimental Results - </a:t>
            </a:r>
            <a:r>
              <a:rPr lang="en-US" sz="2600" b="1" dirty="0">
                <a:solidFill>
                  <a:srgbClr val="CCCCCC"/>
                </a:solidFill>
                <a:latin typeface="Calibri" pitchFamily="34" charset="0"/>
              </a:rPr>
              <a:t>BLWS for </a:t>
            </a:r>
            <a:r>
              <a:rPr lang="en-US" sz="2600" b="1" dirty="0" smtClean="0">
                <a:solidFill>
                  <a:srgbClr val="CCCCCC"/>
                </a:solidFill>
                <a:latin typeface="Calibri" pitchFamily="34" charset="0"/>
              </a:rPr>
              <a:t>MC</a:t>
            </a:r>
            <a:endParaRPr lang="en-US" sz="2600" b="1" dirty="0">
              <a:solidFill>
                <a:srgbClr val="CCCCCC"/>
              </a:solidFill>
              <a:latin typeface="Calibri" pitchFamily="34" charset="0"/>
            </a:endParaRPr>
          </a:p>
        </p:txBody>
      </p:sp>
    </p:spTree>
    <p:extLst>
      <p:ext uri="{BB962C8B-B14F-4D97-AF65-F5344CB8AC3E}">
        <p14:creationId xmlns:p14="http://schemas.microsoft.com/office/powerpoint/2010/main" val="2863045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57188" y="950841"/>
            <a:ext cx="8515350" cy="4525962"/>
          </a:xfrm>
        </p:spPr>
        <p:txBody>
          <a:bodyPr/>
          <a:lstStyle/>
          <a:p>
            <a:pPr eaLnBrk="1" hangingPunct="1"/>
            <a:r>
              <a:rPr lang="en-US" sz="2800" dirty="0" smtClean="0"/>
              <a:t>State-of-the-art algorithms for RPCA and its many variations (10</a:t>
            </a:r>
            <a:r>
              <a:rPr lang="en-US" sz="2800" baseline="30000" dirty="0" smtClean="0"/>
              <a:t>5</a:t>
            </a:r>
            <a:r>
              <a:rPr lang="en-US" sz="2800" dirty="0" smtClean="0"/>
              <a:t> speedup on PC).</a:t>
            </a:r>
          </a:p>
          <a:p>
            <a:pPr eaLnBrk="1" hangingPunct="1"/>
            <a:endParaRPr lang="en-US" sz="2800" dirty="0" smtClean="0"/>
          </a:p>
          <a:p>
            <a:pPr eaLnBrk="1" hangingPunct="1"/>
            <a:endParaRPr lang="en-US" sz="1800" dirty="0" smtClean="0"/>
          </a:p>
          <a:p>
            <a:pPr lvl="1" eaLnBrk="1" hangingPunct="1"/>
            <a:r>
              <a:rPr lang="en-US" sz="2400" dirty="0" smtClean="0"/>
              <a:t>GPU implementation gives another 5x speedup</a:t>
            </a:r>
          </a:p>
          <a:p>
            <a:pPr lvl="1" eaLnBrk="1" hangingPunct="1"/>
            <a:r>
              <a:rPr lang="en-US" sz="2400" dirty="0" smtClean="0"/>
              <a:t>HPC cluster implementation using distributed SVD.</a:t>
            </a:r>
          </a:p>
          <a:p>
            <a:pPr marL="457200" lvl="1" indent="0" eaLnBrk="1" hangingPunct="1">
              <a:buNone/>
            </a:pPr>
            <a:endParaRPr lang="en-US" sz="2800" dirty="0" smtClean="0"/>
          </a:p>
        </p:txBody>
      </p:sp>
      <p:sp>
        <p:nvSpPr>
          <p:cNvPr id="4"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26628" name="Rectangle 14"/>
          <p:cNvSpPr>
            <a:spLocks noChangeArrowheads="1"/>
          </p:cNvSpPr>
          <p:nvPr/>
        </p:nvSpPr>
        <p:spPr bwMode="auto">
          <a:xfrm>
            <a:off x="327025" y="88900"/>
            <a:ext cx="1827744"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Conclusions</a:t>
            </a:r>
            <a:endParaRPr lang="en-US" sz="3800" i="1" dirty="0">
              <a:solidFill>
                <a:srgbClr val="000000"/>
              </a:solidFill>
              <a:latin typeface="Calibri" pitchFamily="34" charset="0"/>
            </a:endParaRPr>
          </a:p>
        </p:txBody>
      </p:sp>
      <p:sp>
        <p:nvSpPr>
          <p:cNvPr id="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619672" y="2060848"/>
            <a:ext cx="5772150" cy="438150"/>
          </a:xfrm>
          <a:prstGeom prst="rect">
            <a:avLst/>
          </a:prstGeom>
          <a:solidFill>
            <a:srgbClr val="FFFF00"/>
          </a:solidFill>
          <a:ln w="9525">
            <a:noFill/>
            <a:miter lim="800000"/>
            <a:headEnd/>
            <a:tailEnd/>
          </a:ln>
          <a:effectLst>
            <a:outerShdw blurRad="50800" dist="38100" dir="16200000" rotWithShape="0">
              <a:prstClr val="black">
                <a:alpha val="40000"/>
              </a:prstClr>
            </a:outerShdw>
          </a:effectLst>
        </p:spPr>
        <p:txBody>
          <a:bodyPr wrap="none" anchor="ctr"/>
          <a:lstStyle/>
          <a:p>
            <a:pPr>
              <a:defRPr/>
            </a:pPr>
            <a:r>
              <a:rPr lang="en-US" dirty="0">
                <a:solidFill>
                  <a:schemeClr val="bg1"/>
                </a:solidFill>
              </a:rPr>
              <a:t> </a:t>
            </a:r>
            <a:r>
              <a:rPr lang="en-US" dirty="0">
                <a:solidFill>
                  <a:schemeClr val="bg1"/>
                </a:solidFill>
                <a:hlinkClick r:id="rId3"/>
              </a:rPr>
              <a:t>http://perception.csl.illinois.edu/matrix-rank/home.html</a:t>
            </a:r>
            <a:r>
              <a:rPr lang="en-US" dirty="0">
                <a:solidFill>
                  <a:schemeClr val="bg1"/>
                </a:solidFill>
              </a:rPr>
              <a:t> </a:t>
            </a:r>
          </a:p>
        </p:txBody>
      </p:sp>
    </p:spTree>
    <p:extLst>
      <p:ext uri="{BB962C8B-B14F-4D97-AF65-F5344CB8AC3E}">
        <p14:creationId xmlns:p14="http://schemas.microsoft.com/office/powerpoint/2010/main" val="3710755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410748" y="1407566"/>
            <a:ext cx="6761652" cy="4757738"/>
          </a:xfrm>
        </p:spPr>
        <p:txBody>
          <a:bodyPr/>
          <a:lstStyle/>
          <a:p>
            <a:pPr eaLnBrk="1" hangingPunct="1">
              <a:defRPr/>
            </a:pPr>
            <a:r>
              <a:rPr lang="en-US" sz="2400" b="1" dirty="0" smtClean="0"/>
              <a:t>Background Modeling</a:t>
            </a:r>
          </a:p>
          <a:p>
            <a:pPr eaLnBrk="1" hangingPunct="1">
              <a:defRPr/>
            </a:pPr>
            <a:r>
              <a:rPr lang="en-US" sz="2400" b="1" dirty="0" smtClean="0"/>
              <a:t>Image Alignment</a:t>
            </a:r>
          </a:p>
          <a:p>
            <a:pPr eaLnBrk="1" hangingPunct="1">
              <a:defRPr/>
            </a:pPr>
            <a:r>
              <a:rPr lang="en-US" sz="2400" b="1" dirty="0" smtClean="0"/>
              <a:t>Latent Semantic Indexing for Text Documents</a:t>
            </a:r>
          </a:p>
          <a:p>
            <a:pPr eaLnBrk="1" hangingPunct="1">
              <a:defRPr/>
            </a:pPr>
            <a:r>
              <a:rPr lang="en-US" sz="2400" dirty="0"/>
              <a:t>Photometric </a:t>
            </a:r>
            <a:r>
              <a:rPr lang="en-US" sz="2400" dirty="0" smtClean="0"/>
              <a:t>Stereo</a:t>
            </a:r>
            <a:endParaRPr lang="en-US" sz="2400" b="1" dirty="0" smtClean="0"/>
          </a:p>
          <a:p>
            <a:pPr eaLnBrk="1" hangingPunct="1">
              <a:defRPr/>
            </a:pPr>
            <a:r>
              <a:rPr lang="en-US" sz="2400" dirty="0" smtClean="0"/>
              <a:t>Image Tagging Refinement</a:t>
            </a:r>
          </a:p>
          <a:p>
            <a:pPr eaLnBrk="1" hangingPunct="1">
              <a:defRPr/>
            </a:pPr>
            <a:r>
              <a:rPr lang="en-US" sz="2400" dirty="0" smtClean="0"/>
              <a:t>Robust Filtering</a:t>
            </a:r>
          </a:p>
          <a:p>
            <a:pPr eaLnBrk="1" hangingPunct="1">
              <a:defRPr/>
            </a:pPr>
            <a:r>
              <a:rPr lang="en-US" sz="2400" dirty="0" smtClean="0"/>
              <a:t>Graphical Modeling Learning</a:t>
            </a:r>
          </a:p>
          <a:p>
            <a:pPr eaLnBrk="1" hangingPunct="1">
              <a:defRPr/>
            </a:pPr>
            <a:endParaRPr lang="en-US" sz="1800" dirty="0" smtClean="0"/>
          </a:p>
        </p:txBody>
      </p:sp>
      <p:sp>
        <p:nvSpPr>
          <p:cNvPr id="4"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21508" name="Rectangle 14"/>
          <p:cNvSpPr>
            <a:spLocks noChangeArrowheads="1"/>
          </p:cNvSpPr>
          <p:nvPr/>
        </p:nvSpPr>
        <p:spPr bwMode="auto">
          <a:xfrm>
            <a:off x="327025" y="88900"/>
            <a:ext cx="6136360"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Extensions and Broad Applications </a:t>
            </a:r>
            <a:r>
              <a:rPr lang="en-US" sz="2600" b="1" dirty="0">
                <a:solidFill>
                  <a:srgbClr val="CCCCCC"/>
                </a:solidFill>
                <a:latin typeface="Calibri" pitchFamily="34" charset="0"/>
              </a:rPr>
              <a:t>of RPCA</a:t>
            </a:r>
            <a:endParaRPr lang="en-US" sz="3800" i="1" dirty="0">
              <a:solidFill>
                <a:srgbClr val="000000"/>
              </a:solidFill>
              <a:latin typeface="Calibri" pitchFamily="34" charset="0"/>
            </a:endParaRPr>
          </a:p>
        </p:txBody>
      </p:sp>
      <p:sp>
        <p:nvSpPr>
          <p:cNvPr id="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 name="TextBox 4"/>
          <p:cNvSpPr txBox="1"/>
          <p:nvPr/>
        </p:nvSpPr>
        <p:spPr>
          <a:xfrm>
            <a:off x="1043608" y="4983559"/>
            <a:ext cx="7663958" cy="461665"/>
          </a:xfrm>
          <a:prstGeom prst="rect">
            <a:avLst/>
          </a:prstGeom>
          <a:noFill/>
        </p:spPr>
        <p:txBody>
          <a:bodyPr wrap="none" rtlCol="0">
            <a:spAutoFit/>
          </a:bodyPr>
          <a:lstStyle/>
          <a:p>
            <a:r>
              <a:rPr lang="en-US" sz="2400" dirty="0" smtClean="0"/>
              <a:t>Computational scale well beyond what is for </a:t>
            </a:r>
            <a:r>
              <a:rPr lang="en-US" sz="2400" dirty="0" smtClean="0"/>
              <a:t>TILT etc…</a:t>
            </a:r>
            <a:endParaRPr lang="en-US" sz="2400" dirty="0"/>
          </a:p>
        </p:txBody>
      </p:sp>
    </p:spTree>
    <p:extLst>
      <p:ext uri="{BB962C8B-B14F-4D97-AF65-F5344CB8AC3E}">
        <p14:creationId xmlns:p14="http://schemas.microsoft.com/office/powerpoint/2010/main" val="5499767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882650"/>
            <a:ext cx="8229600" cy="2546350"/>
          </a:xfrm>
        </p:spPr>
        <p:txBody>
          <a:bodyPr/>
          <a:lstStyle/>
          <a:p>
            <a:pPr eaLnBrk="1" hangingPunct="1"/>
            <a:r>
              <a:rPr lang="en-US" sz="2800" dirty="0" smtClean="0"/>
              <a:t>Background modeling</a:t>
            </a:r>
          </a:p>
          <a:p>
            <a:pPr eaLnBrk="1" hangingPunct="1">
              <a:buNone/>
            </a:pPr>
            <a:endParaRPr lang="en-US" sz="1800" dirty="0" smtClean="0"/>
          </a:p>
          <a:p>
            <a:pPr marL="457200" lvl="1" indent="0" eaLnBrk="1" hangingPunct="1">
              <a:buNone/>
            </a:pPr>
            <a:endParaRPr lang="en-US" sz="2400" dirty="0" smtClean="0"/>
          </a:p>
          <a:p>
            <a:pPr lvl="1" eaLnBrk="1" hangingPunct="1"/>
            <a:r>
              <a:rPr lang="en-US" sz="2400" dirty="0" smtClean="0"/>
              <a:t>High-res video, 720x576, 102 frames, 1236.7s on a workstation (</a:t>
            </a:r>
            <a:r>
              <a:rPr lang="en-US" sz="2400" dirty="0"/>
              <a:t>Intel Xeon E5540 2.53GHz </a:t>
            </a:r>
            <a:r>
              <a:rPr lang="en-US" sz="2400" dirty="0" smtClean="0"/>
              <a:t>CPU</a:t>
            </a:r>
            <a:r>
              <a:rPr lang="en-US" altLang="zh-CN" sz="2400" dirty="0" smtClean="0"/>
              <a:t>, </a:t>
            </a:r>
            <a:r>
              <a:rPr lang="en-US" sz="2400" dirty="0" smtClean="0"/>
              <a:t>4 </a:t>
            </a:r>
            <a:r>
              <a:rPr lang="en-US" sz="2400" dirty="0"/>
              <a:t>cores and 24GB memory</a:t>
            </a:r>
            <a:r>
              <a:rPr lang="en-US" sz="2400" dirty="0" smtClean="0"/>
              <a:t>)</a:t>
            </a:r>
          </a:p>
          <a:p>
            <a:pPr eaLnBrk="1" hangingPunct="1"/>
            <a:endParaRPr lang="en-US" dirty="0" smtClean="0"/>
          </a:p>
          <a:p>
            <a:pPr eaLnBrk="1" hangingPunct="1"/>
            <a:endParaRPr lang="en-US" dirty="0" smtClean="0"/>
          </a:p>
          <a:p>
            <a:pPr eaLnBrk="1" hangingPunct="1"/>
            <a:endParaRPr lang="en-US" dirty="0" smtClean="0"/>
          </a:p>
        </p:txBody>
      </p:sp>
      <p:sp>
        <p:nvSpPr>
          <p:cNvPr id="4"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22532" name="Rectangle 14"/>
          <p:cNvSpPr>
            <a:spLocks noChangeArrowheads="1"/>
          </p:cNvSpPr>
          <p:nvPr/>
        </p:nvSpPr>
        <p:spPr bwMode="auto">
          <a:xfrm>
            <a:off x="327025" y="88900"/>
            <a:ext cx="3385542"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Computation Examples</a:t>
            </a:r>
            <a:endParaRPr lang="en-US" sz="3800" i="1" dirty="0">
              <a:solidFill>
                <a:srgbClr val="000000"/>
              </a:solidFill>
              <a:latin typeface="Calibri" pitchFamily="34" charset="0"/>
            </a:endParaRPr>
          </a:p>
        </p:txBody>
      </p:sp>
      <p:sp>
        <p:nvSpPr>
          <p:cNvPr id="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22538" name="Picture 10" descr="\\msra-vs5s097\img\image10550_3E.jpg"/>
          <p:cNvPicPr>
            <a:picLocks noChangeAspect="1" noChangeArrowheads="1"/>
          </p:cNvPicPr>
          <p:nvPr/>
        </p:nvPicPr>
        <p:blipFill>
          <a:blip r:embed="rId4" cstate="print"/>
          <a:srcRect/>
          <a:stretch>
            <a:fillRect/>
          </a:stretch>
        </p:blipFill>
        <p:spPr bwMode="auto">
          <a:xfrm>
            <a:off x="6097200" y="3717032"/>
            <a:ext cx="2946818" cy="2357454"/>
          </a:xfrm>
          <a:prstGeom prst="rect">
            <a:avLst/>
          </a:prstGeom>
          <a:noFill/>
        </p:spPr>
      </p:pic>
      <p:pic>
        <p:nvPicPr>
          <p:cNvPr id="22539" name="Picture 11" descr="\\msra-vs5s097\img\image10550_1D.jpg"/>
          <p:cNvPicPr>
            <a:picLocks noChangeAspect="1" noChangeArrowheads="1"/>
          </p:cNvPicPr>
          <p:nvPr/>
        </p:nvPicPr>
        <p:blipFill>
          <a:blip r:embed="rId5" cstate="print"/>
          <a:srcRect/>
          <a:stretch>
            <a:fillRect/>
          </a:stretch>
        </p:blipFill>
        <p:spPr bwMode="auto">
          <a:xfrm>
            <a:off x="114268" y="3717032"/>
            <a:ext cx="2946818" cy="2357454"/>
          </a:xfrm>
          <a:prstGeom prst="rect">
            <a:avLst/>
          </a:prstGeom>
          <a:noFill/>
        </p:spPr>
      </p:pic>
      <p:pic>
        <p:nvPicPr>
          <p:cNvPr id="22540" name="Picture 12" descr="\\msra-vs5s097\img\image10550_2A.jpg"/>
          <p:cNvPicPr>
            <a:picLocks noChangeAspect="1" noChangeArrowheads="1"/>
          </p:cNvPicPr>
          <p:nvPr/>
        </p:nvPicPr>
        <p:blipFill>
          <a:blip r:embed="rId6" cstate="print"/>
          <a:srcRect/>
          <a:stretch>
            <a:fillRect/>
          </a:stretch>
        </p:blipFill>
        <p:spPr bwMode="auto">
          <a:xfrm>
            <a:off x="3114680" y="3717032"/>
            <a:ext cx="2946818" cy="2357454"/>
          </a:xfrm>
          <a:prstGeom prst="rect">
            <a:avLst/>
          </a:prstGeom>
          <a:noFill/>
        </p:spPr>
      </p:pic>
      <p:pic>
        <p:nvPicPr>
          <p:cNvPr id="2" name="图片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1991863" y="1628800"/>
            <a:ext cx="4917720" cy="33588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1415358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720725"/>
            <a:ext cx="8229600" cy="1208077"/>
          </a:xfrm>
        </p:spPr>
        <p:txBody>
          <a:bodyPr/>
          <a:lstStyle/>
          <a:p>
            <a:pPr eaLnBrk="1" hangingPunct="1"/>
            <a:r>
              <a:rPr lang="en-US" sz="2800" dirty="0" smtClean="0"/>
              <a:t>Face Alignment </a:t>
            </a:r>
            <a:r>
              <a:rPr lang="en-US" sz="1800" dirty="0" smtClean="0"/>
              <a:t>[</a:t>
            </a:r>
            <a:r>
              <a:rPr lang="en-US" sz="1800" dirty="0" err="1" smtClean="0"/>
              <a:t>Peng</a:t>
            </a:r>
            <a:r>
              <a:rPr lang="en-US" sz="1800" dirty="0" smtClean="0"/>
              <a:t> et al.]</a:t>
            </a:r>
          </a:p>
          <a:p>
            <a:pPr eaLnBrk="1" hangingPunct="1"/>
            <a:endParaRPr lang="en-US" sz="1800" dirty="0" smtClean="0"/>
          </a:p>
          <a:p>
            <a:pPr lvl="1" eaLnBrk="1" hangingPunct="1"/>
            <a:r>
              <a:rPr lang="en-US" sz="2400" dirty="0" smtClean="0"/>
              <a:t>80x60, 48, 7min on a workstation</a:t>
            </a:r>
          </a:p>
        </p:txBody>
      </p:sp>
      <p:sp>
        <p:nvSpPr>
          <p:cNvPr id="4"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24583" name="Picture 2" descr="D:\Yigang\My_Notes\RPCA_Face_Alignment\FRPCA_v5\pictures\Bill_Gates_D.eps"/>
          <p:cNvPicPr>
            <a:picLocks noChangeAspect="1" noChangeArrowheads="1"/>
          </p:cNvPicPr>
          <p:nvPr/>
        </p:nvPicPr>
        <p:blipFill>
          <a:blip r:embed="rId4" cstate="print"/>
          <a:srcRect/>
          <a:stretch>
            <a:fillRect/>
          </a:stretch>
        </p:blipFill>
        <p:spPr bwMode="auto">
          <a:xfrm>
            <a:off x="-32" y="1928802"/>
            <a:ext cx="4500563" cy="4464050"/>
          </a:xfrm>
          <a:prstGeom prst="rect">
            <a:avLst/>
          </a:prstGeom>
          <a:noFill/>
          <a:ln w="9525">
            <a:noFill/>
            <a:miter lim="800000"/>
            <a:headEnd/>
            <a:tailEnd/>
          </a:ln>
        </p:spPr>
      </p:pic>
      <p:pic>
        <p:nvPicPr>
          <p:cNvPr id="24584" name="Picture 2" descr="D:\Yigang\My_Notes\RPCA_Face_Alignment\FRPCA_v5\pictures\Bill_Gates_Do.eps"/>
          <p:cNvPicPr>
            <a:picLocks noChangeAspect="1" noChangeArrowheads="1"/>
          </p:cNvPicPr>
          <p:nvPr/>
        </p:nvPicPr>
        <p:blipFill>
          <a:blip r:embed="rId5" cstate="print"/>
          <a:srcRect/>
          <a:stretch>
            <a:fillRect/>
          </a:stretch>
        </p:blipFill>
        <p:spPr bwMode="auto">
          <a:xfrm>
            <a:off x="4643470" y="1928802"/>
            <a:ext cx="4500562" cy="4464050"/>
          </a:xfrm>
          <a:prstGeom prst="rect">
            <a:avLst/>
          </a:prstGeom>
          <a:noFill/>
          <a:ln w="9525">
            <a:noFill/>
            <a:miter lim="800000"/>
            <a:headEnd/>
            <a:tailEnd/>
          </a:ln>
        </p:spPr>
      </p:pic>
      <p:pic>
        <p:nvPicPr>
          <p:cNvPr id="2" name="图片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bwMode="auto">
          <a:xfrm>
            <a:off x="2483768" y="1268760"/>
            <a:ext cx="4533938" cy="3362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9" name="Rectangle 14"/>
          <p:cNvSpPr>
            <a:spLocks noChangeArrowheads="1"/>
          </p:cNvSpPr>
          <p:nvPr/>
        </p:nvSpPr>
        <p:spPr bwMode="auto">
          <a:xfrm>
            <a:off x="327025" y="88900"/>
            <a:ext cx="3385542"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Computation Examples</a:t>
            </a:r>
            <a:endParaRPr lang="en-US" sz="3800" i="1" dirty="0">
              <a:solidFill>
                <a:srgbClr val="000000"/>
              </a:solidFill>
              <a:latin typeface="Calibri" pitchFamily="34" charset="0"/>
            </a:endParaRPr>
          </a:p>
        </p:txBody>
      </p:sp>
    </p:spTree>
    <p:extLst>
      <p:ext uri="{BB962C8B-B14F-4D97-AF65-F5344CB8AC3E}">
        <p14:creationId xmlns:p14="http://schemas.microsoft.com/office/powerpoint/2010/main" val="25826111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882650"/>
            <a:ext cx="8686800" cy="5118100"/>
          </a:xfrm>
        </p:spPr>
        <p:txBody>
          <a:bodyPr/>
          <a:lstStyle/>
          <a:p>
            <a:pPr eaLnBrk="1" hangingPunct="1"/>
            <a:r>
              <a:rPr lang="en-US" sz="2800" dirty="0" smtClean="0"/>
              <a:t>Web document corpus analysis </a:t>
            </a:r>
            <a:r>
              <a:rPr lang="en-US" sz="1800" dirty="0" smtClean="0"/>
              <a:t>[Min et al.]</a:t>
            </a:r>
          </a:p>
          <a:p>
            <a:pPr eaLnBrk="1" hangingPunct="1"/>
            <a:endParaRPr lang="en-US" sz="1800" dirty="0" smtClean="0"/>
          </a:p>
          <a:p>
            <a:pPr eaLnBrk="1" hangingPunct="1"/>
            <a:endParaRPr lang="en-US" sz="1800" dirty="0" smtClean="0"/>
          </a:p>
          <a:p>
            <a:pPr lvl="1" eaLnBrk="1" hangingPunct="1"/>
            <a:r>
              <a:rPr lang="en-US" sz="2400" dirty="0" smtClean="0"/>
              <a:t>D: </a:t>
            </a:r>
            <a:r>
              <a:rPr lang="en-US" sz="2400" dirty="0" err="1" smtClean="0"/>
              <a:t>tf-idf</a:t>
            </a:r>
            <a:r>
              <a:rPr lang="en-US" sz="2400" dirty="0" smtClean="0"/>
              <a:t> matrix, </a:t>
            </a:r>
            <a:r>
              <a:rPr lang="en-US" sz="2400" dirty="0"/>
              <a:t>42186 x 18320, 90.3h on </a:t>
            </a:r>
            <a:r>
              <a:rPr lang="en-US" sz="2400" dirty="0" smtClean="0"/>
              <a:t>an HPC </a:t>
            </a:r>
            <a:r>
              <a:rPr lang="en-US" sz="2400" dirty="0"/>
              <a:t>cluster</a:t>
            </a:r>
            <a:endParaRPr lang="en-US" sz="2400" dirty="0" smtClean="0"/>
          </a:p>
          <a:p>
            <a:pPr eaLnBrk="1" hangingPunct="1"/>
            <a:endParaRPr lang="en-US" dirty="0" smtClean="0"/>
          </a:p>
          <a:p>
            <a:pPr eaLnBrk="1" hangingPunct="1"/>
            <a:endParaRPr lang="en-US" dirty="0" smtClean="0"/>
          </a:p>
        </p:txBody>
      </p:sp>
      <p:sp>
        <p:nvSpPr>
          <p:cNvPr id="4"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pic>
        <p:nvPicPr>
          <p:cNvPr id="23559" name="Picture 1" descr="C:\Users\John\Desktop\Talks\Search applications of robust PCA\text stuff\ID108.png"/>
          <p:cNvPicPr>
            <a:picLocks noChangeAspect="1" noChangeArrowheads="1"/>
          </p:cNvPicPr>
          <p:nvPr/>
        </p:nvPicPr>
        <p:blipFill>
          <a:blip r:embed="rId4" cstate="print"/>
          <a:srcRect/>
          <a:stretch>
            <a:fillRect/>
          </a:stretch>
        </p:blipFill>
        <p:spPr bwMode="auto">
          <a:xfrm>
            <a:off x="1571605" y="2708920"/>
            <a:ext cx="5643602" cy="3485103"/>
          </a:xfrm>
          <a:prstGeom prst="rect">
            <a:avLst/>
          </a:prstGeom>
          <a:noFill/>
          <a:ln w="9525">
            <a:noFill/>
            <a:miter lim="800000"/>
            <a:headEnd/>
            <a:tailEnd/>
          </a:ln>
        </p:spPr>
      </p:pic>
      <p:pic>
        <p:nvPicPr>
          <p:cNvPr id="2" name="图片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943157" y="1526159"/>
            <a:ext cx="4948470" cy="3362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 name="Rectangle 14"/>
          <p:cNvSpPr>
            <a:spLocks noChangeArrowheads="1"/>
          </p:cNvSpPr>
          <p:nvPr/>
        </p:nvSpPr>
        <p:spPr bwMode="auto">
          <a:xfrm>
            <a:off x="327025" y="88900"/>
            <a:ext cx="3385542"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Computation Examples</a:t>
            </a:r>
            <a:endParaRPr lang="en-US" sz="3800" i="1" dirty="0">
              <a:solidFill>
                <a:srgbClr val="000000"/>
              </a:solidFill>
              <a:latin typeface="Calibri" pitchFamily="34" charset="0"/>
            </a:endParaRPr>
          </a:p>
        </p:txBody>
      </p:sp>
    </p:spTree>
    <p:extLst>
      <p:ext uri="{BB962C8B-B14F-4D97-AF65-F5344CB8AC3E}">
        <p14:creationId xmlns:p14="http://schemas.microsoft.com/office/powerpoint/2010/main" val="12064826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3" cstate="print"/>
          <a:srcRect t="1" r="64447" b="-10678"/>
          <a:stretch/>
        </p:blipFill>
        <p:spPr bwMode="auto">
          <a:xfrm>
            <a:off x="931905" y="548680"/>
            <a:ext cx="1767887" cy="1701872"/>
          </a:xfrm>
          <a:prstGeom prst="rect">
            <a:avLst/>
          </a:prstGeom>
          <a:noFill/>
          <a:ln w="9525">
            <a:noFill/>
            <a:miter lim="800000"/>
            <a:headEnd/>
            <a:tailEnd/>
          </a:ln>
        </p:spPr>
      </p:pic>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endParaRPr lang="en-US"/>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endParaRPr lang="en-US"/>
          </a:p>
        </p:txBody>
      </p:sp>
      <p:sp>
        <p:nvSpPr>
          <p:cNvPr id="54" name="Rectangle 14"/>
          <p:cNvSpPr>
            <a:spLocks noChangeArrowheads="1"/>
          </p:cNvSpPr>
          <p:nvPr/>
        </p:nvSpPr>
        <p:spPr bwMode="auto">
          <a:xfrm>
            <a:off x="327025" y="88900"/>
            <a:ext cx="4837991" cy="461665"/>
          </a:xfrm>
          <a:prstGeom prst="rect">
            <a:avLst/>
          </a:prstGeom>
          <a:noFill/>
          <a:ln w="9525">
            <a:noFill/>
            <a:miter lim="800000"/>
            <a:headEnd/>
            <a:tailEnd/>
          </a:ln>
        </p:spPr>
        <p:txBody>
          <a:bodyPr wrap="none">
            <a:spAutoFit/>
          </a:bodyPr>
          <a:lstStyle/>
          <a:p>
            <a:r>
              <a:rPr lang="en-US" sz="2400" b="1" i="1" dirty="0" smtClean="0">
                <a:solidFill>
                  <a:srgbClr val="CCCCCC"/>
                </a:solidFill>
              </a:rPr>
              <a:t>A </a:t>
            </a:r>
            <a:r>
              <a:rPr lang="en-US" sz="2400" b="1" i="1" dirty="0">
                <a:solidFill>
                  <a:srgbClr val="CCCCCC"/>
                </a:solidFill>
              </a:rPr>
              <a:t>P</a:t>
            </a:r>
            <a:r>
              <a:rPr lang="en-US" sz="2400" b="1" i="1" dirty="0" smtClean="0">
                <a:solidFill>
                  <a:srgbClr val="CCCCCC"/>
                </a:solidFill>
              </a:rPr>
              <a:t>erfect Storm in the Cloud…  </a:t>
            </a:r>
            <a:endParaRPr lang="en-US" sz="4000" i="1" dirty="0">
              <a:solidFill>
                <a:srgbClr val="000000"/>
              </a:solidFill>
            </a:endParaRPr>
          </a:p>
        </p:txBody>
      </p:sp>
      <p:sp>
        <p:nvSpPr>
          <p:cNvPr id="45" name="Cloud 44"/>
          <p:cNvSpPr/>
          <p:nvPr/>
        </p:nvSpPr>
        <p:spPr bwMode="auto">
          <a:xfrm>
            <a:off x="2857500" y="2105025"/>
            <a:ext cx="3486150" cy="2114549"/>
          </a:xfrm>
          <a:prstGeom prst="cloud">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accent4">
                  <a:lumMod val="25000"/>
                </a:schemeClr>
              </a:solidFill>
              <a:effectLst/>
              <a:latin typeface="Arial" charset="0"/>
              <a:ea typeface="ＭＳ Ｐゴシック" pitchFamily="-112"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lumMod val="25000"/>
                  </a:schemeClr>
                </a:solidFill>
                <a:effectLst/>
                <a:latin typeface="Arial" charset="0"/>
                <a:ea typeface="ＭＳ Ｐゴシック" pitchFamily="-112" charset="-128"/>
              </a:rPr>
              <a:t>Cloud Computing</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accent4">
                    <a:lumMod val="25000"/>
                  </a:schemeClr>
                </a:solidFill>
              </a:rPr>
              <a:t>(parallel, distributed, networked)</a:t>
            </a:r>
          </a:p>
        </p:txBody>
      </p:sp>
      <p:sp>
        <p:nvSpPr>
          <p:cNvPr id="49" name="Lightning Bolt 48"/>
          <p:cNvSpPr/>
          <p:nvPr/>
        </p:nvSpPr>
        <p:spPr bwMode="auto">
          <a:xfrm>
            <a:off x="3867150" y="1400176"/>
            <a:ext cx="942975" cy="933450"/>
          </a:xfrm>
          <a:prstGeom prst="lightningBolt">
            <a:avLst/>
          </a:prstGeom>
          <a:solidFill>
            <a:srgbClr val="FF0000"/>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112" charset="-128"/>
            </a:endParaRPr>
          </a:p>
        </p:txBody>
      </p:sp>
      <p:sp>
        <p:nvSpPr>
          <p:cNvPr id="79" name="Lightning Bolt 78"/>
          <p:cNvSpPr/>
          <p:nvPr/>
        </p:nvSpPr>
        <p:spPr bwMode="auto">
          <a:xfrm flipV="1">
            <a:off x="4019550" y="4076701"/>
            <a:ext cx="942975" cy="933450"/>
          </a:xfrm>
          <a:prstGeom prst="lightningBolt">
            <a:avLst/>
          </a:prstGeom>
          <a:solidFill>
            <a:srgbClr val="FF0000"/>
          </a:solidFill>
          <a:ln w="9525" cap="flat" cmpd="sng" algn="ctr">
            <a:solidFill>
              <a:schemeClr val="tx1"/>
            </a:solidFill>
            <a:prstDash val="solid"/>
            <a:round/>
            <a:headEnd type="none" w="med" len="med"/>
            <a:tailEnd type="none" w="med" len="med"/>
          </a:ln>
          <a:effectLst>
            <a:innerShdw blurRad="63500" dist="50800" dir="81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112" charset="-128"/>
            </a:endParaRPr>
          </a:p>
        </p:txBody>
      </p:sp>
      <p:sp>
        <p:nvSpPr>
          <p:cNvPr id="80" name="Right Arrow 79"/>
          <p:cNvSpPr/>
          <p:nvPr/>
        </p:nvSpPr>
        <p:spPr bwMode="auto">
          <a:xfrm>
            <a:off x="2047875" y="2886075"/>
            <a:ext cx="866775" cy="47625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112" charset="-128"/>
            </a:endParaRPr>
          </a:p>
        </p:txBody>
      </p:sp>
      <p:sp>
        <p:nvSpPr>
          <p:cNvPr id="82" name="TextBox 81"/>
          <p:cNvSpPr txBox="1"/>
          <p:nvPr/>
        </p:nvSpPr>
        <p:spPr>
          <a:xfrm>
            <a:off x="2452166" y="742950"/>
            <a:ext cx="4390946" cy="923330"/>
          </a:xfrm>
          <a:prstGeom prst="rect">
            <a:avLst/>
          </a:prstGeom>
          <a:noFill/>
        </p:spPr>
        <p:txBody>
          <a:bodyPr wrap="none" rtlCol="0">
            <a:spAutoFit/>
          </a:bodyPr>
          <a:lstStyle/>
          <a:p>
            <a:pPr algn="ctr"/>
            <a:r>
              <a:rPr lang="en-US" b="1" dirty="0" smtClean="0">
                <a:solidFill>
                  <a:srgbClr val="000000"/>
                </a:solidFill>
              </a:rPr>
              <a:t>Mathematical Theory</a:t>
            </a:r>
          </a:p>
          <a:p>
            <a:pPr algn="ctr"/>
            <a:r>
              <a:rPr lang="en-US" dirty="0" smtClean="0">
                <a:solidFill>
                  <a:srgbClr val="000000"/>
                </a:solidFill>
              </a:rPr>
              <a:t>(high-dimensional statistics, </a:t>
            </a:r>
          </a:p>
          <a:p>
            <a:pPr algn="ctr"/>
            <a:r>
              <a:rPr lang="en-US" dirty="0" smtClean="0">
                <a:solidFill>
                  <a:srgbClr val="000000"/>
                </a:solidFill>
              </a:rPr>
              <a:t>measure concentration, </a:t>
            </a:r>
            <a:r>
              <a:rPr lang="en-US" dirty="0" err="1" smtClean="0">
                <a:solidFill>
                  <a:srgbClr val="000000"/>
                </a:solidFill>
              </a:rPr>
              <a:t>combinatorics</a:t>
            </a:r>
            <a:r>
              <a:rPr lang="en-US" dirty="0" smtClean="0">
                <a:solidFill>
                  <a:srgbClr val="000000"/>
                </a:solidFill>
              </a:rPr>
              <a:t>…)</a:t>
            </a:r>
            <a:endParaRPr lang="en-US" dirty="0">
              <a:solidFill>
                <a:srgbClr val="000000"/>
              </a:solidFill>
            </a:endParaRPr>
          </a:p>
        </p:txBody>
      </p:sp>
      <p:sp>
        <p:nvSpPr>
          <p:cNvPr id="83" name="TextBox 82"/>
          <p:cNvSpPr txBox="1"/>
          <p:nvPr/>
        </p:nvSpPr>
        <p:spPr>
          <a:xfrm>
            <a:off x="2235326" y="5048250"/>
            <a:ext cx="4660250" cy="923330"/>
          </a:xfrm>
          <a:prstGeom prst="rect">
            <a:avLst/>
          </a:prstGeom>
          <a:noFill/>
        </p:spPr>
        <p:txBody>
          <a:bodyPr wrap="none" rtlCol="0">
            <a:spAutoFit/>
          </a:bodyPr>
          <a:lstStyle/>
          <a:p>
            <a:pPr algn="ctr"/>
            <a:r>
              <a:rPr lang="en-US" b="1" dirty="0" smtClean="0">
                <a:solidFill>
                  <a:srgbClr val="000000"/>
                </a:solidFill>
              </a:rPr>
              <a:t>Computational Methods</a:t>
            </a:r>
          </a:p>
          <a:p>
            <a:pPr algn="ctr"/>
            <a:r>
              <a:rPr lang="en-US" dirty="0" smtClean="0">
                <a:solidFill>
                  <a:srgbClr val="000000"/>
                </a:solidFill>
              </a:rPr>
              <a:t>(convex optimization, first-order algorithms, </a:t>
            </a:r>
          </a:p>
          <a:p>
            <a:pPr algn="ctr"/>
            <a:r>
              <a:rPr lang="en-US" dirty="0" smtClean="0">
                <a:solidFill>
                  <a:srgbClr val="000000"/>
                </a:solidFill>
              </a:rPr>
              <a:t>hashing, approximate solutions…)</a:t>
            </a:r>
            <a:endParaRPr lang="en-US" dirty="0">
              <a:solidFill>
                <a:srgbClr val="000000"/>
              </a:solidFill>
            </a:endParaRPr>
          </a:p>
        </p:txBody>
      </p:sp>
      <p:sp>
        <p:nvSpPr>
          <p:cNvPr id="84" name="TextBox 83"/>
          <p:cNvSpPr txBox="1"/>
          <p:nvPr/>
        </p:nvSpPr>
        <p:spPr>
          <a:xfrm>
            <a:off x="114300" y="2667000"/>
            <a:ext cx="2018501" cy="1477328"/>
          </a:xfrm>
          <a:prstGeom prst="rect">
            <a:avLst/>
          </a:prstGeom>
          <a:noFill/>
        </p:spPr>
        <p:txBody>
          <a:bodyPr wrap="none" rtlCol="0">
            <a:spAutoFit/>
          </a:bodyPr>
          <a:lstStyle/>
          <a:p>
            <a:pPr algn="ctr"/>
            <a:r>
              <a:rPr lang="en-US" b="1" dirty="0" smtClean="0">
                <a:solidFill>
                  <a:srgbClr val="000000"/>
                </a:solidFill>
              </a:rPr>
              <a:t>Massive Data</a:t>
            </a:r>
          </a:p>
          <a:p>
            <a:pPr algn="ctr"/>
            <a:r>
              <a:rPr lang="en-US" dirty="0" smtClean="0">
                <a:solidFill>
                  <a:srgbClr val="000000"/>
                </a:solidFill>
              </a:rPr>
              <a:t>(images, videos,</a:t>
            </a:r>
          </a:p>
          <a:p>
            <a:pPr algn="ctr"/>
            <a:r>
              <a:rPr lang="en-US" dirty="0" smtClean="0">
                <a:solidFill>
                  <a:srgbClr val="000000"/>
                </a:solidFill>
              </a:rPr>
              <a:t>texts, audios,</a:t>
            </a:r>
          </a:p>
          <a:p>
            <a:pPr algn="ctr"/>
            <a:r>
              <a:rPr lang="en-US" dirty="0" smtClean="0">
                <a:solidFill>
                  <a:srgbClr val="000000"/>
                </a:solidFill>
              </a:rPr>
              <a:t>speeches, stocks,</a:t>
            </a:r>
          </a:p>
          <a:p>
            <a:pPr algn="ctr"/>
            <a:r>
              <a:rPr lang="en-US" dirty="0" smtClean="0">
                <a:solidFill>
                  <a:srgbClr val="000000"/>
                </a:solidFill>
              </a:rPr>
              <a:t>user rankings…)</a:t>
            </a:r>
            <a:endParaRPr lang="en-US" dirty="0">
              <a:solidFill>
                <a:srgbClr val="000000"/>
              </a:solidFill>
            </a:endParaRPr>
          </a:p>
        </p:txBody>
      </p:sp>
      <p:sp>
        <p:nvSpPr>
          <p:cNvPr id="85" name="Right Arrow 84"/>
          <p:cNvSpPr/>
          <p:nvPr/>
        </p:nvSpPr>
        <p:spPr bwMode="auto">
          <a:xfrm>
            <a:off x="6067425" y="2857500"/>
            <a:ext cx="866775" cy="47625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112" charset="-128"/>
            </a:endParaRPr>
          </a:p>
        </p:txBody>
      </p:sp>
      <p:sp>
        <p:nvSpPr>
          <p:cNvPr id="86" name="TextBox 85"/>
          <p:cNvSpPr txBox="1"/>
          <p:nvPr/>
        </p:nvSpPr>
        <p:spPr>
          <a:xfrm>
            <a:off x="6660232" y="2924944"/>
            <a:ext cx="2518638" cy="1754326"/>
          </a:xfrm>
          <a:prstGeom prst="rect">
            <a:avLst/>
          </a:prstGeom>
          <a:noFill/>
        </p:spPr>
        <p:txBody>
          <a:bodyPr wrap="none" rtlCol="0">
            <a:spAutoFit/>
          </a:bodyPr>
          <a:lstStyle/>
          <a:p>
            <a:pPr algn="ctr"/>
            <a:r>
              <a:rPr lang="en-US" b="1" dirty="0" smtClean="0">
                <a:solidFill>
                  <a:srgbClr val="000000"/>
                </a:solidFill>
              </a:rPr>
              <a:t>Applications</a:t>
            </a:r>
          </a:p>
          <a:p>
            <a:pPr algn="ctr"/>
            <a:r>
              <a:rPr lang="en-US" b="1" dirty="0" smtClean="0">
                <a:solidFill>
                  <a:srgbClr val="000000"/>
                </a:solidFill>
              </a:rPr>
              <a:t>&amp; Services</a:t>
            </a:r>
          </a:p>
          <a:p>
            <a:pPr algn="ctr"/>
            <a:r>
              <a:rPr lang="en-US" dirty="0" smtClean="0">
                <a:solidFill>
                  <a:srgbClr val="000000"/>
                </a:solidFill>
              </a:rPr>
              <a:t>(data processing,</a:t>
            </a:r>
          </a:p>
          <a:p>
            <a:pPr algn="ctr"/>
            <a:r>
              <a:rPr lang="en-US" dirty="0" smtClean="0">
                <a:solidFill>
                  <a:srgbClr val="000000"/>
                </a:solidFill>
              </a:rPr>
              <a:t>analysis, compression,</a:t>
            </a:r>
          </a:p>
          <a:p>
            <a:pPr algn="ctr"/>
            <a:r>
              <a:rPr lang="en-US" dirty="0" smtClean="0">
                <a:solidFill>
                  <a:srgbClr val="000000"/>
                </a:solidFill>
              </a:rPr>
              <a:t>knowledge discovery,</a:t>
            </a:r>
          </a:p>
          <a:p>
            <a:pPr algn="ctr"/>
            <a:r>
              <a:rPr lang="en-US" dirty="0" smtClean="0">
                <a:solidFill>
                  <a:srgbClr val="000000"/>
                </a:solidFill>
              </a:rPr>
              <a:t>search, recognition…)</a:t>
            </a:r>
            <a:endParaRPr lang="en-US" dirty="0">
              <a:solidFill>
                <a:srgbClr val="000000"/>
              </a:solidFill>
            </a:endParaRPr>
          </a:p>
        </p:txBody>
      </p:sp>
      <p:pic>
        <p:nvPicPr>
          <p:cNvPr id="14" name="Picture 13" descr="mri_brain1.jpg"/>
          <p:cNvPicPr>
            <a:picLocks noChangeAspect="1"/>
          </p:cNvPicPr>
          <p:nvPr/>
        </p:nvPicPr>
        <p:blipFill>
          <a:blip r:embed="rId4" cstate="print"/>
          <a:stretch>
            <a:fillRect/>
          </a:stretch>
        </p:blipFill>
        <p:spPr>
          <a:xfrm flipH="1">
            <a:off x="1218158" y="4151371"/>
            <a:ext cx="838199" cy="838199"/>
          </a:xfrm>
          <a:prstGeom prst="rect">
            <a:avLst/>
          </a:prstGeom>
        </p:spPr>
      </p:pic>
      <p:pic>
        <p:nvPicPr>
          <p:cNvPr id="17" name="Picture 3" descr="C:\Users\John\Desktop\LRS_EJC\Figures\hall\D200.png"/>
          <p:cNvPicPr>
            <a:picLocks noChangeAspect="1" noChangeArrowheads="1"/>
          </p:cNvPicPr>
          <p:nvPr/>
        </p:nvPicPr>
        <p:blipFill>
          <a:blip r:embed="rId5" cstate="print"/>
          <a:srcRect r="19401"/>
          <a:stretch>
            <a:fillRect/>
          </a:stretch>
        </p:blipFill>
        <p:spPr bwMode="auto">
          <a:xfrm flipH="1">
            <a:off x="913359" y="4294246"/>
            <a:ext cx="769408" cy="781050"/>
          </a:xfrm>
          <a:prstGeom prst="rect">
            <a:avLst/>
          </a:prstGeom>
          <a:noFill/>
          <a:ln>
            <a:solidFill>
              <a:srgbClr val="000000"/>
            </a:solidFill>
          </a:ln>
        </p:spPr>
      </p:pic>
      <p:pic>
        <p:nvPicPr>
          <p:cNvPr id="18" name="Picture 17" descr="faces"/>
          <p:cNvPicPr>
            <a:picLocks noChangeAspect="1" noChangeArrowheads="1"/>
          </p:cNvPicPr>
          <p:nvPr/>
        </p:nvPicPr>
        <p:blipFill>
          <a:blip r:embed="rId6" cstate="print">
            <a:clrChange>
              <a:clrFrom>
                <a:srgbClr val="FF0000"/>
              </a:clrFrom>
              <a:clrTo>
                <a:srgbClr val="FF0000">
                  <a:alpha val="0"/>
                </a:srgbClr>
              </a:clrTo>
            </a:clrChange>
          </a:blip>
          <a:srcRect/>
          <a:stretch>
            <a:fillRect/>
          </a:stretch>
        </p:blipFill>
        <p:spPr bwMode="auto">
          <a:xfrm>
            <a:off x="513310" y="4408546"/>
            <a:ext cx="771524" cy="777413"/>
          </a:xfrm>
          <a:prstGeom prst="rect">
            <a:avLst/>
          </a:prstGeom>
          <a:noFill/>
          <a:ln w="15875">
            <a:solidFill>
              <a:srgbClr val="000000"/>
            </a:solidFill>
            <a:miter lim="800000"/>
            <a:headEnd/>
            <a:tailEnd/>
          </a:ln>
        </p:spPr>
      </p:pic>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1683" y="5010151"/>
            <a:ext cx="1463482" cy="126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bindapple.com/wp-content/uploads/2010/09/apple-iphone-apps-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1772816"/>
            <a:ext cx="1804738"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967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4" descr="D:\Yigang\My_Notes\RPCA_Face_Alignment\FRPCA_v5\pictures\Bill_Gates_averageA.eps"/>
          <p:cNvPicPr>
            <a:picLocks noChangeAspect="1" noChangeArrowheads="1"/>
          </p:cNvPicPr>
          <p:nvPr/>
        </p:nvPicPr>
        <p:blipFill>
          <a:blip r:embed="rId5" cstate="print"/>
          <a:srcRect/>
          <a:stretch>
            <a:fillRect/>
          </a:stretch>
        </p:blipFill>
        <p:spPr bwMode="auto">
          <a:xfrm>
            <a:off x="6416801" y="1720976"/>
            <a:ext cx="2193799" cy="2193799"/>
          </a:xfrm>
          <a:prstGeom prst="rect">
            <a:avLst/>
          </a:prstGeom>
          <a:noFill/>
        </p:spPr>
      </p:pic>
      <p:sp>
        <p:nvSpPr>
          <p:cNvPr id="18"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endParaRPr lang="en-US"/>
          </a:p>
        </p:txBody>
      </p:sp>
      <p:sp>
        <p:nvSpPr>
          <p:cNvPr id="17"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endParaRPr lang="en-US"/>
          </a:p>
        </p:txBody>
      </p:sp>
      <p:sp>
        <p:nvSpPr>
          <p:cNvPr id="67587" name="Text Box 7"/>
          <p:cNvSpPr txBox="1">
            <a:spLocks noChangeArrowheads="1"/>
          </p:cNvSpPr>
          <p:nvPr/>
        </p:nvSpPr>
        <p:spPr bwMode="auto">
          <a:xfrm>
            <a:off x="2311400" y="1031875"/>
            <a:ext cx="5105400" cy="671513"/>
          </a:xfrm>
          <a:prstGeom prst="rect">
            <a:avLst/>
          </a:prstGeom>
          <a:noFill/>
          <a:ln w="9525">
            <a:noFill/>
            <a:miter lim="800000"/>
            <a:headEnd/>
            <a:tailEnd/>
          </a:ln>
        </p:spPr>
        <p:txBody>
          <a:bodyPr>
            <a:spAutoFit/>
          </a:bodyPr>
          <a:lstStyle/>
          <a:p>
            <a:pPr>
              <a:spcBef>
                <a:spcPct val="50000"/>
              </a:spcBef>
            </a:pPr>
            <a:r>
              <a:rPr lang="en-US" sz="3800" dirty="0">
                <a:solidFill>
                  <a:srgbClr val="000000"/>
                </a:solidFill>
              </a:rPr>
              <a:t>Questions, please?</a:t>
            </a:r>
            <a:endParaRPr lang="en-US" sz="2400" dirty="0">
              <a:solidFill>
                <a:srgbClr val="000000"/>
              </a:solidFill>
            </a:endParaRPr>
          </a:p>
        </p:txBody>
      </p:sp>
      <p:sp>
        <p:nvSpPr>
          <p:cNvPr id="67588" name="Text Box 12"/>
          <p:cNvSpPr txBox="1">
            <a:spLocks noChangeArrowheads="1"/>
          </p:cNvSpPr>
          <p:nvPr/>
        </p:nvSpPr>
        <p:spPr bwMode="auto">
          <a:xfrm>
            <a:off x="5715000" y="6400800"/>
            <a:ext cx="34290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endParaRPr>
          </a:p>
        </p:txBody>
      </p:sp>
      <p:sp>
        <p:nvSpPr>
          <p:cNvPr id="67589" name="Text Box 13"/>
          <p:cNvSpPr txBox="1">
            <a:spLocks noChangeArrowheads="1"/>
          </p:cNvSpPr>
          <p:nvPr/>
        </p:nvSpPr>
        <p:spPr bwMode="auto">
          <a:xfrm>
            <a:off x="5715000" y="6400800"/>
            <a:ext cx="34290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endParaRPr>
          </a:p>
        </p:txBody>
      </p:sp>
      <p:sp>
        <p:nvSpPr>
          <p:cNvPr id="67590" name="Text Box 14"/>
          <p:cNvSpPr txBox="1">
            <a:spLocks noChangeArrowheads="1"/>
          </p:cNvSpPr>
          <p:nvPr/>
        </p:nvSpPr>
        <p:spPr bwMode="auto">
          <a:xfrm>
            <a:off x="5715000" y="6400800"/>
            <a:ext cx="34290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67591" name="Text Box 15"/>
          <p:cNvSpPr txBox="1">
            <a:spLocks noChangeArrowheads="1"/>
          </p:cNvSpPr>
          <p:nvPr/>
        </p:nvSpPr>
        <p:spPr bwMode="auto">
          <a:xfrm>
            <a:off x="5715000" y="6400800"/>
            <a:ext cx="3429000" cy="457200"/>
          </a:xfrm>
          <a:prstGeom prst="rect">
            <a:avLst/>
          </a:prstGeom>
          <a:noFill/>
          <a:ln w="9525">
            <a:noFill/>
            <a:miter lim="800000"/>
            <a:headEnd/>
            <a:tailEnd/>
          </a:ln>
        </p:spPr>
        <p:txBody>
          <a:bodyPr>
            <a:spAutoFit/>
          </a:bodyPr>
          <a:lstStyle/>
          <a:p>
            <a:endParaRPr lang="en-US" sz="2400"/>
          </a:p>
        </p:txBody>
      </p:sp>
      <p:sp>
        <p:nvSpPr>
          <p:cNvPr id="67595" name="Rectangle 19"/>
          <p:cNvSpPr>
            <a:spLocks noChangeArrowheads="1"/>
          </p:cNvSpPr>
          <p:nvPr/>
        </p:nvSpPr>
        <p:spPr bwMode="auto">
          <a:xfrm>
            <a:off x="327025" y="88900"/>
            <a:ext cx="2270558" cy="492443"/>
          </a:xfrm>
          <a:prstGeom prst="rect">
            <a:avLst/>
          </a:prstGeom>
          <a:noFill/>
          <a:ln w="9525">
            <a:noFill/>
            <a:miter lim="800000"/>
            <a:headEnd/>
            <a:tailEnd/>
          </a:ln>
        </p:spPr>
        <p:txBody>
          <a:bodyPr wrap="none">
            <a:spAutoFit/>
          </a:bodyPr>
          <a:lstStyle/>
          <a:p>
            <a:r>
              <a:rPr lang="en-US" sz="2600" b="1" dirty="0">
                <a:solidFill>
                  <a:srgbClr val="CCCCCC"/>
                </a:solidFill>
              </a:rPr>
              <a:t>THANK </a:t>
            </a:r>
            <a:r>
              <a:rPr lang="en-US" sz="2600" b="1" dirty="0" smtClean="0">
                <a:solidFill>
                  <a:srgbClr val="CCCCCC"/>
                </a:solidFill>
              </a:rPr>
              <a:t>YOU!</a:t>
            </a:r>
            <a:endParaRPr lang="en-US" sz="3800" i="1" dirty="0">
              <a:solidFill>
                <a:srgbClr val="000000"/>
              </a:solidFill>
            </a:endParaRPr>
          </a:p>
        </p:txBody>
      </p:sp>
      <p:pic>
        <p:nvPicPr>
          <p:cNvPr id="79" name="Picture 78" descr="TP_tmp"/>
          <p:cNvPicPr>
            <a:picLocks noChangeAspect="1"/>
          </p:cNvPicPr>
          <p:nvPr>
            <p:custDataLst>
              <p:tags r:id="rId1"/>
            </p:custDataLst>
          </p:nvPr>
        </p:nvPicPr>
        <p:blipFill>
          <a:blip r:embed="rId6" cstate="print"/>
          <a:stretch>
            <a:fillRect/>
          </a:stretch>
        </p:blipFill>
        <p:spPr bwMode="auto">
          <a:xfrm>
            <a:off x="2506216" y="4232273"/>
            <a:ext cx="1953513" cy="240778"/>
          </a:xfrm>
          <a:prstGeom prst="rect">
            <a:avLst/>
          </a:prstGeom>
          <a:noFill/>
          <a:ln/>
          <a:effectLst/>
        </p:spPr>
      </p:pic>
      <p:pic>
        <p:nvPicPr>
          <p:cNvPr id="22" name="Picture 21" descr="TP_tmp"/>
          <p:cNvPicPr>
            <a:picLocks noChangeAspect="1"/>
          </p:cNvPicPr>
          <p:nvPr>
            <p:custDataLst>
              <p:tags r:id="rId2"/>
            </p:custDataLst>
          </p:nvPr>
        </p:nvPicPr>
        <p:blipFill>
          <a:blip r:embed="rId7" cstate="print"/>
          <a:stretch>
            <a:fillRect/>
          </a:stretch>
        </p:blipFill>
        <p:spPr bwMode="auto">
          <a:xfrm>
            <a:off x="4888932" y="4203699"/>
            <a:ext cx="2407780" cy="293749"/>
          </a:xfrm>
          <a:prstGeom prst="rect">
            <a:avLst/>
          </a:prstGeom>
          <a:noFill/>
          <a:ln/>
          <a:effectLst/>
        </p:spPr>
      </p:pic>
      <p:pic>
        <p:nvPicPr>
          <p:cNvPr id="24" name="Picture 9" descr="Lin%20Zhouchen.jpg"/>
          <p:cNvPicPr>
            <a:picLocks noChangeAspect="1"/>
          </p:cNvPicPr>
          <p:nvPr/>
        </p:nvPicPr>
        <p:blipFill>
          <a:blip r:embed="rId8" cstate="print"/>
          <a:srcRect/>
          <a:stretch>
            <a:fillRect/>
          </a:stretch>
        </p:blipFill>
        <p:spPr bwMode="auto">
          <a:xfrm>
            <a:off x="5135630" y="4895850"/>
            <a:ext cx="879475" cy="1173162"/>
          </a:xfrm>
          <a:prstGeom prst="rect">
            <a:avLst/>
          </a:prstGeom>
          <a:noFill/>
          <a:ln w="9525">
            <a:noFill/>
            <a:miter lim="800000"/>
            <a:headEnd/>
            <a:tailEnd/>
          </a:ln>
        </p:spPr>
      </p:pic>
      <p:pic>
        <p:nvPicPr>
          <p:cNvPr id="25" name="Picture 10" descr="jw.jpg                                                         002BD39BMacintosh HD                   C2DA6778:"/>
          <p:cNvPicPr>
            <a:picLocks noChangeAspect="1" noChangeArrowheads="1"/>
          </p:cNvPicPr>
          <p:nvPr/>
        </p:nvPicPr>
        <p:blipFill>
          <a:blip r:embed="rId9" cstate="print"/>
          <a:srcRect/>
          <a:stretch>
            <a:fillRect/>
          </a:stretch>
        </p:blipFill>
        <p:spPr bwMode="auto">
          <a:xfrm>
            <a:off x="4008505" y="4886325"/>
            <a:ext cx="965200" cy="1190625"/>
          </a:xfrm>
          <a:prstGeom prst="rect">
            <a:avLst/>
          </a:prstGeom>
          <a:noFill/>
          <a:ln w="9525">
            <a:noFill/>
            <a:miter lim="800000"/>
            <a:headEnd/>
            <a:tailEnd/>
          </a:ln>
        </p:spPr>
      </p:pic>
      <p:grpSp>
        <p:nvGrpSpPr>
          <p:cNvPr id="29" name="Group 72"/>
          <p:cNvGrpSpPr/>
          <p:nvPr/>
        </p:nvGrpSpPr>
        <p:grpSpPr>
          <a:xfrm>
            <a:off x="1019175" y="1885950"/>
            <a:ext cx="2705100" cy="1962149"/>
            <a:chOff x="514350" y="635113"/>
            <a:chExt cx="8229601" cy="5822837"/>
          </a:xfrm>
        </p:grpSpPr>
        <p:pic>
          <p:nvPicPr>
            <p:cNvPr id="30" name="Picture 2" descr="D:\Yigang\datasets\TRPCA_database\Bill_Gates\gates (56).jpg"/>
            <p:cNvPicPr>
              <a:picLocks noChangeAspect="1" noChangeArrowheads="1"/>
            </p:cNvPicPr>
            <p:nvPr/>
          </p:nvPicPr>
          <p:blipFill>
            <a:blip r:embed="rId10" cstate="print"/>
            <a:srcRect/>
            <a:stretch>
              <a:fillRect/>
            </a:stretch>
          </p:blipFill>
          <p:spPr bwMode="auto">
            <a:xfrm>
              <a:off x="514350" y="4302238"/>
              <a:ext cx="914400" cy="1234450"/>
            </a:xfrm>
            <a:prstGeom prst="rect">
              <a:avLst/>
            </a:prstGeom>
            <a:noFill/>
          </p:spPr>
        </p:pic>
        <p:pic>
          <p:nvPicPr>
            <p:cNvPr id="31" name="Picture 3" descr="D:\Yigang\datasets\TRPCA_database\Bill_Gates\gates.jpg"/>
            <p:cNvPicPr>
              <a:picLocks noChangeAspect="1" noChangeArrowheads="1"/>
            </p:cNvPicPr>
            <p:nvPr/>
          </p:nvPicPr>
          <p:blipFill>
            <a:blip r:embed="rId11" cstate="print"/>
            <a:srcRect/>
            <a:stretch>
              <a:fillRect/>
            </a:stretch>
          </p:blipFill>
          <p:spPr bwMode="auto">
            <a:xfrm>
              <a:off x="6019800" y="5521442"/>
              <a:ext cx="914400" cy="914400"/>
            </a:xfrm>
            <a:prstGeom prst="rect">
              <a:avLst/>
            </a:prstGeom>
            <a:noFill/>
          </p:spPr>
        </p:pic>
        <p:pic>
          <p:nvPicPr>
            <p:cNvPr id="32" name="Picture 4" descr="D:\Yigang\datasets\TRPCA_database\Bill_Gates\gates (3).jpg"/>
            <p:cNvPicPr>
              <a:picLocks noChangeAspect="1" noChangeArrowheads="1"/>
            </p:cNvPicPr>
            <p:nvPr/>
          </p:nvPicPr>
          <p:blipFill>
            <a:blip r:embed="rId12" cstate="print"/>
            <a:srcRect/>
            <a:stretch>
              <a:fillRect/>
            </a:stretch>
          </p:blipFill>
          <p:spPr bwMode="auto">
            <a:xfrm>
              <a:off x="4210050" y="5514975"/>
              <a:ext cx="914400" cy="914400"/>
            </a:xfrm>
            <a:prstGeom prst="rect">
              <a:avLst/>
            </a:prstGeom>
            <a:noFill/>
          </p:spPr>
        </p:pic>
        <p:pic>
          <p:nvPicPr>
            <p:cNvPr id="33" name="Picture 5" descr="D:\Yigang\datasets\TRPCA_database\Bill_Gates\gates (5).jpg"/>
            <p:cNvPicPr>
              <a:picLocks noChangeAspect="1" noChangeArrowheads="1"/>
            </p:cNvPicPr>
            <p:nvPr/>
          </p:nvPicPr>
          <p:blipFill>
            <a:blip r:embed="rId13" cstate="print"/>
            <a:srcRect/>
            <a:stretch>
              <a:fillRect/>
            </a:stretch>
          </p:blipFill>
          <p:spPr bwMode="auto">
            <a:xfrm>
              <a:off x="2733675" y="5543550"/>
              <a:ext cx="914400" cy="914400"/>
            </a:xfrm>
            <a:prstGeom prst="rect">
              <a:avLst/>
            </a:prstGeom>
            <a:noFill/>
          </p:spPr>
        </p:pic>
        <p:pic>
          <p:nvPicPr>
            <p:cNvPr id="34" name="Picture 6" descr="D:\Yigang\datasets\TRPCA_database\Bill_Gates\gates (7).jpg"/>
            <p:cNvPicPr>
              <a:picLocks noChangeAspect="1" noChangeArrowheads="1"/>
            </p:cNvPicPr>
            <p:nvPr/>
          </p:nvPicPr>
          <p:blipFill>
            <a:blip r:embed="rId14" cstate="print"/>
            <a:srcRect/>
            <a:stretch>
              <a:fillRect/>
            </a:stretch>
          </p:blipFill>
          <p:spPr bwMode="auto">
            <a:xfrm>
              <a:off x="1971675" y="5540492"/>
              <a:ext cx="914400" cy="914400"/>
            </a:xfrm>
            <a:prstGeom prst="rect">
              <a:avLst/>
            </a:prstGeom>
            <a:noFill/>
          </p:spPr>
        </p:pic>
        <p:pic>
          <p:nvPicPr>
            <p:cNvPr id="35" name="Picture 7" descr="D:\Yigang\datasets\TRPCA_database\Bill_Gates\gates (8).jpg"/>
            <p:cNvPicPr>
              <a:picLocks noChangeAspect="1" noChangeArrowheads="1"/>
            </p:cNvPicPr>
            <p:nvPr/>
          </p:nvPicPr>
          <p:blipFill>
            <a:blip r:embed="rId15" cstate="print"/>
            <a:srcRect/>
            <a:stretch>
              <a:fillRect/>
            </a:stretch>
          </p:blipFill>
          <p:spPr bwMode="auto">
            <a:xfrm>
              <a:off x="514350" y="5514975"/>
              <a:ext cx="914400" cy="914400"/>
            </a:xfrm>
            <a:prstGeom prst="rect">
              <a:avLst/>
            </a:prstGeom>
            <a:noFill/>
          </p:spPr>
        </p:pic>
        <p:pic>
          <p:nvPicPr>
            <p:cNvPr id="36" name="Picture 8" descr="D:\Yigang\datasets\TRPCA_database\Bill_Gates\gates (9).jpg"/>
            <p:cNvPicPr>
              <a:picLocks noChangeAspect="1" noChangeArrowheads="1"/>
            </p:cNvPicPr>
            <p:nvPr/>
          </p:nvPicPr>
          <p:blipFill>
            <a:blip r:embed="rId16" cstate="print"/>
            <a:srcRect/>
            <a:stretch>
              <a:fillRect/>
            </a:stretch>
          </p:blipFill>
          <p:spPr bwMode="auto">
            <a:xfrm>
              <a:off x="1190625" y="5514975"/>
              <a:ext cx="914400" cy="914400"/>
            </a:xfrm>
            <a:prstGeom prst="rect">
              <a:avLst/>
            </a:prstGeom>
            <a:noFill/>
          </p:spPr>
        </p:pic>
        <p:pic>
          <p:nvPicPr>
            <p:cNvPr id="37" name="Picture 9" descr="D:\Yigang\datasets\TRPCA_database\Bill_Gates\gates (10).jpg"/>
            <p:cNvPicPr>
              <a:picLocks noChangeAspect="1" noChangeArrowheads="1"/>
            </p:cNvPicPr>
            <p:nvPr/>
          </p:nvPicPr>
          <p:blipFill>
            <a:blip r:embed="rId17" cstate="print"/>
            <a:srcRect/>
            <a:stretch>
              <a:fillRect/>
            </a:stretch>
          </p:blipFill>
          <p:spPr bwMode="auto">
            <a:xfrm>
              <a:off x="5114925" y="5521442"/>
              <a:ext cx="914400" cy="914400"/>
            </a:xfrm>
            <a:prstGeom prst="rect">
              <a:avLst/>
            </a:prstGeom>
            <a:noFill/>
          </p:spPr>
        </p:pic>
        <p:pic>
          <p:nvPicPr>
            <p:cNvPr id="38" name="Picture 10" descr="D:\Yigang\datasets\TRPCA_database\Bill_Gates\gates (11).jpg"/>
            <p:cNvPicPr>
              <a:picLocks noChangeAspect="1" noChangeArrowheads="1"/>
            </p:cNvPicPr>
            <p:nvPr/>
          </p:nvPicPr>
          <p:blipFill>
            <a:blip r:embed="rId18" cstate="print"/>
            <a:srcRect/>
            <a:stretch>
              <a:fillRect/>
            </a:stretch>
          </p:blipFill>
          <p:spPr bwMode="auto">
            <a:xfrm>
              <a:off x="3457575" y="5530967"/>
              <a:ext cx="914400" cy="914400"/>
            </a:xfrm>
            <a:prstGeom prst="rect">
              <a:avLst/>
            </a:prstGeom>
            <a:noFill/>
          </p:spPr>
        </p:pic>
        <p:pic>
          <p:nvPicPr>
            <p:cNvPr id="39" name="Picture 11" descr="D:\Yigang\datasets\TRPCA_database\Bill_Gates\gates (13).jpg"/>
            <p:cNvPicPr>
              <a:picLocks noChangeAspect="1" noChangeArrowheads="1"/>
            </p:cNvPicPr>
            <p:nvPr/>
          </p:nvPicPr>
          <p:blipFill>
            <a:blip r:embed="rId19" cstate="print"/>
            <a:srcRect/>
            <a:stretch>
              <a:fillRect/>
            </a:stretch>
          </p:blipFill>
          <p:spPr bwMode="auto">
            <a:xfrm>
              <a:off x="7820025" y="5511917"/>
              <a:ext cx="914400" cy="914400"/>
            </a:xfrm>
            <a:prstGeom prst="rect">
              <a:avLst/>
            </a:prstGeom>
            <a:noFill/>
          </p:spPr>
        </p:pic>
        <p:pic>
          <p:nvPicPr>
            <p:cNvPr id="40" name="Picture 12" descr="D:\Yigang\datasets\TRPCA_database\Bill_Gates\gates (14).jpg"/>
            <p:cNvPicPr>
              <a:picLocks noChangeAspect="1" noChangeArrowheads="1"/>
            </p:cNvPicPr>
            <p:nvPr/>
          </p:nvPicPr>
          <p:blipFill>
            <a:blip r:embed="rId20" cstate="print"/>
            <a:srcRect/>
            <a:stretch>
              <a:fillRect/>
            </a:stretch>
          </p:blipFill>
          <p:spPr bwMode="auto">
            <a:xfrm>
              <a:off x="7820025" y="4968992"/>
              <a:ext cx="914400" cy="914400"/>
            </a:xfrm>
            <a:prstGeom prst="rect">
              <a:avLst/>
            </a:prstGeom>
            <a:noFill/>
          </p:spPr>
        </p:pic>
        <p:pic>
          <p:nvPicPr>
            <p:cNvPr id="41" name="Picture 14" descr="D:\Yigang\datasets\TRPCA_database\Bill_Gates\gates (16).jpg"/>
            <p:cNvPicPr>
              <a:picLocks noChangeAspect="1" noChangeArrowheads="1"/>
            </p:cNvPicPr>
            <p:nvPr/>
          </p:nvPicPr>
          <p:blipFill>
            <a:blip r:embed="rId21" cstate="print"/>
            <a:srcRect/>
            <a:stretch>
              <a:fillRect/>
            </a:stretch>
          </p:blipFill>
          <p:spPr bwMode="auto">
            <a:xfrm>
              <a:off x="6905625" y="5530967"/>
              <a:ext cx="914400" cy="914400"/>
            </a:xfrm>
            <a:prstGeom prst="rect">
              <a:avLst/>
            </a:prstGeom>
            <a:noFill/>
          </p:spPr>
        </p:pic>
        <p:pic>
          <p:nvPicPr>
            <p:cNvPr id="42" name="Picture 15" descr="D:\Yigang\datasets\TRPCA_database\Bill_Gates\gates (17).jpg"/>
            <p:cNvPicPr>
              <a:picLocks noChangeAspect="1" noChangeArrowheads="1"/>
            </p:cNvPicPr>
            <p:nvPr/>
          </p:nvPicPr>
          <p:blipFill>
            <a:blip r:embed="rId22" cstate="print"/>
            <a:srcRect/>
            <a:stretch>
              <a:fillRect/>
            </a:stretch>
          </p:blipFill>
          <p:spPr bwMode="auto">
            <a:xfrm>
              <a:off x="7812088" y="1865430"/>
              <a:ext cx="914400" cy="1228800"/>
            </a:xfrm>
            <a:prstGeom prst="rect">
              <a:avLst/>
            </a:prstGeom>
            <a:noFill/>
          </p:spPr>
        </p:pic>
        <p:pic>
          <p:nvPicPr>
            <p:cNvPr id="43" name="Picture 16" descr="D:\Yigang\datasets\TRPCA_database\Bill_Gates\gates (18).jpg"/>
            <p:cNvPicPr>
              <a:picLocks noChangeAspect="1" noChangeArrowheads="1"/>
            </p:cNvPicPr>
            <p:nvPr/>
          </p:nvPicPr>
          <p:blipFill>
            <a:blip r:embed="rId23" cstate="print"/>
            <a:srcRect/>
            <a:stretch>
              <a:fillRect/>
            </a:stretch>
          </p:blipFill>
          <p:spPr bwMode="auto">
            <a:xfrm>
              <a:off x="514350" y="663685"/>
              <a:ext cx="1554480" cy="1212740"/>
            </a:xfrm>
            <a:prstGeom prst="rect">
              <a:avLst/>
            </a:prstGeom>
            <a:noFill/>
          </p:spPr>
        </p:pic>
        <p:pic>
          <p:nvPicPr>
            <p:cNvPr id="44" name="Picture 17" descr="D:\Yigang\datasets\TRPCA_database\Bill_Gates\gates (19).jpg"/>
            <p:cNvPicPr>
              <a:picLocks noChangeAspect="1" noChangeArrowheads="1"/>
            </p:cNvPicPr>
            <p:nvPr/>
          </p:nvPicPr>
          <p:blipFill>
            <a:blip r:embed="rId24" cstate="print"/>
            <a:srcRect/>
            <a:stretch>
              <a:fillRect/>
            </a:stretch>
          </p:blipFill>
          <p:spPr bwMode="auto">
            <a:xfrm>
              <a:off x="3438521" y="639880"/>
              <a:ext cx="914400" cy="1373880"/>
            </a:xfrm>
            <a:prstGeom prst="rect">
              <a:avLst/>
            </a:prstGeom>
            <a:noFill/>
          </p:spPr>
        </p:pic>
        <p:pic>
          <p:nvPicPr>
            <p:cNvPr id="45" name="Picture 18" descr="D:\Yigang\datasets\TRPCA_database\Bill_Gates\gates (21).jpg"/>
            <p:cNvPicPr>
              <a:picLocks noChangeAspect="1" noChangeArrowheads="1"/>
            </p:cNvPicPr>
            <p:nvPr/>
          </p:nvPicPr>
          <p:blipFill>
            <a:blip r:embed="rId25" cstate="print"/>
            <a:srcRect/>
            <a:stretch>
              <a:fillRect/>
            </a:stretch>
          </p:blipFill>
          <p:spPr bwMode="auto">
            <a:xfrm>
              <a:off x="4171946" y="4337675"/>
              <a:ext cx="914400" cy="1234450"/>
            </a:xfrm>
            <a:prstGeom prst="rect">
              <a:avLst/>
            </a:prstGeom>
            <a:noFill/>
          </p:spPr>
        </p:pic>
        <p:pic>
          <p:nvPicPr>
            <p:cNvPr id="46" name="Picture 19" descr="D:\Yigang\datasets\TRPCA_database\Bill_Gates\gates (22).jpg"/>
            <p:cNvPicPr>
              <a:picLocks noChangeAspect="1" noChangeArrowheads="1"/>
            </p:cNvPicPr>
            <p:nvPr/>
          </p:nvPicPr>
          <p:blipFill>
            <a:blip r:embed="rId26" cstate="print"/>
            <a:srcRect/>
            <a:stretch>
              <a:fillRect/>
            </a:stretch>
          </p:blipFill>
          <p:spPr bwMode="auto">
            <a:xfrm>
              <a:off x="5076821" y="4340338"/>
              <a:ext cx="914400" cy="1234450"/>
            </a:xfrm>
            <a:prstGeom prst="rect">
              <a:avLst/>
            </a:prstGeom>
            <a:noFill/>
          </p:spPr>
        </p:pic>
        <p:pic>
          <p:nvPicPr>
            <p:cNvPr id="47" name="Picture 20" descr="D:\Yigang\datasets\TRPCA_database\Bill_Gates\gates (23).jpg"/>
            <p:cNvPicPr>
              <a:picLocks noChangeAspect="1" noChangeArrowheads="1"/>
            </p:cNvPicPr>
            <p:nvPr/>
          </p:nvPicPr>
          <p:blipFill>
            <a:blip r:embed="rId27" cstate="print"/>
            <a:srcRect/>
            <a:stretch>
              <a:fillRect/>
            </a:stretch>
          </p:blipFill>
          <p:spPr bwMode="auto">
            <a:xfrm>
              <a:off x="7829550" y="3092563"/>
              <a:ext cx="914400" cy="1234450"/>
            </a:xfrm>
            <a:prstGeom prst="rect">
              <a:avLst/>
            </a:prstGeom>
            <a:noFill/>
          </p:spPr>
        </p:pic>
        <p:pic>
          <p:nvPicPr>
            <p:cNvPr id="48" name="Picture 21" descr="D:\Yigang\datasets\TRPCA_database\Bill_Gates\gates (25).jpg"/>
            <p:cNvPicPr>
              <a:picLocks noChangeAspect="1" noChangeArrowheads="1"/>
            </p:cNvPicPr>
            <p:nvPr/>
          </p:nvPicPr>
          <p:blipFill>
            <a:blip r:embed="rId28" cstate="print"/>
            <a:srcRect/>
            <a:stretch>
              <a:fillRect/>
            </a:stretch>
          </p:blipFill>
          <p:spPr bwMode="auto">
            <a:xfrm>
              <a:off x="5991221" y="3073513"/>
              <a:ext cx="914400" cy="1234450"/>
            </a:xfrm>
            <a:prstGeom prst="rect">
              <a:avLst/>
            </a:prstGeom>
            <a:noFill/>
          </p:spPr>
        </p:pic>
        <p:pic>
          <p:nvPicPr>
            <p:cNvPr id="49" name="Picture 22" descr="D:\Yigang\datasets\TRPCA_database\Bill_Gates\gates (26).jpg"/>
            <p:cNvPicPr>
              <a:picLocks noChangeAspect="1" noChangeArrowheads="1"/>
            </p:cNvPicPr>
            <p:nvPr/>
          </p:nvPicPr>
          <p:blipFill>
            <a:blip r:embed="rId29" cstate="print"/>
            <a:srcRect/>
            <a:stretch>
              <a:fillRect/>
            </a:stretch>
          </p:blipFill>
          <p:spPr bwMode="auto">
            <a:xfrm>
              <a:off x="5076821" y="3092563"/>
              <a:ext cx="914400" cy="1222262"/>
            </a:xfrm>
            <a:prstGeom prst="rect">
              <a:avLst/>
            </a:prstGeom>
            <a:noFill/>
          </p:spPr>
        </p:pic>
        <p:pic>
          <p:nvPicPr>
            <p:cNvPr id="50" name="Picture 23" descr="D:\Yigang\datasets\TRPCA_database\Bill_Gates\gates (27).jpg"/>
            <p:cNvPicPr>
              <a:picLocks noChangeAspect="1" noChangeArrowheads="1"/>
            </p:cNvPicPr>
            <p:nvPr/>
          </p:nvPicPr>
          <p:blipFill>
            <a:blip r:embed="rId30" cstate="print"/>
            <a:srcRect/>
            <a:stretch>
              <a:fillRect/>
            </a:stretch>
          </p:blipFill>
          <p:spPr bwMode="auto">
            <a:xfrm>
              <a:off x="4162421" y="3102088"/>
              <a:ext cx="914400" cy="1234450"/>
            </a:xfrm>
            <a:prstGeom prst="rect">
              <a:avLst/>
            </a:prstGeom>
            <a:noFill/>
          </p:spPr>
        </p:pic>
        <p:pic>
          <p:nvPicPr>
            <p:cNvPr id="51" name="Picture 24" descr="D:\Yigang\datasets\TRPCA_database\Bill_Gates\gates (28).jpg"/>
            <p:cNvPicPr>
              <a:picLocks noChangeAspect="1" noChangeArrowheads="1"/>
            </p:cNvPicPr>
            <p:nvPr/>
          </p:nvPicPr>
          <p:blipFill>
            <a:blip r:embed="rId31" cstate="print"/>
            <a:srcRect/>
            <a:stretch>
              <a:fillRect/>
            </a:stretch>
          </p:blipFill>
          <p:spPr bwMode="auto">
            <a:xfrm>
              <a:off x="1428746" y="3092563"/>
              <a:ext cx="914400" cy="1234450"/>
            </a:xfrm>
            <a:prstGeom prst="rect">
              <a:avLst/>
            </a:prstGeom>
            <a:noFill/>
          </p:spPr>
        </p:pic>
        <p:pic>
          <p:nvPicPr>
            <p:cNvPr id="52" name="Picture 25" descr="D:\Yigang\datasets\TRPCA_database\Bill_Gates\gates (29).jpg"/>
            <p:cNvPicPr>
              <a:picLocks noChangeAspect="1" noChangeArrowheads="1"/>
            </p:cNvPicPr>
            <p:nvPr/>
          </p:nvPicPr>
          <p:blipFill>
            <a:blip r:embed="rId32" cstate="print"/>
            <a:srcRect/>
            <a:stretch>
              <a:fillRect/>
            </a:stretch>
          </p:blipFill>
          <p:spPr bwMode="auto">
            <a:xfrm>
              <a:off x="6915150" y="4311763"/>
              <a:ext cx="914400" cy="1234450"/>
            </a:xfrm>
            <a:prstGeom prst="rect">
              <a:avLst/>
            </a:prstGeom>
            <a:noFill/>
          </p:spPr>
        </p:pic>
        <p:pic>
          <p:nvPicPr>
            <p:cNvPr id="53" name="Picture 26" descr="D:\Yigang\datasets\TRPCA_database\Bill_Gates\gates (30).jpg"/>
            <p:cNvPicPr>
              <a:picLocks noChangeAspect="1" noChangeArrowheads="1"/>
            </p:cNvPicPr>
            <p:nvPr/>
          </p:nvPicPr>
          <p:blipFill>
            <a:blip r:embed="rId33" cstate="print"/>
            <a:srcRect/>
            <a:stretch>
              <a:fillRect/>
            </a:stretch>
          </p:blipFill>
          <p:spPr bwMode="auto">
            <a:xfrm>
              <a:off x="6915146" y="1863838"/>
              <a:ext cx="914400" cy="1234450"/>
            </a:xfrm>
            <a:prstGeom prst="rect">
              <a:avLst/>
            </a:prstGeom>
            <a:noFill/>
          </p:spPr>
        </p:pic>
        <p:pic>
          <p:nvPicPr>
            <p:cNvPr id="54" name="Picture 27" descr="D:\Yigang\datasets\TRPCA_database\Bill_Gates\gates (31).jpg"/>
            <p:cNvPicPr>
              <a:picLocks noChangeAspect="1" noChangeArrowheads="1"/>
            </p:cNvPicPr>
            <p:nvPr/>
          </p:nvPicPr>
          <p:blipFill>
            <a:blip r:embed="rId34" cstate="print"/>
            <a:srcRect/>
            <a:stretch>
              <a:fillRect/>
            </a:stretch>
          </p:blipFill>
          <p:spPr bwMode="auto">
            <a:xfrm>
              <a:off x="6000746" y="1863838"/>
              <a:ext cx="914400" cy="1234450"/>
            </a:xfrm>
            <a:prstGeom prst="rect">
              <a:avLst/>
            </a:prstGeom>
            <a:noFill/>
          </p:spPr>
        </p:pic>
        <p:pic>
          <p:nvPicPr>
            <p:cNvPr id="55" name="Picture 28" descr="D:\Yigang\datasets\TRPCA_database\Bill_Gates\gates (32).jpg"/>
            <p:cNvPicPr>
              <a:picLocks noChangeAspect="1" noChangeArrowheads="1"/>
            </p:cNvPicPr>
            <p:nvPr/>
          </p:nvPicPr>
          <p:blipFill>
            <a:blip r:embed="rId35" cstate="print"/>
            <a:srcRect/>
            <a:stretch>
              <a:fillRect/>
            </a:stretch>
          </p:blipFill>
          <p:spPr bwMode="auto">
            <a:xfrm>
              <a:off x="5086346" y="1863838"/>
              <a:ext cx="914400" cy="1234450"/>
            </a:xfrm>
            <a:prstGeom prst="rect">
              <a:avLst/>
            </a:prstGeom>
            <a:noFill/>
          </p:spPr>
        </p:pic>
        <p:pic>
          <p:nvPicPr>
            <p:cNvPr id="56" name="Picture 29" descr="D:\Yigang\datasets\TRPCA_database\Bill_Gates\gates (33).jpg"/>
            <p:cNvPicPr>
              <a:picLocks noChangeAspect="1" noChangeArrowheads="1"/>
            </p:cNvPicPr>
            <p:nvPr/>
          </p:nvPicPr>
          <p:blipFill>
            <a:blip r:embed="rId36" cstate="print"/>
            <a:srcRect/>
            <a:stretch>
              <a:fillRect/>
            </a:stretch>
          </p:blipFill>
          <p:spPr bwMode="auto">
            <a:xfrm>
              <a:off x="6000746" y="4302238"/>
              <a:ext cx="914400" cy="1234450"/>
            </a:xfrm>
            <a:prstGeom prst="rect">
              <a:avLst/>
            </a:prstGeom>
            <a:noFill/>
          </p:spPr>
        </p:pic>
        <p:pic>
          <p:nvPicPr>
            <p:cNvPr id="57" name="Picture 30" descr="D:\Yigang\datasets\TRPCA_database\Bill_Gates\gates (34).jpg"/>
            <p:cNvPicPr>
              <a:picLocks noChangeAspect="1" noChangeArrowheads="1"/>
            </p:cNvPicPr>
            <p:nvPr/>
          </p:nvPicPr>
          <p:blipFill>
            <a:blip r:embed="rId37" cstate="print"/>
            <a:srcRect/>
            <a:stretch>
              <a:fillRect/>
            </a:stretch>
          </p:blipFill>
          <p:spPr bwMode="auto">
            <a:xfrm>
              <a:off x="1428746" y="4328150"/>
              <a:ext cx="914400" cy="1234450"/>
            </a:xfrm>
            <a:prstGeom prst="rect">
              <a:avLst/>
            </a:prstGeom>
            <a:noFill/>
          </p:spPr>
        </p:pic>
        <p:pic>
          <p:nvPicPr>
            <p:cNvPr id="58" name="Picture 31" descr="D:\Yigang\datasets\TRPCA_database\Bill_Gates\gates (35).jpg"/>
            <p:cNvPicPr>
              <a:picLocks noChangeAspect="1" noChangeArrowheads="1"/>
            </p:cNvPicPr>
            <p:nvPr/>
          </p:nvPicPr>
          <p:blipFill>
            <a:blip r:embed="rId38" cstate="print"/>
            <a:srcRect/>
            <a:stretch>
              <a:fillRect/>
            </a:stretch>
          </p:blipFill>
          <p:spPr bwMode="auto">
            <a:xfrm>
              <a:off x="2343146" y="4330813"/>
              <a:ext cx="914400" cy="1234450"/>
            </a:xfrm>
            <a:prstGeom prst="rect">
              <a:avLst/>
            </a:prstGeom>
            <a:noFill/>
          </p:spPr>
        </p:pic>
        <p:pic>
          <p:nvPicPr>
            <p:cNvPr id="59" name="Picture 32" descr="D:\Yigang\datasets\TRPCA_database\Bill_Gates\gates (36).jpg"/>
            <p:cNvPicPr>
              <a:picLocks noChangeAspect="1" noChangeArrowheads="1"/>
            </p:cNvPicPr>
            <p:nvPr/>
          </p:nvPicPr>
          <p:blipFill>
            <a:blip r:embed="rId39" cstate="print"/>
            <a:srcRect/>
            <a:stretch>
              <a:fillRect/>
            </a:stretch>
          </p:blipFill>
          <p:spPr bwMode="auto">
            <a:xfrm>
              <a:off x="6915146" y="3092563"/>
              <a:ext cx="914400" cy="1234450"/>
            </a:xfrm>
            <a:prstGeom prst="rect">
              <a:avLst/>
            </a:prstGeom>
            <a:noFill/>
          </p:spPr>
        </p:pic>
        <p:pic>
          <p:nvPicPr>
            <p:cNvPr id="60" name="Picture 33" descr="D:\Yigang\datasets\TRPCA_database\Bill_Gates\gates (38).jpg"/>
            <p:cNvPicPr>
              <a:picLocks noChangeAspect="1" noChangeArrowheads="1"/>
            </p:cNvPicPr>
            <p:nvPr/>
          </p:nvPicPr>
          <p:blipFill>
            <a:blip r:embed="rId40" cstate="print"/>
            <a:srcRect/>
            <a:stretch>
              <a:fillRect/>
            </a:stretch>
          </p:blipFill>
          <p:spPr bwMode="auto">
            <a:xfrm>
              <a:off x="514350" y="3073513"/>
              <a:ext cx="914400" cy="1234450"/>
            </a:xfrm>
            <a:prstGeom prst="rect">
              <a:avLst/>
            </a:prstGeom>
            <a:noFill/>
          </p:spPr>
        </p:pic>
        <p:pic>
          <p:nvPicPr>
            <p:cNvPr id="61" name="Picture 34" descr="D:\Yigang\datasets\TRPCA_database\Bill_Gates\gates (39).jpg"/>
            <p:cNvPicPr>
              <a:picLocks noChangeAspect="1" noChangeArrowheads="1"/>
            </p:cNvPicPr>
            <p:nvPr/>
          </p:nvPicPr>
          <p:blipFill>
            <a:blip r:embed="rId41" cstate="print"/>
            <a:srcRect/>
            <a:stretch>
              <a:fillRect/>
            </a:stretch>
          </p:blipFill>
          <p:spPr bwMode="auto">
            <a:xfrm>
              <a:off x="4171946" y="1863838"/>
              <a:ext cx="914400" cy="1260362"/>
            </a:xfrm>
            <a:prstGeom prst="rect">
              <a:avLst/>
            </a:prstGeom>
            <a:noFill/>
          </p:spPr>
        </p:pic>
        <p:pic>
          <p:nvPicPr>
            <p:cNvPr id="62" name="Picture 35" descr="D:\Yigang\datasets\TRPCA_database\Bill_Gates\gates (40).jpg"/>
            <p:cNvPicPr>
              <a:picLocks noChangeAspect="1" noChangeArrowheads="1"/>
            </p:cNvPicPr>
            <p:nvPr/>
          </p:nvPicPr>
          <p:blipFill>
            <a:blip r:embed="rId42" cstate="print"/>
            <a:srcRect/>
            <a:stretch>
              <a:fillRect/>
            </a:stretch>
          </p:blipFill>
          <p:spPr bwMode="auto">
            <a:xfrm>
              <a:off x="2343146" y="3102088"/>
              <a:ext cx="914400" cy="1234450"/>
            </a:xfrm>
            <a:prstGeom prst="rect">
              <a:avLst/>
            </a:prstGeom>
            <a:noFill/>
          </p:spPr>
        </p:pic>
        <p:pic>
          <p:nvPicPr>
            <p:cNvPr id="63" name="Picture 36" descr="D:\Yigang\datasets\TRPCA_database\Bill_Gates\gates (41).jpg"/>
            <p:cNvPicPr>
              <a:picLocks noChangeAspect="1" noChangeArrowheads="1"/>
            </p:cNvPicPr>
            <p:nvPr/>
          </p:nvPicPr>
          <p:blipFill>
            <a:blip r:embed="rId43" cstate="print"/>
            <a:srcRect/>
            <a:stretch>
              <a:fillRect/>
            </a:stretch>
          </p:blipFill>
          <p:spPr bwMode="auto">
            <a:xfrm>
              <a:off x="3248021" y="3102088"/>
              <a:ext cx="914400" cy="1234450"/>
            </a:xfrm>
            <a:prstGeom prst="rect">
              <a:avLst/>
            </a:prstGeom>
            <a:noFill/>
          </p:spPr>
        </p:pic>
        <p:pic>
          <p:nvPicPr>
            <p:cNvPr id="64" name="Picture 37" descr="D:\Yigang\datasets\TRPCA_database\Bill_Gates\gates (42).jpg"/>
            <p:cNvPicPr>
              <a:picLocks noChangeAspect="1" noChangeArrowheads="1"/>
            </p:cNvPicPr>
            <p:nvPr/>
          </p:nvPicPr>
          <p:blipFill>
            <a:blip r:embed="rId44" cstate="print"/>
            <a:srcRect/>
            <a:stretch>
              <a:fillRect/>
            </a:stretch>
          </p:blipFill>
          <p:spPr bwMode="auto">
            <a:xfrm>
              <a:off x="3257546" y="4330813"/>
              <a:ext cx="914400" cy="1234450"/>
            </a:xfrm>
            <a:prstGeom prst="rect">
              <a:avLst/>
            </a:prstGeom>
            <a:noFill/>
          </p:spPr>
        </p:pic>
        <p:pic>
          <p:nvPicPr>
            <p:cNvPr id="65" name="Picture 38" descr="D:\Yigang\datasets\TRPCA_database\Bill_Gates\gates (43).jpg"/>
            <p:cNvPicPr>
              <a:picLocks noChangeAspect="1" noChangeArrowheads="1"/>
            </p:cNvPicPr>
            <p:nvPr/>
          </p:nvPicPr>
          <p:blipFill>
            <a:blip r:embed="rId45" cstate="print"/>
            <a:srcRect/>
            <a:stretch>
              <a:fillRect/>
            </a:stretch>
          </p:blipFill>
          <p:spPr bwMode="auto">
            <a:xfrm>
              <a:off x="7134221" y="635113"/>
              <a:ext cx="914400" cy="1234450"/>
            </a:xfrm>
            <a:prstGeom prst="rect">
              <a:avLst/>
            </a:prstGeom>
            <a:noFill/>
          </p:spPr>
        </p:pic>
        <p:pic>
          <p:nvPicPr>
            <p:cNvPr id="66" name="Picture 39" descr="D:\Yigang\datasets\TRPCA_database\Bill_Gates\gates (44).jpg"/>
            <p:cNvPicPr>
              <a:picLocks noChangeAspect="1" noChangeArrowheads="1"/>
            </p:cNvPicPr>
            <p:nvPr/>
          </p:nvPicPr>
          <p:blipFill>
            <a:blip r:embed="rId46" cstate="print"/>
            <a:srcRect/>
            <a:stretch>
              <a:fillRect/>
            </a:stretch>
          </p:blipFill>
          <p:spPr bwMode="auto">
            <a:xfrm>
              <a:off x="514350" y="1844788"/>
              <a:ext cx="914400" cy="1234450"/>
            </a:xfrm>
            <a:prstGeom prst="rect">
              <a:avLst/>
            </a:prstGeom>
            <a:noFill/>
          </p:spPr>
        </p:pic>
        <p:pic>
          <p:nvPicPr>
            <p:cNvPr id="67" name="Picture 40" descr="D:\Yigang\datasets\TRPCA_database\Bill_Gates\gates (45).jpg"/>
            <p:cNvPicPr>
              <a:picLocks noChangeAspect="1" noChangeArrowheads="1"/>
            </p:cNvPicPr>
            <p:nvPr/>
          </p:nvPicPr>
          <p:blipFill>
            <a:blip r:embed="rId47" cstate="print"/>
            <a:srcRect/>
            <a:stretch>
              <a:fillRect/>
            </a:stretch>
          </p:blipFill>
          <p:spPr bwMode="auto">
            <a:xfrm>
              <a:off x="1428746" y="1863838"/>
              <a:ext cx="914400" cy="1234450"/>
            </a:xfrm>
            <a:prstGeom prst="rect">
              <a:avLst/>
            </a:prstGeom>
            <a:noFill/>
          </p:spPr>
        </p:pic>
        <p:pic>
          <p:nvPicPr>
            <p:cNvPr id="68" name="Picture 41" descr="D:\Yigang\datasets\TRPCA_database\Bill_Gates\gates (46).jpg"/>
            <p:cNvPicPr>
              <a:picLocks noChangeAspect="1" noChangeArrowheads="1"/>
            </p:cNvPicPr>
            <p:nvPr/>
          </p:nvPicPr>
          <p:blipFill>
            <a:blip r:embed="rId48" cstate="print"/>
            <a:srcRect/>
            <a:stretch>
              <a:fillRect/>
            </a:stretch>
          </p:blipFill>
          <p:spPr bwMode="auto">
            <a:xfrm>
              <a:off x="2343146" y="1873363"/>
              <a:ext cx="914400" cy="1234450"/>
            </a:xfrm>
            <a:prstGeom prst="rect">
              <a:avLst/>
            </a:prstGeom>
            <a:noFill/>
          </p:spPr>
        </p:pic>
        <p:pic>
          <p:nvPicPr>
            <p:cNvPr id="69" name="Picture 42" descr="D:\Yigang\datasets\TRPCA_database\Bill_Gates\gates (47).jpg"/>
            <p:cNvPicPr>
              <a:picLocks noChangeAspect="1" noChangeArrowheads="1"/>
            </p:cNvPicPr>
            <p:nvPr/>
          </p:nvPicPr>
          <p:blipFill>
            <a:blip r:embed="rId49" cstate="print"/>
            <a:srcRect/>
            <a:stretch>
              <a:fillRect/>
            </a:stretch>
          </p:blipFill>
          <p:spPr bwMode="auto">
            <a:xfrm>
              <a:off x="3257546" y="1863838"/>
              <a:ext cx="914400" cy="1241312"/>
            </a:xfrm>
            <a:prstGeom prst="rect">
              <a:avLst/>
            </a:prstGeom>
            <a:noFill/>
          </p:spPr>
        </p:pic>
        <p:pic>
          <p:nvPicPr>
            <p:cNvPr id="70" name="Picture 43" descr="D:\Yigang\datasets\TRPCA_database\Bill_Gates\gates (48).jpg"/>
            <p:cNvPicPr>
              <a:picLocks noChangeAspect="1" noChangeArrowheads="1"/>
            </p:cNvPicPr>
            <p:nvPr/>
          </p:nvPicPr>
          <p:blipFill>
            <a:blip r:embed="rId37" cstate="print"/>
            <a:srcRect/>
            <a:stretch>
              <a:fillRect/>
            </a:stretch>
          </p:blipFill>
          <p:spPr bwMode="auto">
            <a:xfrm>
              <a:off x="7810496" y="635113"/>
              <a:ext cx="914400" cy="1234450"/>
            </a:xfrm>
            <a:prstGeom prst="rect">
              <a:avLst/>
            </a:prstGeom>
            <a:noFill/>
          </p:spPr>
        </p:pic>
        <p:pic>
          <p:nvPicPr>
            <p:cNvPr id="71" name="Picture 44" descr="D:\Yigang\datasets\TRPCA_database\Bill_Gates\gates (50).jpg"/>
            <p:cNvPicPr>
              <a:picLocks noChangeAspect="1" noChangeArrowheads="1"/>
            </p:cNvPicPr>
            <p:nvPr/>
          </p:nvPicPr>
          <p:blipFill>
            <a:blip r:embed="rId37" cstate="print"/>
            <a:srcRect/>
            <a:stretch>
              <a:fillRect/>
            </a:stretch>
          </p:blipFill>
          <p:spPr bwMode="auto">
            <a:xfrm>
              <a:off x="6353171" y="635113"/>
              <a:ext cx="914400" cy="1234450"/>
            </a:xfrm>
            <a:prstGeom prst="rect">
              <a:avLst/>
            </a:prstGeom>
            <a:noFill/>
          </p:spPr>
        </p:pic>
        <p:pic>
          <p:nvPicPr>
            <p:cNvPr id="72" name="Picture 45" descr="D:\Yigang\datasets\TRPCA_database\Bill_Gates\gates (51).jpg"/>
            <p:cNvPicPr>
              <a:picLocks noChangeAspect="1" noChangeArrowheads="1"/>
            </p:cNvPicPr>
            <p:nvPr/>
          </p:nvPicPr>
          <p:blipFill>
            <a:blip r:embed="rId50" cstate="print"/>
            <a:srcRect/>
            <a:stretch>
              <a:fillRect/>
            </a:stretch>
          </p:blipFill>
          <p:spPr bwMode="auto">
            <a:xfrm>
              <a:off x="5638796" y="635113"/>
              <a:ext cx="914400" cy="1234450"/>
            </a:xfrm>
            <a:prstGeom prst="rect">
              <a:avLst/>
            </a:prstGeom>
            <a:noFill/>
          </p:spPr>
        </p:pic>
        <p:pic>
          <p:nvPicPr>
            <p:cNvPr id="73" name="Picture 46" descr="D:\Yigang\datasets\TRPCA_database\Bill_Gates\gates (52).jpg"/>
            <p:cNvPicPr>
              <a:picLocks noChangeAspect="1" noChangeArrowheads="1"/>
            </p:cNvPicPr>
            <p:nvPr/>
          </p:nvPicPr>
          <p:blipFill>
            <a:blip r:embed="rId40" cstate="print"/>
            <a:srcRect/>
            <a:stretch>
              <a:fillRect/>
            </a:stretch>
          </p:blipFill>
          <p:spPr bwMode="auto">
            <a:xfrm>
              <a:off x="4933946" y="635113"/>
              <a:ext cx="914400" cy="1234450"/>
            </a:xfrm>
            <a:prstGeom prst="rect">
              <a:avLst/>
            </a:prstGeom>
            <a:noFill/>
          </p:spPr>
        </p:pic>
        <p:pic>
          <p:nvPicPr>
            <p:cNvPr id="74" name="Picture 47" descr="D:\Yigang\datasets\TRPCA_database\Bill_Gates\gates (53).jpg"/>
            <p:cNvPicPr>
              <a:picLocks noChangeAspect="1" noChangeArrowheads="1"/>
            </p:cNvPicPr>
            <p:nvPr/>
          </p:nvPicPr>
          <p:blipFill>
            <a:blip r:embed="rId42" cstate="print"/>
            <a:srcRect/>
            <a:stretch>
              <a:fillRect/>
            </a:stretch>
          </p:blipFill>
          <p:spPr bwMode="auto">
            <a:xfrm>
              <a:off x="4162421" y="635113"/>
              <a:ext cx="914400" cy="1234450"/>
            </a:xfrm>
            <a:prstGeom prst="rect">
              <a:avLst/>
            </a:prstGeom>
            <a:noFill/>
          </p:spPr>
        </p:pic>
        <p:pic>
          <p:nvPicPr>
            <p:cNvPr id="75" name="Picture 48" descr="D:\Yigang\datasets\TRPCA_database\Bill_Gates\gates (54).jpg"/>
            <p:cNvPicPr>
              <a:picLocks noChangeAspect="1" noChangeArrowheads="1"/>
            </p:cNvPicPr>
            <p:nvPr/>
          </p:nvPicPr>
          <p:blipFill>
            <a:blip r:embed="rId51" cstate="print"/>
            <a:srcRect/>
            <a:stretch>
              <a:fillRect/>
            </a:stretch>
          </p:blipFill>
          <p:spPr bwMode="auto">
            <a:xfrm>
              <a:off x="1876425" y="635113"/>
              <a:ext cx="914400" cy="1234450"/>
            </a:xfrm>
            <a:prstGeom prst="rect">
              <a:avLst/>
            </a:prstGeom>
            <a:noFill/>
          </p:spPr>
        </p:pic>
        <p:pic>
          <p:nvPicPr>
            <p:cNvPr id="76" name="Picture 49" descr="D:\Yigang\datasets\TRPCA_database\Bill_Gates\gates (55).jpg"/>
            <p:cNvPicPr>
              <a:picLocks noChangeAspect="1" noChangeArrowheads="1"/>
            </p:cNvPicPr>
            <p:nvPr/>
          </p:nvPicPr>
          <p:blipFill>
            <a:blip r:embed="rId52" cstate="print"/>
            <a:srcRect/>
            <a:stretch>
              <a:fillRect/>
            </a:stretch>
          </p:blipFill>
          <p:spPr bwMode="auto">
            <a:xfrm>
              <a:off x="2657471" y="635113"/>
              <a:ext cx="914400" cy="1234450"/>
            </a:xfrm>
            <a:prstGeom prst="rect">
              <a:avLst/>
            </a:prstGeom>
            <a:noFill/>
          </p:spPr>
        </p:pic>
        <p:pic>
          <p:nvPicPr>
            <p:cNvPr id="77" name="Picture 1" descr="D:\Yigang\datasets\TRPCA_database\Bill_Gates\gates (6).jpg"/>
            <p:cNvPicPr>
              <a:picLocks noChangeAspect="1" noChangeArrowheads="1"/>
            </p:cNvPicPr>
            <p:nvPr/>
          </p:nvPicPr>
          <p:blipFill>
            <a:blip r:embed="rId53" cstate="print"/>
            <a:srcRect/>
            <a:stretch>
              <a:fillRect/>
            </a:stretch>
          </p:blipFill>
          <p:spPr bwMode="auto">
            <a:xfrm>
              <a:off x="7810501" y="4324351"/>
              <a:ext cx="933450" cy="933450"/>
            </a:xfrm>
            <a:prstGeom prst="rect">
              <a:avLst/>
            </a:prstGeom>
            <a:noFill/>
          </p:spPr>
        </p:pic>
      </p:grpSp>
      <p:pic>
        <p:nvPicPr>
          <p:cNvPr id="78" name="Picture 2" descr="D:\Yigang\My_Notes\RPCA_Face_Alignment\FRPCA_v5\pictures\Bill_Gates_A.eps"/>
          <p:cNvPicPr>
            <a:picLocks noChangeAspect="1" noChangeArrowheads="1"/>
          </p:cNvPicPr>
          <p:nvPr/>
        </p:nvPicPr>
        <p:blipFill>
          <a:blip r:embed="rId54" cstate="print"/>
          <a:srcRect/>
          <a:stretch>
            <a:fillRect/>
          </a:stretch>
        </p:blipFill>
        <p:spPr bwMode="auto">
          <a:xfrm>
            <a:off x="4343400" y="1900468"/>
            <a:ext cx="1933575" cy="1917982"/>
          </a:xfrm>
          <a:prstGeom prst="rect">
            <a:avLst/>
          </a:prstGeom>
          <a:noFill/>
        </p:spPr>
      </p:pic>
      <p:sp>
        <p:nvSpPr>
          <p:cNvPr id="16" name="Rectangle 15"/>
          <p:cNvSpPr/>
          <p:nvPr/>
        </p:nvSpPr>
        <p:spPr bwMode="auto">
          <a:xfrm>
            <a:off x="504825" y="1762125"/>
            <a:ext cx="7972425" cy="2857500"/>
          </a:xfrm>
          <a:prstGeom prst="rect">
            <a:avLst/>
          </a:prstGeom>
          <a:solidFill>
            <a:schemeClr val="bg2">
              <a:alpha val="5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112" charset="-128"/>
            </a:endParaRPr>
          </a:p>
        </p:txBody>
      </p:sp>
      <p:pic>
        <p:nvPicPr>
          <p:cNvPr id="82" name="Picture 81" descr="Emmanuel_Candes.png"/>
          <p:cNvPicPr>
            <a:picLocks noChangeAspect="1"/>
          </p:cNvPicPr>
          <p:nvPr/>
        </p:nvPicPr>
        <p:blipFill>
          <a:blip r:embed="rId55" cstate="print"/>
          <a:stretch>
            <a:fillRect/>
          </a:stretch>
        </p:blipFill>
        <p:spPr>
          <a:xfrm>
            <a:off x="2721042" y="4924425"/>
            <a:ext cx="1143000" cy="1143000"/>
          </a:xfrm>
          <a:prstGeom prst="rect">
            <a:avLst/>
          </a:prstGeom>
        </p:spPr>
      </p:pic>
      <p:pic>
        <p:nvPicPr>
          <p:cNvPr id="80" name="Picture 2" descr="Profile Pictur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47664" y="4886325"/>
            <a:ext cx="82677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research.microsoft.com/en-us/people/i/yasumat.png"/>
          <p:cNvPicPr>
            <a:picLocks noChangeAspect="1" noChangeArrowheads="1"/>
          </p:cNvPicPr>
          <p:nvPr/>
        </p:nvPicPr>
        <p:blipFill>
          <a:blip r:embed="rId57" cstate="print"/>
          <a:srcRect/>
          <a:stretch>
            <a:fillRect/>
          </a:stretch>
        </p:blipFill>
        <p:spPr bwMode="auto">
          <a:xfrm>
            <a:off x="6270741" y="4924426"/>
            <a:ext cx="1143000" cy="1143000"/>
          </a:xfrm>
          <a:prstGeom prst="rect">
            <a:avLst/>
          </a:prstGeom>
          <a:noFill/>
        </p:spPr>
      </p:pic>
    </p:spTree>
    <p:extLst>
      <p:ext uri="{BB962C8B-B14F-4D97-AF65-F5344CB8AC3E}">
        <p14:creationId xmlns:p14="http://schemas.microsoft.com/office/powerpoint/2010/main" val="675060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5235279"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Why are scalable solutions possible?</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395536" y="692696"/>
            <a:ext cx="8334375" cy="400110"/>
          </a:xfrm>
          <a:prstGeom prst="rect">
            <a:avLst/>
          </a:prstGeom>
          <a:noFill/>
          <a:ln w="9525">
            <a:noFill/>
            <a:miter lim="800000"/>
            <a:headEnd/>
            <a:tailEnd/>
          </a:ln>
        </p:spPr>
        <p:txBody>
          <a:bodyPr>
            <a:spAutoFit/>
          </a:bodyPr>
          <a:lstStyle/>
          <a:p>
            <a:r>
              <a:rPr lang="en-US" sz="2000" dirty="0" smtClean="0">
                <a:solidFill>
                  <a:srgbClr val="FF0000"/>
                </a:solidFill>
                <a:latin typeface="Calibri" pitchFamily="34" charset="0"/>
              </a:rPr>
              <a:t>GOOD NEWS</a:t>
            </a:r>
            <a:r>
              <a:rPr lang="en-US" sz="2000" dirty="0" smtClean="0">
                <a:latin typeface="Calibri" pitchFamily="34" charset="0"/>
              </a:rPr>
              <a:t>: The RPCA problem has a </a:t>
            </a:r>
            <a:r>
              <a:rPr lang="en-US" sz="2000" dirty="0" smtClean="0">
                <a:solidFill>
                  <a:srgbClr val="FF0000"/>
                </a:solidFill>
                <a:latin typeface="Calibri" pitchFamily="34" charset="0"/>
              </a:rPr>
              <a:t>special structure</a:t>
            </a:r>
            <a:endParaRPr lang="en-US" sz="2000" dirty="0">
              <a:solidFill>
                <a:srgbClr val="FF0000"/>
              </a:solidFill>
              <a:latin typeface="Calibri" pitchFamily="34" charset="0"/>
            </a:endParaRPr>
          </a:p>
        </p:txBody>
      </p:sp>
      <p:sp>
        <p:nvSpPr>
          <p:cNvPr id="5128" name="Left Brace 24"/>
          <p:cNvSpPr>
            <a:spLocks/>
          </p:cNvSpPr>
          <p:nvPr/>
        </p:nvSpPr>
        <p:spPr bwMode="auto">
          <a:xfrm>
            <a:off x="2155825" y="3225998"/>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pic>
        <p:nvPicPr>
          <p:cNvPr id="5" name="图片 4"/>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2134158" y="2292852"/>
            <a:ext cx="4848703" cy="5890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0" name="Rectangle 12"/>
          <p:cNvSpPr>
            <a:spLocks noChangeArrowheads="1"/>
          </p:cNvSpPr>
          <p:nvPr/>
        </p:nvSpPr>
        <p:spPr bwMode="auto">
          <a:xfrm>
            <a:off x="479077" y="1700808"/>
            <a:ext cx="8334375" cy="400110"/>
          </a:xfrm>
          <a:prstGeom prst="rect">
            <a:avLst/>
          </a:prstGeom>
          <a:noFill/>
          <a:ln w="9525">
            <a:noFill/>
            <a:miter lim="800000"/>
            <a:headEnd/>
            <a:tailEnd/>
          </a:ln>
        </p:spPr>
        <p:txBody>
          <a:bodyPr>
            <a:spAutoFit/>
          </a:bodyPr>
          <a:lstStyle/>
          <a:p>
            <a:r>
              <a:rPr lang="en-US" altLang="zh-CN" sz="2000" dirty="0" smtClean="0">
                <a:latin typeface="Calibri" pitchFamily="34" charset="0"/>
              </a:rPr>
              <a:t>KEY OBSERVATION: closed form solutions for the proximal minimizations:</a:t>
            </a:r>
            <a:endParaRPr lang="en-US" sz="2000" dirty="0">
              <a:latin typeface="Calibri" pitchFamily="34" charset="0"/>
            </a:endParaRPr>
          </a:p>
        </p:txBody>
      </p:sp>
      <p:pic>
        <p:nvPicPr>
          <p:cNvPr id="4" name="图片 3" descr="TP_tmp"/>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2231874" y="1217534"/>
            <a:ext cx="4336305" cy="34735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图片 5"/>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2082164" y="2984007"/>
            <a:ext cx="4874357" cy="5890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035252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5235279"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Why are scalable solutions possible?</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395536" y="692696"/>
            <a:ext cx="8334375" cy="400110"/>
          </a:xfrm>
          <a:prstGeom prst="rect">
            <a:avLst/>
          </a:prstGeom>
          <a:noFill/>
          <a:ln w="9525">
            <a:noFill/>
            <a:miter lim="800000"/>
            <a:headEnd/>
            <a:tailEnd/>
          </a:ln>
        </p:spPr>
        <p:txBody>
          <a:bodyPr>
            <a:spAutoFit/>
          </a:bodyPr>
          <a:lstStyle/>
          <a:p>
            <a:r>
              <a:rPr lang="en-US" sz="2000" dirty="0" smtClean="0">
                <a:latin typeface="Calibri" pitchFamily="34" charset="0"/>
              </a:rPr>
              <a:t>G</a:t>
            </a:r>
            <a:r>
              <a:rPr lang="en-US" sz="2000" dirty="0" smtClean="0">
                <a:solidFill>
                  <a:srgbClr val="FF0000"/>
                </a:solidFill>
                <a:latin typeface="Calibri" pitchFamily="34" charset="0"/>
              </a:rPr>
              <a:t>OOD NEWS</a:t>
            </a:r>
            <a:r>
              <a:rPr lang="en-US" sz="2000" dirty="0" smtClean="0">
                <a:latin typeface="Calibri" pitchFamily="34" charset="0"/>
              </a:rPr>
              <a:t>: The RPCA problem has a </a:t>
            </a:r>
            <a:r>
              <a:rPr lang="en-US" sz="2000" dirty="0" smtClean="0">
                <a:solidFill>
                  <a:srgbClr val="FF0000"/>
                </a:solidFill>
                <a:latin typeface="Calibri" pitchFamily="34" charset="0"/>
              </a:rPr>
              <a:t>special structure</a:t>
            </a:r>
            <a:endParaRPr lang="en-US" sz="2000" dirty="0">
              <a:solidFill>
                <a:srgbClr val="FF0000"/>
              </a:solidFill>
              <a:latin typeface="Calibri" pitchFamily="34" charset="0"/>
            </a:endParaRPr>
          </a:p>
        </p:txBody>
      </p:sp>
      <p:sp>
        <p:nvSpPr>
          <p:cNvPr id="5128" name="Left Brace 24"/>
          <p:cNvSpPr>
            <a:spLocks/>
          </p:cNvSpPr>
          <p:nvPr/>
        </p:nvSpPr>
        <p:spPr bwMode="auto">
          <a:xfrm>
            <a:off x="2155825" y="3225998"/>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pic>
        <p:nvPicPr>
          <p:cNvPr id="2" name="图片 1"/>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2134158" y="2292852"/>
            <a:ext cx="4848703" cy="5890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0" name="Rectangle 12"/>
          <p:cNvSpPr>
            <a:spLocks noChangeArrowheads="1"/>
          </p:cNvSpPr>
          <p:nvPr/>
        </p:nvSpPr>
        <p:spPr bwMode="auto">
          <a:xfrm>
            <a:off x="479077" y="1700808"/>
            <a:ext cx="8334375" cy="400110"/>
          </a:xfrm>
          <a:prstGeom prst="rect">
            <a:avLst/>
          </a:prstGeom>
          <a:noFill/>
          <a:ln w="9525">
            <a:noFill/>
            <a:miter lim="800000"/>
            <a:headEnd/>
            <a:tailEnd/>
          </a:ln>
        </p:spPr>
        <p:txBody>
          <a:bodyPr>
            <a:spAutoFit/>
          </a:bodyPr>
          <a:lstStyle/>
          <a:p>
            <a:r>
              <a:rPr lang="en-US" altLang="zh-CN" sz="2000" dirty="0" smtClean="0">
                <a:latin typeface="Calibri" pitchFamily="34" charset="0"/>
              </a:rPr>
              <a:t>KEY OBSERVATION: closed form solutions for the proximal minimizations:</a:t>
            </a:r>
            <a:endParaRPr lang="en-US" sz="2000" dirty="0">
              <a:latin typeface="Calibri" pitchFamily="34" charset="0"/>
            </a:endParaRPr>
          </a:p>
        </p:txBody>
      </p:sp>
      <p:pic>
        <p:nvPicPr>
          <p:cNvPr id="4" name="图片 3" descr="TP_tmp"/>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2231874" y="1217534"/>
            <a:ext cx="4336305" cy="34735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 name="Text Box 16"/>
          <p:cNvSpPr txBox="1">
            <a:spLocks noChangeArrowheads="1"/>
          </p:cNvSpPr>
          <p:nvPr/>
        </p:nvSpPr>
        <p:spPr bwMode="auto">
          <a:xfrm>
            <a:off x="0" y="6362164"/>
            <a:ext cx="9144000" cy="523220"/>
          </a:xfrm>
          <a:prstGeom prst="rect">
            <a:avLst/>
          </a:prstGeom>
          <a:noFill/>
          <a:ln w="9525">
            <a:noFill/>
            <a:miter lim="800000"/>
            <a:headEnd/>
            <a:tailEnd/>
          </a:ln>
        </p:spPr>
        <p:txBody>
          <a:bodyPr wrap="square">
            <a:spAutoFit/>
          </a:bodyPr>
          <a:lstStyle/>
          <a:p>
            <a:r>
              <a:rPr lang="en-US" sz="1400" dirty="0">
                <a:solidFill>
                  <a:schemeClr val="bg1">
                    <a:lumMod val="85000"/>
                  </a:schemeClr>
                </a:solidFill>
                <a:latin typeface="+mn-lt"/>
              </a:rPr>
              <a:t>W. Yin, S. </a:t>
            </a:r>
            <a:r>
              <a:rPr lang="en-US" sz="1400" dirty="0" err="1">
                <a:solidFill>
                  <a:schemeClr val="bg1">
                    <a:lumMod val="85000"/>
                  </a:schemeClr>
                </a:solidFill>
                <a:latin typeface="+mn-lt"/>
              </a:rPr>
              <a:t>Osher</a:t>
            </a:r>
            <a:r>
              <a:rPr lang="en-US" sz="1400" dirty="0">
                <a:solidFill>
                  <a:schemeClr val="bg1">
                    <a:lumMod val="85000"/>
                  </a:schemeClr>
                </a:solidFill>
                <a:latin typeface="+mn-lt"/>
              </a:rPr>
              <a:t>, D. Goldfarb, and J. </a:t>
            </a:r>
            <a:r>
              <a:rPr lang="en-US" sz="1400" dirty="0" err="1">
                <a:solidFill>
                  <a:schemeClr val="bg1">
                    <a:lumMod val="85000"/>
                  </a:schemeClr>
                </a:solidFill>
                <a:latin typeface="+mn-lt"/>
              </a:rPr>
              <a:t>Darbon</a:t>
            </a:r>
            <a:r>
              <a:rPr lang="en-US" sz="1400" dirty="0">
                <a:solidFill>
                  <a:schemeClr val="bg1">
                    <a:lumMod val="85000"/>
                  </a:schemeClr>
                </a:solidFill>
                <a:latin typeface="+mn-lt"/>
              </a:rPr>
              <a:t>, </a:t>
            </a:r>
            <a:r>
              <a:rPr lang="en-US" sz="1400" dirty="0" err="1">
                <a:solidFill>
                  <a:schemeClr val="bg1">
                    <a:lumMod val="85000"/>
                  </a:schemeClr>
                </a:solidFill>
                <a:latin typeface="+mn-lt"/>
              </a:rPr>
              <a:t>Bregman</a:t>
            </a:r>
            <a:r>
              <a:rPr lang="en-US" sz="1400" dirty="0">
                <a:solidFill>
                  <a:schemeClr val="bg1">
                    <a:lumMod val="85000"/>
                  </a:schemeClr>
                </a:solidFill>
                <a:latin typeface="+mn-lt"/>
              </a:rPr>
              <a:t> iterative algorithms for </a:t>
            </a:r>
            <a:r>
              <a:rPr lang="en-US" sz="1400" dirty="0" smtClean="0">
                <a:solidFill>
                  <a:schemeClr val="bg1">
                    <a:lumMod val="85000"/>
                  </a:schemeClr>
                </a:solidFill>
                <a:latin typeface="+mn-lt"/>
              </a:rPr>
              <a:t>l1-minimization </a:t>
            </a:r>
            <a:r>
              <a:rPr lang="en-US" sz="1400" dirty="0">
                <a:solidFill>
                  <a:schemeClr val="bg1">
                    <a:lumMod val="85000"/>
                  </a:schemeClr>
                </a:solidFill>
                <a:latin typeface="+mn-lt"/>
              </a:rPr>
              <a:t>with applications to compressed sensing, SIAM Journal on Imaging </a:t>
            </a:r>
            <a:r>
              <a:rPr lang="en-US" sz="1400" dirty="0" smtClean="0">
                <a:solidFill>
                  <a:schemeClr val="bg1">
                    <a:lumMod val="85000"/>
                  </a:schemeClr>
                </a:solidFill>
                <a:latin typeface="+mn-lt"/>
              </a:rPr>
              <a:t>Sciences,1 </a:t>
            </a:r>
            <a:r>
              <a:rPr lang="en-US" sz="1400" dirty="0">
                <a:solidFill>
                  <a:schemeClr val="bg1">
                    <a:lumMod val="85000"/>
                  </a:schemeClr>
                </a:solidFill>
                <a:latin typeface="+mn-lt"/>
              </a:rPr>
              <a:t>(2008), pp. </a:t>
            </a:r>
            <a:r>
              <a:rPr lang="en-US" sz="1400" dirty="0" smtClean="0">
                <a:solidFill>
                  <a:schemeClr val="bg1">
                    <a:lumMod val="85000"/>
                  </a:schemeClr>
                </a:solidFill>
                <a:latin typeface="+mn-lt"/>
              </a:rPr>
              <a:t>143-168</a:t>
            </a:r>
            <a:r>
              <a:rPr lang="en-US" sz="1400" dirty="0">
                <a:solidFill>
                  <a:schemeClr val="bg1">
                    <a:lumMod val="85000"/>
                  </a:schemeClr>
                </a:solidFill>
                <a:latin typeface="+mn-lt"/>
              </a:rPr>
              <a:t>.</a:t>
            </a:r>
            <a:endParaRPr lang="en-US" sz="1400" b="0" dirty="0">
              <a:solidFill>
                <a:schemeClr val="bg1">
                  <a:lumMod val="85000"/>
                </a:schemeClr>
              </a:solidFill>
              <a:latin typeface="+mn-lt"/>
            </a:endParaRPr>
          </a:p>
        </p:txBody>
      </p:sp>
      <p:sp>
        <p:nvSpPr>
          <p:cNvPr id="12" name="Rectangle 12"/>
          <p:cNvSpPr>
            <a:spLocks noChangeArrowheads="1"/>
          </p:cNvSpPr>
          <p:nvPr/>
        </p:nvSpPr>
        <p:spPr bwMode="auto">
          <a:xfrm>
            <a:off x="467544" y="3429000"/>
            <a:ext cx="6515317" cy="1631216"/>
          </a:xfrm>
          <a:prstGeom prst="rect">
            <a:avLst/>
          </a:prstGeom>
          <a:noFill/>
          <a:ln w="9525">
            <a:noFill/>
            <a:miter lim="800000"/>
            <a:headEnd/>
            <a:tailEnd/>
          </a:ln>
        </p:spPr>
        <p:txBody>
          <a:bodyPr wrap="square">
            <a:spAutoFit/>
          </a:bodyPr>
          <a:lstStyle/>
          <a:p>
            <a:r>
              <a:rPr lang="en-US" altLang="zh-CN" sz="2000" b="1" dirty="0" smtClean="0">
                <a:latin typeface="Calibri" pitchFamily="34" charset="0"/>
              </a:rPr>
              <a:t>Lemma</a:t>
            </a:r>
            <a:r>
              <a:rPr lang="en-US" altLang="zh-CN" sz="2000" dirty="0" smtClean="0">
                <a:latin typeface="Calibri" pitchFamily="34" charset="0"/>
              </a:rPr>
              <a:t>. The solution to the above problem is given by applying the soft-</a:t>
            </a:r>
            <a:r>
              <a:rPr lang="en-US" altLang="zh-CN" sz="2000" dirty="0" err="1" smtClean="0">
                <a:latin typeface="Calibri" pitchFamily="34" charset="0"/>
              </a:rPr>
              <a:t>thresholding</a:t>
            </a:r>
            <a:r>
              <a:rPr lang="en-US" altLang="zh-CN" sz="2000" dirty="0" smtClean="0">
                <a:latin typeface="Calibri" pitchFamily="34" charset="0"/>
              </a:rPr>
              <a:t> operator</a:t>
            </a:r>
          </a:p>
          <a:p>
            <a:endParaRPr lang="en-US" sz="2000" dirty="0">
              <a:latin typeface="Calibri" pitchFamily="34" charset="0"/>
            </a:endParaRPr>
          </a:p>
          <a:p>
            <a:endParaRPr lang="en-US" sz="2000" dirty="0" smtClean="0">
              <a:latin typeface="Calibri" pitchFamily="34" charset="0"/>
            </a:endParaRPr>
          </a:p>
          <a:p>
            <a:r>
              <a:rPr lang="en-US" sz="2000" dirty="0" smtClean="0">
                <a:latin typeface="Calibri" pitchFamily="34" charset="0"/>
              </a:rPr>
              <a:t>to each entry of the matrix </a:t>
            </a:r>
            <a:r>
              <a:rPr lang="en-US" sz="2000" i="1" dirty="0" smtClean="0">
                <a:latin typeface="Times New Roman" pitchFamily="18" charset="0"/>
                <a:cs typeface="Times New Roman" pitchFamily="18" charset="0"/>
              </a:rPr>
              <a:t>Q</a:t>
            </a:r>
            <a:r>
              <a:rPr lang="en-US" sz="2000" dirty="0" smtClean="0">
                <a:latin typeface="Calibri" pitchFamily="34" charset="0"/>
              </a:rPr>
              <a:t>.</a:t>
            </a:r>
            <a:endParaRPr lang="en-US" sz="2000" dirty="0">
              <a:latin typeface="Calibri" pitchFamily="34" charset="0"/>
            </a:endParaRPr>
          </a:p>
        </p:txBody>
      </p:sp>
      <p:pic>
        <p:nvPicPr>
          <p:cNvPr id="5" name="图片 4"/>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bwMode="auto">
          <a:xfrm>
            <a:off x="1666858" y="4247882"/>
            <a:ext cx="3697886" cy="33324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7" name="Picture 12" descr="D:\Talks\RPCA review\figures\Shrinkage.jpg"/>
          <p:cNvPicPr>
            <a:picLocks noChangeAspect="1" noChangeArrowheads="1"/>
          </p:cNvPicPr>
          <p:nvPr/>
        </p:nvPicPr>
        <p:blipFill>
          <a:blip r:embed="rId9" cstate="print"/>
          <a:srcRect/>
          <a:stretch>
            <a:fillRect/>
          </a:stretch>
        </p:blipFill>
        <p:spPr bwMode="auto">
          <a:xfrm>
            <a:off x="6201221" y="3967187"/>
            <a:ext cx="2835275" cy="2270125"/>
          </a:xfrm>
          <a:prstGeom prst="rect">
            <a:avLst/>
          </a:prstGeom>
          <a:noFill/>
          <a:ln w="9525">
            <a:noFill/>
            <a:miter lim="800000"/>
            <a:headEnd/>
            <a:tailEnd/>
          </a:ln>
        </p:spPr>
      </p:pic>
      <p:sp>
        <p:nvSpPr>
          <p:cNvPr id="14" name="Rectangle 12"/>
          <p:cNvSpPr>
            <a:spLocks noChangeArrowheads="1"/>
          </p:cNvSpPr>
          <p:nvPr/>
        </p:nvSpPr>
        <p:spPr bwMode="auto">
          <a:xfrm>
            <a:off x="8684840" y="5013176"/>
            <a:ext cx="351656" cy="400110"/>
          </a:xfrm>
          <a:prstGeom prst="rect">
            <a:avLst/>
          </a:prstGeom>
          <a:noFill/>
          <a:ln w="9525">
            <a:noFill/>
            <a:miter lim="800000"/>
            <a:headEnd/>
            <a:tailEnd/>
          </a:ln>
        </p:spPr>
        <p:txBody>
          <a:bodyPr wrap="square">
            <a:spAutoFit/>
          </a:bodyPr>
          <a:lstStyle/>
          <a:p>
            <a:r>
              <a:rPr lang="en-US" altLang="zh-CN" sz="2000" i="1" dirty="0" smtClean="0">
                <a:latin typeface="Calibri" pitchFamily="34" charset="0"/>
              </a:rPr>
              <a:t>q</a:t>
            </a:r>
            <a:endParaRPr lang="en-US" sz="2000" i="1" dirty="0">
              <a:latin typeface="Calibri" pitchFamily="34" charset="0"/>
            </a:endParaRPr>
          </a:p>
        </p:txBody>
      </p:sp>
    </p:spTree>
    <p:extLst>
      <p:ext uri="{BB962C8B-B14F-4D97-AF65-F5344CB8AC3E}">
        <p14:creationId xmlns:p14="http://schemas.microsoft.com/office/powerpoint/2010/main" val="831369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5235279"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Why are scalable solutions possible?</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395536" y="692696"/>
            <a:ext cx="8334375" cy="400110"/>
          </a:xfrm>
          <a:prstGeom prst="rect">
            <a:avLst/>
          </a:prstGeom>
          <a:noFill/>
          <a:ln w="9525">
            <a:noFill/>
            <a:miter lim="800000"/>
            <a:headEnd/>
            <a:tailEnd/>
          </a:ln>
        </p:spPr>
        <p:txBody>
          <a:bodyPr>
            <a:spAutoFit/>
          </a:bodyPr>
          <a:lstStyle/>
          <a:p>
            <a:r>
              <a:rPr lang="en-US" sz="2000" dirty="0" smtClean="0">
                <a:solidFill>
                  <a:srgbClr val="FF0000"/>
                </a:solidFill>
                <a:latin typeface="Calibri" pitchFamily="34" charset="0"/>
              </a:rPr>
              <a:t>GOOD NEWS</a:t>
            </a:r>
            <a:r>
              <a:rPr lang="en-US" sz="2000" dirty="0" smtClean="0">
                <a:latin typeface="Calibri" pitchFamily="34" charset="0"/>
              </a:rPr>
              <a:t>: The RPCA problem has a </a:t>
            </a:r>
            <a:r>
              <a:rPr lang="en-US" sz="2000" dirty="0" smtClean="0">
                <a:solidFill>
                  <a:srgbClr val="FF0000"/>
                </a:solidFill>
                <a:latin typeface="Calibri" pitchFamily="34" charset="0"/>
              </a:rPr>
              <a:t>special structure</a:t>
            </a:r>
            <a:endParaRPr lang="en-US" sz="2000" dirty="0">
              <a:solidFill>
                <a:srgbClr val="FF0000"/>
              </a:solidFill>
              <a:latin typeface="Calibri" pitchFamily="34" charset="0"/>
            </a:endParaRPr>
          </a:p>
        </p:txBody>
      </p:sp>
      <p:sp>
        <p:nvSpPr>
          <p:cNvPr id="5128" name="Left Brace 24"/>
          <p:cNvSpPr>
            <a:spLocks/>
          </p:cNvSpPr>
          <p:nvPr/>
        </p:nvSpPr>
        <p:spPr bwMode="auto">
          <a:xfrm>
            <a:off x="2155825" y="3225998"/>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pic>
        <p:nvPicPr>
          <p:cNvPr id="3" name="图片 2"/>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2118932" y="2292852"/>
            <a:ext cx="4879155" cy="5895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0" name="Rectangle 12"/>
          <p:cNvSpPr>
            <a:spLocks noChangeArrowheads="1"/>
          </p:cNvSpPr>
          <p:nvPr/>
        </p:nvSpPr>
        <p:spPr bwMode="auto">
          <a:xfrm>
            <a:off x="479077" y="1700808"/>
            <a:ext cx="8334375" cy="400110"/>
          </a:xfrm>
          <a:prstGeom prst="rect">
            <a:avLst/>
          </a:prstGeom>
          <a:noFill/>
          <a:ln w="9525">
            <a:noFill/>
            <a:miter lim="800000"/>
            <a:headEnd/>
            <a:tailEnd/>
          </a:ln>
        </p:spPr>
        <p:txBody>
          <a:bodyPr>
            <a:spAutoFit/>
          </a:bodyPr>
          <a:lstStyle/>
          <a:p>
            <a:r>
              <a:rPr lang="en-US" altLang="zh-CN" sz="2000" dirty="0" smtClean="0">
                <a:latin typeface="Calibri" pitchFamily="34" charset="0"/>
              </a:rPr>
              <a:t>KEY OBSERVATION: closed form solutions for the proximal minimizations:</a:t>
            </a:r>
            <a:endParaRPr lang="en-US" sz="2000" dirty="0">
              <a:latin typeface="Calibri" pitchFamily="34" charset="0"/>
            </a:endParaRPr>
          </a:p>
        </p:txBody>
      </p:sp>
      <p:pic>
        <p:nvPicPr>
          <p:cNvPr id="4" name="图片 3" descr="TP_tmp"/>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bwMode="auto">
          <a:xfrm>
            <a:off x="2231874" y="1217534"/>
            <a:ext cx="4336305" cy="34735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2" name="Rectangle 12"/>
          <p:cNvSpPr>
            <a:spLocks noChangeArrowheads="1"/>
          </p:cNvSpPr>
          <p:nvPr/>
        </p:nvSpPr>
        <p:spPr bwMode="auto">
          <a:xfrm>
            <a:off x="467544" y="3429000"/>
            <a:ext cx="6100634" cy="1015663"/>
          </a:xfrm>
          <a:prstGeom prst="rect">
            <a:avLst/>
          </a:prstGeom>
          <a:noFill/>
          <a:ln w="9525">
            <a:noFill/>
            <a:miter lim="800000"/>
            <a:headEnd/>
            <a:tailEnd/>
          </a:ln>
        </p:spPr>
        <p:txBody>
          <a:bodyPr wrap="square">
            <a:spAutoFit/>
          </a:bodyPr>
          <a:lstStyle/>
          <a:p>
            <a:r>
              <a:rPr lang="en-US" altLang="zh-CN" sz="2000" b="1" dirty="0" smtClean="0">
                <a:latin typeface="Calibri" pitchFamily="34" charset="0"/>
              </a:rPr>
              <a:t>Lemma</a:t>
            </a:r>
            <a:r>
              <a:rPr lang="en-US" altLang="zh-CN" sz="2000" dirty="0" smtClean="0">
                <a:latin typeface="Calibri" pitchFamily="34" charset="0"/>
              </a:rPr>
              <a:t>. The solution to the above problem is given by applying the soft-</a:t>
            </a:r>
            <a:r>
              <a:rPr lang="en-US" altLang="zh-CN" sz="2000" dirty="0" err="1" smtClean="0">
                <a:latin typeface="Calibri" pitchFamily="34" charset="0"/>
              </a:rPr>
              <a:t>thresholding</a:t>
            </a:r>
            <a:r>
              <a:rPr lang="en-US" altLang="zh-CN" sz="2000" dirty="0" smtClean="0">
                <a:latin typeface="Calibri" pitchFamily="34" charset="0"/>
              </a:rPr>
              <a:t> operator to the singular values of  </a:t>
            </a:r>
          </a:p>
        </p:txBody>
      </p:sp>
      <p:pic>
        <p:nvPicPr>
          <p:cNvPr id="7" name="图片 6"/>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bwMode="auto">
          <a:xfrm>
            <a:off x="2346221" y="4679930"/>
            <a:ext cx="2339160" cy="35923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7" name="Picture 12" descr="D:\Talks\RPCA review\figures\Shrinkage.jpg"/>
          <p:cNvPicPr>
            <a:picLocks noChangeAspect="1" noChangeArrowheads="1"/>
          </p:cNvPicPr>
          <p:nvPr/>
        </p:nvPicPr>
        <p:blipFill>
          <a:blip r:embed="rId10" cstate="print"/>
          <a:srcRect/>
          <a:stretch>
            <a:fillRect/>
          </a:stretch>
        </p:blipFill>
        <p:spPr bwMode="auto">
          <a:xfrm>
            <a:off x="6201221" y="3967187"/>
            <a:ext cx="2835275" cy="2270125"/>
          </a:xfrm>
          <a:prstGeom prst="rect">
            <a:avLst/>
          </a:prstGeom>
          <a:noFill/>
          <a:ln w="9525">
            <a:noFill/>
            <a:miter lim="800000"/>
            <a:headEnd/>
            <a:tailEnd/>
          </a:ln>
        </p:spPr>
      </p:pic>
      <p:sp>
        <p:nvSpPr>
          <p:cNvPr id="18" name="Text Box 16"/>
          <p:cNvSpPr txBox="1">
            <a:spLocks noChangeArrowheads="1"/>
          </p:cNvSpPr>
          <p:nvPr/>
        </p:nvSpPr>
        <p:spPr bwMode="auto">
          <a:xfrm>
            <a:off x="0" y="6362164"/>
            <a:ext cx="9144000" cy="523220"/>
          </a:xfrm>
          <a:prstGeom prst="rect">
            <a:avLst/>
          </a:prstGeom>
          <a:noFill/>
          <a:ln w="9525">
            <a:noFill/>
            <a:miter lim="800000"/>
            <a:headEnd/>
            <a:tailEnd/>
          </a:ln>
        </p:spPr>
        <p:txBody>
          <a:bodyPr wrap="square">
            <a:spAutoFit/>
          </a:bodyPr>
          <a:lstStyle/>
          <a:p>
            <a:pPr eaLnBrk="0" hangingPunct="0">
              <a:spcBef>
                <a:spcPct val="50000"/>
              </a:spcBef>
            </a:pPr>
            <a:r>
              <a:rPr lang="en-US" sz="1400" dirty="0" smtClean="0">
                <a:solidFill>
                  <a:srgbClr val="CCCCCC"/>
                </a:solidFill>
                <a:latin typeface="+mn-lt"/>
              </a:rPr>
              <a:t>J</a:t>
            </a:r>
            <a:r>
              <a:rPr lang="en-US" sz="1400" dirty="0">
                <a:solidFill>
                  <a:srgbClr val="CCCCCC"/>
                </a:solidFill>
                <a:latin typeface="+mn-lt"/>
              </a:rPr>
              <a:t>.-F. </a:t>
            </a:r>
            <a:r>
              <a:rPr lang="en-US" sz="1400" dirty="0" err="1">
                <a:solidFill>
                  <a:srgbClr val="CCCCCC"/>
                </a:solidFill>
                <a:latin typeface="+mn-lt"/>
              </a:rPr>
              <a:t>Cai</a:t>
            </a:r>
            <a:r>
              <a:rPr lang="en-US" sz="1400" dirty="0">
                <a:solidFill>
                  <a:srgbClr val="CCCCCC"/>
                </a:solidFill>
                <a:latin typeface="+mn-lt"/>
              </a:rPr>
              <a:t>, E. J. </a:t>
            </a:r>
            <a:r>
              <a:rPr lang="en-US" sz="1400" dirty="0" err="1">
                <a:solidFill>
                  <a:srgbClr val="CCCCCC"/>
                </a:solidFill>
                <a:latin typeface="+mn-lt"/>
              </a:rPr>
              <a:t>Candes</a:t>
            </a:r>
            <a:r>
              <a:rPr lang="en-US" sz="1400" dirty="0">
                <a:solidFill>
                  <a:srgbClr val="CCCCCC"/>
                </a:solidFill>
                <a:latin typeface="+mn-lt"/>
              </a:rPr>
              <a:t>, and Z. </a:t>
            </a:r>
            <a:r>
              <a:rPr lang="en-US" sz="1400" dirty="0" err="1">
                <a:solidFill>
                  <a:srgbClr val="CCCCCC"/>
                </a:solidFill>
                <a:latin typeface="+mn-lt"/>
              </a:rPr>
              <a:t>Shen</a:t>
            </a:r>
            <a:r>
              <a:rPr lang="en-US" sz="1400" dirty="0">
                <a:solidFill>
                  <a:srgbClr val="CCCCCC"/>
                </a:solidFill>
                <a:latin typeface="+mn-lt"/>
              </a:rPr>
              <a:t>. A singular value </a:t>
            </a:r>
            <a:r>
              <a:rPr lang="en-US" sz="1400" dirty="0" err="1">
                <a:solidFill>
                  <a:srgbClr val="CCCCCC"/>
                </a:solidFill>
                <a:latin typeface="+mn-lt"/>
              </a:rPr>
              <a:t>thresholding</a:t>
            </a:r>
            <a:r>
              <a:rPr lang="en-US" sz="1400" dirty="0">
                <a:solidFill>
                  <a:srgbClr val="CCCCCC"/>
                </a:solidFill>
                <a:latin typeface="+mn-lt"/>
              </a:rPr>
              <a:t> algorithm for matrix completion. SIAM Journal on </a:t>
            </a:r>
            <a:r>
              <a:rPr lang="en-US" sz="1400" dirty="0" smtClean="0">
                <a:solidFill>
                  <a:srgbClr val="CCCCCC"/>
                </a:solidFill>
                <a:latin typeface="+mn-lt"/>
              </a:rPr>
              <a:t>Optimization 20(4</a:t>
            </a:r>
            <a:r>
              <a:rPr lang="en-US" sz="1400" dirty="0">
                <a:solidFill>
                  <a:srgbClr val="CCCCCC"/>
                </a:solidFill>
                <a:latin typeface="+mn-lt"/>
              </a:rPr>
              <a:t>):</a:t>
            </a:r>
            <a:r>
              <a:rPr lang="en-US" sz="1400" dirty="0" smtClean="0">
                <a:solidFill>
                  <a:srgbClr val="CCCCCC"/>
                </a:solidFill>
                <a:latin typeface="+mn-lt"/>
              </a:rPr>
              <a:t>1956</a:t>
            </a:r>
            <a:r>
              <a:rPr lang="en-US" altLang="zh-CN" sz="1400" dirty="0" smtClean="0">
                <a:solidFill>
                  <a:srgbClr val="CCCCCC"/>
                </a:solidFill>
                <a:latin typeface="+mn-lt"/>
              </a:rPr>
              <a:t>-</a:t>
            </a:r>
            <a:r>
              <a:rPr lang="en-US" sz="1400" dirty="0" smtClean="0">
                <a:solidFill>
                  <a:srgbClr val="CCCCCC"/>
                </a:solidFill>
                <a:latin typeface="+mn-lt"/>
              </a:rPr>
              <a:t>1982</a:t>
            </a:r>
            <a:r>
              <a:rPr lang="en-US" sz="1400" dirty="0">
                <a:solidFill>
                  <a:srgbClr val="CCCCCC"/>
                </a:solidFill>
                <a:latin typeface="+mn-lt"/>
              </a:rPr>
              <a:t>, 2008.</a:t>
            </a:r>
            <a:endParaRPr lang="en-US" sz="1400" b="0" dirty="0">
              <a:solidFill>
                <a:srgbClr val="CCCCCC"/>
              </a:solidFill>
              <a:latin typeface="+mn-lt"/>
            </a:endParaRPr>
          </a:p>
        </p:txBody>
      </p:sp>
      <p:pic>
        <p:nvPicPr>
          <p:cNvPr id="6" name="图片 5"/>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bwMode="auto">
          <a:xfrm>
            <a:off x="1547664" y="4089250"/>
            <a:ext cx="1336662" cy="33357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9" name="Rectangle 12"/>
          <p:cNvSpPr>
            <a:spLocks noChangeArrowheads="1"/>
          </p:cNvSpPr>
          <p:nvPr/>
        </p:nvSpPr>
        <p:spPr bwMode="auto">
          <a:xfrm>
            <a:off x="8684840" y="5013176"/>
            <a:ext cx="351656" cy="400110"/>
          </a:xfrm>
          <a:prstGeom prst="rect">
            <a:avLst/>
          </a:prstGeom>
          <a:noFill/>
          <a:ln w="9525">
            <a:noFill/>
            <a:miter lim="800000"/>
            <a:headEnd/>
            <a:tailEnd/>
          </a:ln>
        </p:spPr>
        <p:txBody>
          <a:bodyPr wrap="square">
            <a:spAutoFit/>
          </a:bodyPr>
          <a:lstStyle/>
          <a:p>
            <a:r>
              <a:rPr lang="en-US" altLang="zh-CN" sz="2000" i="1" dirty="0" smtClean="0">
                <a:latin typeface="Calibri" pitchFamily="34" charset="0"/>
              </a:rPr>
              <a:t>q</a:t>
            </a:r>
            <a:endParaRPr lang="en-US" sz="2000" i="1" dirty="0">
              <a:latin typeface="Calibri" pitchFamily="34" charset="0"/>
            </a:endParaRPr>
          </a:p>
        </p:txBody>
      </p:sp>
    </p:spTree>
    <p:extLst>
      <p:ext uri="{BB962C8B-B14F-4D97-AF65-F5344CB8AC3E}">
        <p14:creationId xmlns:p14="http://schemas.microsoft.com/office/powerpoint/2010/main" val="2897916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7"/>
          <p:cNvSpPr/>
          <p:nvPr/>
        </p:nvSpPr>
        <p:spPr bwMode="auto">
          <a:xfrm>
            <a:off x="395535" y="1052736"/>
            <a:ext cx="8334375" cy="727633"/>
          </a:xfrm>
          <a:prstGeom prst="rect">
            <a:avLst/>
          </a:prstGeom>
          <a:ln w="25400" cap="flat" cmpd="thickThin"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fontAlgn="auto" hangingPunct="0">
              <a:spcBef>
                <a:spcPts val="0"/>
              </a:spcBef>
              <a:spcAft>
                <a:spcPts val="0"/>
              </a:spcAft>
              <a:defRPr/>
            </a:pPr>
            <a:endParaRPr lang="en-US" sz="2400">
              <a:latin typeface="+mn-lt"/>
              <a:ea typeface="ＭＳ Ｐゴシック" pitchFamily="-112" charset="-128"/>
              <a:cs typeface="+mn-cs"/>
            </a:endParaRPr>
          </a:p>
        </p:txBody>
      </p:sp>
      <p:sp>
        <p:nvSpPr>
          <p:cNvPr id="15" name="Rectangle 12"/>
          <p:cNvSpPr>
            <a:spLocks noChangeArrowheads="1"/>
          </p:cNvSpPr>
          <p:nvPr/>
        </p:nvSpPr>
        <p:spPr bwMode="auto">
          <a:xfrm>
            <a:off x="0" y="0"/>
            <a:ext cx="9144000" cy="622300"/>
          </a:xfrm>
          <a:prstGeom prst="rect">
            <a:avLst/>
          </a:prstGeom>
          <a:solidFill>
            <a:srgbClr val="000066"/>
          </a:solidFill>
          <a:ln w="9525">
            <a:noFill/>
            <a:miter lim="800000"/>
            <a:headEnd/>
            <a:tailEnd/>
          </a:ln>
          <a:effectLst>
            <a:outerShdw blurRad="127000" dist="38100" dir="2700000" sx="102000" sy="102000" algn="tl" rotWithShape="0">
              <a:prstClr val="black">
                <a:alpha val="43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3" name="Rectangle 14"/>
          <p:cNvSpPr>
            <a:spLocks noChangeArrowheads="1"/>
          </p:cNvSpPr>
          <p:nvPr/>
        </p:nvSpPr>
        <p:spPr bwMode="auto">
          <a:xfrm>
            <a:off x="165100" y="88900"/>
            <a:ext cx="2105641" cy="492443"/>
          </a:xfrm>
          <a:prstGeom prst="rect">
            <a:avLst/>
          </a:prstGeom>
          <a:noFill/>
          <a:ln w="9525">
            <a:noFill/>
            <a:miter lim="800000"/>
            <a:headEnd/>
            <a:tailEnd/>
          </a:ln>
        </p:spPr>
        <p:txBody>
          <a:bodyPr wrap="none">
            <a:spAutoFit/>
          </a:bodyPr>
          <a:lstStyle/>
          <a:p>
            <a:r>
              <a:rPr lang="en-US" sz="2600" b="1" dirty="0" smtClean="0">
                <a:solidFill>
                  <a:srgbClr val="CCCCCC"/>
                </a:solidFill>
                <a:latin typeface="Calibri" pitchFamily="34" charset="0"/>
              </a:rPr>
              <a:t>Our Roadmap</a:t>
            </a:r>
            <a:endParaRPr lang="en-US" sz="3800" i="1" dirty="0">
              <a:solidFill>
                <a:srgbClr val="000000"/>
              </a:solidFill>
              <a:latin typeface="Calibri" pitchFamily="34" charset="0"/>
            </a:endParaRPr>
          </a:p>
        </p:txBody>
      </p:sp>
      <p:sp>
        <p:nvSpPr>
          <p:cNvPr id="16" name="Rectangle 11"/>
          <p:cNvSpPr>
            <a:spLocks noChangeArrowheads="1"/>
          </p:cNvSpPr>
          <p:nvPr/>
        </p:nvSpPr>
        <p:spPr bwMode="auto">
          <a:xfrm>
            <a:off x="0" y="6419850"/>
            <a:ext cx="9144000" cy="438150"/>
          </a:xfrm>
          <a:prstGeom prst="rect">
            <a:avLst/>
          </a:prstGeom>
          <a:solidFill>
            <a:srgbClr val="000066"/>
          </a:solidFill>
          <a:ln w="9525">
            <a:noFill/>
            <a:miter lim="800000"/>
            <a:headEnd/>
            <a:tailEnd/>
          </a:ln>
          <a:effectLst>
            <a:outerShdw blurRad="50800" dist="38100" dir="16200000" rotWithShape="0">
              <a:prstClr val="black">
                <a:alpha val="40000"/>
              </a:prstClr>
            </a:outerShdw>
          </a:effectLst>
        </p:spPr>
        <p:txBody>
          <a:bodyPr wrap="none" anchor="ctr"/>
          <a:lstStyle/>
          <a:p>
            <a:pPr fontAlgn="auto">
              <a:spcBef>
                <a:spcPts val="0"/>
              </a:spcBef>
              <a:spcAft>
                <a:spcPts val="0"/>
              </a:spcAft>
              <a:defRPr/>
            </a:pPr>
            <a:endParaRPr lang="en-US">
              <a:latin typeface="+mn-lt"/>
              <a:cs typeface="+mn-cs"/>
            </a:endParaRPr>
          </a:p>
        </p:txBody>
      </p:sp>
      <p:sp>
        <p:nvSpPr>
          <p:cNvPr id="5126" name="Rectangle 12"/>
          <p:cNvSpPr>
            <a:spLocks noChangeArrowheads="1"/>
          </p:cNvSpPr>
          <p:nvPr/>
        </p:nvSpPr>
        <p:spPr bwMode="auto">
          <a:xfrm>
            <a:off x="395536" y="1876762"/>
            <a:ext cx="8334375" cy="2431435"/>
          </a:xfrm>
          <a:prstGeom prst="rect">
            <a:avLst/>
          </a:prstGeom>
          <a:noFill/>
          <a:ln w="9525">
            <a:noFill/>
            <a:miter lim="800000"/>
            <a:headEnd/>
            <a:tailEnd/>
          </a:ln>
        </p:spPr>
        <p:txBody>
          <a:bodyPr>
            <a:spAutoFit/>
          </a:bodyPr>
          <a:lstStyle/>
          <a:p>
            <a:r>
              <a:rPr lang="en-US" sz="2400" dirty="0" smtClean="0">
                <a:latin typeface="+mn-lt"/>
              </a:rPr>
              <a:t>Make the iterations as few as possible:</a:t>
            </a:r>
          </a:p>
          <a:p>
            <a:pPr lvl="1" eaLnBrk="1" fontAlgn="auto" hangingPunct="1">
              <a:spcAft>
                <a:spcPts val="0"/>
              </a:spcAft>
              <a:buNone/>
              <a:defRPr/>
            </a:pPr>
            <a:r>
              <a:rPr lang="en-US" sz="2000" dirty="0">
                <a:latin typeface="+mn-lt"/>
              </a:rPr>
              <a:t>Iterative </a:t>
            </a:r>
            <a:r>
              <a:rPr lang="en-US" sz="2000" dirty="0" err="1">
                <a:latin typeface="+mn-lt"/>
              </a:rPr>
              <a:t>Thresholding</a:t>
            </a:r>
            <a:r>
              <a:rPr lang="en-US" sz="2000" dirty="0">
                <a:latin typeface="+mn-lt"/>
              </a:rPr>
              <a:t> </a:t>
            </a:r>
            <a:r>
              <a:rPr lang="en-US" sz="1200" dirty="0">
                <a:latin typeface="+mn-lt"/>
              </a:rPr>
              <a:t>			</a:t>
            </a:r>
          </a:p>
          <a:p>
            <a:pPr lvl="1" eaLnBrk="1" fontAlgn="auto" hangingPunct="1">
              <a:spcAft>
                <a:spcPts val="0"/>
              </a:spcAft>
              <a:buNone/>
              <a:defRPr/>
            </a:pPr>
            <a:r>
              <a:rPr lang="en-US" sz="2000" dirty="0">
                <a:latin typeface="+mn-lt"/>
              </a:rPr>
              <a:t>Accelerated Proximal Gradient</a:t>
            </a:r>
            <a:r>
              <a:rPr lang="en-US" sz="1200" dirty="0">
                <a:latin typeface="+mn-lt"/>
              </a:rPr>
              <a:t>			</a:t>
            </a:r>
          </a:p>
          <a:p>
            <a:pPr lvl="1" eaLnBrk="1" fontAlgn="auto" hangingPunct="1">
              <a:spcAft>
                <a:spcPts val="0"/>
              </a:spcAft>
              <a:buNone/>
              <a:defRPr/>
            </a:pPr>
            <a:r>
              <a:rPr lang="en-US" sz="2000" dirty="0">
                <a:latin typeface="+mn-lt"/>
              </a:rPr>
              <a:t>Augmented Lagrange Multiplier</a:t>
            </a:r>
            <a:r>
              <a:rPr lang="en-US" sz="1200" dirty="0">
                <a:latin typeface="+mn-lt"/>
              </a:rPr>
              <a:t>			</a:t>
            </a:r>
          </a:p>
          <a:p>
            <a:pPr lvl="1" eaLnBrk="1" fontAlgn="auto" hangingPunct="1">
              <a:spcAft>
                <a:spcPts val="0"/>
              </a:spcAft>
              <a:buNone/>
              <a:defRPr/>
            </a:pPr>
            <a:r>
              <a:rPr lang="en-US" sz="2000" dirty="0">
                <a:latin typeface="+mn-lt"/>
              </a:rPr>
              <a:t>Alternating </a:t>
            </a:r>
            <a:r>
              <a:rPr lang="en-US" sz="2000" dirty="0" smtClean="0">
                <a:latin typeface="+mn-lt"/>
              </a:rPr>
              <a:t>Direction </a:t>
            </a:r>
            <a:r>
              <a:rPr lang="en-US" sz="2000" dirty="0">
                <a:latin typeface="+mn-lt"/>
              </a:rPr>
              <a:t>Method of Multipliers</a:t>
            </a:r>
          </a:p>
          <a:p>
            <a:pPr lvl="1"/>
            <a:endParaRPr lang="en-US" sz="2400" dirty="0">
              <a:solidFill>
                <a:srgbClr val="FF0000"/>
              </a:solidFill>
              <a:latin typeface="+mn-lt"/>
            </a:endParaRPr>
          </a:p>
          <a:p>
            <a:endParaRPr lang="en-US" sz="2400" dirty="0">
              <a:solidFill>
                <a:srgbClr val="FF0000"/>
              </a:solidFill>
              <a:latin typeface="Calibri" pitchFamily="34" charset="0"/>
            </a:endParaRPr>
          </a:p>
        </p:txBody>
      </p:sp>
      <p:sp>
        <p:nvSpPr>
          <p:cNvPr id="5128" name="Left Brace 24"/>
          <p:cNvSpPr>
            <a:spLocks/>
          </p:cNvSpPr>
          <p:nvPr/>
        </p:nvSpPr>
        <p:spPr bwMode="auto">
          <a:xfrm>
            <a:off x="2155825" y="3225998"/>
            <a:ext cx="171450" cy="1143000"/>
          </a:xfrm>
          <a:prstGeom prst="leftBrace">
            <a:avLst>
              <a:gd name="adj1" fmla="val 8333"/>
              <a:gd name="adj2" fmla="val 50000"/>
            </a:avLst>
          </a:prstGeom>
          <a:noFill/>
          <a:ln w="9525" algn="ctr">
            <a:solidFill>
              <a:schemeClr val="bg1"/>
            </a:solidFill>
            <a:round/>
            <a:headEnd/>
            <a:tailEnd/>
          </a:ln>
        </p:spPr>
        <p:txBody>
          <a:bodyPr/>
          <a:lstStyle/>
          <a:p>
            <a:pPr eaLnBrk="0" hangingPunct="0"/>
            <a:endParaRPr lang="en-US">
              <a:latin typeface="Calibri" pitchFamily="34" charset="0"/>
            </a:endParaRPr>
          </a:p>
        </p:txBody>
      </p:sp>
      <p:sp>
        <p:nvSpPr>
          <p:cNvPr id="20" name="Rectangle 12"/>
          <p:cNvSpPr>
            <a:spLocks noChangeArrowheads="1"/>
          </p:cNvSpPr>
          <p:nvPr/>
        </p:nvSpPr>
        <p:spPr bwMode="auto">
          <a:xfrm>
            <a:off x="395536" y="3820978"/>
            <a:ext cx="8334375" cy="1446550"/>
          </a:xfrm>
          <a:prstGeom prst="rect">
            <a:avLst/>
          </a:prstGeom>
          <a:noFill/>
          <a:ln w="9525">
            <a:noFill/>
            <a:miter lim="800000"/>
            <a:headEnd/>
            <a:tailEnd/>
          </a:ln>
        </p:spPr>
        <p:txBody>
          <a:bodyPr>
            <a:spAutoFit/>
          </a:bodyPr>
          <a:lstStyle/>
          <a:p>
            <a:r>
              <a:rPr lang="en-US" altLang="zh-CN" sz="2400" dirty="0" smtClean="0">
                <a:latin typeface="+mn-lt"/>
              </a:rPr>
              <a:t>Make the iterations as efficient as possible:</a:t>
            </a:r>
          </a:p>
          <a:p>
            <a:pPr lvl="1" eaLnBrk="1" fontAlgn="auto" hangingPunct="1">
              <a:spcAft>
                <a:spcPts val="0"/>
              </a:spcAft>
              <a:buNone/>
              <a:defRPr/>
            </a:pPr>
            <a:r>
              <a:rPr lang="en-US" sz="2000" dirty="0" smtClean="0">
                <a:latin typeface="+mn-lt"/>
              </a:rPr>
              <a:t>Partial </a:t>
            </a:r>
            <a:r>
              <a:rPr lang="en-US" sz="2000" dirty="0">
                <a:latin typeface="+mn-lt"/>
              </a:rPr>
              <a:t>SVD </a:t>
            </a:r>
            <a:r>
              <a:rPr lang="en-US" sz="2000" i="1" dirty="0" smtClean="0">
                <a:latin typeface="+mn-lt"/>
              </a:rPr>
              <a:t>O</a:t>
            </a:r>
            <a:r>
              <a:rPr lang="en-US" sz="2000" dirty="0" smtClean="0">
                <a:latin typeface="+mn-lt"/>
              </a:rPr>
              <a:t>(</a:t>
            </a:r>
            <a:r>
              <a:rPr lang="en-US" sz="2000" i="1" dirty="0" smtClean="0">
                <a:latin typeface="+mn-lt"/>
              </a:rPr>
              <a:t>rn</a:t>
            </a:r>
            <a:r>
              <a:rPr lang="en-US" sz="2000" baseline="30000" dirty="0" smtClean="0">
                <a:latin typeface="+mn-lt"/>
              </a:rPr>
              <a:t>2</a:t>
            </a:r>
            <a:r>
              <a:rPr lang="en-US" sz="2000" dirty="0" smtClean="0">
                <a:latin typeface="+mn-lt"/>
              </a:rPr>
              <a:t>)</a:t>
            </a:r>
          </a:p>
          <a:p>
            <a:pPr lvl="1" eaLnBrk="1" fontAlgn="auto" hangingPunct="1">
              <a:spcAft>
                <a:spcPts val="0"/>
              </a:spcAft>
              <a:buNone/>
              <a:defRPr/>
            </a:pPr>
            <a:r>
              <a:rPr lang="en-US" sz="2000" dirty="0" smtClean="0">
                <a:latin typeface="+mn-lt"/>
              </a:rPr>
              <a:t>Block </a:t>
            </a:r>
            <a:r>
              <a:rPr lang="en-US" sz="2000" dirty="0" err="1" smtClean="0">
                <a:latin typeface="+mn-lt"/>
              </a:rPr>
              <a:t>Lanczos</a:t>
            </a:r>
            <a:r>
              <a:rPr lang="en-US" sz="2000" dirty="0" smtClean="0">
                <a:latin typeface="+mn-lt"/>
              </a:rPr>
              <a:t> with Warm Start (BLWS)</a:t>
            </a:r>
            <a:endParaRPr lang="en-US" sz="2000" dirty="0">
              <a:latin typeface="+mn-lt"/>
            </a:endParaRPr>
          </a:p>
          <a:p>
            <a:endParaRPr lang="en-US" sz="2400" dirty="0">
              <a:latin typeface="Calibri" pitchFamily="34" charset="0"/>
            </a:endParaRPr>
          </a:p>
        </p:txBody>
      </p:sp>
      <p:sp>
        <p:nvSpPr>
          <p:cNvPr id="12" name="Rectangle 12"/>
          <p:cNvSpPr>
            <a:spLocks noChangeArrowheads="1"/>
          </p:cNvSpPr>
          <p:nvPr/>
        </p:nvSpPr>
        <p:spPr bwMode="auto">
          <a:xfrm>
            <a:off x="1063654" y="1167135"/>
            <a:ext cx="7252762" cy="461665"/>
          </a:xfrm>
          <a:prstGeom prst="rect">
            <a:avLst/>
          </a:prstGeom>
          <a:noFill/>
          <a:ln w="9525">
            <a:noFill/>
            <a:miter lim="800000"/>
            <a:headEnd/>
            <a:tailEnd/>
          </a:ln>
        </p:spPr>
        <p:txBody>
          <a:bodyPr wrap="square">
            <a:spAutoFit/>
          </a:bodyPr>
          <a:lstStyle/>
          <a:p>
            <a:r>
              <a:rPr lang="en-US" altLang="zh-CN" sz="2400" dirty="0" smtClean="0">
                <a:latin typeface="Calibri" pitchFamily="34" charset="0"/>
              </a:rPr>
              <a:t>Computing time ≈ #iterations × time for each iteration</a:t>
            </a:r>
          </a:p>
        </p:txBody>
      </p:sp>
    </p:spTree>
    <p:extLst>
      <p:ext uri="{BB962C8B-B14F-4D97-AF65-F5344CB8AC3E}">
        <p14:creationId xmlns:p14="http://schemas.microsoft.com/office/powerpoint/2010/main" val="493391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MAYI@YFUUJPUFUVWXY5MJ" val="3585"/>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mathcal{S}_{\varepsilon}(Q) &amp;=&amp; \argmin_{X}\varepsilon \|X\|_1+\dfrac{1}{2}\|X-Q\|_F^2\\&#10;\end{array}&#10;\end{eqnarray*}&#10;&#10;\end{document}&#10;"/>
  <p:tag name="FILENAME" val="TP_tmp"/>
  <p:tag name="FORMAT" val="emf"/>
  <p:tag name="RES" val="1200"/>
  <p:tag name="BLEND" val="0"/>
  <p:tag name="TRANSPARENT" val="0"/>
  <p:tag name="TBUG" val="0"/>
  <p:tag name="ALLOWFS" val="0"/>
  <p:tag name="ORIGWIDTH" val="189"/>
  <p:tag name="PICTUREFILESIZE" val="10832"/>
</p:tagLst>
</file>

<file path=ppt/tags/tag10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A_{k+1}&amp;=&amp;\mathcal{D}_{\mu_k^{-1}}(D-E_{k} -\mu_k^{-1}Y_k),\\&#10;E_{k+1}&amp;=&amp;\mathcal{S}_{\lambda\mu_k^{-1}}(D-A_{k+1}-\mu_k^{-1}Y_k),\\&#10;Y_{k+1}&amp;=&amp;Y_k + \mu_k(D-A_{k+1}-E_{k+1}).&#10;\end{array}&#10;\end{eqnarray*}&#10;\end{document}&#10;"/>
  <p:tag name="FILENAME" val="TP_tmp"/>
  <p:tag name="FORMAT" val="emf"/>
  <p:tag name="RES" val="1200"/>
  <p:tag name="BLEND" val="0"/>
  <p:tag name="TRANSPARENT" val="0"/>
  <p:tag name="TBUG" val="0"/>
  <p:tag name="ALLOWFS" val="0"/>
  <p:tag name="ORIGWIDTH" val="174"/>
  <p:tag name="PICTUREFILESIZE" val="34140"/>
</p:tagLst>
</file>

<file path=ppt/tags/tag10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mu_k$&#10;\end{document}&#10;"/>
  <p:tag name="FILENAME" val="TP_tmp"/>
  <p:tag name="FORMAT" val="emf"/>
  <p:tag name="RES" val="1200"/>
  <p:tag name="BLEND" val="0"/>
  <p:tag name="TRANSPARENT" val="0"/>
  <p:tag name="TBUG" val="0"/>
  <p:tag name="ALLOWFS" val="0"/>
  <p:tag name="ORIGWIDTH" val="13"/>
  <p:tag name="PICTUREFILESIZE" val="1276"/>
</p:tagLst>
</file>

<file path=ppt/tags/tag10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noindent {\it {\bf Theorem.}&#10;If $\{\mu_k\}$ is nondecreasing, &#10;then $(A_k,E_k)$ globally converges to an optimal solution $(A^*,E^*)$ to&#10;the RPCA problem if and only if $$\sum\limits_{k=1}^{+\infty}\mu_k^{-1}=+\infty.$$&#10;}&#10;&#10;\end{document}&#10;"/>
  <p:tag name="FILENAME" val="TP_tmp"/>
  <p:tag name="FORMAT" val="emf"/>
  <p:tag name="RES" val="1200"/>
  <p:tag name="BLEND" val="0"/>
  <p:tag name="TRANSPARENT" val="0"/>
  <p:tag name="TBUG" val="0"/>
  <p:tag name="ALLOWFS" val="1"/>
  <p:tag name="ORIGWIDTH" val="346"/>
  <p:tag name="PICTUREFILESIZE" val="25608"/>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mu_k$&#10;\end{document}&#10;"/>
  <p:tag name="FILENAME" val="TP_tmp"/>
  <p:tag name="FORMAT" val="emf"/>
  <p:tag name="RES" val="1200"/>
  <p:tag name="BLEND" val="0"/>
  <p:tag name="TRANSPARENT" val="0"/>
  <p:tag name="TBUG" val="0"/>
  <p:tag name="ALLOWFS" val="0"/>
  <p:tag name="ORIGWIDTH" val="13"/>
  <p:tag name="PICTUREFILESIZE" val="1276"/>
</p:tagLst>
</file>

<file path=ppt/tags/tag10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black} $\tilde{L}(A,E,Y,\mu) = \| A \|_* + \lambda \| E \|_1 + \left\langle Y, D - A - E \right\rangle + \frac{\mu}{2} \| D - A - E \|_F^2$ &#10;\end{document}"/>
  <p:tag name="FILENAME" val="TP_tmp"/>
  <p:tag name="FORMAT" val="emf"/>
  <p:tag name="RES" val="1200"/>
  <p:tag name="BLEND" val="0"/>
  <p:tag name="TRANSPARENT" val="0"/>
  <p:tag name="TBUG" val="0"/>
  <p:tag name="ALLOWFS" val="0"/>
  <p:tag name="ORIGWIDTH" val="296"/>
  <p:tag name="PICTUREFILESIZE" val="19024"/>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A_{k+1}&amp;=&amp;\mathcal{D}_{\mu_k^{-1}}(D-E_{k} -\mu_k^{-1}Y_k),\\&#10;E_{k+1}&amp;=&amp;\mathcal{S}_{\lambda\mu_k^{-1}}(D-A_{k+1}-\mu_k^{-1}Y_k),\\&#10;Y_{k+1}&amp;=&amp;Y_k + \mu_k(D-A_{k+1}-E_{k+1}).&#10;\end{array}&#10;\end{eqnarray*}&#10;\end{document}&#10;"/>
  <p:tag name="FILENAME" val="TP_tmp"/>
  <p:tag name="FORMAT" val="emf"/>
  <p:tag name="RES" val="1200"/>
  <p:tag name="BLEND" val="0"/>
  <p:tag name="TRANSPARENT" val="0"/>
  <p:tag name="TBUG" val="0"/>
  <p:tag name="ALLOWFS" val="0"/>
  <p:tag name="ORIGWIDTH" val="174"/>
  <p:tag name="PICTUREFILESIZE" val="34140"/>
</p:tagLst>
</file>

<file path=ppt/tags/tag10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black} $L(A,E,Y) = \| A \|_* + \lambda \| E \|_1 +  \frac{\mu}{2} (\|A\|_F^2+\|E\|_F^2) + \mu \left\langle Y, D - A - E \right\rangle$ &#10;\end{document}"/>
  <p:tag name="FILENAME" val="TP_tmp"/>
  <p:tag name="FORMAT" val="emf"/>
  <p:tag name="RES" val="1200"/>
  <p:tag name="BLEND" val="0"/>
  <p:tag name="TRANSPARENT" val="0"/>
  <p:tag name="TBUG" val="0"/>
  <p:tag name="ALLOWFS" val="0"/>
  <p:tag name="ORIGWIDTH" val="298"/>
  <p:tag name="PICTUREFILESIZE" val="20428"/>
</p:tagLst>
</file>

<file path=ppt/tags/tag10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A_{k+1}&amp;=&amp;\mathcal{D}_{\mu^{-1}}(Y_k),\\&#10;E_{k+1}&amp;=&amp;\mathcal{S}_{\lambda\mu^{-1}}(Y_k),\\&#10;Y_{k+1}&amp;=&amp;Y_k + \delta_k(D-A_{k+1}-E_{k+1}).&#10;\end{array}&#10;\end{eqnarray*}&#10;\end{document}&#10;"/>
  <p:tag name="FILENAME" val="TP_tmp"/>
  <p:tag name="FORMAT" val="emf"/>
  <p:tag name="RES" val="1200"/>
  <p:tag name="BLEND" val="0"/>
  <p:tag name="TRANSPARENT" val="0"/>
  <p:tag name="TBUG" val="0"/>
  <p:tag name="ALLOWFS" val="0"/>
  <p:tag name="ORIGWIDTH" val="173"/>
  <p:tag name="PICTUREFILESIZE" val="23544"/>
</p:tagLst>
</file>

<file path=ppt/tags/tag10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A_{k+1}&amp;=&amp;\mathcal{D}_{\mu_k^{-1}}(D-E_{k} -\mu_k^{-1}Y_k),\\&#10;E_{k+1}&amp;=&amp;\mathcal{S}_{\lambda\mu_k^{-1}}(D-A_{k+1}-\mu_k^{-1}Y_k),\\&#10;Y_{k+1}&amp;=&amp;Y_k + \mu_k(D-A_{k+1}-E_{k+1}).&#10;\end{array}&#10;\end{eqnarray*}&#10;\end{document}&#10;"/>
  <p:tag name="FILENAME" val="TP_tmp"/>
  <p:tag name="FORMAT" val="emf"/>
  <p:tag name="RES" val="1200"/>
  <p:tag name="BLEND" val="0"/>
  <p:tag name="TRANSPARENT" val="0"/>
  <p:tag name="TBUG" val="0"/>
  <p:tag name="ALLOWFS" val="0"/>
  <p:tag name="ORIGWIDTH" val="174"/>
  <p:tag name="PICTUREFILESIZE" val="34140"/>
</p:tagLst>
</file>

<file path=ppt/tags/tag10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table}&#10;\begin{tabular}{ll}&#10;\noindent $f$ strong convex: &amp; $ O(\log(1/\varepsilon))$ \\&#10;\noindent $f$ smooth, $\grad f$ Lipschitz: &amp; $O(\varepsilon^{-1/2})$\\&#10;$f$ differentiable: &amp; $O(\varepsilon^{-1})$\\&#10;$f$ non-smooth: &amp; $O(\varepsilon^{-2})$&#10;\end{tabular}&#10;\end{table}&#10;&#10;\end{document}&#10;"/>
  <p:tag name="FILENAME" val="TP_tmp"/>
  <p:tag name="FORMAT" val="emf"/>
  <p:tag name="RES" val="1200"/>
  <p:tag name="BLEND" val="0"/>
  <p:tag name="TRANSPARENT" val="0"/>
  <p:tag name="TBUG" val="0"/>
  <p:tag name="ALLOWFS" val="0"/>
  <p:tag name="ORIGWIDTH" val="173"/>
  <p:tag name="PICTUREFILESIZE" val="23248"/>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RGB]{165,0,0} $\min \; \|A\|_* + \lambda \| E \|_1 \;\,\mathrm{subj}\;\, A + E = D$ &#10;\end{document}"/>
  <p:tag name="FILENAME" val="TP_tmp"/>
  <p:tag name="FORMAT" val="emf"/>
  <p:tag name="RES" val="1200"/>
  <p:tag name="BLEND" val="0"/>
  <p:tag name="TRANSPARENT" val="0"/>
  <p:tag name="TBUG" val="0"/>
  <p:tag name="ALLOWFS" val="0"/>
  <p:tag name="ORIGWIDTH" val="162"/>
  <p:tag name="PICTUREFILESIZE" val="9448"/>
</p:tagLst>
</file>

<file path=ppt/tags/tag1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A_{k+1}&amp;=&amp;\mathcal{D}_{\mu_k^{-1}}(D-E_{k} -\mu_k^{-1}Y_k),\\&#10;E_{k+1}&amp;=&amp;\mathcal{S}_{\lambda\mu_k^{-1}}(D-A_{k+1}-\mu_k^{-1}Y_k),\\&#10;Y_{k+1}&amp;=&amp;Y_k + \mu_k(D-A_{k+1}-E_{k+1}).&#10;\end{array}&#10;\end{eqnarray*}&#10;\end{document}&#10;"/>
  <p:tag name="FILENAME" val="TP_tmp"/>
  <p:tag name="FORMAT" val="emf"/>
  <p:tag name="RES" val="1200"/>
  <p:tag name="BLEND" val="0"/>
  <p:tag name="TRANSPARENT" val="0"/>
  <p:tag name="TBUG" val="0"/>
  <p:tag name="ALLOWFS" val="0"/>
  <p:tag name="ORIGWIDTH" val="174"/>
  <p:tag name="PICTUREFILESIZE" val="34140"/>
</p:tagLst>
</file>

<file path=ppt/tags/tag1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D-E_{k} -\mu_k^{-1}Y_k$&#10;\end{document}&#10;"/>
  <p:tag name="FILENAME" val="TP_tmp"/>
  <p:tag name="FORMAT" val="emf"/>
  <p:tag name="RES" val="1200"/>
  <p:tag name="BLEND" val="0"/>
  <p:tag name="TRANSPARENT" val="0"/>
  <p:tag name="TBUG" val="0"/>
  <p:tag name="ALLOWFS" val="0"/>
  <p:tag name="ORIGWIDTH" val="74"/>
  <p:tag name="PICTUREFILESIZE" val="5776"/>
</p:tagLst>
</file>

<file path=ppt/tags/tag1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mu_k^{-1}$&#10;\end{document}&#10;"/>
  <p:tag name="FILENAME" val="TP_tmp"/>
  <p:tag name="FORMAT" val="emf"/>
  <p:tag name="RES" val="1200"/>
  <p:tag name="BLEND" val="0"/>
  <p:tag name="TRANSPARENT" val="0"/>
  <p:tag name="TBUG" val="0"/>
  <p:tag name="ALLOWFS" val="0"/>
  <p:tag name="ORIGWIDTH" val="19"/>
  <p:tag name="PICTUREFILESIZE" val="2276"/>
</p:tagLst>
</file>

<file path=ppt/tags/tag1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noindent If the SVD of $Q$ is $Q=U\Sigma V^T$, &#10;then $\mathcal{D}_{\varepsilon}(Q)=U\mathcal{S}_\varepsilon(\Sigma)V^T$,&#10;&#10;&#10;\end{document}&#10;"/>
  <p:tag name="FILENAME" val="TP_tmp"/>
  <p:tag name="FORMAT" val="emf"/>
  <p:tag name="RES" val="1200"/>
  <p:tag name="BLEND" val="0"/>
  <p:tag name="TRANSPARENT" val="0"/>
  <p:tag name="TBUG" val="0"/>
  <p:tag name="ALLOWFS" val="1"/>
  <p:tag name="ORIGWIDTH" val="257"/>
  <p:tag name="PICTUREFILESIZE" val="12908"/>
</p:tagLst>
</file>

<file path=ppt/tags/tag1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where $\mathcal{S}_\varepsilon(x)=\max(|x|-\varepsilon,0)\sgn(x)$.&#10;&#10;\end{document}&#10;"/>
  <p:tag name="FILENAME" val="TP_tmp"/>
  <p:tag name="FORMAT" val="emf"/>
  <p:tag name="RES" val="1200"/>
  <p:tag name="BLEND" val="0"/>
  <p:tag name="TRANSPARENT" val="0"/>
  <p:tag name="TBUG" val="0"/>
  <p:tag name="ALLOWFS" val="1"/>
  <p:tag name="ORIGWIDTH" val="164"/>
  <p:tag name="PICTUREFILESIZE" val="8408"/>
</p:tagLst>
</file>

<file path=ppt/tags/tag1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U_k&#10;\end{equation*}&#10;\end{document}&#10;"/>
  <p:tag name="FILENAME" val="TP_tmp"/>
  <p:tag name="FORMAT" val="emf"/>
  <p:tag name="RES" val="1200"/>
  <p:tag name="BLEND" val="0"/>
  <p:tag name="TRANSPARENT" val="0"/>
  <p:tag name="TBUG" val="0"/>
  <p:tag name="ALLOWFS" val="0"/>
  <p:tag name="ORIGWIDTH" val="13"/>
  <p:tag name="PICTUREFILESIZE" val="1276"/>
</p:tagLst>
</file>

<file path=ppt/tags/tag1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B_k=\hat{U}_k\Sigma_k\tilde{V}_k^T&#10;\end{equation*}&#10;\end{document}&#10;"/>
  <p:tag name="FILENAME" val="TP_tmp"/>
  <p:tag name="FORMAT" val="emf"/>
  <p:tag name="RES" val="1200"/>
  <p:tag name="BLEND" val="0"/>
  <p:tag name="TRANSPARENT" val="0"/>
  <p:tag name="TBUG" val="0"/>
  <p:tag name="ALLOWFS" val="0"/>
  <p:tag name="ORIGWIDTH" val="65"/>
  <p:tag name="PICTUREFILESIZE" val="5468"/>
</p:tagLst>
</file>

<file path=ppt/tags/tag1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approx (U_k\tilde{U}_k)\Sigma_k(V_k\tilde{V}_k)^T&#10;\end{equation*}&#10;\end{document}&#10;"/>
  <p:tag name="FILENAME" val="TP_tmp"/>
  <p:tag name="FORMAT" val="emf"/>
  <p:tag name="RES" val="1200"/>
  <p:tag name="BLEND" val="0"/>
  <p:tag name="TRANSPARENT" val="0"/>
  <p:tag name="TBUG" val="0"/>
  <p:tag name="ALLOWFS" val="0"/>
  <p:tag name="ORIGWIDTH" val="101"/>
  <p:tag name="PICTUREFILESIZE" val="9372"/>
</p:tagLst>
</file>

<file path=ppt/tags/tag1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 \approx U_k B_k V_k^T&#10;\end{equation*}&#10;\end{document}&#10;"/>
  <p:tag name="FILENAME" val="TP_tmp"/>
  <p:tag name="FORMAT" val="emf"/>
  <p:tag name="RES" val="1200"/>
  <p:tag name="BLEND" val="0"/>
  <p:tag name="TRANSPARENT" val="0"/>
  <p:tag name="TBUG" val="0"/>
  <p:tag name="ALLOWFS" val="0"/>
  <p:tag name="ORIGWIDTH" val="61"/>
  <p:tag name="PICTUREFILESIZE" val="4372"/>
</p:tagLst>
</file>

<file path=ppt/tags/tag1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V_k&#10;\end{equation*}&#10;\end{document}&#10;"/>
  <p:tag name="FILENAME" val="TP_tmp"/>
  <p:tag name="FORMAT" val="emf"/>
  <p:tag name="RES" val="1200"/>
  <p:tag name="BLEND" val="0"/>
  <p:tag name="TRANSPARENT" val="0"/>
  <p:tag name="TBUG" val="0"/>
  <p:tag name="ALLOWFS" val="0"/>
  <p:tag name="ORIGWIDTH" val="13"/>
  <p:tag name="PICTUREFILESIZE" val="1276"/>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mathcal{D}_{\varepsilon}(Q) &amp;=&amp; \argmin_{X}\varepsilon \|X\|_*+\dfrac{1}{2}\|X-Q\|_F^2\\&#10;\end{array}&#10;\end{eqnarray*}&#10;&#10;\end{document}&#10;"/>
  <p:tag name="FILENAME" val="TP_tmp"/>
  <p:tag name="FORMAT" val="emf"/>
  <p:tag name="RES" val="1200"/>
  <p:tag name="BLEND" val="0"/>
  <p:tag name="TRANSPARENT" val="0"/>
  <p:tag name="TBUG" val="0"/>
  <p:tag name="ALLOWFS" val="0"/>
  <p:tag name="ORIGWIDTH" val="190"/>
  <p:tag name="PICTUREFILESIZE" val="10832"/>
</p:tagLst>
</file>

<file path=ppt/tags/tag1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B_k&#10;\end{equation*}&#10;\end{document}&#10;"/>
  <p:tag name="FILENAME" val="TP_tmp"/>
  <p:tag name="FORMAT" val="emf"/>
  <p:tag name="RES" val="1200"/>
  <p:tag name="BLEND" val="0"/>
  <p:tag name="TRANSPARENT" val="0"/>
  <p:tag name="TBUG" val="0"/>
  <p:tag name="ALLOWFS" val="0"/>
  <p:tag name="ORIGWIDTH" val="14"/>
  <p:tag name="PICTUREFILESIZE" val="1276"/>
</p:tagLst>
</file>

<file path=ppt/tags/tag1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B_k&#10;\end{equation*}&#10;\end{document}&#10;"/>
  <p:tag name="FILENAME" val="TP_tmp"/>
  <p:tag name="FORMAT" val="emf"/>
  <p:tag name="RES" val="1200"/>
  <p:tag name="BLEND" val="0"/>
  <p:tag name="TRANSPARENT" val="0"/>
  <p:tag name="TBUG" val="0"/>
  <p:tag name="ALLOWFS" val="0"/>
  <p:tag name="ORIGWIDTH" val="14"/>
  <p:tag name="PICTUREFILESIZE" val="1276"/>
</p:tagLst>
</file>

<file path=ppt/tags/tag1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Sigma_k&#10;\end{equation*}&#10;\end{document}&#10;"/>
  <p:tag name="FILENAME" val="TP_tmp"/>
  <p:tag name="FORMAT" val="emf"/>
  <p:tag name="RES" val="1200"/>
  <p:tag name="BLEND" val="0"/>
  <p:tag name="TRANSPARENT" val="0"/>
  <p:tag name="TBUG" val="0"/>
  <p:tag name="ALLOWFS" val="0"/>
  <p:tag name="ORIGWIDTH" val="13"/>
  <p:tag name="PICTUREFILESIZE" val="1276"/>
</p:tagLst>
</file>

<file path=ppt/tags/tag1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V_k\tilde{V}_k&#10;\end{equation*}&#10;\end{document}&#10;"/>
  <p:tag name="FILENAME" val="TP_tmp"/>
  <p:tag name="FORMAT" val="emf"/>
  <p:tag name="RES" val="1200"/>
  <p:tag name="BLEND" val="0"/>
  <p:tag name="TRANSPARENT" val="0"/>
  <p:tag name="TBUG" val="0"/>
  <p:tag name="ALLOWFS" val="0"/>
  <p:tag name="ORIGWIDTH" val="23"/>
  <p:tag name="PICTUREFILESIZE" val="2776"/>
</p:tagLst>
</file>

<file path=ppt/tags/tag1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U_k\tilde{U}_k&#10;\end{equation*}&#10;\end{document}&#10;"/>
  <p:tag name="FILENAME" val="TP_tmp"/>
  <p:tag name="FORMAT" val="emf"/>
  <p:tag name="RES" val="1200"/>
  <p:tag name="BLEND" val="0"/>
  <p:tag name="TRANSPARENT" val="0"/>
  <p:tag name="TBUG" val="0"/>
  <p:tag name="ALLOWFS" val="0"/>
  <p:tag name="ORIGWIDTH" val="25"/>
  <p:tag name="PICTUREFILESIZE" val="2776"/>
</p:tagLst>
</file>

<file path=ppt/tags/tag1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RGB]{165,0,0} $\min \; \|A\|_* + \lambda \| E \|_1 \;\,\mathrm{subj}\;\, A + E = D$ &#10;\end{document}"/>
  <p:tag name="FILENAME" val="TP_tmp"/>
  <p:tag name="FORMAT" val="emf"/>
  <p:tag name="RES" val="1200"/>
  <p:tag name="BLEND" val="0"/>
  <p:tag name="TRANSPARENT" val="0"/>
  <p:tag name="TBUG" val="0"/>
  <p:tag name="ALLOWFS" val="0"/>
  <p:tag name="ORIGWIDTH" val="162"/>
  <p:tag name="PICTUREFILESIZE" val="9448"/>
</p:tagLst>
</file>

<file path=ppt/tags/tag1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A_{j}=\argmin\limits_A \varepsilon_j\|A\|_* + \frac{1}{2}\|A-Q_j\|_F^2&#10;\end{equation*}&#10;\end{document}&#10;"/>
  <p:tag name="FILENAME" val="TP_tmp"/>
  <p:tag name="FORMAT" val="emf"/>
  <p:tag name="RES" val="1200"/>
  <p:tag name="BLEND" val="0"/>
  <p:tag name="TRANSPARENT" val="0"/>
  <p:tag name="TBUG" val="0"/>
  <p:tag name="ALLOWFS" val="0"/>
  <p:tag name="ORIGWIDTH" val="158"/>
  <p:tag name="PICTUREFILESIZE" val="10736"/>
</p:tagLst>
</file>

<file path=ppt/tags/tag1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j&#10;\end{equation*}&#10;\end{document}&#10;"/>
  <p:tag name="FILENAME" val="TP_tmp"/>
  <p:tag name="FORMAT" val="emf"/>
  <p:tag name="RES" val="1200"/>
  <p:tag name="BLEND" val="0"/>
  <p:tag name="TRANSPARENT" val="0"/>
  <p:tag name="TBUG" val="0"/>
  <p:tag name="ALLOWFS" val="0"/>
  <p:tag name="ORIGWIDTH" val="14"/>
  <p:tag name="PICTUREFILESIZE" val="1276"/>
</p:tagLst>
</file>

<file path=ppt/tags/tag1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j-1}&#10;\end{equation*}&#10;\end{document}&#10;"/>
  <p:tag name="FILENAME" val="TP_tmp"/>
  <p:tag name="FORMAT" val="emf"/>
  <p:tag name="RES" val="1200"/>
  <p:tag name="BLEND" val="0"/>
  <p:tag name="TRANSPARENT" val="0"/>
  <p:tag name="TBUG" val="0"/>
  <p:tag name="ALLOWFS" val="0"/>
  <p:tag name="ORIGWIDTH" val="24"/>
  <p:tag name="PICTUREFILESIZE" val="2276"/>
</p:tagLst>
</file>

<file path=ppt/tags/tag1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j&#10;\end{equation*}&#10;\end{document}&#10;"/>
  <p:tag name="FILENAME" val="TP_tmp"/>
  <p:tag name="FORMAT" val="emf"/>
  <p:tag name="RES" val="1200"/>
  <p:tag name="BLEND" val="0"/>
  <p:tag name="TRANSPARENT" val="0"/>
  <p:tag name="TBUG" val="0"/>
  <p:tag name="ALLOWFS" val="0"/>
  <p:tag name="ORIGWIDTH" val="14"/>
  <p:tag name="PICTUREFILESIZE" val="1276"/>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mathcal{S}_{\varepsilon}(Q) &amp;=&amp; \argmin_{X}\varepsilon \|X\|_1+\dfrac{1}{2}\|X-Q\|_F^2\\&#10;\end{array}&#10;\end{eqnarray*}&#10;&#10;\end{document}&#10;"/>
  <p:tag name="FILENAME" val="TP_tmp"/>
  <p:tag name="FORMAT" val="emf"/>
  <p:tag name="RES" val="1200"/>
  <p:tag name="BLEND" val="0"/>
  <p:tag name="TRANSPARENT" val="0"/>
  <p:tag name="TBUG" val="0"/>
  <p:tag name="ALLOWFS" val="0"/>
  <p:tag name="ORIGWIDTH" val="189"/>
  <p:tag name="PICTUREFILESIZE" val="10832"/>
</p:tagLst>
</file>

<file path=ppt/tags/tag1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j&#10;\end{equation*}&#10;\end{document}&#10;"/>
  <p:tag name="FILENAME" val="TP_tmp"/>
  <p:tag name="FORMAT" val="emf"/>
  <p:tag name="RES" val="1200"/>
  <p:tag name="BLEND" val="0"/>
  <p:tag name="TRANSPARENT" val="0"/>
  <p:tag name="TBUG" val="0"/>
  <p:tag name="ALLOWFS" val="0"/>
  <p:tag name="ORIGWIDTH" val="14"/>
  <p:tag name="PICTUREFILESIZE" val="1276"/>
</p:tagLst>
</file>

<file path=ppt/tags/tag1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1&#10;\end{equation*}&#10;\end{document}&#10;"/>
  <p:tag name="FILENAME" val="TP_tmp"/>
  <p:tag name="FORMAT" val="emf"/>
  <p:tag name="RES" val="1200"/>
  <p:tag name="BLEND" val="0"/>
  <p:tag name="TRANSPARENT" val="0"/>
  <p:tag name="TBUG" val="0"/>
  <p:tag name="ALLOWFS" val="0"/>
  <p:tag name="ORIGWIDTH" val="10"/>
  <p:tag name="PICTUREFILESIZE" val="1276"/>
</p:tagLst>
</file>

<file path=ppt/tags/tag1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1&#10;\end{equation*}&#10;\end{document}&#10;"/>
  <p:tag name="FILENAME" val="TP_tmp"/>
  <p:tag name="FORMAT" val="emf"/>
  <p:tag name="RES" val="1200"/>
  <p:tag name="BLEND" val="0"/>
  <p:tag name="TRANSPARENT" val="0"/>
  <p:tag name="TBUG" val="0"/>
  <p:tag name="ALLOWFS" val="0"/>
  <p:tag name="ORIGWIDTH" val="10"/>
  <p:tag name="PICTUREFILESIZE" val="1276"/>
</p:tagLst>
</file>

<file path=ppt/tags/tag1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j-1}&#10;\end{equation*}&#10;\end{document}&#10;"/>
  <p:tag name="FILENAME" val="TP_tmp"/>
  <p:tag name="FORMAT" val="emf"/>
  <p:tag name="RES" val="1200"/>
  <p:tag name="BLEND" val="0"/>
  <p:tag name="TRANSPARENT" val="0"/>
  <p:tag name="TBUG" val="0"/>
  <p:tag name="ALLOWFS" val="0"/>
  <p:tag name="ORIGWIDTH" val="24"/>
  <p:tag name="PICTUREFILESIZE" val="2276"/>
</p:tagLst>
</file>

<file path=ppt/tags/tag1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j-1}&#10;\end{equation*}&#10;\end{document}&#10;"/>
  <p:tag name="FILENAME" val="TP_tmp"/>
  <p:tag name="FORMAT" val="emf"/>
  <p:tag name="RES" val="1200"/>
  <p:tag name="BLEND" val="0"/>
  <p:tag name="TRANSPARENT" val="0"/>
  <p:tag name="TBUG" val="0"/>
  <p:tag name="ALLOWFS" val="0"/>
  <p:tag name="ORIGWIDTH" val="24"/>
  <p:tag name="PICTUREFILESIZE" val="2276"/>
</p:tagLst>
</file>

<file path=ppt/tags/tag1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K(A,q_1,k)=\span\{q_1,Aq_1,\cdots,A^{k-1}q_1\}.&#10;\end{equation*}&#10;\end{document}&#10;"/>
  <p:tag name="FILENAME" val="TP_tmp"/>
  <p:tag name="FORMAT" val="emf"/>
  <p:tag name="RES" val="1200"/>
  <p:tag name="BLEND" val="0"/>
  <p:tag name="TRANSPARENT" val="0"/>
  <p:tag name="TBUG" val="0"/>
  <p:tag name="ALLOWFS" val="0"/>
  <p:tag name="ORIGWIDTH" val="181"/>
  <p:tag name="PICTUREFILESIZE" val="12024"/>
</p:tagLst>
</file>

<file path=ppt/tags/tag1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k=(q_1,q_2,\cdots,q_k)&#10;\end{equation*}&#10;\end{document}&#10;"/>
  <p:tag name="FILENAME" val="TP_tmp"/>
  <p:tag name="FORMAT" val="emf"/>
  <p:tag name="RES" val="1200"/>
  <p:tag name="BLEND" val="0"/>
  <p:tag name="TRANSPARENT" val="0"/>
  <p:tag name="TBUG" val="0"/>
  <p:tag name="ALLOWFS" val="0"/>
  <p:tag name="ORIGWIDTH" val="91"/>
  <p:tag name="PICTUREFILESIZE" val="6756"/>
</p:tagLst>
</file>

<file path=ppt/tags/tag1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K(A,q_1,k)&#10;\end{equation*}&#10;\end{document}&#10;"/>
  <p:tag name="FILENAME" val="TP_tmp"/>
  <p:tag name="FORMAT" val="emf"/>
  <p:tag name="RES" val="1200"/>
  <p:tag name="BLEND" val="0"/>
  <p:tag name="TRANSPARENT" val="0"/>
  <p:tag name="TBUG" val="0"/>
  <p:tag name="ALLOWFS" val="0"/>
  <p:tag name="ORIGWIDTH" val="49"/>
  <p:tag name="PICTUREFILESIZE" val="3564"/>
</p:tagLst>
</file>

<file path=ppt/tags/tag1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AQ_k = Q_k T_k \Longrightarrow A \approx Q_k T_k Q_k^T&#10;\end{equation*}&#10;\end{document}&#10;"/>
  <p:tag name="FILENAME" val="TP_tmp"/>
  <p:tag name="FORMAT" val="emf"/>
  <p:tag name="RES" val="1200"/>
  <p:tag name="BLEND" val="0"/>
  <p:tag name="TRANSPARENT" val="0"/>
  <p:tag name="TBUG" val="0"/>
  <p:tag name="ALLOWFS" val="0"/>
  <p:tag name="ORIGWIDTH" val="139"/>
  <p:tag name="PICTUREFILESIZE" val="8968"/>
</p:tagLst>
</file>

<file path=ppt/tags/tag1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T_k&#10;\end{equation*}&#10;\end{document}&#10;"/>
  <p:tag name="FILENAME" val="TP_tmp"/>
  <p:tag name="FORMAT" val="emf"/>
  <p:tag name="RES" val="1200"/>
  <p:tag name="BLEND" val="0"/>
  <p:tag name="TRANSPARENT" val="0"/>
  <p:tag name="TBUG" val="0"/>
  <p:tag name="ALLOWFS" val="0"/>
  <p:tag name="ORIGWIDTH" val="13"/>
  <p:tag name="PICTUREFILESIZE" val="1276"/>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RGB]{165,0,0} $\min \; \|A\|_* + \lambda \| E \|_1 \;\,\mathrm{subj}\;\, A + E = D$ &#10;\end{document}"/>
  <p:tag name="FILENAME" val="TP_tmp"/>
  <p:tag name="FORMAT" val="emf"/>
  <p:tag name="RES" val="1200"/>
  <p:tag name="BLEND" val="0"/>
  <p:tag name="TRANSPARENT" val="0"/>
  <p:tag name="TBUG" val="0"/>
  <p:tag name="ALLOWFS" val="0"/>
  <p:tag name="ORIGWIDTH" val="162"/>
  <p:tag name="PICTUREFILESIZE" val="9448"/>
</p:tagLst>
</file>

<file path=ppt/tags/tag1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T_k&#10;\end{equation*}&#10;\end{document}&#10;"/>
  <p:tag name="FILENAME" val="TP_tmp"/>
  <p:tag name="FORMAT" val="emf"/>
  <p:tag name="RES" val="1200"/>
  <p:tag name="BLEND" val="0"/>
  <p:tag name="TRANSPARENT" val="0"/>
  <p:tag name="TBUG" val="0"/>
  <p:tag name="ALLOWFS" val="0"/>
  <p:tag name="ORIGWIDTH" val="13"/>
  <p:tag name="PICTUREFILESIZE" val="1276"/>
</p:tagLst>
</file>

<file path=ppt/tags/tag1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T_k=U_k\Lambda_kU_k^T&#10;\end{equation*}&#10;\end{document}&#10;"/>
  <p:tag name="FILENAME" val="TP_tmp"/>
  <p:tag name="FORMAT" val="emf"/>
  <p:tag name="RES" val="1200"/>
  <p:tag name="BLEND" val="0"/>
  <p:tag name="TRANSPARENT" val="0"/>
  <p:tag name="TBUG" val="0"/>
  <p:tag name="ALLOWFS" val="0"/>
  <p:tag name="ORIGWIDTH" val="63"/>
  <p:tag name="PICTUREFILESIZE" val="4872"/>
</p:tagLst>
</file>

<file path=ppt/tags/tag1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A\approx (Q_kU_k)\Lambda_k(Q_kU_k)^T&#10;\end{equation*}&#10;\end{document}&#10;"/>
  <p:tag name="FILENAME" val="TP_tmp"/>
  <p:tag name="FORMAT" val="emf"/>
  <p:tag name="RES" val="1200"/>
  <p:tag name="BLEND" val="0"/>
  <p:tag name="TRANSPARENT" val="0"/>
  <p:tag name="TBUG" val="0"/>
  <p:tag name="ALLOWFS" val="0"/>
  <p:tag name="ORIGWIDTH" val="105"/>
  <p:tag name="PICTUREFILESIZE" val="8372"/>
</p:tagLst>
</file>

<file path=ppt/tags/tag1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1,Aq_1,\cdots,A^{k-1}q_1\}&#10;\end{equation*}&#10;\end{document}&#10;"/>
  <p:tag name="FILENAME" val="TP_tmp"/>
  <p:tag name="FORMAT" val="emf"/>
  <p:tag name="RES" val="1200"/>
  <p:tag name="BLEND" val="0"/>
  <p:tag name="TRANSPARENT" val="0"/>
  <p:tag name="TBUG" val="0"/>
  <p:tag name="ALLOWFS" val="0"/>
  <p:tag name="ORIGWIDTH" val="97"/>
  <p:tag name="PICTUREFILESIZE" val="7756"/>
</p:tagLst>
</file>

<file path=ppt/tags/tag1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AQ_k = Q_k T_k&#10;\end{equation*}&#10;\end{document}&#10;"/>
  <p:tag name="FILENAME" val="TP_tmp"/>
  <p:tag name="FORMAT" val="emf"/>
  <p:tag name="RES" val="1200"/>
  <p:tag name="BLEND" val="0"/>
  <p:tag name="TRANSPARENT" val="0"/>
  <p:tag name="TBUG" val="0"/>
  <p:tag name="ALLOWFS" val="0"/>
  <p:tag name="ORIGWIDTH" val="59"/>
  <p:tag name="PICTUREFILESIZE" val="3872"/>
</p:tagLst>
</file>

<file path=ppt/tags/tag1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k&#10;\end{equation*}&#10;\end{document}&#10;"/>
  <p:tag name="FILENAME" val="TP_tmp"/>
  <p:tag name="FORMAT" val="emf"/>
  <p:tag name="RES" val="1200"/>
  <p:tag name="BLEND" val="0"/>
  <p:tag name="TRANSPARENT" val="0"/>
  <p:tag name="TBUG" val="0"/>
  <p:tag name="ALLOWFS" val="0"/>
  <p:tag name="ORIGWIDTH" val="15"/>
  <p:tag name="PICTUREFILESIZE" val="1276"/>
</p:tagLst>
</file>

<file path=ppt/tags/tag1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tilde{A}=\left(&#10;\begin{array}{cc}&#10;0 &amp; A\\&#10;A^T &amp; 0&#10;\end{array}&#10;\right)&#10;\end{equation*}&#10;\end{document}&#10;"/>
  <p:tag name="FILENAME" val="TP_tmp"/>
  <p:tag name="FORMAT" val="emf"/>
  <p:tag name="RES" val="1200"/>
  <p:tag name="BLEND" val="0"/>
  <p:tag name="TRANSPARENT" val="0"/>
  <p:tag name="TBUG" val="0"/>
  <p:tag name="ALLOWFS" val="0"/>
  <p:tag name="ORIGWIDTH" val="77"/>
  <p:tag name="PICTUREFILESIZE" val="4872"/>
</p:tagLst>
</file>

<file path=ppt/tags/tag1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A \approx U_kB_kV_k^T,&#10;\end{equation*}&#10;where columns of $U_k$ and $V_k$ are orthonormal and $B_k$ is bidiagonal.&#10;\end{document}&#10;"/>
  <p:tag name="FILENAME" val="TP_tmp"/>
  <p:tag name="FORMAT" val="emf"/>
  <p:tag name="RES" val="1200"/>
  <p:tag name="BLEND" val="0"/>
  <p:tag name="TRANSPARENT" val="0"/>
  <p:tag name="TBUG" val="0"/>
  <p:tag name="ALLOWFS" val="0"/>
  <p:tag name="ORIGWIDTH" val="296"/>
  <p:tag name="PICTUREFILESIZE" val="14000"/>
</p:tagLst>
</file>

<file path=ppt/tags/tag1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B_k&#10;\end{equation*}&#10;\end{document}&#10;"/>
  <p:tag name="FILENAME" val="TP_tmp"/>
  <p:tag name="FORMAT" val="emf"/>
  <p:tag name="RES" val="1200"/>
  <p:tag name="BLEND" val="0"/>
  <p:tag name="TRANSPARENT" val="0"/>
  <p:tag name="TBUG" val="0"/>
  <p:tag name="ALLOWFS" val="0"/>
  <p:tag name="ORIGWIDTH" val="14"/>
  <p:tag name="PICTUREFILESIZE" val="1276"/>
</p:tagLst>
</file>

<file path=ppt/tags/tag1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tilde{q}_1=\left(&#10;\begin{array}{cc}&#10;u_1\\&#10;0&#10;\end{array}&#10;\right)&#10;\end{equation*}&#10;\end{document}&#10;"/>
  <p:tag name="FILENAME" val="TP_tmp"/>
  <p:tag name="FORMAT" val="emf"/>
  <p:tag name="RES" val="1200"/>
  <p:tag name="BLEND" val="0"/>
  <p:tag name="TRANSPARENT" val="0"/>
  <p:tag name="TBUG" val="0"/>
  <p:tag name="ALLOWFS" val="0"/>
  <p:tag name="ORIGWIDTH" val="58"/>
  <p:tag name="PICTUREFILESIZE" val="4776"/>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mathcal{S}_{\varepsilon}(q) &amp;=&amp; \max(|q|-\varepsilon,0)\sgn(q)&#10;\end{array}&#10;\end{eqnarray*}&#10;&#10;\end{document}&#10;"/>
  <p:tag name="FILENAME" val="TP_tmp"/>
  <p:tag name="FORMAT" val="emf"/>
  <p:tag name="RES" val="1200"/>
  <p:tag name="BLEND" val="0"/>
  <p:tag name="TRANSPARENT" val="0"/>
  <p:tag name="TBUG" val="0"/>
  <p:tag name="ALLOWFS" val="0"/>
  <p:tag name="ORIGWIDTH" val="144"/>
  <p:tag name="PICTUREFILESIZE" val="7428"/>
</p:tagLst>
</file>

<file path=ppt/tags/tag1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k=(X_1,X_2,\cdots,X_k)&#10;\end{equation*}&#10;\end{document}&#10;"/>
  <p:tag name="FILENAME" val="TP_tmp"/>
  <p:tag name="FORMAT" val="emf"/>
  <p:tag name="RES" val="1200"/>
  <p:tag name="BLEND" val="0"/>
  <p:tag name="TRANSPARENT" val="0"/>
  <p:tag name="TBUG" val="0"/>
  <p:tag name="ALLOWFS" val="0"/>
  <p:tag name="ORIGWIDTH" val="102"/>
  <p:tag name="PICTUREFILESIZE" val="6756"/>
</p:tagLst>
</file>

<file path=ppt/tags/tag1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AQ_k = Q_k T_k&#10;\end{equation*}&#10;\end{document}&#10;"/>
  <p:tag name="FILENAME" val="TP_tmp"/>
  <p:tag name="FORMAT" val="emf"/>
  <p:tag name="RES" val="1200"/>
  <p:tag name="BLEND" val="0"/>
  <p:tag name="TRANSPARENT" val="0"/>
  <p:tag name="TBUG" val="0"/>
  <p:tag name="ALLOWFS" val="0"/>
  <p:tag name="ORIGWIDTH" val="59"/>
  <p:tag name="PICTUREFILESIZE" val="3872"/>
</p:tagLst>
</file>

<file path=ppt/tags/tag1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T_k&#10;\end{equation*}&#10;\end{document}&#10;"/>
  <p:tag name="FILENAME" val="TP_tmp"/>
  <p:tag name="FORMAT" val="emf"/>
  <p:tag name="RES" val="1200"/>
  <p:tag name="BLEND" val="0"/>
  <p:tag name="TRANSPARENT" val="0"/>
  <p:tag name="TBUG" val="0"/>
  <p:tag name="ALLOWFS" val="0"/>
  <p:tag name="ORIGWIDTH" val="13"/>
  <p:tag name="PICTUREFILESIZE" val="1276"/>
</p:tagLst>
</file>

<file path=ppt/tags/tag1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k&#10;\end{equation*}&#10;\end{document}&#10;"/>
  <p:tag name="FILENAME" val="TP_tmp"/>
  <p:tag name="FORMAT" val="emf"/>
  <p:tag name="RES" val="1200"/>
  <p:tag name="BLEND" val="0"/>
  <p:tag name="TRANSPARENT" val="0"/>
  <p:tag name="TBUG" val="0"/>
  <p:tag name="ALLOWFS" val="0"/>
  <p:tag name="ORIGWIDTH" val="15"/>
  <p:tag name="PICTUREFILESIZE" val="1276"/>
</p:tagLst>
</file>

<file path=ppt/tags/tag1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X_i&#10;\end{equation*}&#10;\end{document}&#10;"/>
  <p:tag name="FILENAME" val="TP_tmp"/>
  <p:tag name="FORMAT" val="emf"/>
  <p:tag name="RES" val="1200"/>
  <p:tag name="BLEND" val="0"/>
  <p:tag name="TRANSPARENT" val="0"/>
  <p:tag name="TBUG" val="0"/>
  <p:tag name="ALLOWFS" val="0"/>
  <p:tag name="ORIGWIDTH" val="13"/>
  <p:tag name="PICTUREFILESIZE" val="1276"/>
</p:tagLst>
</file>

<file path=ppt/tags/tag1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T_k=\left(&#10;\begin{array}{cccc}&#10;M_1 &amp; B_1^T &amp; \cdots &amp; 0\\&#10;B_1 &amp; M_2 &amp;\ddots &amp; \vdots\\&#10;\vdots &amp; \ddots &amp; \ddots &amp; B_{k-1}^T \\&#10;0 &amp;\cdots &amp; B_{k-1} &amp; M_k&#10;\end{array}&#10;\right)&#10;\end{equation*}&#10;\end{document}&#10;"/>
  <p:tag name="FILENAME" val="TP_tmp"/>
  <p:tag name="FORMAT" val="emf"/>
  <p:tag name="RES" val="1200"/>
  <p:tag name="BLEND" val="0"/>
  <p:tag name="TRANSPARENT" val="0"/>
  <p:tag name="TBUG" val="0"/>
  <p:tag name="ALLOWFS" val="0"/>
  <p:tag name="ORIGWIDTH" val="155"/>
  <p:tag name="PICTUREFILESIZE" val="17560"/>
</p:tagLst>
</file>

<file path=ppt/tags/tag1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usepackage{algorithm}&#10;\usepackage{algorithmic}&#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algorithm}[h]&#10;   \caption{Block Lanczos Procedure}&#10;   \label{Block_Lanczos}&#10;\begin{algorithmic}&#10;   \STATE  {\bf Input:} $m\times m$ symmetric matrix $A$, $m\times r$ orthogonal matrix $X_1$, $k$.&#10;   \STATE 1. Initialization: $M_1=X_1^TAX_1$; $B_0=0$.&#10;   \STATE 2. \FOR {$l=1:k-1$}&#10;     \STATE $R_l=AX_l-X_lM_l-X_{l-1}B_{l-1}^T$;&#10;     \STATE $(X_{l+1},B_l)=qr(R_l)$; (The QR decomposition)&#10;     \STATE $M_{l+1}=X_{l+1}^TAX_{l+1}$;&#10;   \ENDFOR&#10;   \STATE {\bf Output:} $Q_k=(X_1,\cdots,X_k)$ and $T_k$.&#10;\end{algorithmic}&#10;\end{algorithm}\vspace{-1.5em}&#10;\begin{algorithm}[h]&#10;   \caption{Block Lanczos for EVD}&#10;   \label{Block_Lanczos_EVD}&#10;\begin{algorithmic}&#10;   \STATE  {\bfseries Input:} $m\times m$ symmetric matrix $A$, $m\times r$ orthogonal matrix $X_1$, $k$.&#10;   \STATE 1. Compute $Q_k$ and $T_k$ by&#10;   Algorithm 1.&#10;   \STATE 2. Compute EVD of $T_k$: $T_k=U_k\Lambda_k U_k^T$, where the eigenvalues on the diagonal of $\Lambda$&#10;    are in a decreasing order.&#10;   \STATE {\bfseries Output:} $U=Q_kU_k(:,1:r)$, $\Lambda=\Lambda_k(1:r,1:r)$.&#10;\end{algorithmic}&#10;\end{algorithm}&#10;&#10;\end{document}&#10;"/>
  <p:tag name="FILENAME" val="TP_tmp"/>
  <p:tag name="FORMAT" val="emf"/>
  <p:tag name="RES" val="1200"/>
  <p:tag name="BLEND" val="0"/>
  <p:tag name="TRANSPARENT" val="0"/>
  <p:tag name="TBUG" val="0"/>
  <p:tag name="ALLOWFS" val="0"/>
  <p:tag name="ORIGWIDTH" val="347"/>
  <p:tag name="PICTUREFILESIZE" val="105572"/>
</p:tagLst>
</file>

<file path=ppt/tags/tag1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renewcommand{\span}{\mbox{span}}&#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tilde{A}=\left(&#10;\begin{array}{cc}&#10;0 &amp; A\\&#10;A^T &amp; 0&#10;\end{array}&#10;\right)&#10;\end{equation*}&#10;\end{document}&#10;"/>
  <p:tag name="FILENAME" val="TP_tmp"/>
  <p:tag name="FORMAT" val="emf"/>
  <p:tag name="RES" val="1200"/>
  <p:tag name="BLEND" val="0"/>
  <p:tag name="TRANSPARENT" val="0"/>
  <p:tag name="TBUG" val="0"/>
  <p:tag name="ALLOWFS" val="0"/>
  <p:tag name="ORIGWIDTH" val="77"/>
  <p:tag name="PICTUREFILESIZE" val="4872"/>
</p:tagLst>
</file>

<file path=ppt/tags/tag1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Q_{j-1}&#10;\end{equation*}&#10;\end{document}&#10;"/>
  <p:tag name="FILENAME" val="TP_tmp"/>
  <p:tag name="FORMAT" val="emf"/>
  <p:tag name="RES" val="1200"/>
  <p:tag name="BLEND" val="0"/>
  <p:tag name="TRANSPARENT" val="0"/>
  <p:tag name="TBUG" val="0"/>
  <p:tag name="ALLOWFS" val="0"/>
  <p:tag name="ORIGWIDTH" val="24"/>
  <p:tag name="PICTUREFILESIZE" val="2276"/>
</p:tagLst>
</file>

<file path=ppt/tags/tag1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table*}&#10;\begin{center}&#10;\label{BLWS-ADM} \caption{BLWS-ADM vs. ADM on different&#10;synthetic data. $\hat{A}$ and $\hat{E}$ are the computed low rank&#10;and sparse matrices and $A$ is the ground truth. }&#10;\begin{tabular}{|l|l|lllll|}&#10;\hline&#10;{$m$}    &amp; $method$ &amp; {$\frac{\| \hat A - A \|_F}{\|A\|_F}$} &amp; $rank(\hat A)$ &amp; $\|\hat E\|_0$  &amp; \#$iter$  &amp; $time(s)$\\&#10;\hline&#10;500 &amp; ADM &amp; 5.27e-006 &amp; 50 &amp; 25009 &amp; 30 &amp; 4.07 \\&#10;500 &amp; BLWS-ADM &amp; 9.64e-006 &amp; 50 &amp; 25008 &amp; 30 &amp; 2.07 \\&#10;\hline&#10;1000 &amp; ADM &amp; 3.99e-006 &amp; 100 &amp; 100021 &amp; 29 &amp; 23.09 \\&#10;1000 &amp; BLWS-ADM &amp; 6.05e-006 &amp; 100 &amp; 100015 &amp; 30 &amp; 9.25 \\&#10;\hline&#10;2000 &amp; ADM &amp; 2.80e-006 &amp; 200 &amp; 400064 &amp; 28 &amp; 154.80 \\&#10;2000 &amp; BLWS-ADM &amp; 4.30e-006 &amp; 200 &amp; 400008 &amp; 30 &amp; 53.37 \\&#10;\hline&#10;3000 &amp; ADM &amp; 2.52e-006 &amp; 300 &amp; 900075 &amp; 28 &amp; 477.13 \\&#10;3000 &amp; BLWS-ADM &amp; 3.90e-006 &amp; 300 &amp; 900006 &amp; 30 &amp; 149.19\\&#10;\hline&#10;\end{tabular}&#10;\end{center}&#10;\end{table*}&#10;\end{document}&#10;"/>
  <p:tag name="FILENAME" val="TP_tmp"/>
  <p:tag name="FORMAT" val="emf"/>
  <p:tag name="RES" val="1200"/>
  <p:tag name="BLEND" val="0"/>
  <p:tag name="TRANSPARENT" val="0"/>
  <p:tag name="TBUG" val="0"/>
  <p:tag name="ALLOWFS" val="0"/>
  <p:tag name="ORIGWIDTH" val="346"/>
  <p:tag name="PICTUREFILESIZE" val="62568"/>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mathcal{D}_{\varepsilon}(Q) &amp;=&amp; \argmin_{X}\varepsilon \|X\|_*+\dfrac{1}{2}\|X-Q\|_F^2\\&#10;\end{array}&#10;\end{eqnarray*}&#10;&#10;\end{document}&#10;"/>
  <p:tag name="FILENAME" val="TP_tmp"/>
  <p:tag name="FORMAT" val="emf"/>
  <p:tag name="RES" val="1200"/>
  <p:tag name="BLEND" val="0"/>
  <p:tag name="TRANSPARENT" val="0"/>
  <p:tag name="TBUG" val="0"/>
  <p:tag name="ALLOWFS" val="0"/>
  <p:tag name="ORIGWIDTH" val="190"/>
  <p:tag name="PICTUREFILESIZE" val="10832"/>
</p:tagLst>
</file>

<file path=ppt/tags/tag1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table*}&#10;\begin{center}&#10;\label{BLWS-SVT} \caption{BLWS-SVT vs. SVT on synthetic&#10;data. $\hat{A}$ is the recovered low rank matrix and $A$ is the&#10;ground truth. $m$ is the size of matrix and $n$ is the number of&#10;sampled entries. $d_r=r(2m-r)$ is the DOF&#10;in an $m\times m$ matrix of rank $r$.}&#10;\begin{tabular}{|llll|l|lll|}&#10;\hline&#10;{$m$} &amp; $r$ &amp; $n/d_r$ &amp; $n/m^2$ &amp; $algorithm$ &amp; $time(s)$ &amp; \#$iter$ &amp; {$\frac{\| \hat A - A \|_F}{\|A\|_F}$}  \\&#10;\hline \hline&#10;5000 &amp; 10 &amp; 6 &amp; 0.024 &amp; SVT &amp; 72.57 &amp; 123 &amp; 1.73e-004 \\&#10;5000 &amp; 10 &amp; 6 &amp; 0.024 &amp; BLWS-SVT &amp; 20.02 &amp; 123 &amp; 1.74e-004 \\&#10;\hline&#10;5000 &amp; 50 &amp; 5 &amp; 0.1 &amp; SVT &amp; 438.81 &amp; 107 &amp; 1.63e-004 \\&#10;5000 &amp; 50 &amp; 5 &amp; 0.1 &amp; BLWS-SVT &amp; 279.08 &amp; 108 &amp; 1.55e-004 \\&#10;\hline&#10;&#10;5000 &amp; 100 &amp; 4 &amp; 0.158 &amp; SVT &amp; 1783.26 &amp; 122 &amp; 1.73e-004 \\&#10;5000 &amp; 100 &amp; 4 &amp; 0.158 &amp; BLWS-SVT &amp; 1175.91 &amp; 122 &amp; 1.74e-004\\&#10;&#10;\hline&#10;10000 &amp; 10 &amp; 6 &amp; 0.012 &amp; SVT &amp; 135.90 &amp; 123 &amp; 1.68e-004 \\&#10;10000 &amp; 10 &amp; 6 &amp; 0.012 &amp; BLWS-SVT &amp; 42.80 &amp; 123 &amp; 1.70e-004 \\&#10;\hline&#10;&#10;10000 &amp; 50 &amp; 5 &amp; 0.050 &amp; SVT &amp; 1156.25 &amp; 110 &amp; 1.58e-004\\&#10;10000 &amp; 50 &amp; 5 &amp; 0.050 &amp; BLWS-SVT&amp; 736.01 &amp; 110 &amp; 1.60e-004\\&#10;&#10;\hline&#10;20000 &amp; 10 &amp; 6 &amp; 0.006 &amp; SVT &amp; 251.13 &amp; 123 &amp; 1.74e-004 \\&#10;20000 &amp; 10 &amp; 6 &amp; 0.006 &amp; BLWS-SVT &amp; 101.47 &amp; 124 &amp; 1.68e-004 \\&#10;\hline&#10;30000 &amp; 10 &amp; 6 &amp; 0.004 &amp; SVT &amp; 449.34 &amp; 124 &amp; 1.75e-004 \\&#10;30000 &amp; 10 &amp; 6 &amp; 0.004 &amp; BLWS-SVT  &amp; 171.40 &amp; 125 &amp; 1.69e-004 \\&#10;\hline&#10;&#10;\end{tabular}&#10;\end{center}&#10;\end{table*}&#10;\end{document}&#10;"/>
  <p:tag name="FILENAME" val="TP_tmp"/>
  <p:tag name="FORMAT" val="emf"/>
  <p:tag name="RES" val="1200"/>
  <p:tag name="BLEND" val="0"/>
  <p:tag name="TRANSPARENT" val="0"/>
  <p:tag name="TBUG" val="0"/>
  <p:tag name="ALLOWFS" val="0"/>
  <p:tag name="ORIGWIDTH" val="347"/>
  <p:tag name="PICTUREFILESIZE" val="101304"/>
</p:tagLst>
</file>

<file path=ppt/tags/tag1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A\|_*+\lambda\|E\|_1 \mbox{ subj } D=A+E,A\geq 0.$$&#10;&#10;\end{document}&#10;"/>
  <p:tag name="FILENAME" val="TP_tmp"/>
  <p:tag name="FORMAT" val="emf"/>
  <p:tag name="RES" val="1200"/>
  <p:tag name="BLEND" val="0"/>
  <p:tag name="TRANSPARENT" val="0"/>
  <p:tag name="TBUG" val="0"/>
  <p:tag name="ALLOWFS" val="0"/>
  <p:tag name="ORIGWIDTH" val="190"/>
  <p:tag name="PICTUREFILESIZE" val="10948"/>
</p:tagLst>
</file>

<file path=ppt/tags/tag16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A\|_*+\lambda\|E\|_1 \mbox{ subj } D\circ \tau=A+E.$$&#10;&#10;\end{document}&#10;"/>
  <p:tag name="FILENAME" val="TP_tmp"/>
  <p:tag name="FORMAT" val="emf"/>
  <p:tag name="RES" val="1200"/>
  <p:tag name="BLEND" val="0"/>
  <p:tag name="TRANSPARENT" val="0"/>
  <p:tag name="TBUG" val="0"/>
  <p:tag name="ALLOWFS" val="0"/>
  <p:tag name="ORIGWIDTH" val="175"/>
  <p:tag name="PICTUREFILESIZE" val="10352"/>
</p:tagLst>
</file>

<file path=ppt/tags/tag16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A\|_*+\lambda\|E\|_1 \mbox{ subj } D=A+E,E\geq 0.$$&#10;&#10;\end{document}&#10;"/>
  <p:tag name="FILENAME" val="TP_tmp"/>
  <p:tag name="FORMAT" val="emf"/>
  <p:tag name="RES" val="1200"/>
  <p:tag name="BLEND" val="0"/>
  <p:tag name="TRANSPARENT" val="0"/>
  <p:tag name="TBUG" val="0"/>
  <p:tag name="ALLOWFS" val="0"/>
  <p:tag name="ORIGWIDTH" val="191"/>
  <p:tag name="PICTUREFILESIZE" val="10948"/>
</p:tagLst>
</file>

<file path=ppt/tags/tag16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black} $D\circ \tau \;=\; A \,+\, E$ &#10;\end{document}"/>
  <p:tag name="FILENAME" val="TP_tmp"/>
  <p:tag name="FORMAT" val="png16m"/>
  <p:tag name="RES" val="1200"/>
  <p:tag name="BLEND" val="0"/>
  <p:tag name="TRANSPARENT" val="0"/>
  <p:tag name="TBUG" val="0"/>
  <p:tag name="ALLOWFS" val="0"/>
  <p:tag name="ORIGWIDTH" val="73"/>
  <p:tag name="PICTUREFILESIZE" val="3237"/>
</p:tagLst>
</file>

<file path=ppt/tags/tag1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black} $\min \;\; \| A \|_* \,+ \, \lambda \| E \|_1$ &#10;\end{document}"/>
  <p:tag name="FILENAME" val="TP_tmp"/>
  <p:tag name="FORMAT" val="png16m"/>
  <p:tag name="RES" val="1200"/>
  <p:tag name="BLEND" val="0"/>
  <p:tag name="TRANSPARENT" val="0"/>
  <p:tag name="TBUG" val="0"/>
  <p:tag name="ALLOWFS" val="0"/>
  <p:tag name="ORIGWIDTH" val="90"/>
  <p:tag name="PICTUREFILESIZE" val="398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RGB]{165,0,0} $\min \; \|A\|_* + \lambda \| E \|_1 \;\,\mathrm{subj}\;\, A + E = D$ &#10;\end{document}"/>
  <p:tag name="FILENAME" val="TP_tmp"/>
  <p:tag name="FORMAT" val="emf"/>
  <p:tag name="RES" val="1200"/>
  <p:tag name="BLEND" val="0"/>
  <p:tag name="TRANSPARENT" val="0"/>
  <p:tag name="TBUG" val="0"/>
  <p:tag name="ALLOWFS" val="0"/>
  <p:tag name="ORIGWIDTH" val="162"/>
  <p:tag name="PICTUREFILESIZE" val="9448"/>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mathcal{D}_\varepsilon(Q)=U\mathcal{S}_\varepsilon(\Sigma)V^T&#10;\end{array}&#10;\end{eqnarray*}&#10;&#10;\end{document}&#10;"/>
  <p:tag name="FILENAME" val="TP_tmp"/>
  <p:tag name="FORMAT" val="emf"/>
  <p:tag name="RES" val="1200"/>
  <p:tag name="BLEND" val="0"/>
  <p:tag name="TRANSPARENT" val="0"/>
  <p:tag name="TBUG" val="0"/>
  <p:tag name="ALLOWFS" val="0"/>
  <p:tag name="ORIGWIDTH" val="91"/>
  <p:tag name="PICTUREFILESIZE" val="6064"/>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Q=U\Sigma V^T$&#10;&#10;\end{document}&#10;"/>
  <p:tag name="FILENAME" val="TP_tmp"/>
  <p:tag name="FORMAT" val="emf"/>
  <p:tag name="RES" val="1200"/>
  <p:tag name="BLEND" val="0"/>
  <p:tag name="TRANSPARENT" val="0"/>
  <p:tag name="TBUG" val="0"/>
  <p:tag name="ALLOWFS" val="0"/>
  <p:tag name="ORIGWIDTH" val="52"/>
  <p:tag name="PICTUREFILESIZE" val="3276"/>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black} $\min \; \|A\|_* \,+\, \lambda \| E \|_1 \;\;\,\mathrm{subj}\;\,\; A + E = D$ &#10;\end{document}"/>
  <p:tag name="FILENAME" val="TP_tmp"/>
  <p:tag name="FORMAT" val="emf"/>
  <p:tag name="RES" val="1200"/>
  <p:tag name="BLEND" val="0"/>
  <p:tag name="TRANSPARENT" val="0"/>
  <p:tag name="TBUG" val="0"/>
  <p:tag name="ALLOWFS" val="0"/>
  <p:tag name="ORIGWIDTH" val="171"/>
  <p:tag name="PICTUREFILESIZE" val="9448"/>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 \|A\|_*+\lambda\|E\|_1 \,+\, \tfrac{\mu}{2}(\|A\|_F^2+\|E\|_F^2)\;\;\mbox{ subj } \;\;A+E=D.$$&#10;\end{document}&#10;"/>
  <p:tag name="FILENAME" val="TP_tmp"/>
  <p:tag name="FORMAT" val="emf"/>
  <p:tag name="RES" val="1200"/>
  <p:tag name="BLEND" val="0"/>
  <p:tag name="TRANSPARENT" val="0"/>
  <p:tag name="TBUG" val="0"/>
  <p:tag name="ALLOWFS" val="0"/>
  <p:tag name="ORIGWIDTH" val="267"/>
  <p:tag name="PICTUREFILESIZE" val="17140"/>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min \; \|A\|_* + \lambda \| E \|_1 \;\,\;\mathrm{subj}\;\,\; A + E = D.$ &#10;\end{document}"/>
  <p:tag name="FILENAME" val="TP_tmp"/>
  <p:tag name="FORMAT" val="emf"/>
  <p:tag name="RES" val="1200"/>
  <p:tag name="BLEND" val="0"/>
  <p:tag name="TRANSPARENT" val="0"/>
  <p:tag name="TBUG" val="0"/>
  <p:tag name="ALLOWFS" val="0"/>
  <p:tag name="ORIGWIDTH" val="170"/>
  <p:tag name="PICTUREFILESIZE" val="9544"/>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u \searrow 0$&#10;\end{document}&#10;"/>
  <p:tag name="FILENAME" val="TP_tmp"/>
  <p:tag name="FORMAT" val="emf"/>
  <p:tag name="RES" val="1200"/>
  <p:tag name="BLEND" val="0"/>
  <p:tag name="TRANSPARENT" val="0"/>
  <p:tag name="TBUG" val="0"/>
  <p:tag name="ALLOWFS" val="0"/>
  <p:tag name="ORIGWIDTH" val="29"/>
  <p:tag name="PICTUREFILESIZE" val="1776"/>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L(A,E,Y)\;\doteq\;\|A\|_*+\lambda\|E\|_1\,+\,\tfrac{\mu}{2}(\|A\|_F^2+\|E\|_F^2)\,+\,\&lt;Y,D-A-E\&gt;$&#10;\end{document}&#10;"/>
  <p:tag name="FILENAME" val="TP_tmp"/>
  <p:tag name="FORMAT" val="emf"/>
  <p:tag name="RES" val="1200"/>
  <p:tag name="BLEND" val="0"/>
  <p:tag name="TRANSPARENT" val="0"/>
  <p:tag name="TBUG" val="0"/>
  <p:tag name="ALLOWFS" val="0"/>
  <p:tag name="ORIGWIDTH" val="303"/>
  <p:tag name="PICTUREFILESIZE" val="20640"/>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 \|A\|_*+\lambda\|E\|_1 \,+\, \tfrac{\mu}{2}(\|A\|_F^2+\|E\|_F^2)\;\;\mbox{ subj } \;\;A+E=D.$$&#10;\end{document}&#10;"/>
  <p:tag name="FILENAME" val="TP_tmp"/>
  <p:tag name="FORMAT" val="emf"/>
  <p:tag name="RES" val="1200"/>
  <p:tag name="BLEND" val="0"/>
  <p:tag name="TRANSPARENT" val="0"/>
  <p:tag name="TBUG" val="0"/>
  <p:tag name="ALLOWFS" val="0"/>
  <p:tag name="ORIGWIDTH" val="267"/>
  <p:tag name="PICTUREFILESIZE" val="17140"/>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A_{k+1},E_{k+1}) &amp;=&amp;\arg \min\;  L(A,E,Y_k) \\&#10;Y_{k+1}&amp;=&amp;Y_k + \delta_k (D-A_{k+1}-E_{k+1}).&#10;\end{array}&#10;\end{eqnarray*}&#10;\end{document}&#10;"/>
  <p:tag name="FILENAME" val="TP_tmp"/>
  <p:tag name="FORMAT" val="emf"/>
  <p:tag name="RES" val="1200"/>
  <p:tag name="BLEND" val="0"/>
  <p:tag name="TRANSPARENT" val="0"/>
  <p:tag name="TBUG" val="0"/>
  <p:tag name="ALLOWFS" val="0"/>
  <p:tag name="ORIGWIDTH" val="206"/>
  <p:tag name="PICTUREFILESIZE" val="18908"/>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min \; \|A\|_* + \lambda \| E \|_1 \;\,\;\mathrm{subj}\;\,\; A + E = D.$ &#10;\end{document}"/>
  <p:tag name="FILENAME" val="TP_tmp"/>
  <p:tag name="FORMAT" val="emf"/>
  <p:tag name="RES" val="1200"/>
  <p:tag name="BLEND" val="0"/>
  <p:tag name="TRANSPARENT" val="0"/>
  <p:tag name="TBUG" val="0"/>
  <p:tag name="ALLOWFS" val="0"/>
  <p:tag name="ORIGWIDTH" val="170"/>
  <p:tag name="PICTUREFILESIZE" val="9544"/>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delta_k &lt; 1$&#10;\end{document}&#10;"/>
  <p:tag name="FILENAME" val="TP_tmp"/>
  <p:tag name="FORMAT" val="emf"/>
  <p:tag name="RES" val="1200"/>
  <p:tag name="BLEND" val="0"/>
  <p:tag name="TRANSPARENT" val="0"/>
  <p:tag name="TBUG" val="0"/>
  <p:tag name="ALLOWFS" val="0"/>
  <p:tag name="ORIGWIDTH" val="29"/>
  <p:tag name="PICTUREFILESIZE" val="2276"/>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u \searrow 0$&#10;\end{document}&#10;"/>
  <p:tag name="FILENAME" val="TP_tmp"/>
  <p:tag name="FORMAT" val="emf"/>
  <p:tag name="RES" val="1200"/>
  <p:tag name="BLEND" val="0"/>
  <p:tag name="TRANSPARENT" val="0"/>
  <p:tag name="TBUG" val="0"/>
  <p:tag name="ALLOWFS" val="0"/>
  <p:tag name="ORIGWIDTH" val="29"/>
  <p:tag name="PICTUREFILESIZE" val="1776"/>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min_{M(x) = b} f(x)$ &#10;\end{document}"/>
  <p:tag name="FILENAME" val="TP_tmp"/>
  <p:tag name="FORMAT" val="emf"/>
  <p:tag name="RES" val="1200"/>
  <p:tag name="BLEND" val="0"/>
  <p:tag name="TRANSPARENT" val="0"/>
  <p:tag name="TBUG" val="0"/>
  <p:tag name="ALLOWFS" val="0"/>
  <p:tag name="ORIGWIDTH" val="68"/>
  <p:tag name="PICTUREFILESIZE" val="5756"/>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A\|_*+\lambda\|E\|_1$$&#10;\end{document}&#10;"/>
  <p:tag name="FILENAME" val="TP_tmp"/>
  <p:tag name="FORMAT" val="emf"/>
  <p:tag name="RES" val="1200"/>
  <p:tag name="BLEND" val="0"/>
  <p:tag name="TRANSPARENT" val="0"/>
  <p:tag name="TBUG" val="0"/>
  <p:tag name="ALLOWFS" val="0"/>
  <p:tag name="ORIGWIDTH" val="82"/>
  <p:tag name="PICTUREFILESIZE" val="5968"/>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min_{M(x) = b} \;f(x) + \tfrac{\mu}{2} \| x \|^2$ &#10;\end{document}"/>
  <p:tag name="FILENAME" val="TP_tmp"/>
  <p:tag name="FORMAT" val="emf"/>
  <p:tag name="RES" val="1200"/>
  <p:tag name="BLEND" val="0"/>
  <p:tag name="TRANSPARENT" val="0"/>
  <p:tag name="TBUG" val="0"/>
  <p:tag name="ALLOWFS" val="0"/>
  <p:tag name="ORIGWIDTH" val="110"/>
  <p:tag name="PICTUREFILESIZE" val="9044"/>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x_{k+1} = \arg \min \;f(x) + \tfrac{\mu}{2} \| x \|^2 + \langle y_k, b - M (x) \rangle$ &#10;\end{document}"/>
  <p:tag name="FILENAME" val="TP_tmp"/>
  <p:tag name="FORMAT" val="emf"/>
  <p:tag name="RES" val="1200"/>
  <p:tag name="BLEND" val="0"/>
  <p:tag name="TRANSPARENT" val="0"/>
  <p:tag name="TBUG" val="0"/>
  <p:tag name="ALLOWFS" val="0"/>
  <p:tag name="ORIGWIDTH" val="207"/>
  <p:tag name="PICTUREFILESIZE" val="14024"/>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y_{k+1} = y_k + \delta_k ( b - M (x_{k+1})).$ &#10;\end{document}"/>
  <p:tag name="FILENAME" val="TP_tmp"/>
  <p:tag name="FORMAT" val="emf"/>
  <p:tag name="RES" val="1200"/>
  <p:tag name="BLEND" val="0"/>
  <p:tag name="TRANSPARENT" val="0"/>
  <p:tag name="TBUG" val="0"/>
  <p:tag name="ALLOWFS" val="0"/>
  <p:tag name="ORIGWIDTH" val="133"/>
  <p:tag name="PICTUREFILESIZE" val="10256"/>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A_{k+1} &amp;=&amp;\arg\min_A \|A\|_*+\tfrac{\mu}{2}\|A\|_F^2-\&lt;Y_k,A\&gt;\\&#10;           &amp;=&amp;\arg \min_A \|A\|_*+\tfrac{\mu}{2}\|A-\mu^{-1}Y_k\|_F^2\\&#10;           &amp;=&amp; \mu^{-1} \mathcal{D}_1(Y_k).&#10;\end{array}&#10;\end{eqnarray*}&#10;\end{document}&#10;"/>
  <p:tag name="FILENAME" val="TP_tmp"/>
  <p:tag name="FORMAT" val="emf"/>
  <p:tag name="RES" val="1200"/>
  <p:tag name="BLEND" val="0"/>
  <p:tag name="TRANSPARENT" val="0"/>
  <p:tag name="TBUG" val="0"/>
  <p:tag name="ALLOWFS" val="0"/>
  <p:tag name="ORIGWIDTH" val="200"/>
  <p:tag name="PICTUREFILESIZE" val="28600"/>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A_{k+1},E_{k+1}) &amp;=&amp;\arg \min\;  L(A,E,Y_k)&#10;\end{array}&#10;\end{eqnarray*}&#10;\end{document}&#10;"/>
  <p:tag name="FILENAME" val="TP_tmp"/>
  <p:tag name="FORMAT" val="emf"/>
  <p:tag name="RES" val="1200"/>
  <p:tag name="BLEND" val="0"/>
  <p:tag name="TRANSPARENT" val="0"/>
  <p:tag name="TBUG" val="0"/>
  <p:tag name="ALLOWFS" val="0"/>
  <p:tag name="ORIGWIDTH" val="172"/>
  <p:tag name="PICTUREFILESIZE" val="8120"/>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 \;\,\arg \min\;\|A\|_*+\lambda\|E\|_1\,+\,\tfrac{\mu}{2}(\|A\|_F^2+\|E\|_F^2)\,+\,\&lt;Y_k,D-A-E\&gt;.$&#10;\end{document}&#10;"/>
  <p:tag name="FILENAME" val="TP_tmp"/>
  <p:tag name="FORMAT" val="emf"/>
  <p:tag name="RES" val="1200"/>
  <p:tag name="BLEND" val="0"/>
  <p:tag name="TRANSPARENT" val="0"/>
  <p:tag name="TBUG" val="0"/>
  <p:tag name="ALLOWFS" val="0"/>
  <p:tag name="ORIGWIDTH" val="297"/>
  <p:tag name="PICTUREFILESIZE" val="19736"/>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E_{k+1}  &amp;=&amp;\arg \min_E \lambda\|E\|_1+\tfrac{\mu}{2}\|E\|_F^2-\&lt;Y_k,E\&gt;\\&#10;            &amp;=&amp;\arg \min_E \lambda\|E\|_1+\tfrac{\mu}{2}\|E-\mu^{-1}Y_k\|_F^2 \\&#10;     &amp;=&amp; \mu^{-1} \mathcal{S}_{\lambda}(Y_k). &#10;\end{array}&#10;\end{eqnarray*}&#10;\end{document}&#10;"/>
  <p:tag name="FILENAME" val="TP_tmp"/>
  <p:tag name="FORMAT" val="emf"/>
  <p:tag name="RES" val="1200"/>
  <p:tag name="BLEND" val="0"/>
  <p:tag name="TRANSPARENT" val="0"/>
  <p:tag name="TBUG" val="0"/>
  <p:tag name="ALLOWFS" val="0"/>
  <p:tag name="ORIGWIDTH" val="207"/>
  <p:tag name="PICTUREFILESIZE" val="29600"/>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A_{k+1}&amp;=&amp;\mu^{-1}\mathcal{D}_1(Y_k),\\&#10;E_{k+1}&amp;=&amp;\mu^{-1}\mathcal{S}_\lambda(Y_k),\\&#10;Y_{k+1}&amp;=&amp;Y_k+\delta_k(D-A_{k+1}-E_{k+1}).&#10;\end{array}&#10;\end{eqnarray*}&#10;\end{document}&#10;"/>
  <p:tag name="FILENAME" val="TP_tmp"/>
  <p:tag name="FORMAT" val="emf"/>
  <p:tag name="RES" val="1200"/>
  <p:tag name="BLEND" val="0"/>
  <p:tag name="TRANSPARENT" val="0"/>
  <p:tag name="TBUG" val="0"/>
  <p:tag name="ALLOWFS" val="0"/>
  <p:tag name="ORIGWIDTH" val="173"/>
  <p:tag name="PICTUREFILESIZE" val="24448"/>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O(k^{-2})$$&#10;\end{document}&#10;"/>
  <p:tag name="FILENAME" val="TP_tmp"/>
  <p:tag name="FORMAT" val="emf"/>
  <p:tag name="RES" val="1200"/>
  <p:tag name="BLEND" val="0"/>
  <p:tag name="TRANSPARENT" val="0"/>
  <p:tag name="TBUG" val="0"/>
  <p:tag name="ALLOWFS" val="0"/>
  <p:tag name="ORIGWIDTH" val="33"/>
  <p:tag name="PICTUREFILESIZE" val="3276"/>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grad f(x_1)-\grad f(x_2)\|\leq L\|x_1-x_2\|,$$&#10;\end{document}&#10;"/>
  <p:tag name="FILENAME" val="TP_tmp"/>
  <p:tag name="FORMAT" val="emf"/>
  <p:tag name="RES" val="1200"/>
  <p:tag name="BLEND" val="0"/>
  <p:tag name="TRANSPARENT" val="0"/>
  <p:tag name="TBUG" val="0"/>
  <p:tag name="ALLOWFS" val="0"/>
  <p:tag name="ORIGWIDTH" val="158"/>
  <p:tag name="PICTUREFILESIZE" val="11564"/>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A\|_*$$&#10;\end{document}&#10;"/>
  <p:tag name="FILENAME" val="TP_tmp"/>
  <p:tag name="FORMAT" val="emf"/>
  <p:tag name="RES" val="1200"/>
  <p:tag name="BLEND" val="0"/>
  <p:tag name="TRANSPARENT" val="0"/>
  <p:tag name="TBUG" val="0"/>
  <p:tag name="ALLOWFS" val="0"/>
  <p:tag name="ORIGWIDTH" val="42"/>
  <p:tag name="PICTUREFILESIZE" val="2968"/>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 f(x),\quad f: \mbox{ convex}$$&#10;\end{document}&#10;"/>
  <p:tag name="FILENAME" val="TP_tmp"/>
  <p:tag name="FORMAT" val="emf"/>
  <p:tag name="RES" val="1200"/>
  <p:tag name="BLEND" val="0"/>
  <p:tag name="TRANSPARENT" val="0"/>
  <p:tag name="TBUG" val="0"/>
  <p:tag name="ALLOWFS" val="0"/>
  <p:tag name="ORIGWIDTH" val="101"/>
  <p:tag name="PICTUREFILESIZE" val="4640"/>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begin{eqnarray*}&#10;\begin{array}{rcl}&#10;x_{k+1}&amp;=&amp;x_k-\gamma_k \nabla f(x_k)&#10;\end{array}&#10;\end{eqnarray*}&#10;&#10;\end{document}"/>
  <p:tag name="FILENAME" val="TP_tmp"/>
  <p:tag name="FORMAT" val="emf"/>
  <p:tag name="RES" val="1200"/>
  <p:tag name="BLEND" val="0"/>
  <p:tag name="TRANSPARENT" val="0"/>
  <p:tag name="TBUG" val="0"/>
  <p:tag name="ALLOWFS" val="0"/>
  <p:tag name="ORIGWIDTH" val="116"/>
  <p:tag name="PICTUREFILESIZE" val="8064"/>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O(k^{-1})$$&#10;\end{document}&#10;"/>
  <p:tag name="FILENAME" val="TP_tmp"/>
  <p:tag name="FORMAT" val="emf"/>
  <p:tag name="RES" val="1200"/>
  <p:tag name="BLEND" val="0"/>
  <p:tag name="TRANSPARENT" val="0"/>
  <p:tag name="TBUG" val="0"/>
  <p:tag name="ALLOWFS" val="0"/>
  <p:tag name="ORIGWIDTH" val="33"/>
  <p:tag name="PICTUREFILESIZE" val="3276"/>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O(k^{-2})$$&#10;\end{document}&#10;"/>
  <p:tag name="FILENAME" val="TP_tmp"/>
  <p:tag name="FORMAT" val="emf"/>
  <p:tag name="RES" val="1200"/>
  <p:tag name="BLEND" val="0"/>
  <p:tag name="TRANSPARENT" val="0"/>
  <p:tag name="TBUG" val="0"/>
  <p:tag name="ALLOWFS" val="0"/>
  <p:tag name="ORIGWIDTH" val="33"/>
  <p:tag name="PICTUREFILESIZE" val="3276"/>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 f(x)$$&#10;\end{document}&#10;"/>
  <p:tag name="FILENAME" val="TP_tmp"/>
  <p:tag name="FORMAT" val="emf"/>
  <p:tag name="RES" val="1200"/>
  <p:tag name="BLEND" val="0"/>
  <p:tag name="TRANSPARENT" val="0"/>
  <p:tag name="TBUG" val="0"/>
  <p:tag name="ALLOWFS" val="0"/>
  <p:tag name="ORIGWIDTH" val="39"/>
  <p:tag name="PICTUREFILESIZE" val="2968"/>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f$$&#10;\end{document}&#10;"/>
  <p:tag name="FILENAME" val="TP_tmp"/>
  <p:tag name="FORMAT" val="emf"/>
  <p:tag name="RES" val="1200"/>
  <p:tag name="BLEND" val="0"/>
  <p:tag name="TRANSPARENT" val="0"/>
  <p:tag name="TBUG" val="0"/>
  <p:tag name="ALLOWFS" val="0"/>
  <p:tag name="ORIGWIDTH" val="8"/>
  <p:tag name="PICTUREFILESIZE" val="776"/>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nabla \hspace{-.1mm} f$$&#10;\end{document}&#10;"/>
  <p:tag name="FILENAME" val="TP_tmp"/>
  <p:tag name="FORMAT" val="emf"/>
  <p:tag name="RES" val="1200"/>
  <p:tag name="BLEND" val="0"/>
  <p:tag name="TRANSPARENT" val="0"/>
  <p:tag name="TBUG" val="0"/>
  <p:tag name="ALLOWFS" val="0"/>
  <p:tag name="ORIGWIDTH" val="16"/>
  <p:tag name="PICTUREFILESIZE" val="1276"/>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f(x) \;\;\leq\;\; f(y) + \&lt;\grad f(y), x-y\&gt; + \dfrac{L}{2}\|x-y\|^2 \;\;\doteq\;\; Q_L(x,y)$$&#10;\end{document}&#10;"/>
  <p:tag name="FILENAME" val="TP_tmp"/>
  <p:tag name="FORMAT" val="emf"/>
  <p:tag name="RES" val="1200"/>
  <p:tag name="BLEND" val="0"/>
  <p:tag name="TRANSPARENT" val="0"/>
  <p:tag name="TBUG" val="0"/>
  <p:tag name="ALLOWFS" val="0"/>
  <p:tag name="ORIGWIDTH" val="261"/>
  <p:tag name="PICTUREFILESIZE" val="17948"/>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x_{k+1} \;=\; \arg \min_x \; Q_L(x,y_k)=y_k-\dfrac{1}{L}\grad f(y_k)$$&#10;\end{document}&#10;"/>
  <p:tag name="FILENAME" val="TP_tmp"/>
  <p:tag name="FORMAT" val="emf"/>
  <p:tag name="RES" val="1200"/>
  <p:tag name="BLEND" val="0"/>
  <p:tag name="TRANSPARENT" val="0"/>
  <p:tag name="TBUG" val="0"/>
  <p:tag name="ALLOWFS" val="0"/>
  <p:tag name="ORIGWIDTH" val="199"/>
  <p:tag name="PICTUREFILESIZE" val="12428"/>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y_k = x_k$&#10;\end{document}&#10;"/>
  <p:tag name="FILENAME" val="TP_tmp"/>
  <p:tag name="FORMAT" val="emf"/>
  <p:tag name="RES" val="1200"/>
  <p:tag name="BLEND" val="0"/>
  <p:tag name="TRANSPARENT" val="0"/>
  <p:tag name="TBUG" val="0"/>
  <p:tag name="ALLOWFS" val="0"/>
  <p:tag name="ORIGWIDTH" val="36"/>
  <p:tag name="PICTUREFILESIZE" val="277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 \|E\|_1$$&#10;\end{document}&#10;"/>
  <p:tag name="FILENAME" val="TP_tmp"/>
  <p:tag name="FORMAT" val="emf"/>
  <p:tag name="RES" val="1200"/>
  <p:tag name="BLEND" val="0"/>
  <p:tag name="TRANSPARENT" val="0"/>
  <p:tag name="TBUG" val="0"/>
  <p:tag name="ALLOWFS" val="0"/>
  <p:tag name="ORIGWIDTH" val="42"/>
  <p:tag name="PICTUREFILESIZE" val="2968"/>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O(L/\varepsilon)$$&#10;\end{document}&#10;"/>
  <p:tag name="FILENAME" val="TP_tmp"/>
  <p:tag name="FORMAT" val="emf"/>
  <p:tag name="RES" val="1200"/>
  <p:tag name="BLEND" val="0"/>
  <p:tag name="TRANSPARENT" val="0"/>
  <p:tag name="TBUG" val="0"/>
  <p:tag name="ALLOWFS" val="0"/>
  <p:tag name="ORIGWIDTH" val="34"/>
  <p:tag name="PICTUREFILESIZE" val="2468"/>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varepsilon$$&#10;\end{document}&#10;"/>
  <p:tag name="FILENAME" val="TP_tmp"/>
  <p:tag name="FORMAT" val="emf"/>
  <p:tag name="RES" val="1200"/>
  <p:tag name="BLEND" val="0"/>
  <p:tag name="TRANSPARENT" val="0"/>
  <p:tag name="TBUG" val="0"/>
  <p:tag name="ALLOWFS" val="0"/>
  <p:tag name="ORIGWIDTH" val="7"/>
  <p:tag name="PICTUREFILESIZE" val="776"/>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f$$&#10;\end{document}&#10;"/>
  <p:tag name="FILENAME" val="TP_tmp"/>
  <p:tag name="FORMAT" val="emf"/>
  <p:tag name="RES" val="1200"/>
  <p:tag name="BLEND" val="0"/>
  <p:tag name="TRANSPARENT" val="0"/>
  <p:tag name="TBUG" val="0"/>
  <p:tag name="ALLOWFS" val="0"/>
  <p:tag name="ORIGWIDTH" val="8"/>
  <p:tag name="PICTUREFILESIZE" val="776"/>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 f(x)$$&#10;\end{document}&#10;"/>
  <p:tag name="FILENAME" val="TP_tmp"/>
  <p:tag name="FORMAT" val="emf"/>
  <p:tag name="RES" val="1200"/>
  <p:tag name="BLEND" val="0"/>
  <p:tag name="TRANSPARENT" val="0"/>
  <p:tag name="TBUG" val="0"/>
  <p:tag name="ALLOWFS" val="0"/>
  <p:tag name="ORIGWIDTH" val="39"/>
  <p:tag name="PICTUREFILESIZE" val="2968"/>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f$$&#10;\end{document}&#10;"/>
  <p:tag name="FILENAME" val="TP_tmp"/>
  <p:tag name="FORMAT" val="emf"/>
  <p:tag name="RES" val="1200"/>
  <p:tag name="BLEND" val="0"/>
  <p:tag name="TRANSPARENT" val="0"/>
  <p:tag name="TBUG" val="0"/>
  <p:tag name="ALLOWFS" val="0"/>
  <p:tag name="ORIGWIDTH" val="8"/>
  <p:tag name="PICTUREFILESIZE" val="776"/>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nabla \hspace{-.1mm} f$$&#10;\end{document}&#10;"/>
  <p:tag name="FILENAME" val="TP_tmp"/>
  <p:tag name="FORMAT" val="emf"/>
  <p:tag name="RES" val="1200"/>
  <p:tag name="BLEND" val="0"/>
  <p:tag name="TRANSPARENT" val="0"/>
  <p:tag name="TBUG" val="0"/>
  <p:tag name="ALLOWFS" val="0"/>
  <p:tag name="ORIGWIDTH" val="16"/>
  <p:tag name="PICTUREFILESIZE" val="1276"/>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f(x) \;\;\leq\;\; f(y) + \&lt;\grad f(y), x-y\&gt; + \dfrac{L}{2}\|x-y\|^2 \;\;\doteq\;\; Q_L(x,y)$$&#10;\end{document}&#10;"/>
  <p:tag name="FILENAME" val="TP_tmp"/>
  <p:tag name="FORMAT" val="emf"/>
  <p:tag name="RES" val="1200"/>
  <p:tag name="BLEND" val="0"/>
  <p:tag name="TRANSPARENT" val="0"/>
  <p:tag name="TBUG" val="0"/>
  <p:tag name="ALLOWFS" val="0"/>
  <p:tag name="ORIGWIDTH" val="261"/>
  <p:tag name="PICTUREFILESIZE" val="17948"/>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varepsilon$$&#10;\end{document}&#10;"/>
  <p:tag name="FILENAME" val="TP_tmp"/>
  <p:tag name="FORMAT" val="emf"/>
  <p:tag name="RES" val="1200"/>
  <p:tag name="BLEND" val="0"/>
  <p:tag name="TRANSPARENT" val="0"/>
  <p:tag name="TBUG" val="0"/>
  <p:tag name="ALLOWFS" val="0"/>
  <p:tag name="ORIGWIDTH" val="7"/>
  <p:tag name="PICTUREFILESIZE" val="776"/>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O(\sqrt{L/\varepsilon})$$&#10;\end{document}&#10;"/>
  <p:tag name="FILENAME" val="TP_tmp"/>
  <p:tag name="FORMAT" val="emf"/>
  <p:tag name="RES" val="1200"/>
  <p:tag name="BLEND" val="0"/>
  <p:tag name="TRANSPARENT" val="0"/>
  <p:tag name="TBUG" val="0"/>
  <p:tag name="ALLOWFS" val="0"/>
  <p:tag name="ORIGWIDTH" val="43"/>
  <p:tag name="PICTUREFILESIZE" val="3160"/>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f$$&#10;\end{document}&#10;"/>
  <p:tag name="FILENAME" val="TP_tmp"/>
  <p:tag name="FORMAT" val="emf"/>
  <p:tag name="RES" val="1200"/>
  <p:tag name="BLEND" val="0"/>
  <p:tag name="TRANSPARENT" val="0"/>
  <p:tag name="TBUG" val="0"/>
  <p:tag name="ALLOWFS" val="0"/>
  <p:tag name="ORIGWIDTH" val="8"/>
  <p:tag name="PICTUREFILESIZE" val="776"/>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RGB]{165,0,0} $\min \; \|A\|_* + \lambda \| E \|_1 \;\,\mathrm{subj}\;\, A + E = D$ &#10;\end{document}"/>
  <p:tag name="FILENAME" val="TP_tmp"/>
  <p:tag name="FORMAT" val="emf"/>
  <p:tag name="RES" val="1200"/>
  <p:tag name="BLEND" val="0"/>
  <p:tag name="TRANSPARENT" val="0"/>
  <p:tag name="TBUG" val="0"/>
  <p:tag name="ALLOWFS" val="0"/>
  <p:tag name="ORIGWIDTH" val="162"/>
  <p:tag name="PICTUREFILESIZE" val="9448"/>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t_{k+1} \;=\; \dfrac{1+\sqrt{1+4t_{k}^2}}{2}, \qquad y_{k+1} \;=\; x_k + \dfrac{t_k - 1}{t_{k+1}}(x_k-x_{k-1}),&#10;$&#10;\end{document}&#10;"/>
  <p:tag name="FILENAME" val="TP_tmp"/>
  <p:tag name="FORMAT" val="emf"/>
  <p:tag name="RES" val="1200"/>
  <p:tag name="BLEND" val="0"/>
  <p:tag name="TRANSPARENT" val="0"/>
  <p:tag name="TBUG" val="0"/>
  <p:tag name="ALLOWFS" val="0"/>
  <p:tag name="ORIGWIDTH" val="268"/>
  <p:tag name="PICTUREFILESIZE" val="18620"/>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x_{k+1} \;=\; \arg \min_x \; Q_L(x,y_k)=y_k-\dfrac{1}{L}\grad f(y_k)$$&#10;\end{document}&#10;"/>
  <p:tag name="FILENAME" val="TP_tmp"/>
  <p:tag name="FORMAT" val="emf"/>
  <p:tag name="RES" val="1200"/>
  <p:tag name="BLEND" val="0"/>
  <p:tag name="TRANSPARENT" val="0"/>
  <p:tag name="TBUG" val="0"/>
  <p:tag name="ALLOWFS" val="0"/>
  <p:tag name="ORIGWIDTH" val="199"/>
  <p:tag name="PICTUREFILESIZE" val="12428"/>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 \,F(x) \;\equiv\; g(x) \,+ \,f(x),$$&#10;\end{document}&#10;"/>
  <p:tag name="FILENAME" val="TP_tmp"/>
  <p:tag name="FORMAT" val="emf"/>
  <p:tag name="RES" val="1200"/>
  <p:tag name="BLEND" val="0"/>
  <p:tag name="TRANSPARENT" val="0"/>
  <p:tag name="TBUG" val="0"/>
  <p:tag name="ALLOWFS" val="0"/>
  <p:tag name="ORIGWIDTH" val="119"/>
  <p:tag name="PICTUREFILESIZE" val="8064"/>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Q_{L}(x,y)\;=\;f(y) + \&lt;\grad f(y), x-y\&gt; + \tfrac{L}{2}\|x-y\|^2&#10;+ g(x)$&#10;\end{document}&#10;"/>
  <p:tag name="FILENAME" val="TP_tmp"/>
  <p:tag name="FORMAT" val="emf"/>
  <p:tag name="RES" val="1200"/>
  <p:tag name="BLEND" val="0"/>
  <p:tag name="TRANSPARENT" val="0"/>
  <p:tag name="TBUG" val="0"/>
  <p:tag name="ALLOWFS" val="0"/>
  <p:tag name="ORIGWIDTH" val="241"/>
  <p:tag name="PICTUREFILESIZE" val="17044"/>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begin{eqnarray*}&#10;x_{k+1} &amp;=&amp; \arg \min_x \;\, Q_L(x,y_k) \\ &amp;=&amp; \arg \min_x \;\, g(x) + \tfrac{L}{2} \left\| x - (y - L^{-1} \nabla f(y))\right\|^2 &#10;\end{eqnarray*}&#10;&#10;\end{document}&#10;"/>
  <p:tag name="FILENAME" val="TP_tmp"/>
  <p:tag name="FORMAT" val="emf"/>
  <p:tag name="RES" val="1200"/>
  <p:tag name="BLEND" val="0"/>
  <p:tag name="TRANSPARENT" val="0"/>
  <p:tag name="TBUG" val="0"/>
  <p:tag name="ALLOWFS" val="0"/>
  <p:tag name="ORIGWIDTH" val="232"/>
  <p:tag name="PICTUREFILESIZE" val="19388"/>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uation*}&#10;F(x_k) - F^* \leq \dfrac{2L\|x_0 - x^*\|^2}{(k+1)^2}.&#10;\end{equation*}&#10;&#10;\end{document}&#10;"/>
  <p:tag name="FILENAME" val="TP_tmp"/>
  <p:tag name="FORMAT" val="emf"/>
  <p:tag name="RES" val="1200"/>
  <p:tag name="BLEND" val="0"/>
  <p:tag name="TRANSPARENT" val="0"/>
  <p:tag name="TBUG" val="0"/>
  <p:tag name="ALLOWFS" val="0"/>
  <p:tag name="ORIGWIDTH" val="129"/>
  <p:tag name="PICTUREFILESIZE" val="12660"/>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min_x \, Q_L(x,y_k)$$&#10;\end{document}&#10;"/>
  <p:tag name="FILENAME" val="TP_tmp"/>
  <p:tag name="FORMAT" val="emf"/>
  <p:tag name="RES" val="1200"/>
  <p:tag name="BLEND" val="0"/>
  <p:tag name="TRANSPARENT" val="0"/>
  <p:tag name="TBUG" val="0"/>
  <p:tag name="ALLOWFS" val="0"/>
  <p:tag name="ORIGWIDTH" val="63"/>
  <p:tag name="PICTUREFILESIZE" val="4660"/>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f\in C^{1,1}$$&#10;\end{document}&#10;"/>
  <p:tag name="FILENAME" val="TP_tmp"/>
  <p:tag name="FORMAT" val="emf"/>
  <p:tag name="RES" val="1200"/>
  <p:tag name="BLEND" val="0"/>
  <p:tag name="TRANSPARENT" val="0"/>
  <p:tag name="TBUG" val="0"/>
  <p:tag name="ALLOWFS" val="0"/>
  <p:tag name="ORIGWIDTH" val="38"/>
  <p:tag name="PICTUREFILESIZE" val="3276"/>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alglanguage{pseudocode}&#10;\begin{algorithm}&#10;\caption{Accelerated Proximal Gradient (APG) method}&#10;\begin{algorithmic}[1]&#10;\State Initialize $x_0=y_1$, $t_1=1$, $k=1$.&#10; \While{not converged}&#10;     \State $x_{k} \;=\; \arg \min Q_L(x,y_k) $, &#10;    \State $t_{k+1} = \tfrac{1}{2} (1+\sqrt{1+4t_{k}^2})$, $ y_{k+1}= x_k + \tfrac{t_k - 1}{t_{k+1}}(x_k&#10;     -x_{k-1})$;&#10;\EndWhile&#10;\end{algorithmic}&#10;\end{algorithm}&#10;&#10;\end{document}&#10;"/>
  <p:tag name="FILENAME" val="TP_tmp"/>
  <p:tag name="FORMAT" val="emf"/>
  <p:tag name="RES" val="1200"/>
  <p:tag name="BLEND" val="0"/>
  <p:tag name="TRANSPARENT" val="0"/>
  <p:tag name="TBUG" val="0"/>
  <p:tag name="ALLOWFS" val="0"/>
  <p:tag name="ORIGWIDTH" val="347"/>
  <p:tag name="PICTUREFILESIZE" val="45104"/>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in\;\; \mu\left( \, \|A\|+\lambda \|E\|_1\, \right)\,+\,\tfrac{1}{2}\|D-A-E\|_F^2.$$&#10;\end{document}&#10;"/>
  <p:tag name="FILENAME" val="TP_tmp"/>
  <p:tag name="FORMAT" val="emf"/>
  <p:tag name="RES" val="1200"/>
  <p:tag name="BLEND" val="0"/>
  <p:tag name="TRANSPARENT" val="0"/>
  <p:tag name="TBUG" val="0"/>
  <p:tag name="ALLOWFS" val="0"/>
  <p:tag name="ORIGWIDTH" val="192"/>
  <p:tag name="PICTUREFILESIZE" val="12852"/>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RGB]{165,0,0} $\min \limits_x f(x)$ &#10;\end{document}"/>
  <p:tag name="FILENAME" val="TP_tmp"/>
  <p:tag name="FORMAT" val="emf"/>
  <p:tag name="RES" val="1200"/>
  <p:tag name="BLEND" val="0"/>
  <p:tag name="TRANSPARENT" val="0"/>
  <p:tag name="TBUG" val="0"/>
  <p:tag name="ALLOWFS" val="0"/>
  <p:tag name="ORIGWIDTH" val="39"/>
  <p:tag name="PICTUREFILESIZE" val="3660"/>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min \; \|A\|_* + \lambda \| E \|_1 \;\,\;\mathrm{subj}\;\,\; A + E = D.$ &#10;\end{document}"/>
  <p:tag name="FILENAME" val="TP_tmp"/>
  <p:tag name="FORMAT" val="emf"/>
  <p:tag name="RES" val="1200"/>
  <p:tag name="BLEND" val="0"/>
  <p:tag name="TRANSPARENT" val="0"/>
  <p:tag name="TBUG" val="0"/>
  <p:tag name="ALLOWFS" val="0"/>
  <p:tag name="ORIGWIDTH" val="170"/>
  <p:tag name="PICTUREFILESIZE" val="9544"/>
</p:tagLst>
</file>

<file path=ppt/tags/tag7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u \searrow 0$&#10;\end{document}&#10;"/>
  <p:tag name="FILENAME" val="TP_tmp"/>
  <p:tag name="FORMAT" val="emf"/>
  <p:tag name="RES" val="1200"/>
  <p:tag name="BLEND" val="0"/>
  <p:tag name="TRANSPARENT" val="0"/>
  <p:tag name="TBUG" val="0"/>
  <p:tag name="ALLOWFS" val="0"/>
  <p:tag name="ORIGWIDTH" val="29"/>
  <p:tag name="PICTUREFILESIZE" val="1776"/>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10;\begin{eqnarray*}&#10;x_{k+1} &amp;=&amp; \arg \min_x \;\, Q_L(x,y_k) \\ &amp;=&amp; \arg \min_x \;\, g(x) + \tfrac{L}{2} \left\| x - (y - L^{-1} \nabla f(y))\right\|^2 &#10;\end{eqnarray*}&#10;&#10;\end{document}&#10;"/>
  <p:tag name="FILENAME" val="TP_tmp"/>
  <p:tag name="FORMAT" val="emf"/>
  <p:tag name="RES" val="1200"/>
  <p:tag name="BLEND" val="0"/>
  <p:tag name="TRANSPARENT" val="0"/>
  <p:tag name="TBUG" val="0"/>
  <p:tag name="ALLOWFS" val="0"/>
  <p:tag name="ORIGWIDTH" val="232"/>
  <p:tag name="PICTUREFILESIZE" val="19388"/>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x \;=\; (x_A,x_E) \in \mathbb{R}^{m \times n} \times \mathbb{R}^{m \times n}$&#10;\end{document}&#10;"/>
  <p:tag name="FILENAME" val="TP_tmp"/>
  <p:tag name="FORMAT" val="emf"/>
  <p:tag name="RES" val="1200"/>
  <p:tag name="BLEND" val="0"/>
  <p:tag name="TRANSPARENT" val="0"/>
  <p:tag name="TBUG" val="0"/>
  <p:tag name="ALLOWFS" val="0"/>
  <p:tag name="ORIGWIDTH" val="140"/>
  <p:tag name="PICTUREFILESIZE" val="8968"/>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y \;=\; (y_A,y_E) \in \mathbb{R}^{m \times n} \times \mathbb{R}^{m \times n}$&#10;\end{document}&#10;"/>
  <p:tag name="FILENAME" val="TP_tmp"/>
  <p:tag name="FORMAT" val="emf"/>
  <p:tag name="RES" val="1200"/>
  <p:tag name="BLEND" val="0"/>
  <p:tag name="TRANSPARENT" val="0"/>
  <p:tag name="TBUG" val="0"/>
  <p:tag name="ALLOWFS" val="0"/>
  <p:tag name="ORIGWIDTH" val="138"/>
  <p:tag name="PICTUREFILESIZE" val="8968"/>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L = \sqrt{2}$&#10;\end{document}&#10;"/>
  <p:tag name="FILENAME" val="TP_tmp"/>
  <p:tag name="FORMAT" val="emf"/>
  <p:tag name="RES" val="1200"/>
  <p:tag name="BLEND" val="0"/>
  <p:tag name="TRANSPARENT" val="0"/>
  <p:tag name="TBUG" val="0"/>
  <p:tag name="ALLOWFS" val="0"/>
  <p:tag name="ORIGWIDTH" val="36"/>
  <p:tag name="PICTUREFILESIZE" val="2468"/>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nabla f = (D - A - E, D - A - E)$&#10;\end{document}&#10;"/>
  <p:tag name="FILENAME" val="TP_tmp"/>
  <p:tag name="FORMAT" val="emf"/>
  <p:tag name="RES" val="1200"/>
  <p:tag name="BLEND" val="0"/>
  <p:tag name="TRANSPARENT" val="0"/>
  <p:tag name="TBUG" val="0"/>
  <p:tag name="ALLOWFS" val="0"/>
  <p:tag name="ORIGWIDTH" val="138"/>
  <p:tag name="PICTUREFILESIZE" val="7064"/>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A_{k+1} &amp;=&amp; \arg \min \tfrac{\mu}{L} \| A \|_* + \tfrac{1}{2} \| A - y^k_{A} - L^{-1} ( D - y^k_A - y^k_E ) \|_F^2 \\&#10;&amp;=&amp; \mathcal{D}_{\mu/L}( y^k_A - L^{-1} (D - y^k_A - y^k_E ) ). &#10;\end{eqnarray*}&#10;&#10;\end{document}&#10;"/>
  <p:tag name="FILENAME" val="TP_tmp"/>
  <p:tag name="FORMAT" val="emf"/>
  <p:tag name="RES" val="1200"/>
  <p:tag name="BLEND" val="0"/>
  <p:tag name="TRANSPARENT" val="0"/>
  <p:tag name="TBUG" val="0"/>
  <p:tag name="ALLOWFS" val="0"/>
  <p:tag name="ORIGWIDTH" val="275"/>
  <p:tag name="PICTUREFILESIZE" val="28388"/>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E_{k+1} &amp;=&amp; \arg \min \tfrac{\lambda \mu}{L} \| E \|_1 + \tfrac{1}{2} \| E - y^k_{E} - L^{-1} ( D - y^k_A - y^k_E ) \|_F^2 \\&#10;&amp;=&amp; \mathcal{S}_{\lambda \mu/L}( y^k_E - L^{-1} (D - y^k_A - y^k_E ) ). &#10;\end{eqnarray*}&#10;&#10;\end{document}&#10;"/>
  <p:tag name="FILENAME" val="TP_tmp"/>
  <p:tag name="FORMAT" val="emf"/>
  <p:tag name="RES" val="1200"/>
  <p:tag name="BLEND" val="0"/>
  <p:tag name="TRANSPARENT" val="0"/>
  <p:tag name="TBUG" val="0"/>
  <p:tag name="ALLOWFS" val="0"/>
  <p:tag name="ORIGWIDTH" val="281"/>
  <p:tag name="PICTUREFILESIZE" val="28580"/>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A_{k+1}&amp;=&amp;\mathcal{D}_{\frac{\mu}{L}} \left[y^k_A - L^{-1}(D - y^k_A - y^k_E)\right],\\&#10;E_{k+1}&amp;=&amp;\mathcal{S}_{\frac{\lambda \mu}{L}}\left[ y^k_E - L^{-1}(D - y^k_A - y^k_E ) \right],\\&#10;t_{k+1} &amp;=&amp; \tfrac{1}{2}( 1 + \sqrt{1 + 4 t_k^2} ), \\&#10;y^{k+1}_A &amp;=&amp; A_k + \frac{t_k-1}{t_{k+1}} (A_k - A_{k-1}), \\&#10;y^{k+1}_E &amp;=&amp; E_k + \frac{t_k-1}{t_{k+1}} (E_k - E_{k-1}).&#10;\end{array}&#10;\end{eqnarray*}&#10;\end{document}&#10;"/>
  <p:tag name="FILENAME" val="TP_tmp"/>
  <p:tag name="FORMAT" val="emf"/>
  <p:tag name="RES" val="1200"/>
  <p:tag name="BLEND" val="0"/>
  <p:tag name="TRANSPARENT" val="0"/>
  <p:tag name="TBUG" val="0"/>
  <p:tag name="ALLOWFS" val="0"/>
  <p:tag name="ORIGWIDTH" val="189"/>
  <p:tag name="PICTUREFILESIZE" val="57328"/>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table}&#10;\begin{tabular}{ll}&#10;\noindent $f$ smooth, $\grad f$ Lipschitz: &amp; $O(\varepsilon^{-1/2})$\\&#10;$f$ differentiable: &amp; $O(\varepsilon^{-1})$\\&#10;$f$ non-smooth: &amp; $O(\varepsilon^{-2})$&#10;\end{tabular}&#10;\end{table}&#10;&#10;\end{document}&#10;"/>
  <p:tag name="FILENAME" val="TP_tmp"/>
  <p:tag name="FORMAT" val="emf"/>
  <p:tag name="RES" val="1200"/>
  <p:tag name="BLEND" val="0"/>
  <p:tag name="TRANSPARENT" val="0"/>
  <p:tag name="TBUG" val="0"/>
  <p:tag name="ALLOWFS" val="0"/>
  <p:tag name="ORIGWIDTH" val="161"/>
  <p:tag name="PICTUREFILESIZE" val="18424"/>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mu_{k+1}=\max(\eta \mu_k,\mu_{\min}),\quad \eta \in (0,1).$$&#10;\end{document}&#10;"/>
  <p:tag name="FILENAME" val="TP_tmp"/>
  <p:tag name="FORMAT" val="emf"/>
  <p:tag name="RES" val="1200"/>
  <p:tag name="BLEND" val="0"/>
  <p:tag name="TRANSPARENT" val="0"/>
  <p:tag name="TBUG" val="0"/>
  <p:tag name="ALLOWFS" val="0"/>
  <p:tag name="ORIGWIDTH" val="159"/>
  <p:tag name="PICTUREFILESIZE" val="8928"/>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begin{eqnarray*}&#10;\begin{array}{rll}&#10;\min\limits_x &amp; f(x),\\&#10;s.t. &amp; g_i (x) = 0, &amp;i = 1,\cdots,m,\\&#10;\end{array}&#10;\end{eqnarray*}&#10;\end{document}&#10;"/>
  <p:tag name="FILENAME" val="TP_tmp"/>
  <p:tag name="FORMAT" val="emf"/>
  <p:tag name="RES" val="1200"/>
  <p:tag name="BLEND" val="0"/>
  <p:tag name="TRANSPARENT" val="0"/>
  <p:tag name="TBUG" val="0"/>
  <p:tag name="ALLOWFS" val="0"/>
  <p:tag name="ORIGWIDTH" val="139"/>
  <p:tag name="PICTUREFILESIZE" val="9716"/>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L(x,\lambda)=f(x)+\sum\limits_{i=1}^m \lambda_i g_i(x).$$&#10;\end{document}&#10;"/>
  <p:tag name="FILENAME" val="TP_tmp"/>
  <p:tag name="FORMAT" val="emf"/>
  <p:tag name="RES" val="1200"/>
  <p:tag name="BLEND" val="0"/>
  <p:tag name="TRANSPARENT" val="0"/>
  <p:tag name="TBUG" val="0"/>
  <p:tag name="ALLOWFS" val="0"/>
  <p:tag name="ORIGWIDTH" val="127"/>
  <p:tag name="PICTUREFILESIZE" val="10756"/>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tilde{L}(x,\lambda,\mu)=f(x)+\sum\limits_{i=1}^m \lambda_i g_i(x)+\dfrac{1}{2}\sum\limits_{i=1}^m \mu_i g^2_i(x).$$&#10;\end{document}&#10;"/>
  <p:tag name="FILENAME" val="TP_tmp"/>
  <p:tag name="FORMAT" val="emf"/>
  <p:tag name="RES" val="1200"/>
  <p:tag name="BLEND" val="0"/>
  <p:tag name="TRANSPARENT" val="0"/>
  <p:tag name="TBUG" val="0"/>
  <p:tag name="ALLOWFS" val="0"/>
  <p:tag name="ORIGWIDTH" val="207"/>
  <p:tag name="PICTUREFILESIZE" val="18024"/>
</p:tagLst>
</file>

<file path=ppt/tags/tag8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min \; \|A\|_* + \lambda \| E \|_1 \;\,\;\mathrm{subj}\;\,\; A + E = D.$ &#10;\end{document}"/>
  <p:tag name="FILENAME" val="TP_tmp"/>
  <p:tag name="FORMAT" val="emf"/>
  <p:tag name="RES" val="1200"/>
  <p:tag name="BLEND" val="0"/>
  <p:tag name="TRANSPARENT" val="0"/>
  <p:tag name="TBUG" val="0"/>
  <p:tag name="ALLOWFS" val="0"/>
  <p:tag name="ORIGWIDTH" val="170"/>
  <p:tag name="PICTUREFILESIZE" val="9544"/>
</p:tagLst>
</file>

<file path=ppt/tags/tag8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lambda_i^{(k+1)} = \lambda_i^{(k)} + \mu_i^{(k)} g_i(x_{k+1})$$&#10;\end{document}&#10;"/>
  <p:tag name="FILENAME" val="TP_tmp"/>
  <p:tag name="FORMAT" val="emf"/>
  <p:tag name="RES" val="1200"/>
  <p:tag name="BLEND" val="0"/>
  <p:tag name="TRANSPARENT" val="0"/>
  <p:tag name="TBUG" val="0"/>
  <p:tag name="ALLOWFS" val="0"/>
  <p:tag name="ORIGWIDTH" val="125"/>
  <p:tag name="PICTUREFILESIZE" val="12564"/>
</p:tagLst>
</file>

<file path=ppt/tags/tag8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begin{algorithm}&#10;\caption{Augmented Lagrange Multiplier Method}&#10;\begin{algorithmic}[1]&#10;\State Initialize $x_0$, $\lambda_i^{(0)}$, &#10;$\mu_i^{(0)}&gt;0$, $k=0$, $\rho &gt; 1$.&#10; \While{not converged}&#10;     \State $x_{k+1} = \arg\min\limits_x \tilde{L}(x,\lambda^{(k)},\mu^{(k)})$;&#10;     \State $\lambda_i^{(k+1)} = \lambda_i^{(k)} + \mu_i^{(k)} g_i(x_{k+1})$;&#10;     \State $\mu_i^{(k+1)} = \rho \mu_i^{(k)}$;&#10;     \State $k \leftarrow k + 1$.&#10;\EndWhile&#10;\end{algorithmic}&#10;\end{algorithm}&#10;\end{document}&#10;"/>
  <p:tag name="FILENAME" val="TP_tmp"/>
  <p:tag name="FORMAT" val="emf"/>
  <p:tag name="RES" val="1200"/>
  <p:tag name="BLEND" val="0"/>
  <p:tag name="TRANSPARENT" val="0"/>
  <p:tag name="TBUG" val="0"/>
  <p:tag name="ALLOWFS" val="0"/>
  <p:tag name="ORIGWIDTH" val="347"/>
  <p:tag name="PICTUREFILESIZE" val="54816"/>
</p:tagLst>
</file>

<file path=ppt/tags/tag8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x_{k+1} = \arg\min\limits_x \tilde{L}(x,\lambda^{(k)},\mu^{(k)})$$&#10;\end{document}&#10;"/>
  <p:tag name="FILENAME" val="TP_tmp"/>
  <p:tag name="FORMAT" val="emf"/>
  <p:tag name="RES" val="1200"/>
  <p:tag name="BLEND" val="0"/>
  <p:tag name="TRANSPARENT" val="0"/>
  <p:tag name="TBUG" val="0"/>
  <p:tag name="ALLOWFS" val="0"/>
  <p:tag name="ORIGWIDTH" val="133"/>
  <p:tag name="PICTUREFILESIZE" val="9736"/>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begin{eqnarray*}&#10;\tilde{L}(A,E,Y,\mu)=\|A\|_*+\lambda\|E\|_1+\&lt;Y,D-A-E\&gt;+\dfrac{\mu}{2}\|D-A-E\|_F^2.&#10;\end{eqnarray*}&#10;\end{document}&#10;"/>
  <p:tag name="FILENAME" val="TP_tmp"/>
  <p:tag name="FORMAT" val="emf"/>
  <p:tag name="RES" val="1200"/>
  <p:tag name="BLEND" val="0"/>
  <p:tag name="TRANSPARENT" val="0"/>
  <p:tag name="TBUG" val="0"/>
  <p:tag name="ALLOWFS" val="0"/>
  <p:tag name="ORIGWIDTH" val="300"/>
  <p:tag name="PICTUREFILESIZE" val="19332"/>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A_{k+1},E_{k+1}) = \arg\min\limits_{A,E} \tilde{L}(A,E,Y_k,\mu_k)$$&#10;\end{document}&#10;"/>
  <p:tag name="FILENAME" val="TP_tmp"/>
  <p:tag name="FORMAT" val="emf"/>
  <p:tag name="RES" val="1200"/>
  <p:tag name="BLEND" val="0"/>
  <p:tag name="TRANSPARENT" val="0"/>
  <p:tag name="TBUG" val="0"/>
  <p:tag name="ALLOWFS" val="0"/>
  <p:tag name="ORIGWIDTH" val="171"/>
  <p:tag name="PICTUREFILESIZE" val="10408"/>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amsfonts,amssymb,amscd,latexsym}&#10;\usepackage{xcolor}&#10;\pagecolor[HTML]{FFFFFF}&#10;\usepackage{color}&#10;\pagestyle{empty}&#10;\begin{document}&#10;\color[RGB]{165,0,0} $\min \; \|A\|_* + \lambda \| E \|_1 \;\,\mathrm{subj}\;\, A + E = D$ &#10;\end{document}"/>
  <p:tag name="FILENAME" val="TP_tmp"/>
  <p:tag name="FORMAT" val="emf"/>
  <p:tag name="RES" val="1200"/>
  <p:tag name="BLEND" val="0"/>
  <p:tag name="TRANSPARENT" val="0"/>
  <p:tag name="TBUG" val="0"/>
  <p:tag name="ALLOWFS" val="0"/>
  <p:tag name="ORIGWIDTH" val="162"/>
  <p:tag name="PICTUREFILESIZE" val="9448"/>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Y_{k+1} = Y_{k} + \mu_{k} (D-A_{k+1}-E_{k+1}).$$&#10;\end{document}&#10;"/>
  <p:tag name="FILENAME" val="TP_tmp"/>
  <p:tag name="FORMAT" val="emf"/>
  <p:tag name="RES" val="1200"/>
  <p:tag name="BLEND" val="0"/>
  <p:tag name="TRANSPARENT" val="0"/>
  <p:tag name="TBUG" val="0"/>
  <p:tag name="ALLOWFS" val="0"/>
  <p:tag name="ORIGWIDTH" val="158"/>
  <p:tag name="PICTUREFILESIZE" val="11064"/>
</p:tagLst>
</file>

<file path=ppt/tags/tag9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A_{k+1}^{j+1}&amp;=&amp;\mathcal{D}_{\mu_k^{-1}}(D-E_{k+1}^j -\mu_k^{-1}Y_k),\\&#10;E_{k+1}&amp;=&amp;\mathcal{S}_{\lambda\mu_k^{-1}}(D-A_{k+1}^{j+1}-\mu_k^{-1}Y_k).\\&#10;\end{array}&#10;\end{eqnarray*}&#10;\end{document}&#10;"/>
  <p:tag name="FILENAME" val="TP_tmp"/>
  <p:tag name="FORMAT" val="emf"/>
  <p:tag name="RES" val="1200"/>
  <p:tag name="BLEND" val="0"/>
  <p:tag name="TRANSPARENT" val="0"/>
  <p:tag name="TBUG" val="0"/>
  <p:tag name="ALLOWFS" val="0"/>
  <p:tag name="ORIGWIDTH" val="171"/>
  <p:tag name="PICTUREFILESIZE" val="26640"/>
</p:tagLst>
</file>

<file path=ppt/tags/tag9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mu_k$&#10;\end{document}&#10;"/>
  <p:tag name="FILENAME" val="TP_tmp"/>
  <p:tag name="FORMAT" val="emf"/>
  <p:tag name="RES" val="1200"/>
  <p:tag name="BLEND" val="0"/>
  <p:tag name="TRANSPARENT" val="0"/>
  <p:tag name="TBUG" val="0"/>
  <p:tag name="ALLOWFS" val="0"/>
  <p:tag name="ORIGWIDTH" val="13"/>
  <p:tag name="PICTUREFILESIZE" val="1276"/>
</p:tagLst>
</file>

<file path=ppt/tags/tag9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begin{eqnarray*}&#10;\tilde{L}(A,E,Y,\mu)=\|A\|_*+\lambda\|E\|_1+\&lt;Y,D-A-E\&gt;+\dfrac{\mu}{2}\|D-A-E\|_F^2.&#10;\end{eqnarray*}&#10;\end{document}&#10;"/>
  <p:tag name="FILENAME" val="TP_tmp"/>
  <p:tag name="FORMAT" val="emf"/>
  <p:tag name="RES" val="1200"/>
  <p:tag name="BLEND" val="0"/>
  <p:tag name="TRANSPARENT" val="0"/>
  <p:tag name="TBUG" val="0"/>
  <p:tag name="ALLOWFS" val="0"/>
  <p:tag name="ORIGWIDTH" val="300"/>
  <p:tag name="PICTUREFILESIZE" val="19332"/>
</p:tagLst>
</file>

<file path=ppt/tags/tag9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begin{eqnarray*}&#10;\tilde{L}(A,E,Y,\mu)&#10;\end{eqnarray*}&#10;\end{document}&#10;"/>
  <p:tag name="FILENAME" val="TP_tmp"/>
  <p:tag name="FORMAT" val="emf"/>
  <p:tag name="RES" val="1200"/>
  <p:tag name="BLEND" val="0"/>
  <p:tag name="TRANSPARENT" val="0"/>
  <p:tag name="TBUG" val="0"/>
  <p:tag name="ALLOWFS" val="0"/>
  <p:tag name="ORIGWIDTH" val="57"/>
  <p:tag name="PICTUREFILESIZE" val="3352"/>
</p:tagLst>
</file>

<file path=ppt/tags/tag9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begin{eqnarray*}&#10;(A,E)&#10;\end{eqnarray*}&#10;\end{document}&#10;"/>
  <p:tag name="FILENAME" val="TP_tmp"/>
  <p:tag name="FORMAT" val="emf"/>
  <p:tag name="RES" val="1200"/>
  <p:tag name="BLEND" val="0"/>
  <p:tag name="TRANSPARENT" val="0"/>
  <p:tag name="TBUG" val="0"/>
  <p:tag name="ALLOWFS" val="0"/>
  <p:tag name="ORIGWIDTH" val="29"/>
  <p:tag name="PICTUREFILESIZE" val="1968"/>
</p:tagLst>
</file>

<file path=ppt/tags/tag9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begin{eqnarray*}&#10;\tilde{L}(A,E,Y,\mu)&#10;\end{eqnarray*}&#10;\end{document}&#10;"/>
  <p:tag name="FILENAME" val="TP_tmp"/>
  <p:tag name="FORMAT" val="emf"/>
  <p:tag name="RES" val="1200"/>
  <p:tag name="BLEND" val="0"/>
  <p:tag name="TRANSPARENT" val="0"/>
  <p:tag name="TBUG" val="0"/>
  <p:tag name="ALLOWFS" val="0"/>
  <p:tag name="ORIGWIDTH" val="57"/>
  <p:tag name="PICTUREFILESIZE" val="3352"/>
</p:tagLst>
</file>

<file path=ppt/tags/tag9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begin{eqnarray*}&#10;A&#10;\end{eqnarray*}&#10;\end{document}&#10;"/>
  <p:tag name="FILENAME" val="TP_tmp"/>
  <p:tag name="FORMAT" val="emf"/>
  <p:tag name="RES" val="1200"/>
  <p:tag name="BLEND" val="0"/>
  <p:tag name="TRANSPARENT" val="0"/>
  <p:tag name="TBUG" val="0"/>
  <p:tag name="ALLOWFS" val="0"/>
  <p:tag name="ORIGWIDTH" val="10"/>
  <p:tag name="PICTUREFILESIZE" val="776"/>
</p:tagLst>
</file>

<file path=ppt/tags/tag9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setcounter{equation}{2}&#10;&#10;\begin{document}&#10;\begin{eqnarray*}&#10;E&#10;\end{eqnarray*}&#10;\end{document}&#10;"/>
  <p:tag name="FILENAME" val="TP_tmp"/>
  <p:tag name="FORMAT" val="emf"/>
  <p:tag name="RES" val="1200"/>
  <p:tag name="BLEND" val="0"/>
  <p:tag name="TRANSPARENT" val="0"/>
  <p:tag name="TBUG" val="0"/>
  <p:tag name="ALLOWFS" val="0"/>
  <p:tag name="ORIGWIDTH" val="10"/>
  <p:tag name="PICTUREFILESIZE" val="776"/>
</p:tagLst>
</file>

<file path=ppt/tags/tag9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thm,amssymb,amsfonts}&#10;\usepackage{algorithmicx}&#10;\usepackage[ruled]{algorithm}&#10;\usepackage{algpseudocode}&#10;&#10;\renewcommand{\dfrac}{\displaystyle \frac}&#10;\newcommand{\dint}{\displaystyle \int}&#10;\newcommand{\&lt;}{\left\langle}&#10;\renewcommand{\&gt;}{\right\rangle}&#10;&#10;\DeclareMathOperator{\rank}{rank} &#10;\DeclareMathOperator{\tr}{tr}&#10;\DeclareMathOperator{\st}{s.t.}&#10;\DeclareMathOperator*{\argmax}{argmax}&#10;\DeclareMathOperator*{\argmin}{argmin}&#10;\DeclareMathOperator{\mspan}{span} &#10;\DeclareMathOperator{\co}{co}&#10;\DeclareMathOperator{\diag}{diag} &#10;\DeclareMathOperator{\sgn}{sgn}&#10;\DeclareMathOperator{\grad}{\nabla} &#10;\DeclareMathOperator{\dd}{d\!}&#10;\DeclareMathOperator{\var}{var} &#10;\DeclareMathOperator{\ri}{ri}&#10;\DeclareMathOperator{\conv}{conv}&#10;\DeclareMathOperator{\cone}{cone} &#10;\DeclareMathOperator{\aff}{aff}&#10;&#10;\begin{document}&#10;\begin{eqnarray*}&#10;\begin{array}{rcl}&#10;\min_A \tilde L(A,E,Y,\mu) &amp;=&amp; \mathcal{D}_{\mu^{-1}}(D-E -\mu^{-1}Y),\\&#10;\min_E \tilde L(A,E,Y,\mu) &amp;=&amp; \mathcal{S}_{\lambda\mu^{-1}}(D-A-\mu^{-1}Y).\\&#10;\end{array}&#10;\end{eqnarray*}&#10;\end{document}&#10;"/>
  <p:tag name="FILENAME" val="TP_tmp"/>
  <p:tag name="FORMAT" val="emf"/>
  <p:tag name="RES" val="1200"/>
  <p:tag name="BLEND" val="0"/>
  <p:tag name="TRANSPARENT" val="0"/>
  <p:tag name="TBUG" val="0"/>
  <p:tag name="ALLOWFS" val="0"/>
  <p:tag name="ORIGWIDTH" val="211"/>
  <p:tag name="PICTUREFILESIZE" val="24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4319</TotalTime>
  <Words>3805</Words>
  <Application>Microsoft Office PowerPoint</Application>
  <PresentationFormat>On-screen Show (4:3)</PresentationFormat>
  <Paragraphs>691</Paragraphs>
  <Slides>57</Slides>
  <Notes>45</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宋体</vt:lpstr>
      <vt:lpstr>cmmi10</vt:lpstr>
      <vt:lpstr>Calibri</vt:lpstr>
      <vt:lpstr>Cambria Math</vt:lpstr>
      <vt:lpstr>ＭＳ Ｐゴシック</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Zhouchen Lin</dc:creator>
  <cp:lastModifiedBy>Yi Ma</cp:lastModifiedBy>
  <cp:revision>556</cp:revision>
  <dcterms:created xsi:type="dcterms:W3CDTF">2010-02-04T05:43:17Z</dcterms:created>
  <dcterms:modified xsi:type="dcterms:W3CDTF">2012-07-03T03:35:38Z</dcterms:modified>
</cp:coreProperties>
</file>