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65" r:id="rId3"/>
    <p:sldMasterId id="2147483667" r:id="rId4"/>
  </p:sldMasterIdLst>
  <p:notesMasterIdLst>
    <p:notesMasterId r:id="rId34"/>
  </p:notesMasterIdLst>
  <p:sldIdLst>
    <p:sldId id="319" r:id="rId5"/>
    <p:sldId id="353" r:id="rId6"/>
    <p:sldId id="331" r:id="rId7"/>
    <p:sldId id="258" r:id="rId8"/>
    <p:sldId id="259" r:id="rId9"/>
    <p:sldId id="267" r:id="rId10"/>
    <p:sldId id="266" r:id="rId11"/>
    <p:sldId id="269" r:id="rId12"/>
    <p:sldId id="270" r:id="rId13"/>
    <p:sldId id="271" r:id="rId14"/>
    <p:sldId id="329" r:id="rId15"/>
    <p:sldId id="356" r:id="rId16"/>
    <p:sldId id="304" r:id="rId17"/>
    <p:sldId id="330" r:id="rId18"/>
    <p:sldId id="351" r:id="rId19"/>
    <p:sldId id="273" r:id="rId20"/>
    <p:sldId id="309" r:id="rId21"/>
    <p:sldId id="311" r:id="rId22"/>
    <p:sldId id="312" r:id="rId23"/>
    <p:sldId id="345" r:id="rId24"/>
    <p:sldId id="346" r:id="rId25"/>
    <p:sldId id="313" r:id="rId26"/>
    <p:sldId id="314" r:id="rId27"/>
    <p:sldId id="357" r:id="rId28"/>
    <p:sldId id="333" r:id="rId29"/>
    <p:sldId id="352" r:id="rId30"/>
    <p:sldId id="354" r:id="rId31"/>
    <p:sldId id="317" r:id="rId32"/>
    <p:sldId id="332"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66FF"/>
    <a:srgbClr val="0000FF"/>
    <a:srgbClr val="0033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43"/>
  </p:normalViewPr>
  <p:slideViewPr>
    <p:cSldViewPr>
      <p:cViewPr varScale="1">
        <p:scale>
          <a:sx n="120" d="100"/>
          <a:sy n="120" d="100"/>
        </p:scale>
        <p:origin x="1944" y="17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9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5E1465-7ED4-4DF2-9D9B-B0611666FA19}" type="datetimeFigureOut">
              <a:rPr lang="en-US" smtClean="0"/>
              <a:pPr/>
              <a:t>4/29/21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2C537E-F93D-4B93-969D-64BE2D1880AB}" type="slidenum">
              <a:rPr lang="en-US" smtClean="0"/>
              <a:pPr/>
              <a:t>‹#›</a:t>
            </a:fld>
            <a:endParaRPr lang="en-US"/>
          </a:p>
        </p:txBody>
      </p:sp>
    </p:spTree>
    <p:extLst>
      <p:ext uri="{BB962C8B-B14F-4D97-AF65-F5344CB8AC3E}">
        <p14:creationId xmlns:p14="http://schemas.microsoft.com/office/powerpoint/2010/main" val="43088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2C537E-F93D-4B93-969D-64BE2D1880AB}"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361EBC0-6C70-F643-BD8B-6407D3A917D9}" type="slidenum">
              <a:rPr lang="en-US">
                <a:latin typeface="Helvetica" pitchFamily="-106" charset="0"/>
              </a:rPr>
              <a:pPr/>
              <a:t>29</a:t>
            </a:fld>
            <a:endParaRPr lang="en-US">
              <a:latin typeface="Helvetica" pitchFamily="-106" charset="0"/>
            </a:endParaRPr>
          </a:p>
        </p:txBody>
      </p:sp>
      <p:sp>
        <p:nvSpPr>
          <p:cNvPr id="119811" name="Rectangle 2"/>
          <p:cNvSpPr>
            <a:spLocks noGrp="1" noRot="1" noChangeAspect="1" noChangeArrowheads="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lIns="91430" tIns="45715" rIns="91430" bIns="45715"/>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85B72CC4-5AAE-9C4E-8358-309AB3AEAE1C}" type="slidenum">
              <a:rPr lang="en-US">
                <a:solidFill>
                  <a:prstClr val="black"/>
                </a:solidFill>
              </a:rPr>
              <a:pPr/>
              <a:t>2</a:t>
            </a:fld>
            <a:endParaRPr lang="en-US">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w="9525"/>
        </p:spPr>
        <p:txBody>
          <a:bodyPr/>
          <a:lstStyle/>
          <a:p>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2C537E-F93D-4B93-969D-64BE2D1880AB}"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normAutofit fontScale="55000" lnSpcReduction="20000"/>
          </a:bodyPr>
          <a:lstStyle/>
          <a:p>
            <a:pPr marL="38100">
              <a:buClr>
                <a:srgbClr val="000000"/>
              </a:buClr>
              <a:buFont typeface="Helvetica" pitchFamily="-106" charset="0"/>
              <a:buChar char="-"/>
            </a:pPr>
            <a:r>
              <a:rPr lang="en-US" sz="2400">
                <a:solidFill>
                  <a:srgbClr val="000000"/>
                </a:solidFill>
                <a:ea typeface="Helvetica" pitchFamily="-106" charset="0"/>
                <a:cs typeface="Helvetica" pitchFamily="-106" charset="0"/>
                <a:sym typeface="Helvetica" pitchFamily="-106" charset="0"/>
              </a:rPr>
              <a:t>The vision of the CIBC is to create new research, tools, and technologies that will enable new biomedical science breakthroughs and clinical applications.</a:t>
            </a:r>
          </a:p>
          <a:p>
            <a:pPr marL="38100">
              <a:buClr>
                <a:srgbClr val="000000"/>
              </a:buClr>
              <a:buFont typeface="Helvetica" pitchFamily="-106" charset="0"/>
              <a:buChar char="-"/>
            </a:pPr>
            <a:r>
              <a:rPr lang="en-US" sz="2400">
                <a:solidFill>
                  <a:srgbClr val="000000"/>
                </a:solidFill>
                <a:ea typeface="Helvetica" pitchFamily="-106" charset="0"/>
                <a:cs typeface="Helvetica" pitchFamily="-106" charset="0"/>
                <a:sym typeface="Helvetica" pitchFamily="-106" charset="0"/>
              </a:rPr>
              <a:t>We believe that one area where we can make a significant impact to biomedical research and clinical research is through the creation of new image-based modeling, simulation, and visualization research and software tools.</a:t>
            </a:r>
          </a:p>
          <a:p>
            <a:pPr marL="38100">
              <a:buClr>
                <a:srgbClr val="000000"/>
              </a:buClr>
              <a:buFont typeface="Helvetica" pitchFamily="-106" charset="0"/>
              <a:buChar char="-"/>
            </a:pPr>
            <a:r>
              <a:rPr lang="en-US" sz="2400">
                <a:solidFill>
                  <a:srgbClr val="000000"/>
                </a:solidFill>
                <a:ea typeface="Helvetica" pitchFamily="-106" charset="0"/>
                <a:cs typeface="Helvetica" pitchFamily="-106" charset="0"/>
                <a:sym typeface="Helvetica" pitchFamily="-106" charset="0"/>
              </a:rPr>
              <a:t>Shown here is our view of the image-based modeling, simulation and visualization pipeline where we taken data from biological and clinical image sources, perform image processing, create subject specific geometric models on which we perform functional simulation.  We visualize the images, geometric models, and simulations results, and then use these research and software tools for important biomedical research and clinical applications.</a:t>
            </a:r>
          </a:p>
          <a:p>
            <a:pPr marL="38100">
              <a:buClr>
                <a:srgbClr val="000000"/>
              </a:buClr>
              <a:buFont typeface="Helvetica" pitchFamily="-106" charset="0"/>
              <a:buChar char="-"/>
            </a:pPr>
            <a:r>
              <a:rPr lang="en-US" sz="2400">
                <a:solidFill>
                  <a:srgbClr val="000000"/>
                </a:solidFill>
                <a:ea typeface="Helvetica" pitchFamily="-106" charset="0"/>
                <a:cs typeface="Helvetica" pitchFamily="-106" charset="0"/>
                <a:sym typeface="Helvetica" pitchFamily="-106" charset="0"/>
              </a:rPr>
              <a:t>We feel that such an image-based modeling, simulation, and visualization pipeline can help us to transition to one area of subject specific and personalized medicine applications.</a:t>
            </a:r>
          </a:p>
          <a:p>
            <a:pPr marL="38100">
              <a:buClr>
                <a:srgbClr val="000000"/>
              </a:buClr>
              <a:buFont typeface="Helvetica" pitchFamily="-106" charset="0"/>
              <a:buChar char="-"/>
            </a:pPr>
            <a:r>
              <a:rPr lang="en-US" sz="2400">
                <a:solidFill>
                  <a:srgbClr val="000000"/>
                </a:solidFill>
                <a:ea typeface="Helvetica" pitchFamily="-106" charset="0"/>
                <a:cs typeface="Helvetica" pitchFamily="-106" charset="0"/>
                <a:sym typeface="Helvetica" pitchFamily="-106" charset="0"/>
              </a:rPr>
              <a:t>Please be clear that we are not claiming to solve ALL such problems, but hopefully we can contribute to an important set of problems.  I think a great example of the image-based pipeline with an important clinical application is with our DBP Partner John Treideman.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CE0AD08-5347-A749-AF66-B7667A22A4DA}" type="slidenum">
              <a:rPr lang="en-US">
                <a:latin typeface="Helvetica" pitchFamily="36" charset="0"/>
              </a:rPr>
              <a:pPr/>
              <a:t>14</a:t>
            </a:fld>
            <a:endParaRPr lang="en-US">
              <a:latin typeface="Helvetica" pitchFamily="36" charset="0"/>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a:buFontTx/>
              <a:buChar char="-"/>
            </a:pPr>
            <a:r>
              <a:rPr lang="en-US" dirty="0">
                <a:latin typeface="Times New Roman" pitchFamily="36" charset="0"/>
                <a:ea typeface="ＭＳ Ｐゴシック" pitchFamily="36" charset="-128"/>
                <a:cs typeface="ＭＳ Ｐゴシック" pitchFamily="36" charset="-128"/>
              </a:rPr>
              <a:t>Dr. </a:t>
            </a:r>
            <a:r>
              <a:rPr lang="en-US" dirty="0" err="1">
                <a:latin typeface="Times New Roman" pitchFamily="36" charset="0"/>
                <a:ea typeface="ＭＳ Ｐゴシック" pitchFamily="36" charset="-128"/>
                <a:cs typeface="ＭＳ Ｐゴシック" pitchFamily="36" charset="-128"/>
              </a:rPr>
              <a:t>Treidman</a:t>
            </a:r>
            <a:r>
              <a:rPr lang="en-US" baseline="0" dirty="0">
                <a:latin typeface="Times New Roman" pitchFamily="36" charset="0"/>
                <a:ea typeface="ＭＳ Ｐゴシック" pitchFamily="36" charset="-128"/>
                <a:cs typeface="ＭＳ Ｐゴシック" pitchFamily="36" charset="-128"/>
              </a:rPr>
              <a:t> is a cardiologist who is working on an important clinical problem of implanting cardiac defibrillators into children with heart arrhythmias.  It is a challenging problem because standard defibrillators are made for adults, not children and he has to place the leads and battery in novel places in children to be effective.</a:t>
            </a:r>
          </a:p>
          <a:p>
            <a:pPr>
              <a:buFontTx/>
              <a:buChar char="-"/>
            </a:pPr>
            <a:r>
              <a:rPr lang="en-US" baseline="0" dirty="0">
                <a:latin typeface="Times New Roman" pitchFamily="36" charset="0"/>
                <a:ea typeface="ＭＳ Ｐゴシック" pitchFamily="36" charset="-128"/>
                <a:cs typeface="ＭＳ Ｐゴシック" pitchFamily="36" charset="-128"/>
              </a:rPr>
              <a:t>Shown in this slide is an example of the Center’s image-based pipeline of acquiring patient images and using the Center’s tools for segmentation, mesh generation, simulation, and visualization – and interactive design of the lead placement.</a:t>
            </a:r>
          </a:p>
          <a:p>
            <a:pPr>
              <a:buFontTx/>
              <a:buChar char="-"/>
            </a:pPr>
            <a:r>
              <a:rPr lang="en-US" baseline="0" dirty="0">
                <a:latin typeface="Times New Roman" pitchFamily="36" charset="0"/>
                <a:ea typeface="ＭＳ Ｐゴシック" pitchFamily="36" charset="-128"/>
                <a:cs typeface="ＭＳ Ｐゴシック" pitchFamily="36" charset="-128"/>
              </a:rPr>
              <a:t>We think this is a great example of how the Center’s technologies can enable more subject specific biomedical research and clinical applications.</a:t>
            </a:r>
            <a:endParaRPr lang="en-US" dirty="0">
              <a:latin typeface="Times New Roman" pitchFamily="36" charset="0"/>
              <a:ea typeface="ＭＳ Ｐゴシック" pitchFamily="36" charset="-128"/>
              <a:cs typeface="ＭＳ Ｐゴシック" pitchFamily="3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a:ln/>
        </p:spPr>
      </p:sp>
      <p:sp>
        <p:nvSpPr>
          <p:cNvPr id="68611" name="Notes Placeholder 2"/>
          <p:cNvSpPr>
            <a:spLocks noGrp="1"/>
          </p:cNvSpPr>
          <p:nvPr>
            <p:ph type="body" idx="1"/>
          </p:nvPr>
        </p:nvSpPr>
        <p:spPr>
          <a:noFill/>
          <a:ln w="9525"/>
        </p:spPr>
        <p:txBody>
          <a:bodyPr/>
          <a:lstStyle/>
          <a:p>
            <a:pPr>
              <a:buFontTx/>
              <a:buChar char="-"/>
            </a:pPr>
            <a:r>
              <a:rPr lang="en-US">
                <a:latin typeface="Times New Roman" pitchFamily="-108" charset="0"/>
                <a:ea typeface="ＭＳ Ｐゴシック" pitchFamily="-108" charset="-128"/>
                <a:cs typeface="ＭＳ Ｐゴシック" pitchFamily="-108" charset="-128"/>
              </a:rPr>
              <a:t>Here is Dr. Nassir Mourrouche – title – performing an atrial fibrillation oblation using our Seg3D software within a new 3T MRI system.</a:t>
            </a:r>
          </a:p>
          <a:p>
            <a:pPr>
              <a:buFontTx/>
              <a:buChar char="-"/>
            </a:pPr>
            <a:r>
              <a:rPr lang="en-US">
                <a:latin typeface="Times New Roman" pitchFamily="-108" charset="0"/>
                <a:ea typeface="ＭＳ Ｐゴシック" pitchFamily="-108" charset="-128"/>
                <a:cs typeface="ＭＳ Ｐゴシック" pitchFamily="-108" charset="-128"/>
              </a:rPr>
              <a:t>You will hear from Dr. Mourrouche later during the DBP Partner presentations.</a:t>
            </a:r>
          </a:p>
        </p:txBody>
      </p:sp>
      <p:sp>
        <p:nvSpPr>
          <p:cNvPr id="68612" name="Slide Number Placeholder 3"/>
          <p:cNvSpPr>
            <a:spLocks noGrp="1"/>
          </p:cNvSpPr>
          <p:nvPr>
            <p:ph type="sldNum" sz="quarter" idx="5"/>
          </p:nvPr>
        </p:nvSpPr>
        <p:spPr>
          <a:noFill/>
        </p:spPr>
        <p:txBody>
          <a:bodyPr/>
          <a:lstStyle/>
          <a:p>
            <a:fld id="{67EA81F3-FD8D-5A41-A1F7-488F0547F841}" type="slidenum">
              <a:rPr lang="en-US" smtClean="0">
                <a:latin typeface="Helvetica" pitchFamily="-108" charset="0"/>
              </a:rPr>
              <a:pPr/>
              <a:t>15</a:t>
            </a:fld>
            <a:endParaRPr lang="en-US">
              <a:latin typeface="Helvetica" pitchFamily="-10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9108AD8-3492-7F45-9130-A19A497E8192}" type="slidenum">
              <a:rPr lang="en-US">
                <a:latin typeface="Helvetica" pitchFamily="-108" charset="0"/>
              </a:rPr>
              <a:pPr/>
              <a:t>20</a:t>
            </a:fld>
            <a:endParaRPr lang="en-US">
              <a:latin typeface="Helvetica" pitchFamily="-10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w="9525"/>
        </p:spPr>
        <p:txBody>
          <a:bodyPr/>
          <a:lstStyle/>
          <a:p>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AACF4FC-4672-2D40-BD2C-58CF13FED2B7}" type="slidenum">
              <a:rPr lang="en-US">
                <a:latin typeface="Helvetica" pitchFamily="-108" charset="0"/>
              </a:rPr>
              <a:pPr/>
              <a:t>21</a:t>
            </a:fld>
            <a:endParaRPr lang="en-US">
              <a:latin typeface="Helvetica" pitchFamily="-10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w="9525"/>
        </p:spPr>
        <p:txBody>
          <a:bodyPr/>
          <a:lstStyle/>
          <a:p>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A2DC07C9-E919-B340-9505-215571E96A7F}" type="slidenum">
              <a:rPr lang="en-US">
                <a:solidFill>
                  <a:srgbClr val="000000"/>
                </a:solidFill>
                <a:latin typeface="Helvetica" pitchFamily="-108" charset="0"/>
              </a:rPr>
              <a:pPr/>
              <a:t>26</a:t>
            </a:fld>
            <a:endParaRPr lang="en-US">
              <a:solidFill>
                <a:srgbClr val="000000"/>
              </a:solidFill>
              <a:latin typeface="Helvetica" pitchFamily="-108" charset="0"/>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6324600" y="762000"/>
            <a:ext cx="2514600" cy="61555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50800" dist="38100" dir="2700000" algn="tl" rotWithShape="0">
                    <a:prstClr val="black">
                      <a:alpha val="40000"/>
                    </a:prstClr>
                  </a:outerShdw>
                </a:effectLst>
                <a:latin typeface="Helvetica" pitchFamily="34" charset="0"/>
              </a:rPr>
              <a:t>Section</a:t>
            </a:r>
            <a:r>
              <a:rPr lang="en-US" sz="1600" dirty="0">
                <a:solidFill>
                  <a:schemeClr val="bg1"/>
                </a:solidFill>
                <a:latin typeface="Helvetica" pitchFamily="34" charset="0"/>
              </a:rPr>
              <a:t> (i.e. Visualization)</a:t>
            </a:r>
          </a:p>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0813" y="0"/>
            <a:ext cx="9067801" cy="6243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a:t>Click to edit Master title style</a:t>
            </a:r>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6FF"/>
            </a:gs>
            <a:gs pos="100000">
              <a:srgbClr val="000099"/>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077200" cy="76200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SCI-logo-ppt.png"/>
          <p:cNvPicPr>
            <a:picLocks noChangeAspect="1"/>
          </p:cNvPicPr>
          <p:nvPr/>
        </p:nvPicPr>
        <p:blipFill>
          <a:blip r:embed="rId15" cstate="print"/>
          <a:srcRect/>
          <a:stretch>
            <a:fillRect/>
          </a:stretch>
        </p:blipFill>
        <p:spPr bwMode="auto">
          <a:xfrm>
            <a:off x="4151376" y="6211824"/>
            <a:ext cx="816753" cy="421393"/>
          </a:xfrm>
          <a:prstGeom prst="rect">
            <a:avLst/>
          </a:prstGeom>
          <a:noFill/>
          <a:ln w="9525">
            <a:noFill/>
            <a:miter lim="800000"/>
            <a:headEnd/>
            <a:tailEnd/>
          </a:ln>
        </p:spPr>
      </p:pic>
      <p:cxnSp>
        <p:nvCxnSpPr>
          <p:cNvPr id="12" name="Straight Connector 11"/>
          <p:cNvCxnSpPr/>
          <p:nvPr/>
        </p:nvCxnSpPr>
        <p:spPr bwMode="auto">
          <a:xfrm>
            <a:off x="457200" y="6400800"/>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rot="10800000">
            <a:off x="273539" y="758090"/>
            <a:ext cx="8550031" cy="0"/>
          </a:xfrm>
          <a:prstGeom prst="line">
            <a:avLst/>
          </a:prstGeom>
          <a:solidFill>
            <a:schemeClr val="accent1"/>
          </a:solid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Straight Connector 16"/>
          <p:cNvCxnSpPr/>
          <p:nvPr/>
        </p:nvCxnSpPr>
        <p:spPr bwMode="auto">
          <a:xfrm>
            <a:off x="5105400" y="6400800"/>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spcBef>
          <a:spcPct val="0"/>
        </a:spcBef>
        <a:buNone/>
        <a:defRPr sz="4000" b="0" kern="1200">
          <a:solidFill>
            <a:srgbClr val="FFFF00"/>
          </a:solidFill>
          <a:effectLst>
            <a:outerShdw blurRad="50800" dist="38100" dir="2700000" algn="tl" rotWithShape="0">
              <a:prstClr val="black">
                <a:alpha val="75000"/>
              </a:prstClr>
            </a:outerShdw>
          </a:effectLst>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bg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6FF"/>
            </a:gs>
            <a:gs pos="100000">
              <a:srgbClr val="000099"/>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077200" cy="76200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SCI-logo-ppt.png"/>
          <p:cNvPicPr>
            <a:picLocks noChangeAspect="1"/>
          </p:cNvPicPr>
          <p:nvPr/>
        </p:nvPicPr>
        <p:blipFill>
          <a:blip r:embed="rId3" cstate="print"/>
          <a:srcRect/>
          <a:stretch>
            <a:fillRect/>
          </a:stretch>
        </p:blipFill>
        <p:spPr bwMode="auto">
          <a:xfrm>
            <a:off x="4151376" y="6211824"/>
            <a:ext cx="816753" cy="421393"/>
          </a:xfrm>
          <a:prstGeom prst="rect">
            <a:avLst/>
          </a:prstGeom>
          <a:noFill/>
          <a:ln w="9525">
            <a:noFill/>
            <a:miter lim="800000"/>
            <a:headEnd/>
            <a:tailEnd/>
          </a:ln>
        </p:spPr>
      </p:pic>
      <p:cxnSp>
        <p:nvCxnSpPr>
          <p:cNvPr id="12" name="Straight Connector 11"/>
          <p:cNvCxnSpPr/>
          <p:nvPr/>
        </p:nvCxnSpPr>
        <p:spPr bwMode="auto">
          <a:xfrm>
            <a:off x="457200" y="6400800"/>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rot="10800000">
            <a:off x="273539" y="758090"/>
            <a:ext cx="8550031" cy="0"/>
          </a:xfrm>
          <a:prstGeom prst="line">
            <a:avLst/>
          </a:prstGeom>
          <a:solidFill>
            <a:schemeClr val="accent1"/>
          </a:solid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Straight Connector 16"/>
          <p:cNvCxnSpPr/>
          <p:nvPr/>
        </p:nvCxnSpPr>
        <p:spPr bwMode="auto">
          <a:xfrm>
            <a:off x="5105400" y="6400800"/>
            <a:ext cx="3556000" cy="7815"/>
          </a:xfrm>
          <a:prstGeom prst="line">
            <a:avLst/>
          </a:prstGeom>
          <a:solidFill>
            <a:schemeClr val="accent1"/>
          </a:solidFill>
          <a:ln w="12700" cap="flat" cmpd="sng" algn="ctr">
            <a:solidFill>
              <a:schemeClr val="bg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spcBef>
          <a:spcPct val="0"/>
        </a:spcBef>
        <a:buNone/>
        <a:defRPr sz="4000" b="0" kern="1200">
          <a:solidFill>
            <a:srgbClr val="FFFF00"/>
          </a:solidFill>
          <a:effectLst>
            <a:outerShdw blurRad="50800" dist="38100" dir="2700000" algn="tl" rotWithShape="0">
              <a:prstClr val="black">
                <a:alpha val="75000"/>
              </a:prstClr>
            </a:outerShdw>
          </a:effectLst>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bg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77EFF"/>
            </a:gs>
            <a:gs pos="100000">
              <a:srgbClr val="000099"/>
            </a:gs>
          </a:gsLst>
          <a:lin ang="5400000" scaled="1"/>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150813" y="0"/>
            <a:ext cx="9067801" cy="669925"/>
          </a:xfrm>
          <a:prstGeom prst="rect">
            <a:avLst/>
          </a:prstGeom>
          <a:noFill/>
          <a:ln w="12700">
            <a:noFill/>
            <a:miter lim="800000"/>
            <a:headEnd/>
            <a:tailEnd/>
          </a:ln>
          <a:effectLst>
            <a:outerShdw blurRad="63500" dist="53882" dir="2700000" algn="ctr" rotWithShape="0">
              <a:schemeClr val="bg2">
                <a:alpha val="74998"/>
              </a:schemeClr>
            </a:outerShdw>
          </a:effectLst>
        </p:spPr>
        <p:txBody>
          <a:bodyPr vert="horz" wrap="square" lIns="90488" tIns="44450" rIns="90488" bIns="44450" numCol="1" anchor="t"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271463" y="1238250"/>
            <a:ext cx="8609012" cy="5005388"/>
          </a:xfrm>
          <a:prstGeom prst="rect">
            <a:avLst/>
          </a:prstGeom>
          <a:noFill/>
          <a:ln w="12700">
            <a:noFill/>
            <a:miter lim="800000"/>
            <a:headEnd/>
            <a:tailEnd/>
          </a:ln>
          <a:effectLst>
            <a:outerShdw blurRad="63500" dist="46662" dir="3284183" algn="ctr" rotWithShape="0">
              <a:schemeClr val="bg2">
                <a:alpha val="74998"/>
              </a:schemeClr>
            </a:outerShdw>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3" name="Line 5"/>
          <p:cNvSpPr>
            <a:spLocks noChangeShapeType="1"/>
          </p:cNvSpPr>
          <p:nvPr/>
        </p:nvSpPr>
        <p:spPr bwMode="auto">
          <a:xfrm>
            <a:off x="103188" y="620713"/>
            <a:ext cx="8839200" cy="0"/>
          </a:xfrm>
          <a:prstGeom prst="line">
            <a:avLst/>
          </a:prstGeom>
          <a:noFill/>
          <a:ln w="25400">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eaLnBrk="0" fontAlgn="base" hangingPunct="0">
              <a:spcBef>
                <a:spcPct val="0"/>
              </a:spcBef>
              <a:spcAft>
                <a:spcPct val="0"/>
              </a:spcAft>
              <a:defRPr/>
            </a:pPr>
            <a:endParaRPr lang="en-US" sz="1200" b="1">
              <a:solidFill>
                <a:srgbClr val="FFFFFF"/>
              </a:solidFill>
            </a:endParaRPr>
          </a:p>
        </p:txBody>
      </p:sp>
      <p:sp>
        <p:nvSpPr>
          <p:cNvPr id="27659" name="Line 11"/>
          <p:cNvSpPr>
            <a:spLocks noChangeShapeType="1"/>
          </p:cNvSpPr>
          <p:nvPr/>
        </p:nvSpPr>
        <p:spPr bwMode="auto">
          <a:xfrm flipV="1">
            <a:off x="293688" y="6392863"/>
            <a:ext cx="8562975" cy="1587"/>
          </a:xfrm>
          <a:prstGeom prst="line">
            <a:avLst/>
          </a:prstGeom>
          <a:noFill/>
          <a:ln w="25400">
            <a:solidFill>
              <a:schemeClr val="folHlink"/>
            </a:solidFill>
            <a:round/>
            <a:headEnd/>
            <a:tailEnd/>
          </a:ln>
          <a:effectLst>
            <a:outerShdw blurRad="63500" dist="17961" dir="2700000" algn="ctr" rotWithShape="0">
              <a:schemeClr val="bg2">
                <a:alpha val="74998"/>
              </a:schemeClr>
            </a:outerShdw>
          </a:effectLst>
        </p:spPr>
        <p:txBody>
          <a:bodyPr wrap="none" anchor="ctr">
            <a:prstTxWarp prst="textNoShape">
              <a:avLst/>
            </a:prstTxWarp>
          </a:bodyPr>
          <a:lstStyle/>
          <a:p>
            <a:pPr algn="ctr" eaLnBrk="0" fontAlgn="base" hangingPunct="0">
              <a:spcBef>
                <a:spcPct val="0"/>
              </a:spcBef>
              <a:spcAft>
                <a:spcPct val="0"/>
              </a:spcAft>
              <a:defRPr/>
            </a:pPr>
            <a:endParaRPr lang="en-US" sz="1200" b="1">
              <a:solidFill>
                <a:srgbClr val="FFFFFF"/>
              </a:solidFill>
            </a:endParaRPr>
          </a:p>
        </p:txBody>
      </p:sp>
      <p:sp>
        <p:nvSpPr>
          <p:cNvPr id="27660" name="Text Box 12"/>
          <p:cNvSpPr txBox="1">
            <a:spLocks noChangeArrowheads="1"/>
          </p:cNvSpPr>
          <p:nvPr/>
        </p:nvSpPr>
        <p:spPr bwMode="auto">
          <a:xfrm>
            <a:off x="166688" y="6389688"/>
            <a:ext cx="8815387" cy="457200"/>
          </a:xfrm>
          <a:prstGeom prst="rect">
            <a:avLst/>
          </a:prstGeom>
          <a:noFill/>
          <a:ln w="12700">
            <a:noFill/>
            <a:miter lim="800000"/>
            <a:headEnd/>
            <a:tailEnd/>
          </a:ln>
          <a:effectLst/>
        </p:spPr>
        <p:txBody>
          <a:bodyPr>
            <a:prstTxWarp prst="textNoShape">
              <a:avLst/>
            </a:prstTxWarp>
            <a:spAutoFit/>
          </a:bodyPr>
          <a:lstStyle/>
          <a:p>
            <a:pPr algn="ctr" eaLnBrk="0" fontAlgn="base" hangingPunct="0">
              <a:spcBef>
                <a:spcPct val="0"/>
              </a:spcBef>
              <a:spcAft>
                <a:spcPct val="0"/>
              </a:spcAft>
            </a:pPr>
            <a:r>
              <a:rPr lang="en-US" sz="2400">
                <a:solidFill>
                  <a:srgbClr val="969696"/>
                </a:solidFill>
                <a:effectLst>
                  <a:outerShdw blurRad="38100" dist="38100" dir="2700000" algn="tl">
                    <a:srgbClr val="000000"/>
                  </a:outerShdw>
                </a:effectLst>
              </a:rPr>
              <a:t>Scientific Computing and Imaging Institute, University of Utah</a:t>
            </a:r>
          </a:p>
        </p:txBody>
      </p:sp>
      <p:pic>
        <p:nvPicPr>
          <p:cNvPr id="1031" name="Picture 15" descr="SCI_logo"/>
          <p:cNvPicPr>
            <a:picLocks noChangeAspect="1" noChangeArrowheads="1"/>
          </p:cNvPicPr>
          <p:nvPr userDrawn="1"/>
        </p:nvPicPr>
        <p:blipFill>
          <a:blip r:embed="rId3"/>
          <a:srcRect/>
          <a:stretch>
            <a:fillRect/>
          </a:stretch>
        </p:blipFill>
        <p:spPr bwMode="auto">
          <a:xfrm>
            <a:off x="8115300" y="635000"/>
            <a:ext cx="838200" cy="3683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66" r:id="rId1"/>
  </p:sldLayoutIdLst>
  <p:txStyles>
    <p:titleStyle>
      <a:lvl1pPr algn="l" rtl="0" eaLnBrk="0" fontAlgn="base" hangingPunct="0">
        <a:lnSpc>
          <a:spcPct val="88000"/>
        </a:lnSpc>
        <a:spcBef>
          <a:spcPct val="0"/>
        </a:spcBef>
        <a:spcAft>
          <a:spcPct val="0"/>
        </a:spcAft>
        <a:defRPr sz="4000" b="1">
          <a:solidFill>
            <a:srgbClr val="FFFF66"/>
          </a:solidFill>
          <a:latin typeface="+mj-lt"/>
          <a:ea typeface="ＭＳ Ｐゴシック" charset="-128"/>
          <a:cs typeface="ＭＳ Ｐゴシック" charset="-128"/>
        </a:defRPr>
      </a:lvl1pPr>
      <a:lvl2pPr algn="l" rtl="0" eaLnBrk="0" fontAlgn="base" hangingPunct="0">
        <a:lnSpc>
          <a:spcPct val="88000"/>
        </a:lnSpc>
        <a:spcBef>
          <a:spcPct val="0"/>
        </a:spcBef>
        <a:spcAft>
          <a:spcPct val="0"/>
        </a:spcAft>
        <a:defRPr sz="4000" b="1">
          <a:solidFill>
            <a:srgbClr val="FFFF66"/>
          </a:solidFill>
          <a:latin typeface="Arial" charset="0"/>
          <a:ea typeface="ＭＳ Ｐゴシック" charset="-128"/>
          <a:cs typeface="ＭＳ Ｐゴシック" charset="-128"/>
        </a:defRPr>
      </a:lvl2pPr>
      <a:lvl3pPr algn="l" rtl="0" eaLnBrk="0" fontAlgn="base" hangingPunct="0">
        <a:lnSpc>
          <a:spcPct val="88000"/>
        </a:lnSpc>
        <a:spcBef>
          <a:spcPct val="0"/>
        </a:spcBef>
        <a:spcAft>
          <a:spcPct val="0"/>
        </a:spcAft>
        <a:defRPr sz="4000" b="1">
          <a:solidFill>
            <a:srgbClr val="FFFF66"/>
          </a:solidFill>
          <a:latin typeface="Arial" charset="0"/>
          <a:ea typeface="ＭＳ Ｐゴシック" charset="-128"/>
          <a:cs typeface="ＭＳ Ｐゴシック" charset="-128"/>
        </a:defRPr>
      </a:lvl3pPr>
      <a:lvl4pPr algn="l" rtl="0" eaLnBrk="0" fontAlgn="base" hangingPunct="0">
        <a:lnSpc>
          <a:spcPct val="88000"/>
        </a:lnSpc>
        <a:spcBef>
          <a:spcPct val="0"/>
        </a:spcBef>
        <a:spcAft>
          <a:spcPct val="0"/>
        </a:spcAft>
        <a:defRPr sz="4000" b="1">
          <a:solidFill>
            <a:srgbClr val="FFFF66"/>
          </a:solidFill>
          <a:latin typeface="Arial" charset="0"/>
          <a:ea typeface="ＭＳ Ｐゴシック" charset="-128"/>
          <a:cs typeface="ＭＳ Ｐゴシック" charset="-128"/>
        </a:defRPr>
      </a:lvl4pPr>
      <a:lvl5pPr algn="l" rtl="0" eaLnBrk="0" fontAlgn="base" hangingPunct="0">
        <a:lnSpc>
          <a:spcPct val="88000"/>
        </a:lnSpc>
        <a:spcBef>
          <a:spcPct val="0"/>
        </a:spcBef>
        <a:spcAft>
          <a:spcPct val="0"/>
        </a:spcAft>
        <a:defRPr sz="4000" b="1">
          <a:solidFill>
            <a:srgbClr val="FFFF66"/>
          </a:solidFill>
          <a:latin typeface="Arial" charset="0"/>
          <a:ea typeface="ＭＳ Ｐゴシック" charset="-128"/>
          <a:cs typeface="ＭＳ Ｐゴシック" charset="-128"/>
        </a:defRPr>
      </a:lvl5pPr>
      <a:lvl6pPr marL="457200" algn="l" rtl="0" eaLnBrk="0" fontAlgn="base" hangingPunct="0">
        <a:lnSpc>
          <a:spcPct val="88000"/>
        </a:lnSpc>
        <a:spcBef>
          <a:spcPct val="0"/>
        </a:spcBef>
        <a:spcAft>
          <a:spcPct val="0"/>
        </a:spcAft>
        <a:defRPr sz="4000" b="1">
          <a:solidFill>
            <a:srgbClr val="FFFF66"/>
          </a:solidFill>
          <a:latin typeface="Arial" charset="0"/>
        </a:defRPr>
      </a:lvl6pPr>
      <a:lvl7pPr marL="914400" algn="l" rtl="0" eaLnBrk="0" fontAlgn="base" hangingPunct="0">
        <a:lnSpc>
          <a:spcPct val="88000"/>
        </a:lnSpc>
        <a:spcBef>
          <a:spcPct val="0"/>
        </a:spcBef>
        <a:spcAft>
          <a:spcPct val="0"/>
        </a:spcAft>
        <a:defRPr sz="4000" b="1">
          <a:solidFill>
            <a:srgbClr val="FFFF66"/>
          </a:solidFill>
          <a:latin typeface="Arial" charset="0"/>
        </a:defRPr>
      </a:lvl7pPr>
      <a:lvl8pPr marL="1371600" algn="l" rtl="0" eaLnBrk="0" fontAlgn="base" hangingPunct="0">
        <a:lnSpc>
          <a:spcPct val="88000"/>
        </a:lnSpc>
        <a:spcBef>
          <a:spcPct val="0"/>
        </a:spcBef>
        <a:spcAft>
          <a:spcPct val="0"/>
        </a:spcAft>
        <a:defRPr sz="4000" b="1">
          <a:solidFill>
            <a:srgbClr val="FFFF66"/>
          </a:solidFill>
          <a:latin typeface="Arial" charset="0"/>
        </a:defRPr>
      </a:lvl8pPr>
      <a:lvl9pPr marL="1828800" algn="l" rtl="0" eaLnBrk="0" fontAlgn="base" hangingPunct="0">
        <a:lnSpc>
          <a:spcPct val="88000"/>
        </a:lnSpc>
        <a:spcBef>
          <a:spcPct val="0"/>
        </a:spcBef>
        <a:spcAft>
          <a:spcPct val="0"/>
        </a:spcAft>
        <a:defRPr sz="4000" b="1">
          <a:solidFill>
            <a:srgbClr val="FFFF66"/>
          </a:solidFill>
          <a:latin typeface="Arial" charset="0"/>
        </a:defRPr>
      </a:lvl9pPr>
    </p:titleStyle>
    <p:bodyStyle>
      <a:lvl1pPr marL="285750" indent="-285750" algn="l" rtl="0" eaLnBrk="0" fontAlgn="base" hangingPunct="0">
        <a:lnSpc>
          <a:spcPct val="88000"/>
        </a:lnSpc>
        <a:spcBef>
          <a:spcPct val="30000"/>
        </a:spcBef>
        <a:spcAft>
          <a:spcPct val="0"/>
        </a:spcAft>
        <a:defRPr sz="4000" b="1">
          <a:solidFill>
            <a:schemeClr val="tx1"/>
          </a:solidFill>
          <a:latin typeface="+mn-lt"/>
          <a:ea typeface="ＭＳ Ｐゴシック" charset="-128"/>
          <a:cs typeface="ＭＳ Ｐゴシック" charset="-128"/>
        </a:defRPr>
      </a:lvl1pPr>
      <a:lvl2pPr marL="744538" indent="-280988" algn="l" rtl="0" eaLnBrk="0" fontAlgn="base" hangingPunct="0">
        <a:lnSpc>
          <a:spcPct val="88000"/>
        </a:lnSpc>
        <a:spcBef>
          <a:spcPct val="30000"/>
        </a:spcBef>
        <a:spcAft>
          <a:spcPct val="0"/>
        </a:spcAft>
        <a:buClr>
          <a:srgbClr val="FFFF66"/>
        </a:buClr>
        <a:buSzPct val="100000"/>
        <a:buChar char="•"/>
        <a:defRPr sz="3600" b="1">
          <a:solidFill>
            <a:srgbClr val="FFFF66"/>
          </a:solidFill>
          <a:latin typeface="+mn-lt"/>
          <a:ea typeface="ＭＳ Ｐゴシック" charset="-128"/>
        </a:defRPr>
      </a:lvl2pPr>
      <a:lvl3pPr marL="1190625" indent="-276225" algn="l" rtl="0" eaLnBrk="0" fontAlgn="base" hangingPunct="0">
        <a:lnSpc>
          <a:spcPct val="88000"/>
        </a:lnSpc>
        <a:spcBef>
          <a:spcPct val="30000"/>
        </a:spcBef>
        <a:spcAft>
          <a:spcPct val="0"/>
        </a:spcAft>
        <a:buClr>
          <a:srgbClr val="FFFF66"/>
        </a:buClr>
        <a:buSzPct val="100000"/>
        <a:buChar char="­"/>
        <a:defRPr sz="3200" b="1">
          <a:solidFill>
            <a:srgbClr val="FFFF66"/>
          </a:solidFill>
          <a:latin typeface="+mn-lt"/>
          <a:ea typeface="ＭＳ Ｐゴシック" charset="-128"/>
        </a:defRPr>
      </a:lvl3pPr>
      <a:lvl4pPr marL="1476375" indent="-171450" algn="l" rtl="0" eaLnBrk="0" fontAlgn="base" hangingPunct="0">
        <a:lnSpc>
          <a:spcPct val="88000"/>
        </a:lnSpc>
        <a:spcBef>
          <a:spcPct val="30000"/>
        </a:spcBef>
        <a:spcAft>
          <a:spcPct val="0"/>
        </a:spcAft>
        <a:buClr>
          <a:srgbClr val="FFFF66"/>
        </a:buClr>
        <a:buSzPct val="75000"/>
        <a:buFont typeface="Monotype Sorts" pitchFamily="-108" charset="2"/>
        <a:buChar char="l"/>
        <a:defRPr sz="1400" b="1">
          <a:solidFill>
            <a:srgbClr val="FFFF66"/>
          </a:solidFill>
          <a:latin typeface="+mn-lt"/>
          <a:ea typeface="ＭＳ Ｐゴシック" charset="-128"/>
        </a:defRPr>
      </a:lvl4pPr>
      <a:lvl5pPr marL="1762125" indent="-171450"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5pPr>
      <a:lvl6pPr marL="2219325" indent="-171450"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6pPr>
      <a:lvl7pPr marL="2676525" indent="-171450"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7pPr>
      <a:lvl8pPr marL="3133725" indent="-171450"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8pPr>
      <a:lvl9pPr marL="3590925" indent="-171450" algn="l" rtl="0" eaLnBrk="0" fontAlgn="base" hangingPunct="0">
        <a:lnSpc>
          <a:spcPct val="88000"/>
        </a:lnSpc>
        <a:spcBef>
          <a:spcPct val="30000"/>
        </a:spcBef>
        <a:spcAft>
          <a:spcPct val="0"/>
        </a:spcAft>
        <a:buClr>
          <a:srgbClr val="FFFF66"/>
        </a:buClr>
        <a:buSzPct val="100000"/>
        <a:buChar char="–"/>
        <a:defRPr sz="1400" b="1">
          <a:solidFill>
            <a:srgbClr val="FFFF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Lst>
  <p:transition/>
  <p:txStyles>
    <p:titleStyle>
      <a:lvl1pPr algn="l" rtl="0" fontAlgn="base">
        <a:spcBef>
          <a:spcPct val="0"/>
        </a:spcBef>
        <a:spcAft>
          <a:spcPct val="0"/>
        </a:spcAft>
        <a:defRPr sz="3000">
          <a:solidFill>
            <a:schemeClr val="tx1"/>
          </a:solidFill>
          <a:latin typeface="+mj-lt"/>
          <a:ea typeface="+mj-ea"/>
          <a:cs typeface="+mj-cs"/>
          <a:sym typeface="Helvetica Neue Light" pitchFamily="-108" charset="0"/>
        </a:defRPr>
      </a:lvl1pPr>
      <a:lvl2pPr algn="l" rtl="0" fontAlgn="base">
        <a:spcBef>
          <a:spcPct val="0"/>
        </a:spcBef>
        <a:spcAft>
          <a:spcPct val="0"/>
        </a:spcAft>
        <a:defRPr sz="3000">
          <a:solidFill>
            <a:schemeClr val="tx1"/>
          </a:solidFill>
          <a:latin typeface="Helvetica Neue Light" pitchFamily="-108" charset="0"/>
          <a:ea typeface="ヒラギノ角ゴ ProN W3" pitchFamily="-108" charset="-128"/>
          <a:cs typeface="ヒラギノ角ゴ ProN W3" pitchFamily="-108" charset="-128"/>
          <a:sym typeface="Helvetica Neue Light" pitchFamily="-108" charset="0"/>
        </a:defRPr>
      </a:lvl2pPr>
      <a:lvl3pPr algn="l" rtl="0" fontAlgn="base">
        <a:spcBef>
          <a:spcPct val="0"/>
        </a:spcBef>
        <a:spcAft>
          <a:spcPct val="0"/>
        </a:spcAft>
        <a:defRPr sz="3000">
          <a:solidFill>
            <a:schemeClr val="tx1"/>
          </a:solidFill>
          <a:latin typeface="Helvetica Neue Light" pitchFamily="-108" charset="0"/>
          <a:ea typeface="ヒラギノ角ゴ ProN W3" pitchFamily="-108" charset="-128"/>
          <a:cs typeface="ヒラギノ角ゴ ProN W3" pitchFamily="-108" charset="-128"/>
          <a:sym typeface="Helvetica Neue Light" pitchFamily="-108" charset="0"/>
        </a:defRPr>
      </a:lvl3pPr>
      <a:lvl4pPr algn="l" rtl="0" fontAlgn="base">
        <a:spcBef>
          <a:spcPct val="0"/>
        </a:spcBef>
        <a:spcAft>
          <a:spcPct val="0"/>
        </a:spcAft>
        <a:defRPr sz="3000">
          <a:solidFill>
            <a:schemeClr val="tx1"/>
          </a:solidFill>
          <a:latin typeface="Helvetica Neue Light" pitchFamily="-108" charset="0"/>
          <a:ea typeface="ヒラギノ角ゴ ProN W3" pitchFamily="-108" charset="-128"/>
          <a:cs typeface="ヒラギノ角ゴ ProN W3" pitchFamily="-108" charset="-128"/>
          <a:sym typeface="Helvetica Neue Light" pitchFamily="-108" charset="0"/>
        </a:defRPr>
      </a:lvl4pPr>
      <a:lvl5pPr algn="l" rtl="0" fontAlgn="base">
        <a:spcBef>
          <a:spcPct val="0"/>
        </a:spcBef>
        <a:spcAft>
          <a:spcPct val="0"/>
        </a:spcAft>
        <a:defRPr sz="3000">
          <a:solidFill>
            <a:schemeClr val="tx1"/>
          </a:solidFill>
          <a:latin typeface="Helvetica Neue Light" pitchFamily="-108" charset="0"/>
          <a:ea typeface="ヒラギノ角ゴ ProN W3" pitchFamily="-108" charset="-128"/>
          <a:cs typeface="ヒラギノ角ゴ ProN W3" pitchFamily="-108" charset="-128"/>
          <a:sym typeface="Helvetica Neue Light" pitchFamily="-108" charset="0"/>
        </a:defRPr>
      </a:lvl5pPr>
      <a:lvl6pPr marL="321457" algn="l" rtl="0" fontAlgn="base">
        <a:spcBef>
          <a:spcPct val="0"/>
        </a:spcBef>
        <a:spcAft>
          <a:spcPct val="0"/>
        </a:spcAft>
        <a:defRPr sz="3000">
          <a:solidFill>
            <a:schemeClr val="tx1"/>
          </a:solidFill>
          <a:latin typeface="Helvetica Neue Light" pitchFamily="-108" charset="0"/>
          <a:ea typeface="ヒラギノ角ゴ ProN W3" pitchFamily="-108" charset="-128"/>
          <a:cs typeface="ヒラギノ角ゴ ProN W3" pitchFamily="-108" charset="-128"/>
          <a:sym typeface="Helvetica Neue Light" pitchFamily="-108" charset="0"/>
        </a:defRPr>
      </a:lvl6pPr>
      <a:lvl7pPr marL="642915" algn="l" rtl="0" fontAlgn="base">
        <a:spcBef>
          <a:spcPct val="0"/>
        </a:spcBef>
        <a:spcAft>
          <a:spcPct val="0"/>
        </a:spcAft>
        <a:defRPr sz="3000">
          <a:solidFill>
            <a:schemeClr val="tx1"/>
          </a:solidFill>
          <a:latin typeface="Helvetica Neue Light" pitchFamily="-108" charset="0"/>
          <a:ea typeface="ヒラギノ角ゴ ProN W3" pitchFamily="-108" charset="-128"/>
          <a:cs typeface="ヒラギノ角ゴ ProN W3" pitchFamily="-108" charset="-128"/>
          <a:sym typeface="Helvetica Neue Light" pitchFamily="-108" charset="0"/>
        </a:defRPr>
      </a:lvl7pPr>
      <a:lvl8pPr marL="964372" algn="l" rtl="0" fontAlgn="base">
        <a:spcBef>
          <a:spcPct val="0"/>
        </a:spcBef>
        <a:spcAft>
          <a:spcPct val="0"/>
        </a:spcAft>
        <a:defRPr sz="3000">
          <a:solidFill>
            <a:schemeClr val="tx1"/>
          </a:solidFill>
          <a:latin typeface="Helvetica Neue Light" pitchFamily="-108" charset="0"/>
          <a:ea typeface="ヒラギノ角ゴ ProN W3" pitchFamily="-108" charset="-128"/>
          <a:cs typeface="ヒラギノ角ゴ ProN W3" pitchFamily="-108" charset="-128"/>
          <a:sym typeface="Helvetica Neue Light" pitchFamily="-108" charset="0"/>
        </a:defRPr>
      </a:lvl8pPr>
      <a:lvl9pPr marL="1285829" algn="l" rtl="0" fontAlgn="base">
        <a:spcBef>
          <a:spcPct val="0"/>
        </a:spcBef>
        <a:spcAft>
          <a:spcPct val="0"/>
        </a:spcAft>
        <a:defRPr sz="3000">
          <a:solidFill>
            <a:schemeClr val="tx1"/>
          </a:solidFill>
          <a:latin typeface="Helvetica Neue Light" pitchFamily="-108" charset="0"/>
          <a:ea typeface="ヒラギノ角ゴ ProN W3" pitchFamily="-108" charset="-128"/>
          <a:cs typeface="ヒラギノ角ゴ ProN W3" pitchFamily="-108" charset="-128"/>
          <a:sym typeface="Helvetica Neue Light" pitchFamily="-108" charset="0"/>
        </a:defRPr>
      </a:lvl9pPr>
    </p:titleStyle>
    <p:bodyStyle>
      <a:lvl1pPr marL="187517" indent="-187517" algn="l" rtl="0" fontAlgn="base">
        <a:spcBef>
          <a:spcPts val="3375"/>
        </a:spcBef>
        <a:spcAft>
          <a:spcPct val="0"/>
        </a:spcAft>
        <a:buClr>
          <a:srgbClr val="747474"/>
        </a:buClr>
        <a:buSzPct val="100000"/>
        <a:buFont typeface="Helvetica Neue" pitchFamily="-108" charset="0"/>
        <a:buChar char="•"/>
        <a:defRPr sz="1800">
          <a:solidFill>
            <a:srgbClr val="747474"/>
          </a:solidFill>
          <a:latin typeface="+mn-lt"/>
          <a:ea typeface="+mn-ea"/>
          <a:cs typeface="+mn-cs"/>
          <a:sym typeface="Helvetica Neue" pitchFamily="-108" charset="0"/>
        </a:defRPr>
      </a:lvl1pPr>
      <a:lvl2pPr marL="500045" indent="-187517" algn="l" rtl="0" fontAlgn="base">
        <a:spcBef>
          <a:spcPts val="3375"/>
        </a:spcBef>
        <a:spcAft>
          <a:spcPct val="0"/>
        </a:spcAft>
        <a:buClr>
          <a:srgbClr val="747474"/>
        </a:buClr>
        <a:buSzPct val="100000"/>
        <a:buFont typeface="Helvetica Neue" pitchFamily="-108" charset="0"/>
        <a:buChar char="•"/>
        <a:defRPr sz="1800">
          <a:solidFill>
            <a:srgbClr val="747474"/>
          </a:solidFill>
          <a:latin typeface="+mn-lt"/>
          <a:ea typeface="+mn-ea"/>
          <a:cs typeface="+mn-cs"/>
          <a:sym typeface="Helvetica Neue" pitchFamily="-108" charset="0"/>
        </a:defRPr>
      </a:lvl2pPr>
      <a:lvl3pPr marL="812573" indent="-187517" algn="l" rtl="0" fontAlgn="base">
        <a:spcBef>
          <a:spcPts val="3375"/>
        </a:spcBef>
        <a:spcAft>
          <a:spcPct val="0"/>
        </a:spcAft>
        <a:buClr>
          <a:srgbClr val="747474"/>
        </a:buClr>
        <a:buSzPct val="100000"/>
        <a:buFont typeface="Helvetica Neue" pitchFamily="-108" charset="0"/>
        <a:buChar char="•"/>
        <a:defRPr sz="1800">
          <a:solidFill>
            <a:srgbClr val="747474"/>
          </a:solidFill>
          <a:latin typeface="+mn-lt"/>
          <a:ea typeface="+mn-ea"/>
          <a:cs typeface="+mn-cs"/>
          <a:sym typeface="Helvetica Neue" pitchFamily="-108" charset="0"/>
        </a:defRPr>
      </a:lvl3pPr>
      <a:lvl4pPr marL="1125101" indent="-187517" algn="l" rtl="0" fontAlgn="base">
        <a:spcBef>
          <a:spcPts val="3375"/>
        </a:spcBef>
        <a:spcAft>
          <a:spcPct val="0"/>
        </a:spcAft>
        <a:buClr>
          <a:srgbClr val="747474"/>
        </a:buClr>
        <a:buSzPct val="100000"/>
        <a:buFont typeface="Helvetica Neue" pitchFamily="-108" charset="0"/>
        <a:buChar char="•"/>
        <a:defRPr sz="1800">
          <a:solidFill>
            <a:srgbClr val="747474"/>
          </a:solidFill>
          <a:latin typeface="+mn-lt"/>
          <a:ea typeface="+mn-ea"/>
          <a:cs typeface="+mn-cs"/>
          <a:sym typeface="Helvetica Neue" pitchFamily="-108" charset="0"/>
        </a:defRPr>
      </a:lvl4pPr>
      <a:lvl5pPr marL="1437629" indent="-187517" algn="l" rtl="0" fontAlgn="base">
        <a:spcBef>
          <a:spcPts val="3375"/>
        </a:spcBef>
        <a:spcAft>
          <a:spcPct val="0"/>
        </a:spcAft>
        <a:buClr>
          <a:srgbClr val="747474"/>
        </a:buClr>
        <a:buSzPct val="100000"/>
        <a:buFont typeface="Helvetica Neue" pitchFamily="-108" charset="0"/>
        <a:buChar char="•"/>
        <a:defRPr sz="1800">
          <a:solidFill>
            <a:srgbClr val="747474"/>
          </a:solidFill>
          <a:latin typeface="+mn-lt"/>
          <a:ea typeface="+mn-ea"/>
          <a:cs typeface="+mn-cs"/>
          <a:sym typeface="Helvetica Neue" pitchFamily="-108" charset="0"/>
        </a:defRPr>
      </a:lvl5pPr>
      <a:lvl6pPr marL="1759086" indent="-187517" algn="l" rtl="0" fontAlgn="base">
        <a:spcBef>
          <a:spcPts val="3375"/>
        </a:spcBef>
        <a:spcAft>
          <a:spcPct val="0"/>
        </a:spcAft>
        <a:buClr>
          <a:srgbClr val="747474"/>
        </a:buClr>
        <a:buSzPct val="100000"/>
        <a:buFont typeface="Helvetica Neue" pitchFamily="-108" charset="0"/>
        <a:buChar char="•"/>
        <a:defRPr sz="1800">
          <a:solidFill>
            <a:srgbClr val="747474"/>
          </a:solidFill>
          <a:latin typeface="+mn-lt"/>
          <a:ea typeface="+mn-ea"/>
          <a:cs typeface="+mn-cs"/>
          <a:sym typeface="Helvetica Neue" pitchFamily="-108" charset="0"/>
        </a:defRPr>
      </a:lvl6pPr>
      <a:lvl7pPr marL="2080543" indent="-187517" algn="l" rtl="0" fontAlgn="base">
        <a:spcBef>
          <a:spcPts val="3375"/>
        </a:spcBef>
        <a:spcAft>
          <a:spcPct val="0"/>
        </a:spcAft>
        <a:buClr>
          <a:srgbClr val="747474"/>
        </a:buClr>
        <a:buSzPct val="100000"/>
        <a:buFont typeface="Helvetica Neue" pitchFamily="-108" charset="0"/>
        <a:buChar char="•"/>
        <a:defRPr sz="1800">
          <a:solidFill>
            <a:srgbClr val="747474"/>
          </a:solidFill>
          <a:latin typeface="+mn-lt"/>
          <a:ea typeface="+mn-ea"/>
          <a:cs typeface="+mn-cs"/>
          <a:sym typeface="Helvetica Neue" pitchFamily="-108" charset="0"/>
        </a:defRPr>
      </a:lvl7pPr>
      <a:lvl8pPr marL="2402001" indent="-187517" algn="l" rtl="0" fontAlgn="base">
        <a:spcBef>
          <a:spcPts val="3375"/>
        </a:spcBef>
        <a:spcAft>
          <a:spcPct val="0"/>
        </a:spcAft>
        <a:buClr>
          <a:srgbClr val="747474"/>
        </a:buClr>
        <a:buSzPct val="100000"/>
        <a:buFont typeface="Helvetica Neue" pitchFamily="-108" charset="0"/>
        <a:buChar char="•"/>
        <a:defRPr sz="1800">
          <a:solidFill>
            <a:srgbClr val="747474"/>
          </a:solidFill>
          <a:latin typeface="+mn-lt"/>
          <a:ea typeface="+mn-ea"/>
          <a:cs typeface="+mn-cs"/>
          <a:sym typeface="Helvetica Neue" pitchFamily="-108" charset="0"/>
        </a:defRPr>
      </a:lvl8pPr>
      <a:lvl9pPr marL="2723458" indent="-187517" algn="l" rtl="0" fontAlgn="base">
        <a:spcBef>
          <a:spcPts val="3375"/>
        </a:spcBef>
        <a:spcAft>
          <a:spcPct val="0"/>
        </a:spcAft>
        <a:buClr>
          <a:srgbClr val="747474"/>
        </a:buClr>
        <a:buSzPct val="100000"/>
        <a:buFont typeface="Helvetica Neue" pitchFamily="-108" charset="0"/>
        <a:buChar char="•"/>
        <a:defRPr sz="1800">
          <a:solidFill>
            <a:srgbClr val="747474"/>
          </a:solidFill>
          <a:latin typeface="+mn-lt"/>
          <a:ea typeface="+mn-ea"/>
          <a:cs typeface="+mn-cs"/>
          <a:sym typeface="Helvetica Neue" pitchFamily="-108"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emf"/><Relationship Id="rId3" Type="http://schemas.openxmlformats.org/officeDocument/2006/relationships/image" Target="../media/image36.png"/><Relationship Id="rId7" Type="http://schemas.openxmlformats.org/officeDocument/2006/relationships/image" Target="../media/image15.png"/><Relationship Id="rId12"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oleObject" Target="../embeddings/oleObject1.bin"/><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21.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31.pn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22.png"/><Relationship Id="rId9" Type="http://schemas.openxmlformats.org/officeDocument/2006/relationships/image" Target="../media/image45.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4.xml"/><Relationship Id="rId16" Type="http://schemas.openxmlformats.org/officeDocument/2006/relationships/image" Target="../media/image66.png"/><Relationship Id="rId20"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media" Target="file://localhost/Users/crj/Movies/Defib-Lead-Render.mov" TargetMode="External"/><Relationship Id="rId7" Type="http://schemas.openxmlformats.org/officeDocument/2006/relationships/image" Target="../media/image72.png"/><Relationship Id="rId2" Type="http://schemas.openxmlformats.org/officeDocument/2006/relationships/video" Target="file://localhost/Users/crj/Movies/Defib_Project.ppt_media/BuildingSegmentation2-4.mov" TargetMode="External"/><Relationship Id="rId1" Type="http://schemas.microsoft.com/office/2007/relationships/media" Target="file://localhost/Users/crj/Movies/Defib_Project.ppt_media/BuildingSegmentation2-4.mov" TargetMode="Externa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video" Target="file://localhost/Users/crj/Movies/Defib-Lead-Render.mov" TargetMode="External"/><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localhost/Users/crj/Movies/CARMA_Marrouche-Short.mov" TargetMode="External"/><Relationship Id="rId1" Type="http://schemas.microsoft.com/office/2007/relationships/media" Target="file://localhost/Users/crj/Movies/CARMA_Marrouche-Short.mov" TargetMode="Externa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crj/Movies/VolumeMovie768-2.mov" TargetMode="External"/><Relationship Id="rId1" Type="http://schemas.microsoft.com/office/2007/relationships/media" Target="file://localhost/Users/crj/Movies/VolumeMovie768-2.mov" TargetMode="External"/><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3" Type="http://schemas.openxmlformats.org/officeDocument/2006/relationships/image" Target="../media/image2.jpe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7.xml"/><Relationship Id="rId16"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jpe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8.xml"/><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4.png"/><Relationship Id="rId2" Type="http://schemas.openxmlformats.org/officeDocument/2006/relationships/video" Target="file://localhost/Users/crj/Movies/ImageVis3DMobile.mov" TargetMode="External"/><Relationship Id="rId1" Type="http://schemas.microsoft.com/office/2007/relationships/media" Target="file://localhost/Users/crj/Movies/ImageVis3DMobile.mov" TargetMode="Externa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crj/Movies/2009_GoldenAge_Edit_960x540.mov" TargetMode="External"/><Relationship Id="rId1" Type="http://schemas.microsoft.com/office/2007/relationships/media" Target="file://localhost/Users/crj/Movies/2009_GoldenAge_Edit_960x540.mov" TargetMode="External"/><Relationship Id="rId4"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6.xml"/><Relationship Id="rId5" Type="http://schemas.openxmlformats.org/officeDocument/2006/relationships/image" Target="../media/image124.jpeg"/><Relationship Id="rId4" Type="http://schemas.openxmlformats.org/officeDocument/2006/relationships/image" Target="../media/image123.jpeg"/></Relationships>
</file>

<file path=ppt/slides/_rels/slide2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jpe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143000"/>
          </a:xfrm>
          <a:noFill/>
          <a:ln>
            <a:noFill/>
          </a:ln>
        </p:spPr>
        <p:txBody>
          <a:bodyPr>
            <a:noAutofit/>
          </a:bodyPr>
          <a:lstStyle/>
          <a:p>
            <a:pPr algn="ctr">
              <a:spcBef>
                <a:spcPct val="50000"/>
              </a:spcBef>
            </a:pPr>
            <a:r>
              <a:rPr lang="en-US" dirty="0">
                <a:solidFill>
                  <a:schemeClr val="bg1"/>
                </a:solidFill>
              </a:rPr>
              <a:t>Scientific Computing and</a:t>
            </a:r>
            <a:br>
              <a:rPr lang="en-US" dirty="0">
                <a:solidFill>
                  <a:schemeClr val="bg1"/>
                </a:solidFill>
              </a:rPr>
            </a:br>
            <a:r>
              <a:rPr lang="en-US" dirty="0">
                <a:solidFill>
                  <a:schemeClr val="bg1"/>
                </a:solidFill>
              </a:rPr>
              <a:t>Imaging Institute</a:t>
            </a:r>
          </a:p>
        </p:txBody>
      </p:sp>
      <p:pic>
        <p:nvPicPr>
          <p:cNvPr id="4" name="Picture 6"/>
          <p:cNvPicPr>
            <a:picLocks noChangeAspect="1" noChangeArrowheads="1"/>
          </p:cNvPicPr>
          <p:nvPr/>
        </p:nvPicPr>
        <p:blipFill>
          <a:blip r:embed="rId3" cstate="print">
            <a:clrChange>
              <a:clrFrom>
                <a:srgbClr val="F9EC31"/>
              </a:clrFrom>
              <a:clrTo>
                <a:srgbClr val="F9EC31">
                  <a:alpha val="0"/>
                </a:srgbClr>
              </a:clrTo>
            </a:clrChange>
          </a:blip>
          <a:srcRect/>
          <a:stretch>
            <a:fillRect/>
          </a:stretch>
        </p:blipFill>
        <p:spPr bwMode="auto">
          <a:xfrm>
            <a:off x="304800" y="2133600"/>
            <a:ext cx="8664575" cy="4300538"/>
          </a:xfrm>
          <a:prstGeom prst="rect">
            <a:avLst/>
          </a:prstGeom>
          <a:noFill/>
          <a:ln w="9525">
            <a:solidFill>
              <a:schemeClr val="bg1"/>
            </a:solidFill>
            <a:miter lim="800000"/>
            <a:headEnd/>
            <a:tailEnd/>
          </a:ln>
        </p:spPr>
      </p:pic>
      <p:pic>
        <p:nvPicPr>
          <p:cNvPr id="5" name="Picture 7" descr="Ulogo_ppt.png"/>
          <p:cNvPicPr>
            <a:picLocks noChangeAspect="1"/>
          </p:cNvPicPr>
          <p:nvPr/>
        </p:nvPicPr>
        <p:blipFill>
          <a:blip r:embed="rId4" cstate="print"/>
          <a:srcRect/>
          <a:stretch>
            <a:fillRect/>
          </a:stretch>
        </p:blipFill>
        <p:spPr bwMode="auto">
          <a:xfrm>
            <a:off x="7543800" y="1066800"/>
            <a:ext cx="1412875" cy="974725"/>
          </a:xfrm>
          <a:prstGeom prst="rect">
            <a:avLst/>
          </a:prstGeom>
          <a:noFill/>
          <a:ln w="9525">
            <a:noFill/>
            <a:miter lim="800000"/>
            <a:headEnd/>
            <a:tailEnd/>
          </a:ln>
        </p:spPr>
      </p:pic>
      <p:pic>
        <p:nvPicPr>
          <p:cNvPr id="6" name="Picture 5" descr="SCI-logo-ppt.png"/>
          <p:cNvPicPr>
            <a:picLocks noChangeAspect="1"/>
          </p:cNvPicPr>
          <p:nvPr/>
        </p:nvPicPr>
        <p:blipFill>
          <a:blip r:embed="rId5" cstate="print"/>
          <a:srcRect/>
          <a:stretch>
            <a:fillRect/>
          </a:stretch>
        </p:blipFill>
        <p:spPr bwMode="auto">
          <a:xfrm>
            <a:off x="228600" y="1143000"/>
            <a:ext cx="1624618" cy="8382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Centers We are Affiliated With</a:t>
            </a:r>
          </a:p>
        </p:txBody>
      </p:sp>
      <p:grpSp>
        <p:nvGrpSpPr>
          <p:cNvPr id="3" name="Group 24"/>
          <p:cNvGrpSpPr>
            <a:grpSpLocks/>
          </p:cNvGrpSpPr>
          <p:nvPr/>
        </p:nvGrpSpPr>
        <p:grpSpPr bwMode="auto">
          <a:xfrm>
            <a:off x="457200" y="1447800"/>
            <a:ext cx="2255838" cy="820738"/>
            <a:chOff x="6681788" y="2321706"/>
            <a:chExt cx="2255837" cy="820737"/>
          </a:xfrm>
        </p:grpSpPr>
        <p:pic>
          <p:nvPicPr>
            <p:cNvPr id="4" name="Picture 15"/>
            <p:cNvPicPr>
              <a:picLocks noChangeAspect="1" noChangeArrowheads="1"/>
            </p:cNvPicPr>
            <p:nvPr/>
          </p:nvPicPr>
          <p:blipFill>
            <a:blip r:embed="rId3" cstate="print"/>
            <a:srcRect/>
            <a:stretch>
              <a:fillRect/>
            </a:stretch>
          </p:blipFill>
          <p:spPr bwMode="auto">
            <a:xfrm>
              <a:off x="7526338" y="2399493"/>
              <a:ext cx="1411287" cy="630238"/>
            </a:xfrm>
            <a:prstGeom prst="rect">
              <a:avLst/>
            </a:prstGeom>
            <a:noFill/>
            <a:ln w="12700">
              <a:solidFill>
                <a:schemeClr val="tx1"/>
              </a:solidFill>
              <a:miter lim="800000"/>
              <a:headEnd/>
              <a:tailEnd/>
            </a:ln>
          </p:spPr>
        </p:pic>
        <p:pic>
          <p:nvPicPr>
            <p:cNvPr id="5" name="Picture 3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6681788" y="2321706"/>
              <a:ext cx="869950" cy="820737"/>
            </a:xfrm>
            <a:prstGeom prst="rect">
              <a:avLst/>
            </a:prstGeom>
            <a:noFill/>
            <a:ln w="9525">
              <a:noFill/>
              <a:miter lim="800000"/>
              <a:headEnd/>
              <a:tailEnd/>
            </a:ln>
          </p:spPr>
        </p:pic>
      </p:grpSp>
      <p:grpSp>
        <p:nvGrpSpPr>
          <p:cNvPr id="6" name="Group 25"/>
          <p:cNvGrpSpPr>
            <a:grpSpLocks/>
          </p:cNvGrpSpPr>
          <p:nvPr/>
        </p:nvGrpSpPr>
        <p:grpSpPr bwMode="auto">
          <a:xfrm>
            <a:off x="5810250" y="1547813"/>
            <a:ext cx="2814638" cy="965200"/>
            <a:chOff x="6015038" y="3529793"/>
            <a:chExt cx="2814637" cy="965200"/>
          </a:xfrm>
        </p:grpSpPr>
        <p:sp>
          <p:nvSpPr>
            <p:cNvPr id="7" name="Text Box 13"/>
            <p:cNvSpPr txBox="1">
              <a:spLocks noChangeArrowheads="1"/>
            </p:cNvSpPr>
            <p:nvPr/>
          </p:nvSpPr>
          <p:spPr bwMode="auto">
            <a:xfrm>
              <a:off x="6015038" y="3567893"/>
              <a:ext cx="1122423" cy="307777"/>
            </a:xfrm>
            <a:prstGeom prst="rect">
              <a:avLst/>
            </a:prstGeom>
            <a:noFill/>
            <a:ln w="28575">
              <a:noFill/>
              <a:miter lim="800000"/>
              <a:headEnd/>
              <a:tailEnd/>
            </a:ln>
          </p:spPr>
          <p:txBody>
            <a:bodyPr wrap="none">
              <a:spAutoFit/>
            </a:bodyPr>
            <a:lstStyle/>
            <a:p>
              <a:r>
                <a:rPr lang="en-US" sz="1400" b="1" dirty="0">
                  <a:solidFill>
                    <a:schemeClr val="bg1"/>
                  </a:solidFill>
                  <a:latin typeface="Helvetica" pitchFamily="34" charset="0"/>
                </a:rPr>
                <a:t>NIH NAMIC</a:t>
              </a:r>
            </a:p>
          </p:txBody>
        </p:sp>
        <p:graphicFrame>
          <p:nvGraphicFramePr>
            <p:cNvPr id="8" name="Object 2"/>
            <p:cNvGraphicFramePr>
              <a:graphicFrameLocks noChangeAspect="1"/>
            </p:cNvGraphicFramePr>
            <p:nvPr/>
          </p:nvGraphicFramePr>
          <p:xfrm>
            <a:off x="7102475" y="3529793"/>
            <a:ext cx="1727200" cy="965200"/>
          </p:xfrm>
          <a:graphic>
            <a:graphicData uri="http://schemas.openxmlformats.org/presentationml/2006/ole">
              <mc:AlternateContent xmlns:mc="http://schemas.openxmlformats.org/markup-compatibility/2006">
                <mc:Choice xmlns:v="urn:schemas-microsoft-com:vml" Requires="v">
                  <p:oleObj spid="_x0000_s34822" name="Image" r:id="rId5" imgW="2704762" imgH="1511111" progId="">
                    <p:embed/>
                  </p:oleObj>
                </mc:Choice>
                <mc:Fallback>
                  <p:oleObj name="Image" r:id="rId5" imgW="2704762" imgH="1511111"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2475" y="3529793"/>
                          <a:ext cx="1727200" cy="96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 name="Picture 40"/>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6335713" y="3826656"/>
              <a:ext cx="488950" cy="492125"/>
            </a:xfrm>
            <a:prstGeom prst="rect">
              <a:avLst/>
            </a:prstGeom>
            <a:noFill/>
            <a:ln w="9525">
              <a:noFill/>
              <a:miter lim="800000"/>
              <a:headEnd/>
              <a:tailEnd/>
            </a:ln>
          </p:spPr>
        </p:pic>
      </p:grpSp>
      <p:grpSp>
        <p:nvGrpSpPr>
          <p:cNvPr id="10" name="Group 26"/>
          <p:cNvGrpSpPr>
            <a:grpSpLocks/>
          </p:cNvGrpSpPr>
          <p:nvPr/>
        </p:nvGrpSpPr>
        <p:grpSpPr bwMode="auto">
          <a:xfrm>
            <a:off x="5924550" y="2979738"/>
            <a:ext cx="2713038" cy="1381125"/>
            <a:chOff x="6137275" y="4582306"/>
            <a:chExt cx="2713038" cy="1381125"/>
          </a:xfrm>
        </p:grpSpPr>
        <p:pic>
          <p:nvPicPr>
            <p:cNvPr id="11" name="Picture 3"/>
            <p:cNvPicPr>
              <a:picLocks noChangeAspect="1" noChangeArrowheads="1"/>
            </p:cNvPicPr>
            <p:nvPr/>
          </p:nvPicPr>
          <p:blipFill>
            <a:blip r:embed="rId8" cstate="print"/>
            <a:srcRect/>
            <a:stretch>
              <a:fillRect/>
            </a:stretch>
          </p:blipFill>
          <p:spPr bwMode="auto">
            <a:xfrm>
              <a:off x="7102475" y="4582306"/>
              <a:ext cx="1747838" cy="1381125"/>
            </a:xfrm>
            <a:prstGeom prst="rect">
              <a:avLst/>
            </a:prstGeom>
            <a:noFill/>
            <a:ln w="12700">
              <a:solidFill>
                <a:schemeClr val="tx1"/>
              </a:solidFill>
              <a:miter lim="800000"/>
              <a:headEnd/>
              <a:tailEnd/>
            </a:ln>
          </p:spPr>
        </p:pic>
        <p:sp>
          <p:nvSpPr>
            <p:cNvPr id="12" name="Text Box 14"/>
            <p:cNvSpPr txBox="1">
              <a:spLocks noChangeArrowheads="1"/>
            </p:cNvSpPr>
            <p:nvPr/>
          </p:nvSpPr>
          <p:spPr bwMode="auto">
            <a:xfrm>
              <a:off x="6137275" y="4626756"/>
              <a:ext cx="933269" cy="307777"/>
            </a:xfrm>
            <a:prstGeom prst="rect">
              <a:avLst/>
            </a:prstGeom>
            <a:noFill/>
            <a:ln w="28575">
              <a:noFill/>
              <a:miter lim="800000"/>
              <a:headEnd/>
              <a:tailEnd/>
            </a:ln>
          </p:spPr>
          <p:txBody>
            <a:bodyPr wrap="none">
              <a:spAutoFit/>
            </a:bodyPr>
            <a:lstStyle/>
            <a:p>
              <a:r>
                <a:rPr lang="en-US" sz="1400" b="1" dirty="0">
                  <a:solidFill>
                    <a:schemeClr val="bg1"/>
                  </a:solidFill>
                  <a:latin typeface="Helvetica" pitchFamily="34" charset="0"/>
                </a:rPr>
                <a:t>NIH CBC</a:t>
              </a:r>
            </a:p>
          </p:txBody>
        </p:sp>
        <p:pic>
          <p:nvPicPr>
            <p:cNvPr id="13" name="Picture 41"/>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6357938" y="4902981"/>
              <a:ext cx="488950" cy="492125"/>
            </a:xfrm>
            <a:prstGeom prst="rect">
              <a:avLst/>
            </a:prstGeom>
            <a:noFill/>
            <a:ln w="9525">
              <a:noFill/>
              <a:miter lim="800000"/>
              <a:headEnd/>
              <a:tailEnd/>
            </a:ln>
          </p:spPr>
        </p:pic>
      </p:grpSp>
      <p:grpSp>
        <p:nvGrpSpPr>
          <p:cNvPr id="14" name="Group 22"/>
          <p:cNvGrpSpPr>
            <a:grpSpLocks/>
          </p:cNvGrpSpPr>
          <p:nvPr/>
        </p:nvGrpSpPr>
        <p:grpSpPr bwMode="auto">
          <a:xfrm>
            <a:off x="3492500" y="1276350"/>
            <a:ext cx="2252292" cy="1219200"/>
            <a:chOff x="303213" y="3156731"/>
            <a:chExt cx="2252291" cy="1219200"/>
          </a:xfrm>
        </p:grpSpPr>
        <p:sp>
          <p:nvSpPr>
            <p:cNvPr id="15" name="Text Box 11"/>
            <p:cNvSpPr txBox="1">
              <a:spLocks noChangeArrowheads="1"/>
            </p:cNvSpPr>
            <p:nvPr/>
          </p:nvSpPr>
          <p:spPr bwMode="auto">
            <a:xfrm>
              <a:off x="328613" y="3156731"/>
              <a:ext cx="2226891" cy="461665"/>
            </a:xfrm>
            <a:prstGeom prst="rect">
              <a:avLst/>
            </a:prstGeom>
            <a:noFill/>
            <a:ln w="28575">
              <a:noFill/>
              <a:miter lim="800000"/>
              <a:headEnd/>
              <a:tailEnd/>
            </a:ln>
          </p:spPr>
          <p:txBody>
            <a:bodyPr wrap="none">
              <a:spAutoFit/>
            </a:bodyPr>
            <a:lstStyle/>
            <a:p>
              <a:pPr algn="l"/>
              <a:r>
                <a:rPr lang="en-US" sz="1200" b="1" dirty="0">
                  <a:solidFill>
                    <a:schemeClr val="bg1"/>
                  </a:solidFill>
                  <a:latin typeface="Helvetica" pitchFamily="34" charset="0"/>
                </a:rPr>
                <a:t>DOE/</a:t>
              </a:r>
              <a:r>
                <a:rPr lang="en-US" sz="1200" b="1" dirty="0" err="1">
                  <a:solidFill>
                    <a:schemeClr val="bg1"/>
                  </a:solidFill>
                  <a:latin typeface="Helvetica" pitchFamily="34" charset="0"/>
                </a:rPr>
                <a:t>SciDAC</a:t>
              </a:r>
              <a:r>
                <a:rPr lang="en-US" sz="1200" b="1" dirty="0">
                  <a:solidFill>
                    <a:schemeClr val="bg1"/>
                  </a:solidFill>
                  <a:latin typeface="Helvetica" pitchFamily="34" charset="0"/>
                </a:rPr>
                <a:t> </a:t>
              </a:r>
            </a:p>
            <a:p>
              <a:pPr algn="l"/>
              <a:r>
                <a:rPr lang="en-US" sz="1200" b="1" dirty="0">
                  <a:solidFill>
                    <a:schemeClr val="bg1"/>
                  </a:solidFill>
                  <a:latin typeface="Helvetica" pitchFamily="34" charset="0"/>
                </a:rPr>
                <a:t>Scientific Data Management</a:t>
              </a:r>
            </a:p>
          </p:txBody>
        </p:sp>
        <p:pic>
          <p:nvPicPr>
            <p:cNvPr id="16" name="Picture 18"/>
            <p:cNvPicPr>
              <a:picLocks noChangeAspect="1" noChangeArrowheads="1"/>
            </p:cNvPicPr>
            <p:nvPr/>
          </p:nvPicPr>
          <p:blipFill>
            <a:blip r:embed="rId9" cstate="print"/>
            <a:srcRect/>
            <a:stretch>
              <a:fillRect/>
            </a:stretch>
          </p:blipFill>
          <p:spPr bwMode="auto">
            <a:xfrm>
              <a:off x="936625" y="3736168"/>
              <a:ext cx="1177925" cy="639763"/>
            </a:xfrm>
            <a:prstGeom prst="rect">
              <a:avLst/>
            </a:prstGeom>
            <a:noFill/>
            <a:ln w="28575">
              <a:noFill/>
              <a:miter lim="800000"/>
              <a:headEnd/>
              <a:tailEnd/>
            </a:ln>
          </p:spPr>
        </p:pic>
        <p:pic>
          <p:nvPicPr>
            <p:cNvPr id="17" name="Picture 42"/>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303213" y="3782206"/>
              <a:ext cx="508000" cy="501650"/>
            </a:xfrm>
            <a:prstGeom prst="rect">
              <a:avLst/>
            </a:prstGeom>
            <a:noFill/>
            <a:ln w="9525">
              <a:noFill/>
              <a:miter lim="800000"/>
              <a:headEnd/>
              <a:tailEnd/>
            </a:ln>
          </p:spPr>
        </p:pic>
      </p:grpSp>
      <p:grpSp>
        <p:nvGrpSpPr>
          <p:cNvPr id="18" name="Group 23"/>
          <p:cNvGrpSpPr>
            <a:grpSpLocks/>
          </p:cNvGrpSpPr>
          <p:nvPr/>
        </p:nvGrpSpPr>
        <p:grpSpPr bwMode="auto">
          <a:xfrm>
            <a:off x="3481388" y="2792413"/>
            <a:ext cx="2093912" cy="1319212"/>
            <a:chOff x="206375" y="4618818"/>
            <a:chExt cx="2093913" cy="1319213"/>
          </a:xfrm>
        </p:grpSpPr>
        <p:sp>
          <p:nvSpPr>
            <p:cNvPr id="19" name="Rectangle 2"/>
            <p:cNvSpPr>
              <a:spLocks noChangeArrowheads="1"/>
            </p:cNvSpPr>
            <p:nvPr/>
          </p:nvSpPr>
          <p:spPr bwMode="auto">
            <a:xfrm>
              <a:off x="287338" y="5161743"/>
              <a:ext cx="1865312" cy="776288"/>
            </a:xfrm>
            <a:prstGeom prst="rect">
              <a:avLst/>
            </a:prstGeom>
            <a:solidFill>
              <a:schemeClr val="tx1"/>
            </a:solidFill>
            <a:ln w="28575">
              <a:noFill/>
              <a:miter lim="800000"/>
              <a:headEnd/>
              <a:tailEnd/>
            </a:ln>
          </p:spPr>
          <p:txBody>
            <a:bodyPr wrap="none" anchor="ctr"/>
            <a:lstStyle/>
            <a:p>
              <a:endParaRPr lang="en-US"/>
            </a:p>
          </p:txBody>
        </p:sp>
        <p:sp>
          <p:nvSpPr>
            <p:cNvPr id="20" name="Text Box 12"/>
            <p:cNvSpPr txBox="1">
              <a:spLocks noChangeArrowheads="1"/>
            </p:cNvSpPr>
            <p:nvPr/>
          </p:nvSpPr>
          <p:spPr bwMode="auto">
            <a:xfrm>
              <a:off x="206375" y="4756931"/>
              <a:ext cx="1612943" cy="369332"/>
            </a:xfrm>
            <a:prstGeom prst="rect">
              <a:avLst/>
            </a:prstGeom>
            <a:noFill/>
            <a:ln w="28575">
              <a:noFill/>
              <a:miter lim="800000"/>
              <a:headEnd/>
              <a:tailEnd/>
            </a:ln>
          </p:spPr>
          <p:txBody>
            <a:bodyPr wrap="none">
              <a:spAutoFit/>
            </a:bodyPr>
            <a:lstStyle/>
            <a:p>
              <a:r>
                <a:rPr lang="en-US" sz="1100" b="1" dirty="0">
                  <a:solidFill>
                    <a:schemeClr val="bg1"/>
                  </a:solidFill>
                  <a:latin typeface="Helvetica" pitchFamily="34" charset="0"/>
                </a:rPr>
                <a:t>DOE/</a:t>
              </a:r>
              <a:r>
                <a:rPr lang="en-US" sz="1100" b="1" dirty="0" err="1">
                  <a:solidFill>
                    <a:schemeClr val="bg1"/>
                  </a:solidFill>
                  <a:latin typeface="Helvetica" pitchFamily="34" charset="0"/>
                </a:rPr>
                <a:t>SciDAC</a:t>
              </a:r>
              <a:r>
                <a:rPr lang="en-US" b="1" dirty="0">
                  <a:solidFill>
                    <a:schemeClr val="bg1"/>
                  </a:solidFill>
                  <a:latin typeface="Helvetica" pitchFamily="34" charset="0"/>
                </a:rPr>
                <a:t> CCA</a:t>
              </a:r>
            </a:p>
          </p:txBody>
        </p:sp>
        <p:pic>
          <p:nvPicPr>
            <p:cNvPr id="21" name="Picture 19"/>
            <p:cNvPicPr>
              <a:picLocks noChangeAspect="1" noChangeArrowheads="1"/>
            </p:cNvPicPr>
            <p:nvPr/>
          </p:nvPicPr>
          <p:blipFill>
            <a:blip r:embed="rId11" cstate="print"/>
            <a:srcRect/>
            <a:stretch>
              <a:fillRect/>
            </a:stretch>
          </p:blipFill>
          <p:spPr bwMode="auto">
            <a:xfrm>
              <a:off x="338138" y="5206193"/>
              <a:ext cx="1771650" cy="695325"/>
            </a:xfrm>
            <a:prstGeom prst="rect">
              <a:avLst/>
            </a:prstGeom>
            <a:noFill/>
            <a:ln w="28575">
              <a:noFill/>
              <a:miter lim="800000"/>
              <a:headEnd/>
              <a:tailEnd/>
            </a:ln>
          </p:spPr>
        </p:pic>
        <p:pic>
          <p:nvPicPr>
            <p:cNvPr id="22" name="Picture 4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1792288" y="4618818"/>
              <a:ext cx="508000" cy="501650"/>
            </a:xfrm>
            <a:prstGeom prst="rect">
              <a:avLst/>
            </a:prstGeom>
            <a:noFill/>
            <a:ln w="9525">
              <a:noFill/>
              <a:miter lim="800000"/>
              <a:headEnd/>
              <a:tailEnd/>
            </a:ln>
          </p:spPr>
        </p:pic>
      </p:grpSp>
      <p:grpSp>
        <p:nvGrpSpPr>
          <p:cNvPr id="23" name="Group 27"/>
          <p:cNvGrpSpPr>
            <a:grpSpLocks/>
          </p:cNvGrpSpPr>
          <p:nvPr/>
        </p:nvGrpSpPr>
        <p:grpSpPr bwMode="auto">
          <a:xfrm>
            <a:off x="590550" y="4089400"/>
            <a:ext cx="4546997" cy="787877"/>
            <a:chOff x="2430463" y="5164918"/>
            <a:chExt cx="4546997" cy="787877"/>
          </a:xfrm>
        </p:grpSpPr>
        <p:sp>
          <p:nvSpPr>
            <p:cNvPr id="24" name="Text Box 10"/>
            <p:cNvSpPr txBox="1">
              <a:spLocks noChangeArrowheads="1"/>
            </p:cNvSpPr>
            <p:nvPr/>
          </p:nvSpPr>
          <p:spPr bwMode="auto">
            <a:xfrm>
              <a:off x="3975100" y="5214131"/>
              <a:ext cx="3002360" cy="738664"/>
            </a:xfrm>
            <a:prstGeom prst="rect">
              <a:avLst/>
            </a:prstGeom>
            <a:noFill/>
            <a:ln w="28575">
              <a:noFill/>
              <a:miter lim="800000"/>
              <a:headEnd/>
              <a:tailEnd/>
            </a:ln>
          </p:spPr>
          <p:txBody>
            <a:bodyPr wrap="none">
              <a:spAutoFit/>
            </a:bodyPr>
            <a:lstStyle/>
            <a:p>
              <a:pPr algn="l"/>
              <a:r>
                <a:rPr lang="en-US" sz="1400" b="1" dirty="0">
                  <a:solidFill>
                    <a:schemeClr val="bg1"/>
                  </a:solidFill>
                  <a:latin typeface="Helvetica" pitchFamily="34" charset="0"/>
                </a:rPr>
                <a:t>IAMCS</a:t>
              </a:r>
            </a:p>
            <a:p>
              <a:pPr algn="l"/>
              <a:r>
                <a:rPr lang="en-US" sz="1400" b="1" dirty="0">
                  <a:solidFill>
                    <a:schemeClr val="bg1"/>
                  </a:solidFill>
                  <a:latin typeface="Helvetica" pitchFamily="34" charset="0"/>
                </a:rPr>
                <a:t>Institute for Applied Mathematics</a:t>
              </a:r>
            </a:p>
            <a:p>
              <a:pPr algn="l"/>
              <a:r>
                <a:rPr lang="en-US" sz="1400" b="1" dirty="0">
                  <a:solidFill>
                    <a:schemeClr val="bg1"/>
                  </a:solidFill>
                  <a:latin typeface="Helvetica" pitchFamily="34" charset="0"/>
                </a:rPr>
                <a:t>and Computational Science</a:t>
              </a:r>
            </a:p>
          </p:txBody>
        </p:sp>
        <p:pic>
          <p:nvPicPr>
            <p:cNvPr id="25" name="Picture 44"/>
            <p:cNvPicPr>
              <a:picLocks noChangeAspect="1" noChangeArrowheads="1"/>
            </p:cNvPicPr>
            <p:nvPr/>
          </p:nvPicPr>
          <p:blipFill>
            <a:blip r:embed="rId12" cstate="print"/>
            <a:srcRect/>
            <a:stretch>
              <a:fillRect/>
            </a:stretch>
          </p:blipFill>
          <p:spPr bwMode="auto">
            <a:xfrm>
              <a:off x="2430463" y="5164918"/>
              <a:ext cx="1504950" cy="776288"/>
            </a:xfrm>
            <a:prstGeom prst="rect">
              <a:avLst/>
            </a:prstGeom>
            <a:noFill/>
            <a:ln w="12700">
              <a:noFill/>
              <a:miter lim="800000"/>
              <a:headEnd/>
              <a:tailEnd/>
            </a:ln>
          </p:spPr>
        </p:pic>
      </p:grpSp>
      <p:grpSp>
        <p:nvGrpSpPr>
          <p:cNvPr id="26" name="Group 30"/>
          <p:cNvGrpSpPr>
            <a:grpSpLocks/>
          </p:cNvGrpSpPr>
          <p:nvPr/>
        </p:nvGrpSpPr>
        <p:grpSpPr bwMode="auto">
          <a:xfrm>
            <a:off x="484188" y="2514600"/>
            <a:ext cx="2310182" cy="820738"/>
            <a:chOff x="2719388" y="3620980"/>
            <a:chExt cx="2310016" cy="820737"/>
          </a:xfrm>
        </p:grpSpPr>
        <p:sp>
          <p:nvSpPr>
            <p:cNvPr id="27" name="Text Box 10"/>
            <p:cNvSpPr txBox="1">
              <a:spLocks noChangeArrowheads="1"/>
            </p:cNvSpPr>
            <p:nvPr/>
          </p:nvSpPr>
          <p:spPr bwMode="auto">
            <a:xfrm>
              <a:off x="3465755" y="3767514"/>
              <a:ext cx="1563649" cy="523219"/>
            </a:xfrm>
            <a:prstGeom prst="rect">
              <a:avLst/>
            </a:prstGeom>
            <a:noFill/>
            <a:ln w="28575">
              <a:noFill/>
              <a:miter lim="800000"/>
              <a:headEnd/>
              <a:tailEnd/>
            </a:ln>
          </p:spPr>
          <p:txBody>
            <a:bodyPr wrap="none">
              <a:spAutoFit/>
            </a:bodyPr>
            <a:lstStyle/>
            <a:p>
              <a:pPr algn="l"/>
              <a:r>
                <a:rPr lang="en-US" sz="1400" b="1" dirty="0">
                  <a:solidFill>
                    <a:schemeClr val="bg1"/>
                  </a:solidFill>
                  <a:latin typeface="Helvetica" pitchFamily="34" charset="0"/>
                </a:rPr>
                <a:t>STC for</a:t>
              </a:r>
            </a:p>
            <a:p>
              <a:pPr algn="l"/>
              <a:r>
                <a:rPr lang="en-US" sz="1400" b="1" dirty="0">
                  <a:solidFill>
                    <a:schemeClr val="bg1"/>
                  </a:solidFill>
                  <a:latin typeface="Helvetica" pitchFamily="34" charset="0"/>
                </a:rPr>
                <a:t>Coastal Margins</a:t>
              </a:r>
            </a:p>
          </p:txBody>
        </p:sp>
        <p:pic>
          <p:nvPicPr>
            <p:cNvPr id="28" name="Picture 3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719388" y="3620980"/>
              <a:ext cx="869950" cy="820737"/>
            </a:xfrm>
            <a:prstGeom prst="rect">
              <a:avLst/>
            </a:prstGeom>
            <a:noFill/>
            <a:ln w="9525">
              <a:noFill/>
              <a:miter lim="800000"/>
              <a:headEnd/>
              <a:tailEnd/>
            </a:ln>
          </p:spPr>
        </p:pic>
      </p:grpSp>
      <p:pic>
        <p:nvPicPr>
          <p:cNvPr id="29" name="Picture 28" descr="PastedGraphic-1.pdf"/>
          <p:cNvPicPr>
            <a:picLocks noChangeAspect="1"/>
          </p:cNvPicPr>
          <p:nvPr/>
        </p:nvPicPr>
        <p:blipFill>
          <a:blip r:embed="rId13"/>
          <a:stretch>
            <a:fillRect/>
          </a:stretch>
        </p:blipFill>
        <p:spPr>
          <a:xfrm>
            <a:off x="6477000" y="4876800"/>
            <a:ext cx="1587500" cy="1181100"/>
          </a:xfrm>
          <a:prstGeom prst="rect">
            <a:avLst/>
          </a:prstGeom>
        </p:spPr>
      </p:pic>
      <p:sp>
        <p:nvSpPr>
          <p:cNvPr id="30" name="Rectangle 29"/>
          <p:cNvSpPr/>
          <p:nvPr/>
        </p:nvSpPr>
        <p:spPr>
          <a:xfrm>
            <a:off x="2971800" y="5181600"/>
            <a:ext cx="3429000" cy="584776"/>
          </a:xfrm>
          <a:prstGeom prst="rect">
            <a:avLst/>
          </a:prstGeom>
        </p:spPr>
        <p:txBody>
          <a:bodyPr wrap="square">
            <a:spAutoFit/>
          </a:bodyPr>
          <a:lstStyle/>
          <a:p>
            <a:pPr algn="ctr"/>
            <a:r>
              <a:rPr lang="en-US" sz="1600" dirty="0">
                <a:solidFill>
                  <a:schemeClr val="bg1"/>
                </a:solidFill>
              </a:rPr>
              <a:t>CDC Decision-Support for Infectious Disease Epidemiology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ounded Rectangle 172"/>
          <p:cNvSpPr/>
          <p:nvPr/>
        </p:nvSpPr>
        <p:spPr>
          <a:xfrm>
            <a:off x="6781800" y="5562600"/>
            <a:ext cx="1828800" cy="9144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3" name="Straight Connector 162"/>
          <p:cNvCxnSpPr>
            <a:stCxn id="22" idx="1"/>
            <a:endCxn id="90" idx="3"/>
          </p:cNvCxnSpPr>
          <p:nvPr/>
        </p:nvCxnSpPr>
        <p:spPr>
          <a:xfrm rot="10800000" flipV="1">
            <a:off x="1638301" y="3178558"/>
            <a:ext cx="868615" cy="21234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0800000" flipV="1">
            <a:off x="1219200" y="3733800"/>
            <a:ext cx="1219200" cy="228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5400000">
            <a:off x="1981200" y="3810000"/>
            <a:ext cx="533400" cy="3810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a:off x="1866900" y="4152900"/>
            <a:ext cx="990600" cy="152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1790700" y="4838700"/>
            <a:ext cx="1600200" cy="152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61" idx="1"/>
          </p:cNvCxnSpPr>
          <p:nvPr/>
        </p:nvCxnSpPr>
        <p:spPr>
          <a:xfrm rot="10800000">
            <a:off x="1524000" y="3429001"/>
            <a:ext cx="1300618" cy="114798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9" idx="3"/>
          </p:cNvCxnSpPr>
          <p:nvPr/>
        </p:nvCxnSpPr>
        <p:spPr>
          <a:xfrm rot="10800000" flipV="1">
            <a:off x="3886200" y="5181600"/>
            <a:ext cx="762000" cy="4572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V="1">
            <a:off x="6096000" y="4648200"/>
            <a:ext cx="533400" cy="533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6200000" flipH="1">
            <a:off x="5715000" y="5029200"/>
            <a:ext cx="914400" cy="152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02" idx="1"/>
          </p:cNvCxnSpPr>
          <p:nvPr/>
        </p:nvCxnSpPr>
        <p:spPr>
          <a:xfrm rot="10800000" flipV="1">
            <a:off x="6324600" y="2895600"/>
            <a:ext cx="609600" cy="3048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85" idx="1"/>
            <a:endCxn id="52" idx="3"/>
          </p:cNvCxnSpPr>
          <p:nvPr/>
        </p:nvCxnSpPr>
        <p:spPr>
          <a:xfrm rot="10800000" flipV="1">
            <a:off x="6172201" y="2499211"/>
            <a:ext cx="1031423" cy="1801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5295900" y="1790700"/>
            <a:ext cx="304800" cy="228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86" idx="1"/>
          </p:cNvCxnSpPr>
          <p:nvPr/>
        </p:nvCxnSpPr>
        <p:spPr>
          <a:xfrm rot="10800000" flipV="1">
            <a:off x="5334000" y="1769476"/>
            <a:ext cx="1207098" cy="28792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3352800" y="1752600"/>
            <a:ext cx="228600" cy="228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752600" y="1600200"/>
            <a:ext cx="1219200" cy="10668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752600" y="2171700"/>
            <a:ext cx="1219200" cy="4953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600200" y="2667000"/>
            <a:ext cx="1371600" cy="609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05" name="Rounded Rectangle 104"/>
          <p:cNvSpPr/>
          <p:nvPr/>
        </p:nvSpPr>
        <p:spPr>
          <a:xfrm>
            <a:off x="5334000" y="1480066"/>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Rounded Rectangle 103"/>
          <p:cNvSpPr/>
          <p:nvPr/>
        </p:nvSpPr>
        <p:spPr>
          <a:xfrm>
            <a:off x="6477000" y="1632466"/>
            <a:ext cx="12192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Rounded Rectangle 102"/>
          <p:cNvSpPr/>
          <p:nvPr/>
        </p:nvSpPr>
        <p:spPr>
          <a:xfrm>
            <a:off x="7086600" y="23622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ounded Rectangle 101"/>
          <p:cNvSpPr/>
          <p:nvPr/>
        </p:nvSpPr>
        <p:spPr>
          <a:xfrm>
            <a:off x="6934200" y="27432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ounded Rectangle 100"/>
          <p:cNvSpPr/>
          <p:nvPr/>
        </p:nvSpPr>
        <p:spPr>
          <a:xfrm>
            <a:off x="6629400" y="51816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Rounded Rectangle 97"/>
          <p:cNvSpPr/>
          <p:nvPr/>
        </p:nvSpPr>
        <p:spPr>
          <a:xfrm>
            <a:off x="1752600" y="5671066"/>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Rounded Rectangle 95"/>
          <p:cNvSpPr/>
          <p:nvPr/>
        </p:nvSpPr>
        <p:spPr>
          <a:xfrm>
            <a:off x="1524000" y="46863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Rounded Rectangle 93"/>
          <p:cNvSpPr/>
          <p:nvPr/>
        </p:nvSpPr>
        <p:spPr>
          <a:xfrm>
            <a:off x="168894" y="3810000"/>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ounded Rectangle 92"/>
          <p:cNvSpPr/>
          <p:nvPr/>
        </p:nvSpPr>
        <p:spPr>
          <a:xfrm>
            <a:off x="1295400" y="41910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Rounded Rectangle 90"/>
          <p:cNvSpPr/>
          <p:nvPr/>
        </p:nvSpPr>
        <p:spPr>
          <a:xfrm>
            <a:off x="838200" y="20193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ounded Rectangle 89"/>
          <p:cNvSpPr/>
          <p:nvPr/>
        </p:nvSpPr>
        <p:spPr>
          <a:xfrm>
            <a:off x="647700" y="32385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ounded Rectangle 88"/>
          <p:cNvSpPr/>
          <p:nvPr/>
        </p:nvSpPr>
        <p:spPr>
          <a:xfrm>
            <a:off x="2438400" y="1480066"/>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ounded Rectangle 87"/>
          <p:cNvSpPr/>
          <p:nvPr/>
        </p:nvSpPr>
        <p:spPr>
          <a:xfrm>
            <a:off x="838200" y="13335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a:t>External Collaboration</a:t>
            </a:r>
          </a:p>
        </p:txBody>
      </p:sp>
      <p:sp>
        <p:nvSpPr>
          <p:cNvPr id="5" name="AutoShape 13"/>
          <p:cNvSpPr>
            <a:spLocks noChangeArrowheads="1"/>
          </p:cNvSpPr>
          <p:nvPr/>
        </p:nvSpPr>
        <p:spPr bwMode="auto">
          <a:xfrm>
            <a:off x="2819400" y="2494447"/>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a:defRPr/>
            </a:pPr>
            <a:endParaRPr lang="en-US" sz="1000">
              <a:solidFill>
                <a:prstClr val="white"/>
              </a:solidFill>
              <a:latin typeface="Helvetica" pitchFamily="34" charset="0"/>
            </a:endParaRPr>
          </a:p>
        </p:txBody>
      </p:sp>
      <p:sp>
        <p:nvSpPr>
          <p:cNvPr id="6" name="Text Box 14"/>
          <p:cNvSpPr txBox="1">
            <a:spLocks noChangeArrowheads="1"/>
          </p:cNvSpPr>
          <p:nvPr/>
        </p:nvSpPr>
        <p:spPr bwMode="auto">
          <a:xfrm>
            <a:off x="3075219" y="2551256"/>
            <a:ext cx="353781"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a:defRPr/>
            </a:pPr>
            <a:r>
              <a:rPr lang="en-US" sz="1000" dirty="0">
                <a:solidFill>
                  <a:prstClr val="white"/>
                </a:solidFill>
                <a:latin typeface="Helvetica" pitchFamily="34" charset="0"/>
              </a:rPr>
              <a:t>Chris</a:t>
            </a:r>
          </a:p>
        </p:txBody>
      </p:sp>
      <p:pic>
        <p:nvPicPr>
          <p:cNvPr id="8" name="Picture 42"/>
          <p:cNvPicPr>
            <a:picLocks noChangeAspect="1" noChangeArrowheads="1"/>
          </p:cNvPicPr>
          <p:nvPr/>
        </p:nvPicPr>
        <p:blipFill>
          <a:blip r:embed="rId3" cstate="print"/>
          <a:srcRect/>
          <a:stretch>
            <a:fillRect/>
          </a:stretch>
        </p:blipFill>
        <p:spPr bwMode="auto">
          <a:xfrm>
            <a:off x="3810000" y="4350094"/>
            <a:ext cx="291000" cy="481136"/>
          </a:xfrm>
          <a:prstGeom prst="rect">
            <a:avLst/>
          </a:prstGeom>
          <a:noFill/>
          <a:ln w="28575">
            <a:noFill/>
            <a:miter lim="800000"/>
            <a:headEnd/>
            <a:tailEnd/>
          </a:ln>
          <a:effectLst/>
        </p:spPr>
      </p:pic>
      <p:pic>
        <p:nvPicPr>
          <p:cNvPr id="9" name="Picture 43"/>
          <p:cNvPicPr>
            <a:picLocks noChangeAspect="1" noChangeArrowheads="1"/>
          </p:cNvPicPr>
          <p:nvPr/>
        </p:nvPicPr>
        <p:blipFill>
          <a:blip r:embed="rId4" cstate="print"/>
          <a:srcRect/>
          <a:stretch>
            <a:fillRect/>
          </a:stretch>
        </p:blipFill>
        <p:spPr bwMode="auto">
          <a:xfrm>
            <a:off x="3810000" y="2438400"/>
            <a:ext cx="291000" cy="481136"/>
          </a:xfrm>
          <a:prstGeom prst="rect">
            <a:avLst/>
          </a:prstGeom>
          <a:noFill/>
          <a:ln w="28575">
            <a:noFill/>
            <a:miter lim="800000"/>
            <a:headEnd/>
            <a:tailEnd/>
          </a:ln>
          <a:effectLst/>
        </p:spPr>
      </p:pic>
      <p:pic>
        <p:nvPicPr>
          <p:cNvPr id="10" name="Picture 44"/>
          <p:cNvPicPr>
            <a:picLocks noChangeAspect="1" noChangeArrowheads="1"/>
          </p:cNvPicPr>
          <p:nvPr/>
        </p:nvPicPr>
        <p:blipFill>
          <a:blip r:embed="rId5" cstate="print"/>
          <a:srcRect/>
          <a:stretch>
            <a:fillRect/>
          </a:stretch>
        </p:blipFill>
        <p:spPr bwMode="auto">
          <a:xfrm>
            <a:off x="4890600" y="2438400"/>
            <a:ext cx="291000" cy="481135"/>
          </a:xfrm>
          <a:prstGeom prst="rect">
            <a:avLst/>
          </a:prstGeom>
          <a:noFill/>
          <a:ln w="28575">
            <a:noFill/>
            <a:miter lim="800000"/>
            <a:headEnd/>
            <a:tailEnd/>
          </a:ln>
          <a:effectLst/>
        </p:spPr>
      </p:pic>
      <p:pic>
        <p:nvPicPr>
          <p:cNvPr id="11" name="Picture 45"/>
          <p:cNvPicPr>
            <a:picLocks noChangeAspect="1" noChangeArrowheads="1"/>
          </p:cNvPicPr>
          <p:nvPr/>
        </p:nvPicPr>
        <p:blipFill>
          <a:blip r:embed="rId6" cstate="print"/>
          <a:srcRect/>
          <a:stretch>
            <a:fillRect/>
          </a:stretch>
        </p:blipFill>
        <p:spPr bwMode="auto">
          <a:xfrm>
            <a:off x="3505200" y="2847561"/>
            <a:ext cx="290999" cy="481136"/>
          </a:xfrm>
          <a:prstGeom prst="rect">
            <a:avLst/>
          </a:prstGeom>
          <a:noFill/>
          <a:ln w="28575">
            <a:noFill/>
            <a:miter lim="800000"/>
            <a:headEnd/>
            <a:tailEnd/>
          </a:ln>
          <a:effectLst/>
        </p:spPr>
      </p:pic>
      <p:pic>
        <p:nvPicPr>
          <p:cNvPr id="12" name="Picture 46"/>
          <p:cNvPicPr>
            <a:picLocks noChangeAspect="1" noChangeArrowheads="1"/>
          </p:cNvPicPr>
          <p:nvPr/>
        </p:nvPicPr>
        <p:blipFill>
          <a:blip r:embed="rId7" cstate="print"/>
          <a:srcRect/>
          <a:stretch>
            <a:fillRect/>
          </a:stretch>
        </p:blipFill>
        <p:spPr bwMode="auto">
          <a:xfrm>
            <a:off x="5428638" y="3393621"/>
            <a:ext cx="286362" cy="479976"/>
          </a:xfrm>
          <a:prstGeom prst="rect">
            <a:avLst/>
          </a:prstGeom>
          <a:noFill/>
          <a:ln w="28575">
            <a:noFill/>
            <a:miter lim="800000"/>
            <a:headEnd/>
            <a:tailEnd/>
          </a:ln>
          <a:effectLst/>
        </p:spPr>
      </p:pic>
      <p:pic>
        <p:nvPicPr>
          <p:cNvPr id="13" name="Picture 48"/>
          <p:cNvPicPr>
            <a:picLocks noChangeAspect="1" noChangeArrowheads="1"/>
          </p:cNvPicPr>
          <p:nvPr/>
        </p:nvPicPr>
        <p:blipFill>
          <a:blip r:embed="rId8" cstate="print"/>
          <a:srcRect/>
          <a:stretch>
            <a:fillRect/>
          </a:stretch>
        </p:blipFill>
        <p:spPr bwMode="auto">
          <a:xfrm>
            <a:off x="4133237" y="2362200"/>
            <a:ext cx="286363" cy="479976"/>
          </a:xfrm>
          <a:prstGeom prst="rect">
            <a:avLst/>
          </a:prstGeom>
          <a:noFill/>
          <a:ln w="28575">
            <a:noFill/>
            <a:miter lim="800000"/>
            <a:headEnd/>
            <a:tailEnd/>
          </a:ln>
          <a:effectLst/>
        </p:spPr>
      </p:pic>
      <p:pic>
        <p:nvPicPr>
          <p:cNvPr id="14" name="Picture 49"/>
          <p:cNvPicPr>
            <a:picLocks noChangeAspect="1" noChangeArrowheads="1"/>
          </p:cNvPicPr>
          <p:nvPr/>
        </p:nvPicPr>
        <p:blipFill>
          <a:blip r:embed="rId9" cstate="print"/>
          <a:srcRect/>
          <a:stretch>
            <a:fillRect/>
          </a:stretch>
        </p:blipFill>
        <p:spPr bwMode="auto">
          <a:xfrm>
            <a:off x="5257800" y="2884660"/>
            <a:ext cx="290999" cy="483454"/>
          </a:xfrm>
          <a:prstGeom prst="rect">
            <a:avLst/>
          </a:prstGeom>
          <a:noFill/>
          <a:ln w="28575">
            <a:noFill/>
            <a:miter lim="800000"/>
            <a:headEnd/>
            <a:tailEnd/>
          </a:ln>
          <a:effectLst/>
        </p:spPr>
      </p:pic>
      <p:pic>
        <p:nvPicPr>
          <p:cNvPr id="15" name="Picture 50"/>
          <p:cNvPicPr>
            <a:picLocks noChangeAspect="1" noChangeArrowheads="1"/>
          </p:cNvPicPr>
          <p:nvPr/>
        </p:nvPicPr>
        <p:blipFill>
          <a:blip r:embed="rId10" cstate="print"/>
          <a:srcRect/>
          <a:stretch>
            <a:fillRect/>
          </a:stretch>
        </p:blipFill>
        <p:spPr bwMode="auto">
          <a:xfrm>
            <a:off x="3352800" y="3371592"/>
            <a:ext cx="291000" cy="481136"/>
          </a:xfrm>
          <a:prstGeom prst="rect">
            <a:avLst/>
          </a:prstGeom>
          <a:noFill/>
          <a:ln w="28575">
            <a:noFill/>
            <a:miter lim="800000"/>
            <a:headEnd/>
            <a:tailEnd/>
          </a:ln>
          <a:effectLst/>
        </p:spPr>
      </p:pic>
      <p:pic>
        <p:nvPicPr>
          <p:cNvPr id="16" name="Picture 51"/>
          <p:cNvPicPr>
            <a:picLocks noChangeAspect="1" noChangeArrowheads="1"/>
          </p:cNvPicPr>
          <p:nvPr/>
        </p:nvPicPr>
        <p:blipFill>
          <a:blip r:embed="rId11" cstate="print"/>
          <a:srcRect/>
          <a:stretch>
            <a:fillRect/>
          </a:stretch>
        </p:blipFill>
        <p:spPr bwMode="auto">
          <a:xfrm>
            <a:off x="3505200" y="3906058"/>
            <a:ext cx="291000" cy="481135"/>
          </a:xfrm>
          <a:prstGeom prst="rect">
            <a:avLst/>
          </a:prstGeom>
          <a:noFill/>
          <a:ln w="28575">
            <a:noFill/>
            <a:miter lim="800000"/>
            <a:headEnd/>
            <a:tailEnd/>
          </a:ln>
          <a:effectLst/>
        </p:spPr>
      </p:pic>
      <p:pic>
        <p:nvPicPr>
          <p:cNvPr id="17" name="Picture 52"/>
          <p:cNvPicPr>
            <a:picLocks noChangeAspect="1" noChangeArrowheads="1"/>
          </p:cNvPicPr>
          <p:nvPr/>
        </p:nvPicPr>
        <p:blipFill>
          <a:blip r:embed="rId12" cstate="print"/>
          <a:srcRect/>
          <a:stretch>
            <a:fillRect/>
          </a:stretch>
        </p:blipFill>
        <p:spPr bwMode="auto">
          <a:xfrm>
            <a:off x="4890601" y="4336181"/>
            <a:ext cx="290999" cy="483454"/>
          </a:xfrm>
          <a:prstGeom prst="rect">
            <a:avLst/>
          </a:prstGeom>
          <a:noFill/>
          <a:ln w="28575">
            <a:noFill/>
            <a:miter lim="800000"/>
            <a:headEnd/>
            <a:tailEnd/>
          </a:ln>
          <a:effectLst/>
        </p:spPr>
      </p:pic>
      <p:sp>
        <p:nvSpPr>
          <p:cNvPr id="25" name="AutoShape 22"/>
          <p:cNvSpPr>
            <a:spLocks noChangeArrowheads="1"/>
          </p:cNvSpPr>
          <p:nvPr/>
        </p:nvSpPr>
        <p:spPr bwMode="auto">
          <a:xfrm>
            <a:off x="5246251" y="4419616"/>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a:defRPr/>
            </a:pPr>
            <a:endParaRPr lang="en-US" sz="1000">
              <a:solidFill>
                <a:prstClr val="white"/>
              </a:solidFill>
              <a:latin typeface="Helvetica" pitchFamily="34" charset="0"/>
            </a:endParaRPr>
          </a:p>
        </p:txBody>
      </p:sp>
      <p:sp>
        <p:nvSpPr>
          <p:cNvPr id="26" name="Text Box 23"/>
          <p:cNvSpPr txBox="1">
            <a:spLocks noChangeArrowheads="1"/>
          </p:cNvSpPr>
          <p:nvPr/>
        </p:nvSpPr>
        <p:spPr bwMode="auto">
          <a:xfrm>
            <a:off x="5492036" y="4485700"/>
            <a:ext cx="383048"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a:defRPr/>
            </a:pPr>
            <a:r>
              <a:rPr lang="en-US" sz="1000">
                <a:solidFill>
                  <a:prstClr val="white"/>
                </a:solidFill>
                <a:latin typeface="Helvetica" pitchFamily="34" charset="0"/>
              </a:rPr>
              <a:t>Guido</a:t>
            </a:r>
          </a:p>
        </p:txBody>
      </p:sp>
      <p:sp>
        <p:nvSpPr>
          <p:cNvPr id="27" name="AutoShape 4"/>
          <p:cNvSpPr>
            <a:spLocks noChangeArrowheads="1"/>
          </p:cNvSpPr>
          <p:nvPr/>
        </p:nvSpPr>
        <p:spPr bwMode="auto">
          <a:xfrm>
            <a:off x="3483097" y="1981200"/>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endParaRPr lang="en-US" sz="1000">
              <a:solidFill>
                <a:prstClr val="white"/>
              </a:solidFill>
              <a:latin typeface="Helvetica" pitchFamily="34" charset="0"/>
            </a:endParaRPr>
          </a:p>
        </p:txBody>
      </p:sp>
      <p:sp>
        <p:nvSpPr>
          <p:cNvPr id="28" name="Text Box 5"/>
          <p:cNvSpPr txBox="1">
            <a:spLocks noChangeArrowheads="1"/>
          </p:cNvSpPr>
          <p:nvPr/>
        </p:nvSpPr>
        <p:spPr bwMode="auto">
          <a:xfrm>
            <a:off x="3684826" y="2029983"/>
            <a:ext cx="434558"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r>
              <a:rPr lang="en-US" sz="1000" dirty="0">
                <a:solidFill>
                  <a:prstClr val="white"/>
                </a:solidFill>
                <a:latin typeface="Helvetica" pitchFamily="34" charset="0"/>
              </a:rPr>
              <a:t>Sarang</a:t>
            </a:r>
          </a:p>
        </p:txBody>
      </p:sp>
      <p:sp>
        <p:nvSpPr>
          <p:cNvPr id="30" name="AutoShape 31"/>
          <p:cNvSpPr>
            <a:spLocks noChangeArrowheads="1"/>
          </p:cNvSpPr>
          <p:nvPr/>
        </p:nvSpPr>
        <p:spPr bwMode="auto">
          <a:xfrm>
            <a:off x="5603570" y="3923448"/>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endParaRPr lang="en-US" sz="1000">
              <a:solidFill>
                <a:prstClr val="white"/>
              </a:solidFill>
              <a:latin typeface="Helvetica" pitchFamily="34" charset="0"/>
            </a:endParaRPr>
          </a:p>
        </p:txBody>
      </p:sp>
      <p:sp>
        <p:nvSpPr>
          <p:cNvPr id="31" name="Text Box 32"/>
          <p:cNvSpPr txBox="1">
            <a:spLocks noChangeArrowheads="1"/>
          </p:cNvSpPr>
          <p:nvPr/>
        </p:nvSpPr>
        <p:spPr bwMode="auto">
          <a:xfrm>
            <a:off x="5849355" y="3980258"/>
            <a:ext cx="367829"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r>
              <a:rPr lang="en-US" sz="1000">
                <a:solidFill>
                  <a:prstClr val="white"/>
                </a:solidFill>
                <a:latin typeface="Helvetica" pitchFamily="34" charset="0"/>
              </a:rPr>
              <a:t>Tolga</a:t>
            </a:r>
          </a:p>
        </p:txBody>
      </p:sp>
      <p:sp>
        <p:nvSpPr>
          <p:cNvPr id="33" name="AutoShape 31"/>
          <p:cNvSpPr>
            <a:spLocks noChangeArrowheads="1"/>
          </p:cNvSpPr>
          <p:nvPr/>
        </p:nvSpPr>
        <p:spPr bwMode="auto">
          <a:xfrm>
            <a:off x="3474982" y="4955206"/>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endParaRPr lang="en-US" sz="1000">
              <a:solidFill>
                <a:prstClr val="white"/>
              </a:solidFill>
              <a:latin typeface="Helvetica" pitchFamily="34" charset="0"/>
            </a:endParaRPr>
          </a:p>
        </p:txBody>
      </p:sp>
      <p:sp>
        <p:nvSpPr>
          <p:cNvPr id="34" name="Text Box 32"/>
          <p:cNvSpPr txBox="1">
            <a:spLocks noChangeArrowheads="1"/>
          </p:cNvSpPr>
          <p:nvPr/>
        </p:nvSpPr>
        <p:spPr bwMode="auto">
          <a:xfrm>
            <a:off x="3581400" y="5001783"/>
            <a:ext cx="322172"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r>
              <a:rPr lang="en-US" sz="1000" dirty="0">
                <a:solidFill>
                  <a:prstClr val="white"/>
                </a:solidFill>
                <a:latin typeface="Helvetica" pitchFamily="34" charset="0"/>
              </a:rPr>
              <a:t>Tom</a:t>
            </a:r>
          </a:p>
        </p:txBody>
      </p:sp>
      <p:sp>
        <p:nvSpPr>
          <p:cNvPr id="36" name="AutoShape 31"/>
          <p:cNvSpPr>
            <a:spLocks noChangeArrowheads="1"/>
          </p:cNvSpPr>
          <p:nvPr/>
        </p:nvSpPr>
        <p:spPr bwMode="auto">
          <a:xfrm>
            <a:off x="4561304" y="4955207"/>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endParaRPr lang="en-US" sz="1000">
              <a:solidFill>
                <a:prstClr val="white"/>
              </a:solidFill>
              <a:latin typeface="Helvetica" pitchFamily="34" charset="0"/>
            </a:endParaRPr>
          </a:p>
        </p:txBody>
      </p:sp>
      <p:sp>
        <p:nvSpPr>
          <p:cNvPr id="37" name="Text Box 32"/>
          <p:cNvSpPr txBox="1">
            <a:spLocks noChangeArrowheads="1"/>
          </p:cNvSpPr>
          <p:nvPr/>
        </p:nvSpPr>
        <p:spPr bwMode="auto">
          <a:xfrm>
            <a:off x="4760714" y="4976149"/>
            <a:ext cx="429875"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r>
              <a:rPr lang="en-US" sz="1000">
                <a:solidFill>
                  <a:prstClr val="white"/>
                </a:solidFill>
                <a:latin typeface="Helvetica" pitchFamily="34" charset="0"/>
              </a:rPr>
              <a:t>Juliana</a:t>
            </a:r>
          </a:p>
        </p:txBody>
      </p:sp>
      <p:pic>
        <p:nvPicPr>
          <p:cNvPr id="38" name="Picture 54"/>
          <p:cNvPicPr>
            <a:picLocks noChangeAspect="1" noChangeArrowheads="1"/>
          </p:cNvPicPr>
          <p:nvPr/>
        </p:nvPicPr>
        <p:blipFill>
          <a:blip r:embed="rId13" cstate="print"/>
          <a:srcRect/>
          <a:stretch>
            <a:fillRect/>
          </a:stretch>
        </p:blipFill>
        <p:spPr bwMode="auto">
          <a:xfrm>
            <a:off x="5257800" y="3902580"/>
            <a:ext cx="288681" cy="481136"/>
          </a:xfrm>
          <a:prstGeom prst="rect">
            <a:avLst/>
          </a:prstGeom>
          <a:noFill/>
          <a:ln w="28575">
            <a:noFill/>
            <a:miter lim="800000"/>
            <a:headEnd/>
            <a:tailEnd/>
          </a:ln>
          <a:effectLst/>
        </p:spPr>
      </p:pic>
      <p:pic>
        <p:nvPicPr>
          <p:cNvPr id="39" name="Picture 55"/>
          <p:cNvPicPr>
            <a:picLocks noChangeAspect="1" noChangeArrowheads="1"/>
          </p:cNvPicPr>
          <p:nvPr/>
        </p:nvPicPr>
        <p:blipFill>
          <a:blip r:embed="rId14" cstate="print"/>
          <a:srcRect/>
          <a:stretch>
            <a:fillRect/>
          </a:stretch>
        </p:blipFill>
        <p:spPr bwMode="auto">
          <a:xfrm>
            <a:off x="4572000" y="2362200"/>
            <a:ext cx="285203" cy="475338"/>
          </a:xfrm>
          <a:prstGeom prst="rect">
            <a:avLst/>
          </a:prstGeom>
          <a:noFill/>
          <a:ln w="28575">
            <a:noFill/>
            <a:miter lim="800000"/>
            <a:headEnd/>
            <a:tailEnd/>
          </a:ln>
          <a:effectLst/>
        </p:spPr>
      </p:pic>
      <p:pic>
        <p:nvPicPr>
          <p:cNvPr id="40" name="Picture 56"/>
          <p:cNvPicPr>
            <a:picLocks noChangeAspect="1" noChangeArrowheads="1"/>
          </p:cNvPicPr>
          <p:nvPr/>
        </p:nvPicPr>
        <p:blipFill>
          <a:blip r:embed="rId15" cstate="print"/>
          <a:srcRect/>
          <a:stretch>
            <a:fillRect/>
          </a:stretch>
        </p:blipFill>
        <p:spPr bwMode="auto">
          <a:xfrm>
            <a:off x="4572000" y="4401462"/>
            <a:ext cx="285203" cy="475338"/>
          </a:xfrm>
          <a:prstGeom prst="rect">
            <a:avLst/>
          </a:prstGeom>
          <a:noFill/>
          <a:ln w="28575">
            <a:noFill/>
            <a:miter lim="800000"/>
            <a:headEnd/>
            <a:tailEnd/>
          </a:ln>
          <a:effectLst/>
        </p:spPr>
      </p:pic>
      <p:pic>
        <p:nvPicPr>
          <p:cNvPr id="41" name="Picture 57"/>
          <p:cNvPicPr>
            <a:picLocks noChangeAspect="1" noChangeArrowheads="1"/>
          </p:cNvPicPr>
          <p:nvPr/>
        </p:nvPicPr>
        <p:blipFill>
          <a:blip r:embed="rId16" cstate="print"/>
          <a:srcRect/>
          <a:stretch>
            <a:fillRect/>
          </a:stretch>
        </p:blipFill>
        <p:spPr bwMode="auto">
          <a:xfrm>
            <a:off x="4136716" y="4404939"/>
            <a:ext cx="282884" cy="471861"/>
          </a:xfrm>
          <a:prstGeom prst="rect">
            <a:avLst/>
          </a:prstGeom>
          <a:noFill/>
          <a:ln w="28575">
            <a:noFill/>
            <a:miter lim="800000"/>
            <a:headEnd/>
            <a:tailEnd/>
          </a:ln>
          <a:effectLst/>
        </p:spPr>
      </p:pic>
      <p:sp>
        <p:nvSpPr>
          <p:cNvPr id="49" name="AutoShape 31"/>
          <p:cNvSpPr>
            <a:spLocks noChangeArrowheads="1"/>
          </p:cNvSpPr>
          <p:nvPr/>
        </p:nvSpPr>
        <p:spPr bwMode="auto">
          <a:xfrm>
            <a:off x="4563583" y="1981200"/>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a:defRPr/>
            </a:pPr>
            <a:endParaRPr lang="en-US" sz="1000">
              <a:solidFill>
                <a:prstClr val="white"/>
              </a:solidFill>
              <a:latin typeface="Helvetica" pitchFamily="34" charset="0"/>
            </a:endParaRPr>
          </a:p>
        </p:txBody>
      </p:sp>
      <p:sp>
        <p:nvSpPr>
          <p:cNvPr id="50" name="Text Box 32"/>
          <p:cNvSpPr txBox="1">
            <a:spLocks noChangeArrowheads="1"/>
          </p:cNvSpPr>
          <p:nvPr/>
        </p:nvSpPr>
        <p:spPr bwMode="auto">
          <a:xfrm>
            <a:off x="4771109" y="2029983"/>
            <a:ext cx="425193"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a:defRPr/>
            </a:pPr>
            <a:r>
              <a:rPr lang="en-US" sz="1000" dirty="0">
                <a:solidFill>
                  <a:prstClr val="white"/>
                </a:solidFill>
                <a:latin typeface="Helvetica" pitchFamily="34" charset="0"/>
              </a:rPr>
              <a:t>Valerio</a:t>
            </a:r>
          </a:p>
        </p:txBody>
      </p:sp>
      <p:sp>
        <p:nvSpPr>
          <p:cNvPr id="52" name="AutoShape 16"/>
          <p:cNvSpPr>
            <a:spLocks noChangeArrowheads="1"/>
          </p:cNvSpPr>
          <p:nvPr/>
        </p:nvSpPr>
        <p:spPr bwMode="auto">
          <a:xfrm>
            <a:off x="5244711" y="2528068"/>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pPr>
              <a:defRPr/>
            </a:pPr>
            <a:endParaRPr lang="en-US" sz="1000">
              <a:solidFill>
                <a:prstClr val="white"/>
              </a:solidFill>
              <a:latin typeface="Helvetica" pitchFamily="34" charset="0"/>
            </a:endParaRPr>
          </a:p>
        </p:txBody>
      </p:sp>
      <p:sp>
        <p:nvSpPr>
          <p:cNvPr id="53" name="Text Box 17"/>
          <p:cNvSpPr txBox="1">
            <a:spLocks noChangeArrowheads="1"/>
          </p:cNvSpPr>
          <p:nvPr/>
        </p:nvSpPr>
        <p:spPr bwMode="auto">
          <a:xfrm>
            <a:off x="5467962" y="2586036"/>
            <a:ext cx="399438"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a:defRPr/>
            </a:pPr>
            <a:r>
              <a:rPr lang="en-US" sz="1000" dirty="0">
                <a:solidFill>
                  <a:prstClr val="white"/>
                </a:solidFill>
                <a:latin typeface="Helvetica" pitchFamily="34" charset="0"/>
              </a:rPr>
              <a:t>Chuck</a:t>
            </a:r>
          </a:p>
        </p:txBody>
      </p:sp>
      <p:sp>
        <p:nvSpPr>
          <p:cNvPr id="55" name="AutoShape 7"/>
          <p:cNvSpPr>
            <a:spLocks noChangeArrowheads="1"/>
          </p:cNvSpPr>
          <p:nvPr/>
        </p:nvSpPr>
        <p:spPr bwMode="auto">
          <a:xfrm>
            <a:off x="5594296" y="3031900"/>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endParaRPr lang="en-US" sz="1000">
              <a:solidFill>
                <a:prstClr val="white"/>
              </a:solidFill>
              <a:latin typeface="Helvetica" pitchFamily="34" charset="0"/>
            </a:endParaRPr>
          </a:p>
        </p:txBody>
      </p:sp>
      <p:sp>
        <p:nvSpPr>
          <p:cNvPr id="56" name="Text Box 8"/>
          <p:cNvSpPr txBox="1">
            <a:spLocks noChangeArrowheads="1"/>
          </p:cNvSpPr>
          <p:nvPr/>
        </p:nvSpPr>
        <p:spPr bwMode="auto">
          <a:xfrm>
            <a:off x="5902686" y="3097983"/>
            <a:ext cx="332709"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a:defRPr/>
            </a:pPr>
            <a:r>
              <a:rPr lang="en-US" sz="1000">
                <a:solidFill>
                  <a:prstClr val="white"/>
                </a:solidFill>
                <a:latin typeface="Helvetica" pitchFamily="34" charset="0"/>
              </a:rPr>
              <a:t>Mike</a:t>
            </a:r>
          </a:p>
        </p:txBody>
      </p:sp>
      <p:sp>
        <p:nvSpPr>
          <p:cNvPr id="58" name="AutoShape 28"/>
          <p:cNvSpPr>
            <a:spLocks noChangeArrowheads="1"/>
          </p:cNvSpPr>
          <p:nvPr/>
        </p:nvSpPr>
        <p:spPr bwMode="auto">
          <a:xfrm>
            <a:off x="5778111" y="3479177"/>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pPr>
              <a:defRPr/>
            </a:pPr>
            <a:endParaRPr lang="en-US" sz="1000">
              <a:solidFill>
                <a:prstClr val="white"/>
              </a:solidFill>
              <a:latin typeface="Helvetica" pitchFamily="34" charset="0"/>
            </a:endParaRPr>
          </a:p>
        </p:txBody>
      </p:sp>
      <p:sp>
        <p:nvSpPr>
          <p:cNvPr id="59" name="Text Box 29"/>
          <p:cNvSpPr txBox="1">
            <a:spLocks noChangeArrowheads="1"/>
          </p:cNvSpPr>
          <p:nvPr/>
        </p:nvSpPr>
        <p:spPr bwMode="auto">
          <a:xfrm>
            <a:off x="6006045" y="3530189"/>
            <a:ext cx="394755"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a:defRPr/>
            </a:pPr>
            <a:r>
              <a:rPr lang="en-US" sz="1000" dirty="0">
                <a:solidFill>
                  <a:prstClr val="white"/>
                </a:solidFill>
                <a:latin typeface="Helvetica" pitchFamily="34" charset="0"/>
              </a:rPr>
              <a:t>Martin</a:t>
            </a:r>
          </a:p>
        </p:txBody>
      </p:sp>
      <p:sp>
        <p:nvSpPr>
          <p:cNvPr id="61" name="AutoShape 10"/>
          <p:cNvSpPr>
            <a:spLocks noChangeArrowheads="1"/>
          </p:cNvSpPr>
          <p:nvPr/>
        </p:nvSpPr>
        <p:spPr bwMode="auto">
          <a:xfrm>
            <a:off x="2824618" y="4425688"/>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pPr>
              <a:defRPr/>
            </a:pPr>
            <a:endParaRPr lang="en-US" sz="1000">
              <a:solidFill>
                <a:prstClr val="white"/>
              </a:solidFill>
              <a:latin typeface="Helvetica" pitchFamily="34" charset="0"/>
            </a:endParaRPr>
          </a:p>
        </p:txBody>
      </p:sp>
      <p:sp>
        <p:nvSpPr>
          <p:cNvPr id="62" name="Text Box 11"/>
          <p:cNvSpPr txBox="1">
            <a:spLocks noChangeArrowheads="1"/>
          </p:cNvSpPr>
          <p:nvPr/>
        </p:nvSpPr>
        <p:spPr bwMode="auto">
          <a:xfrm>
            <a:off x="3113300" y="4482497"/>
            <a:ext cx="305782"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a:defRPr/>
            </a:pPr>
            <a:r>
              <a:rPr lang="en-US" sz="1000" dirty="0">
                <a:solidFill>
                  <a:prstClr val="white"/>
                </a:solidFill>
                <a:latin typeface="Helvetica" pitchFamily="34" charset="0"/>
              </a:rPr>
              <a:t>Rob</a:t>
            </a:r>
          </a:p>
        </p:txBody>
      </p:sp>
      <p:sp>
        <p:nvSpPr>
          <p:cNvPr id="69" name="TextBox 68"/>
          <p:cNvSpPr txBox="1"/>
          <p:nvPr/>
        </p:nvSpPr>
        <p:spPr>
          <a:xfrm>
            <a:off x="2527179" y="1447800"/>
            <a:ext cx="740908"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UCSF</a:t>
            </a:r>
          </a:p>
        </p:txBody>
      </p:sp>
      <p:sp>
        <p:nvSpPr>
          <p:cNvPr id="70" name="TextBox 69"/>
          <p:cNvSpPr txBox="1"/>
          <p:nvPr/>
        </p:nvSpPr>
        <p:spPr>
          <a:xfrm>
            <a:off x="955223" y="1301234"/>
            <a:ext cx="749692"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TAMU</a:t>
            </a:r>
          </a:p>
        </p:txBody>
      </p:sp>
      <p:sp>
        <p:nvSpPr>
          <p:cNvPr id="71" name="TextBox 70"/>
          <p:cNvSpPr txBox="1"/>
          <p:nvPr/>
        </p:nvSpPr>
        <p:spPr>
          <a:xfrm>
            <a:off x="990297" y="1987034"/>
            <a:ext cx="729687"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UCLA</a:t>
            </a:r>
          </a:p>
        </p:txBody>
      </p:sp>
      <p:sp>
        <p:nvSpPr>
          <p:cNvPr id="73" name="TextBox 72"/>
          <p:cNvSpPr txBox="1"/>
          <p:nvPr/>
        </p:nvSpPr>
        <p:spPr>
          <a:xfrm>
            <a:off x="846284" y="3206234"/>
            <a:ext cx="615874"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NEU</a:t>
            </a:r>
          </a:p>
        </p:txBody>
      </p:sp>
      <p:sp>
        <p:nvSpPr>
          <p:cNvPr id="74" name="TextBox 73"/>
          <p:cNvSpPr txBox="1"/>
          <p:nvPr/>
        </p:nvSpPr>
        <p:spPr>
          <a:xfrm>
            <a:off x="155510" y="3829735"/>
            <a:ext cx="1093569" cy="584775"/>
          </a:xfrm>
          <a:prstGeom prst="rect">
            <a:avLst/>
          </a:prstGeom>
          <a:solidFill>
            <a:srgbClr val="000099"/>
          </a:solidFill>
          <a:ln w="12700">
            <a:solidFill>
              <a:srgbClr val="FFFF00"/>
            </a:solidFill>
          </a:ln>
        </p:spPr>
        <p:txBody>
          <a:bodyPr wrap="none" rtlCol="0">
            <a:spAutoFit/>
          </a:bodyPr>
          <a:lstStyle/>
          <a:p>
            <a:pPr algn="ctr"/>
            <a:r>
              <a:rPr lang="en-US" sz="1600" dirty="0">
                <a:solidFill>
                  <a:srgbClr val="FFFF00"/>
                </a:solidFill>
                <a:latin typeface="Arial" pitchFamily="34" charset="0"/>
                <a:cs typeface="Arial" pitchFamily="34" charset="0"/>
              </a:rPr>
              <a:t>Cleveland</a:t>
            </a:r>
          </a:p>
          <a:p>
            <a:pPr algn="ctr"/>
            <a:r>
              <a:rPr lang="en-US" sz="1600" dirty="0">
                <a:solidFill>
                  <a:srgbClr val="FFFF00"/>
                </a:solidFill>
                <a:latin typeface="Arial" pitchFamily="34" charset="0"/>
                <a:cs typeface="Arial" pitchFamily="34" charset="0"/>
              </a:rPr>
              <a:t>Clinic</a:t>
            </a:r>
          </a:p>
        </p:txBody>
      </p:sp>
      <p:sp>
        <p:nvSpPr>
          <p:cNvPr id="75" name="TextBox 74"/>
          <p:cNvSpPr txBox="1"/>
          <p:nvPr/>
        </p:nvSpPr>
        <p:spPr>
          <a:xfrm>
            <a:off x="1409025" y="4158734"/>
            <a:ext cx="743986"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U of A</a:t>
            </a:r>
          </a:p>
        </p:txBody>
      </p:sp>
      <p:sp>
        <p:nvSpPr>
          <p:cNvPr id="77" name="TextBox 76"/>
          <p:cNvSpPr txBox="1"/>
          <p:nvPr/>
        </p:nvSpPr>
        <p:spPr>
          <a:xfrm>
            <a:off x="1701072" y="4654034"/>
            <a:ext cx="617477"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Iowa</a:t>
            </a:r>
          </a:p>
        </p:txBody>
      </p:sp>
      <p:sp>
        <p:nvSpPr>
          <p:cNvPr id="80" name="TextBox 79"/>
          <p:cNvSpPr txBox="1"/>
          <p:nvPr/>
        </p:nvSpPr>
        <p:spPr>
          <a:xfrm>
            <a:off x="1880652" y="5638800"/>
            <a:ext cx="776175"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OHSU</a:t>
            </a:r>
          </a:p>
        </p:txBody>
      </p:sp>
      <p:sp>
        <p:nvSpPr>
          <p:cNvPr id="83" name="TextBox 82"/>
          <p:cNvSpPr txBox="1"/>
          <p:nvPr/>
        </p:nvSpPr>
        <p:spPr>
          <a:xfrm>
            <a:off x="6822374" y="5149334"/>
            <a:ext cx="627095"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UNC</a:t>
            </a:r>
          </a:p>
        </p:txBody>
      </p:sp>
      <p:sp>
        <p:nvSpPr>
          <p:cNvPr id="84" name="TextBox 83"/>
          <p:cNvSpPr txBox="1"/>
          <p:nvPr/>
        </p:nvSpPr>
        <p:spPr>
          <a:xfrm>
            <a:off x="7153623" y="2710934"/>
            <a:ext cx="538930"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MIT</a:t>
            </a:r>
          </a:p>
        </p:txBody>
      </p:sp>
      <p:sp>
        <p:nvSpPr>
          <p:cNvPr id="85" name="TextBox 84"/>
          <p:cNvSpPr txBox="1"/>
          <p:nvPr/>
        </p:nvSpPr>
        <p:spPr>
          <a:xfrm>
            <a:off x="7203623" y="2329934"/>
            <a:ext cx="749692"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TAMU</a:t>
            </a:r>
          </a:p>
        </p:txBody>
      </p:sp>
      <p:sp>
        <p:nvSpPr>
          <p:cNvPr id="86" name="TextBox 85"/>
          <p:cNvSpPr txBox="1"/>
          <p:nvPr/>
        </p:nvSpPr>
        <p:spPr>
          <a:xfrm>
            <a:off x="6541098" y="1600200"/>
            <a:ext cx="1068882"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UT Austin</a:t>
            </a:r>
          </a:p>
        </p:txBody>
      </p:sp>
      <p:sp>
        <p:nvSpPr>
          <p:cNvPr id="87" name="TextBox 86"/>
          <p:cNvSpPr txBox="1"/>
          <p:nvPr/>
        </p:nvSpPr>
        <p:spPr>
          <a:xfrm>
            <a:off x="5515753" y="1447800"/>
            <a:ext cx="673582"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LLNL</a:t>
            </a:r>
          </a:p>
        </p:txBody>
      </p:sp>
      <p:cxnSp>
        <p:nvCxnSpPr>
          <p:cNvPr id="138" name="Straight Connector 137"/>
          <p:cNvCxnSpPr>
            <a:stCxn id="61" idx="3"/>
            <a:endCxn id="82" idx="1"/>
          </p:cNvCxnSpPr>
          <p:nvPr/>
        </p:nvCxnSpPr>
        <p:spPr>
          <a:xfrm>
            <a:off x="3752107" y="4576985"/>
            <a:ext cx="1825112" cy="973203"/>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6200000" flipH="1">
            <a:off x="2247900" y="4533900"/>
            <a:ext cx="1600200" cy="7620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4" name="AutoShape 19"/>
          <p:cNvSpPr>
            <a:spLocks noChangeArrowheads="1"/>
          </p:cNvSpPr>
          <p:nvPr/>
        </p:nvSpPr>
        <p:spPr bwMode="auto">
          <a:xfrm>
            <a:off x="2496481" y="3922289"/>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endParaRPr lang="en-US" sz="1000">
              <a:solidFill>
                <a:prstClr val="white"/>
              </a:solidFill>
              <a:latin typeface="Helvetica" pitchFamily="34" charset="0"/>
            </a:endParaRPr>
          </a:p>
        </p:txBody>
      </p:sp>
      <p:sp>
        <p:nvSpPr>
          <p:cNvPr id="65" name="Text Box 20"/>
          <p:cNvSpPr txBox="1">
            <a:spLocks noChangeArrowheads="1"/>
          </p:cNvSpPr>
          <p:nvPr/>
        </p:nvSpPr>
        <p:spPr bwMode="auto">
          <a:xfrm>
            <a:off x="2672704" y="3969823"/>
            <a:ext cx="450948"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a:defRPr/>
            </a:pPr>
            <a:r>
              <a:rPr lang="en-US" sz="1000">
                <a:solidFill>
                  <a:prstClr val="white"/>
                </a:solidFill>
                <a:latin typeface="Helvetica" pitchFamily="34" charset="0"/>
              </a:rPr>
              <a:t>Claudio</a:t>
            </a:r>
          </a:p>
        </p:txBody>
      </p:sp>
      <p:sp>
        <p:nvSpPr>
          <p:cNvPr id="99" name="Rounded Rectangle 98"/>
          <p:cNvSpPr/>
          <p:nvPr/>
        </p:nvSpPr>
        <p:spPr>
          <a:xfrm>
            <a:off x="2895600" y="54864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p:nvSpPr>
        <p:spPr>
          <a:xfrm>
            <a:off x="2909839" y="5454134"/>
            <a:ext cx="964110"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U Wash.</a:t>
            </a:r>
          </a:p>
        </p:txBody>
      </p:sp>
      <p:cxnSp>
        <p:nvCxnSpPr>
          <p:cNvPr id="154" name="Straight Connector 153"/>
          <p:cNvCxnSpPr/>
          <p:nvPr/>
        </p:nvCxnSpPr>
        <p:spPr>
          <a:xfrm rot="5400000">
            <a:off x="1371600" y="4191000"/>
            <a:ext cx="1524000" cy="6096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533400" y="5213866"/>
            <a:ext cx="16002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TextBox 78"/>
          <p:cNvSpPr txBox="1"/>
          <p:nvPr/>
        </p:nvSpPr>
        <p:spPr>
          <a:xfrm>
            <a:off x="588296" y="5181600"/>
            <a:ext cx="1404552"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Northwestern</a:t>
            </a:r>
          </a:p>
        </p:txBody>
      </p:sp>
      <p:cxnSp>
        <p:nvCxnSpPr>
          <p:cNvPr id="158" name="Straight Connector 157"/>
          <p:cNvCxnSpPr/>
          <p:nvPr/>
        </p:nvCxnSpPr>
        <p:spPr>
          <a:xfrm rot="10800000" flipV="1">
            <a:off x="1066800" y="3733800"/>
            <a:ext cx="1371600" cy="9906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95" name="Rounded Rectangle 94"/>
          <p:cNvSpPr/>
          <p:nvPr/>
        </p:nvSpPr>
        <p:spPr>
          <a:xfrm>
            <a:off x="304800" y="4680466"/>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TextBox 77"/>
          <p:cNvSpPr txBox="1"/>
          <p:nvPr/>
        </p:nvSpPr>
        <p:spPr>
          <a:xfrm>
            <a:off x="517843" y="4648200"/>
            <a:ext cx="538930"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Pitt.</a:t>
            </a:r>
          </a:p>
        </p:txBody>
      </p:sp>
      <p:sp>
        <p:nvSpPr>
          <p:cNvPr id="19" name="AutoShape 35"/>
          <p:cNvSpPr>
            <a:spLocks noChangeArrowheads="1"/>
          </p:cNvSpPr>
          <p:nvPr/>
        </p:nvSpPr>
        <p:spPr bwMode="auto">
          <a:xfrm>
            <a:off x="2362200" y="3482891"/>
            <a:ext cx="927489" cy="302594"/>
          </a:xfrm>
          <a:prstGeom prst="roundRect">
            <a:avLst>
              <a:gd name="adj" fmla="val 16667"/>
            </a:avLst>
          </a:prstGeom>
          <a:solidFill>
            <a:srgbClr val="FF9933"/>
          </a:solidFill>
          <a:ln w="28575">
            <a:solidFill>
              <a:srgbClr val="FFFF00"/>
            </a:solidFill>
            <a:round/>
            <a:headEnd/>
            <a:tailEnd/>
          </a:ln>
          <a:effectLst/>
        </p:spPr>
        <p:txBody>
          <a:bodyPr wrap="none" anchor="ctr"/>
          <a:lstStyle/>
          <a:p>
            <a:pPr>
              <a:defRPr/>
            </a:pPr>
            <a:endParaRPr lang="en-US" sz="1000">
              <a:solidFill>
                <a:prstClr val="white"/>
              </a:solidFill>
              <a:latin typeface="Helvetica" pitchFamily="34" charset="0"/>
            </a:endParaRPr>
          </a:p>
        </p:txBody>
      </p:sp>
      <p:sp>
        <p:nvSpPr>
          <p:cNvPr id="20" name="Text Box 36"/>
          <p:cNvSpPr txBox="1">
            <a:spLocks noChangeArrowheads="1"/>
          </p:cNvSpPr>
          <p:nvPr/>
        </p:nvSpPr>
        <p:spPr bwMode="auto">
          <a:xfrm>
            <a:off x="2667000" y="3539700"/>
            <a:ext cx="284710"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a:defRPr/>
            </a:pPr>
            <a:r>
              <a:rPr lang="en-US" sz="1000" dirty="0">
                <a:solidFill>
                  <a:prstClr val="white"/>
                </a:solidFill>
                <a:latin typeface="Helvetica" pitchFamily="34" charset="0"/>
              </a:rPr>
              <a:t>Jeff</a:t>
            </a:r>
          </a:p>
        </p:txBody>
      </p:sp>
      <p:cxnSp>
        <p:nvCxnSpPr>
          <p:cNvPr id="167" name="Straight Connector 166"/>
          <p:cNvCxnSpPr/>
          <p:nvPr/>
        </p:nvCxnSpPr>
        <p:spPr>
          <a:xfrm rot="16200000" flipH="1">
            <a:off x="3352800" y="3276600"/>
            <a:ext cx="2286000" cy="22860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22" name="AutoShape 25"/>
          <p:cNvSpPr>
            <a:spLocks noChangeArrowheads="1"/>
          </p:cNvSpPr>
          <p:nvPr/>
        </p:nvSpPr>
        <p:spPr bwMode="auto">
          <a:xfrm>
            <a:off x="2506915" y="3027262"/>
            <a:ext cx="927489" cy="302593"/>
          </a:xfrm>
          <a:prstGeom prst="roundRect">
            <a:avLst>
              <a:gd name="adj" fmla="val 16667"/>
            </a:avLst>
          </a:prstGeom>
          <a:solidFill>
            <a:srgbClr val="FF9933"/>
          </a:solidFill>
          <a:ln w="28575">
            <a:solidFill>
              <a:srgbClr val="FFFF00"/>
            </a:solidFill>
            <a:round/>
            <a:headEnd/>
            <a:tailEnd/>
          </a:ln>
          <a:effectLst/>
        </p:spPr>
        <p:txBody>
          <a:bodyPr wrap="none" anchor="ctr"/>
          <a:lstStyle/>
          <a:p>
            <a:endParaRPr lang="en-US" sz="1000">
              <a:solidFill>
                <a:prstClr val="white"/>
              </a:solidFill>
              <a:latin typeface="Helvetica" pitchFamily="34" charset="0"/>
            </a:endParaRPr>
          </a:p>
        </p:txBody>
      </p:sp>
      <p:sp>
        <p:nvSpPr>
          <p:cNvPr id="23" name="Text Box 26"/>
          <p:cNvSpPr txBox="1">
            <a:spLocks noChangeArrowheads="1"/>
          </p:cNvSpPr>
          <p:nvPr/>
        </p:nvSpPr>
        <p:spPr bwMode="auto">
          <a:xfrm>
            <a:off x="2766612" y="3084071"/>
            <a:ext cx="347927" cy="179817"/>
          </a:xfrm>
          <a:prstGeom prst="rect">
            <a:avLst/>
          </a:prstGeom>
          <a:noFill/>
          <a:ln w="28575">
            <a:noFill/>
            <a:miter lim="800000"/>
            <a:headEnd/>
            <a:tailEnd/>
          </a:ln>
          <a:effectLst>
            <a:outerShdw dist="17780" dir="2700000" algn="tl" rotWithShape="0">
              <a:schemeClr val="accent2">
                <a:lumMod val="50000"/>
                <a:alpha val="43000"/>
              </a:schemeClr>
            </a:outerShdw>
          </a:effectLst>
        </p:spPr>
        <p:txBody>
          <a:bodyPr wrap="none">
            <a:spAutoFit/>
          </a:bodyPr>
          <a:lstStyle/>
          <a:p>
            <a:pPr>
              <a:defRPr/>
            </a:pPr>
            <a:r>
              <a:rPr lang="en-US" sz="1000" dirty="0">
                <a:solidFill>
                  <a:prstClr val="white"/>
                </a:solidFill>
                <a:latin typeface="Helvetica" pitchFamily="34" charset="0"/>
              </a:rPr>
              <a:t>Ross</a:t>
            </a:r>
          </a:p>
        </p:txBody>
      </p:sp>
      <p:sp>
        <p:nvSpPr>
          <p:cNvPr id="100" name="Rounded Rectangle 99"/>
          <p:cNvSpPr/>
          <p:nvPr/>
        </p:nvSpPr>
        <p:spPr>
          <a:xfrm>
            <a:off x="5486400" y="5257800"/>
            <a:ext cx="1066800" cy="685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TextBox 81"/>
          <p:cNvSpPr txBox="1"/>
          <p:nvPr/>
        </p:nvSpPr>
        <p:spPr>
          <a:xfrm>
            <a:off x="5577219" y="5257800"/>
            <a:ext cx="923651" cy="584775"/>
          </a:xfrm>
          <a:prstGeom prst="rect">
            <a:avLst/>
          </a:prstGeom>
          <a:noFill/>
        </p:spPr>
        <p:txBody>
          <a:bodyPr wrap="none" rtlCol="0">
            <a:spAutoFit/>
          </a:bodyPr>
          <a:lstStyle/>
          <a:p>
            <a:pPr algn="ctr"/>
            <a:r>
              <a:rPr lang="en-US" sz="1600" dirty="0">
                <a:solidFill>
                  <a:srgbClr val="FFFF00"/>
                </a:solidFill>
                <a:latin typeface="Arial" pitchFamily="34" charset="0"/>
                <a:cs typeface="Arial" pitchFamily="34" charset="0"/>
              </a:rPr>
              <a:t>B &amp; W</a:t>
            </a:r>
          </a:p>
          <a:p>
            <a:pPr algn="ctr"/>
            <a:r>
              <a:rPr lang="en-US" sz="1600" dirty="0">
                <a:solidFill>
                  <a:srgbClr val="FFFF00"/>
                </a:solidFill>
                <a:latin typeface="Arial" pitchFamily="34" charset="0"/>
                <a:cs typeface="Arial" pitchFamily="34" charset="0"/>
              </a:rPr>
              <a:t>Hospital</a:t>
            </a:r>
          </a:p>
        </p:txBody>
      </p:sp>
      <p:cxnSp>
        <p:nvCxnSpPr>
          <p:cNvPr id="106" name="Straight Connector 105"/>
          <p:cNvCxnSpPr>
            <a:endCxn id="49" idx="0"/>
          </p:cNvCxnSpPr>
          <p:nvPr/>
        </p:nvCxnSpPr>
        <p:spPr>
          <a:xfrm rot="5400000">
            <a:off x="4707331" y="1659331"/>
            <a:ext cx="641866" cy="187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09" name="Rounded Rectangle 108"/>
          <p:cNvSpPr/>
          <p:nvPr/>
        </p:nvSpPr>
        <p:spPr>
          <a:xfrm>
            <a:off x="4800600" y="10668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TextBox 110"/>
          <p:cNvSpPr txBox="1"/>
          <p:nvPr/>
        </p:nvSpPr>
        <p:spPr>
          <a:xfrm>
            <a:off x="4888389" y="1034534"/>
            <a:ext cx="821059"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Sandia</a:t>
            </a:r>
          </a:p>
        </p:txBody>
      </p:sp>
      <p:cxnSp>
        <p:nvCxnSpPr>
          <p:cNvPr id="115" name="Straight Connector 114"/>
          <p:cNvCxnSpPr>
            <a:stCxn id="116" idx="1"/>
            <a:endCxn id="55" idx="3"/>
          </p:cNvCxnSpPr>
          <p:nvPr/>
        </p:nvCxnSpPr>
        <p:spPr>
          <a:xfrm rot="10800000">
            <a:off x="6521786" y="3183198"/>
            <a:ext cx="564815" cy="43630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16" name="Rounded Rectangle 115"/>
          <p:cNvSpPr/>
          <p:nvPr/>
        </p:nvSpPr>
        <p:spPr>
          <a:xfrm>
            <a:off x="7086600" y="3200400"/>
            <a:ext cx="1371600" cy="8382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8" name="TextBox 117"/>
          <p:cNvSpPr txBox="1"/>
          <p:nvPr/>
        </p:nvSpPr>
        <p:spPr>
          <a:xfrm>
            <a:off x="7162801" y="3168134"/>
            <a:ext cx="1219200" cy="830997"/>
          </a:xfrm>
          <a:prstGeom prst="rect">
            <a:avLst/>
          </a:prstGeom>
          <a:noFill/>
        </p:spPr>
        <p:txBody>
          <a:bodyPr wrap="square" rtlCol="0">
            <a:spAutoFit/>
          </a:bodyPr>
          <a:lstStyle/>
          <a:p>
            <a:pPr algn="ctr"/>
            <a:r>
              <a:rPr lang="en-US" sz="1600" dirty="0">
                <a:solidFill>
                  <a:srgbClr val="FFFF00"/>
                </a:solidFill>
                <a:latin typeface="Arial" pitchFamily="34" charset="0"/>
                <a:cs typeface="Arial" pitchFamily="34" charset="0"/>
              </a:rPr>
              <a:t>Imperial College</a:t>
            </a:r>
          </a:p>
          <a:p>
            <a:pPr algn="ctr"/>
            <a:r>
              <a:rPr lang="en-US" sz="1600" dirty="0">
                <a:solidFill>
                  <a:srgbClr val="FFFF00"/>
                </a:solidFill>
                <a:latin typeface="Arial" pitchFamily="34" charset="0"/>
                <a:cs typeface="Arial" pitchFamily="34" charset="0"/>
              </a:rPr>
              <a:t>London</a:t>
            </a:r>
          </a:p>
        </p:txBody>
      </p:sp>
      <p:cxnSp>
        <p:nvCxnSpPr>
          <p:cNvPr id="125" name="Straight Connector 124"/>
          <p:cNvCxnSpPr/>
          <p:nvPr/>
        </p:nvCxnSpPr>
        <p:spPr>
          <a:xfrm>
            <a:off x="4114800" y="1339334"/>
            <a:ext cx="1295400" cy="1175266"/>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27" name="Rounded Rectangle 126"/>
          <p:cNvSpPr/>
          <p:nvPr/>
        </p:nvSpPr>
        <p:spPr>
          <a:xfrm>
            <a:off x="3200400" y="1066800"/>
            <a:ext cx="10668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8" name="TextBox 127"/>
          <p:cNvSpPr txBox="1"/>
          <p:nvPr/>
        </p:nvSpPr>
        <p:spPr>
          <a:xfrm>
            <a:off x="3289179" y="1034534"/>
            <a:ext cx="865943"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KAUST</a:t>
            </a:r>
          </a:p>
        </p:txBody>
      </p:sp>
      <p:cxnSp>
        <p:nvCxnSpPr>
          <p:cNvPr id="131" name="Straight Connector 130"/>
          <p:cNvCxnSpPr>
            <a:stCxn id="127" idx="2"/>
          </p:cNvCxnSpPr>
          <p:nvPr/>
        </p:nvCxnSpPr>
        <p:spPr>
          <a:xfrm rot="5400000">
            <a:off x="2857500" y="1638300"/>
            <a:ext cx="1143000" cy="6096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0" idx="1"/>
          </p:cNvCxnSpPr>
          <p:nvPr/>
        </p:nvCxnSpPr>
        <p:spPr>
          <a:xfrm rot="10800000" flipV="1">
            <a:off x="6096007" y="2118210"/>
            <a:ext cx="726617" cy="39638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39" name="Rounded Rectangle 138"/>
          <p:cNvSpPr/>
          <p:nvPr/>
        </p:nvSpPr>
        <p:spPr>
          <a:xfrm>
            <a:off x="6705600" y="1981200"/>
            <a:ext cx="18288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0" name="TextBox 139"/>
          <p:cNvSpPr txBox="1"/>
          <p:nvPr/>
        </p:nvSpPr>
        <p:spPr>
          <a:xfrm>
            <a:off x="6822623" y="1948934"/>
            <a:ext cx="1494320"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Kaiserslautern</a:t>
            </a:r>
          </a:p>
        </p:txBody>
      </p:sp>
      <p:cxnSp>
        <p:nvCxnSpPr>
          <p:cNvPr id="144" name="Straight Connector 143"/>
          <p:cNvCxnSpPr>
            <a:stCxn id="147" idx="1"/>
            <a:endCxn id="30" idx="3"/>
          </p:cNvCxnSpPr>
          <p:nvPr/>
        </p:nvCxnSpPr>
        <p:spPr>
          <a:xfrm rot="10800000">
            <a:off x="6531060" y="4074745"/>
            <a:ext cx="924439" cy="32946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45" name="Rounded Rectangle 144"/>
          <p:cNvSpPr/>
          <p:nvPr/>
        </p:nvSpPr>
        <p:spPr>
          <a:xfrm>
            <a:off x="7391400" y="4267200"/>
            <a:ext cx="10668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7" name="TextBox 146"/>
          <p:cNvSpPr txBox="1"/>
          <p:nvPr/>
        </p:nvSpPr>
        <p:spPr>
          <a:xfrm>
            <a:off x="7455498" y="4234934"/>
            <a:ext cx="914033"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Harvard</a:t>
            </a:r>
          </a:p>
        </p:txBody>
      </p:sp>
      <p:sp>
        <p:nvSpPr>
          <p:cNvPr id="151" name="Rounded Rectangle 150"/>
          <p:cNvSpPr/>
          <p:nvPr/>
        </p:nvSpPr>
        <p:spPr>
          <a:xfrm>
            <a:off x="6781800" y="4724400"/>
            <a:ext cx="9906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2" name="TextBox 151"/>
          <p:cNvSpPr txBox="1"/>
          <p:nvPr/>
        </p:nvSpPr>
        <p:spPr>
          <a:xfrm>
            <a:off x="6974774" y="4692134"/>
            <a:ext cx="583814" cy="338554"/>
          </a:xfrm>
          <a:prstGeom prst="rect">
            <a:avLst/>
          </a:prstGeom>
          <a:noFill/>
        </p:spPr>
        <p:txBody>
          <a:bodyPr wrap="none" rtlCol="0">
            <a:spAutoFit/>
          </a:bodyPr>
          <a:lstStyle/>
          <a:p>
            <a:r>
              <a:rPr lang="en-US" sz="1600" dirty="0" err="1">
                <a:solidFill>
                  <a:srgbClr val="FFFF00"/>
                </a:solidFill>
                <a:latin typeface="Arial" pitchFamily="34" charset="0"/>
                <a:cs typeface="Arial" pitchFamily="34" charset="0"/>
              </a:rPr>
              <a:t>Inria</a:t>
            </a:r>
            <a:endParaRPr lang="en-US" sz="1600" dirty="0">
              <a:solidFill>
                <a:srgbClr val="FFFF00"/>
              </a:solidFill>
              <a:latin typeface="Arial" pitchFamily="34" charset="0"/>
              <a:cs typeface="Arial" pitchFamily="34" charset="0"/>
            </a:endParaRPr>
          </a:p>
        </p:txBody>
      </p:sp>
      <p:cxnSp>
        <p:nvCxnSpPr>
          <p:cNvPr id="155" name="Straight Connector 154"/>
          <p:cNvCxnSpPr>
            <a:endCxn id="25" idx="3"/>
          </p:cNvCxnSpPr>
          <p:nvPr/>
        </p:nvCxnSpPr>
        <p:spPr>
          <a:xfrm rot="10800000">
            <a:off x="6173740" y="4570914"/>
            <a:ext cx="608060" cy="30588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59" name="Rounded Rectangle 158"/>
          <p:cNvSpPr/>
          <p:nvPr/>
        </p:nvSpPr>
        <p:spPr>
          <a:xfrm>
            <a:off x="3886200" y="5791200"/>
            <a:ext cx="1524000" cy="304800"/>
          </a:xfrm>
          <a:prstGeom prst="roundRect">
            <a:avLst/>
          </a:prstGeom>
          <a:solidFill>
            <a:srgbClr val="000099"/>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TextBox 160"/>
          <p:cNvSpPr txBox="1"/>
          <p:nvPr/>
        </p:nvSpPr>
        <p:spPr>
          <a:xfrm>
            <a:off x="3927023" y="5758934"/>
            <a:ext cx="1311449" cy="338554"/>
          </a:xfrm>
          <a:prstGeom prst="rect">
            <a:avLst/>
          </a:prstGeom>
          <a:noFill/>
        </p:spPr>
        <p:txBody>
          <a:bodyPr wrap="none" rtlCol="0">
            <a:spAutoFit/>
          </a:bodyPr>
          <a:lstStyle/>
          <a:p>
            <a:r>
              <a:rPr lang="en-US" sz="1600" dirty="0">
                <a:solidFill>
                  <a:srgbClr val="FFFF00"/>
                </a:solidFill>
                <a:latin typeface="Arial" pitchFamily="34" charset="0"/>
                <a:cs typeface="Arial" pitchFamily="34" charset="0"/>
              </a:rPr>
              <a:t>VisTrails.org</a:t>
            </a:r>
          </a:p>
        </p:txBody>
      </p:sp>
      <p:cxnSp>
        <p:nvCxnSpPr>
          <p:cNvPr id="164" name="Straight Connector 163"/>
          <p:cNvCxnSpPr>
            <a:endCxn id="161" idx="0"/>
          </p:cNvCxnSpPr>
          <p:nvPr/>
        </p:nvCxnSpPr>
        <p:spPr>
          <a:xfrm rot="5400000">
            <a:off x="4479207" y="5361341"/>
            <a:ext cx="501134" cy="29405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6200000" flipH="1">
            <a:off x="3086100" y="4533900"/>
            <a:ext cx="1524000" cy="9906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7696200" y="5562600"/>
            <a:ext cx="1219200" cy="1107996"/>
          </a:xfrm>
          <a:prstGeom prst="rect">
            <a:avLst/>
          </a:prstGeom>
          <a:noFill/>
        </p:spPr>
        <p:txBody>
          <a:bodyPr wrap="square" rtlCol="0">
            <a:spAutoFit/>
          </a:bodyPr>
          <a:lstStyle/>
          <a:p>
            <a:r>
              <a:rPr lang="en-US" sz="1100" dirty="0" err="1">
                <a:solidFill>
                  <a:srgbClr val="FFFF00"/>
                </a:solidFill>
                <a:latin typeface="Arial" pitchFamily="34" charset="0"/>
                <a:cs typeface="Arial" pitchFamily="34" charset="0"/>
              </a:rPr>
              <a:t>Kitware</a:t>
            </a:r>
            <a:endParaRPr lang="en-US" sz="1100" dirty="0">
              <a:solidFill>
                <a:srgbClr val="FFFF00"/>
              </a:solidFill>
              <a:latin typeface="Arial" pitchFamily="34" charset="0"/>
              <a:cs typeface="Arial" pitchFamily="34" charset="0"/>
            </a:endParaRPr>
          </a:p>
          <a:p>
            <a:r>
              <a:rPr lang="en-US" sz="1100" dirty="0">
                <a:solidFill>
                  <a:srgbClr val="FFFF00"/>
                </a:solidFill>
                <a:latin typeface="Arial" pitchFamily="34" charset="0"/>
                <a:cs typeface="Arial" pitchFamily="34" charset="0"/>
              </a:rPr>
              <a:t>LLNL</a:t>
            </a:r>
          </a:p>
          <a:p>
            <a:r>
              <a:rPr lang="en-US" sz="1100" dirty="0" err="1">
                <a:solidFill>
                  <a:srgbClr val="FFFF00"/>
                </a:solidFill>
                <a:latin typeface="Arial" pitchFamily="34" charset="0"/>
                <a:cs typeface="Arial" pitchFamily="34" charset="0"/>
              </a:rPr>
              <a:t>crowdLabs</a:t>
            </a:r>
            <a:endParaRPr lang="en-US" sz="1100" dirty="0">
              <a:solidFill>
                <a:srgbClr val="FFFF00"/>
              </a:solidFill>
              <a:latin typeface="Arial" pitchFamily="34" charset="0"/>
              <a:cs typeface="Arial" pitchFamily="34" charset="0"/>
            </a:endParaRPr>
          </a:p>
          <a:p>
            <a:r>
              <a:rPr lang="en-US" sz="1100" dirty="0">
                <a:solidFill>
                  <a:srgbClr val="FFFF00"/>
                </a:solidFill>
                <a:latin typeface="Arial" pitchFamily="34" charset="0"/>
                <a:cs typeface="Arial" pitchFamily="34" charset="0"/>
              </a:rPr>
              <a:t>NBCR</a:t>
            </a:r>
          </a:p>
          <a:p>
            <a:r>
              <a:rPr lang="en-US" sz="1100" dirty="0">
                <a:solidFill>
                  <a:srgbClr val="FFFF00"/>
                </a:solidFill>
                <a:latin typeface="Arial" pitchFamily="34" charset="0"/>
                <a:cs typeface="Arial" pitchFamily="34" charset="0"/>
              </a:rPr>
              <a:t>NITRC</a:t>
            </a:r>
          </a:p>
          <a:p>
            <a:endParaRPr lang="en-US" sz="1100" dirty="0">
              <a:solidFill>
                <a:srgbClr val="FFFF00"/>
              </a:solidFill>
              <a:latin typeface="Arial" pitchFamily="34" charset="0"/>
              <a:cs typeface="Arial" pitchFamily="34" charset="0"/>
            </a:endParaRPr>
          </a:p>
        </p:txBody>
      </p:sp>
      <p:sp>
        <p:nvSpPr>
          <p:cNvPr id="172" name="TextBox 171"/>
          <p:cNvSpPr txBox="1"/>
          <p:nvPr/>
        </p:nvSpPr>
        <p:spPr>
          <a:xfrm>
            <a:off x="6858000" y="5562600"/>
            <a:ext cx="1371600" cy="1107996"/>
          </a:xfrm>
          <a:prstGeom prst="rect">
            <a:avLst/>
          </a:prstGeom>
          <a:noFill/>
        </p:spPr>
        <p:txBody>
          <a:bodyPr wrap="square" rtlCol="0">
            <a:spAutoFit/>
          </a:bodyPr>
          <a:lstStyle/>
          <a:p>
            <a:r>
              <a:rPr lang="en-US" sz="1100" dirty="0">
                <a:solidFill>
                  <a:srgbClr val="FFFF00"/>
                </a:solidFill>
                <a:latin typeface="Arial" pitchFamily="34" charset="0"/>
                <a:cs typeface="Arial" pitchFamily="34" charset="0"/>
              </a:rPr>
              <a:t>CMOP</a:t>
            </a:r>
          </a:p>
          <a:p>
            <a:r>
              <a:rPr lang="en-US" sz="1100" dirty="0" err="1">
                <a:solidFill>
                  <a:srgbClr val="FFFF00"/>
                </a:solidFill>
                <a:latin typeface="Arial" pitchFamily="34" charset="0"/>
                <a:cs typeface="Arial" pitchFamily="34" charset="0"/>
              </a:rPr>
              <a:t>DataOne</a:t>
            </a:r>
            <a:endParaRPr lang="en-US" sz="1100" dirty="0">
              <a:solidFill>
                <a:srgbClr val="FFFF00"/>
              </a:solidFill>
              <a:latin typeface="Arial" pitchFamily="34" charset="0"/>
              <a:cs typeface="Arial" pitchFamily="34" charset="0"/>
            </a:endParaRPr>
          </a:p>
          <a:p>
            <a:r>
              <a:rPr lang="en-US" sz="1100" dirty="0">
                <a:solidFill>
                  <a:srgbClr val="FFFF00"/>
                </a:solidFill>
                <a:latin typeface="Arial" pitchFamily="34" charset="0"/>
                <a:cs typeface="Arial" pitchFamily="34" charset="0"/>
              </a:rPr>
              <a:t>ALPS</a:t>
            </a:r>
          </a:p>
          <a:p>
            <a:r>
              <a:rPr lang="en-US" sz="1100" dirty="0">
                <a:solidFill>
                  <a:srgbClr val="FFFF00"/>
                </a:solidFill>
                <a:latin typeface="Arial" pitchFamily="34" charset="0"/>
                <a:cs typeface="Arial" pitchFamily="34" charset="0"/>
              </a:rPr>
              <a:t>LSU</a:t>
            </a:r>
          </a:p>
          <a:p>
            <a:r>
              <a:rPr lang="en-US" sz="1100" dirty="0">
                <a:solidFill>
                  <a:srgbClr val="FFFF00"/>
                </a:solidFill>
                <a:latin typeface="Arial" pitchFamily="34" charset="0"/>
                <a:cs typeface="Arial" pitchFamily="34" charset="0"/>
              </a:rPr>
              <a:t>VACET</a:t>
            </a:r>
          </a:p>
          <a:p>
            <a:endParaRPr lang="en-US" sz="1100" dirty="0">
              <a:solidFill>
                <a:prstClr val="black"/>
              </a:solidFill>
              <a:latin typeface="Arial" pitchFamily="34" charset="0"/>
              <a:cs typeface="Arial" pitchFamily="34" charset="0"/>
            </a:endParaRPr>
          </a:p>
        </p:txBody>
      </p:sp>
      <p:cxnSp>
        <p:nvCxnSpPr>
          <p:cNvPr id="175" name="Straight Connector 174"/>
          <p:cNvCxnSpPr>
            <a:stCxn id="159" idx="3"/>
          </p:cNvCxnSpPr>
          <p:nvPr/>
        </p:nvCxnSpPr>
        <p:spPr>
          <a:xfrm>
            <a:off x="5410200" y="5943600"/>
            <a:ext cx="1371600" cy="228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SCI Institute - Utah Collaborations</a:t>
            </a:r>
          </a:p>
        </p:txBody>
      </p:sp>
      <p:pic>
        <p:nvPicPr>
          <p:cNvPr id="15363" name="Picture 3" descr="SCI-logo-ppt.png"/>
          <p:cNvPicPr>
            <a:picLocks noChangeAspect="1"/>
          </p:cNvPicPr>
          <p:nvPr/>
        </p:nvPicPr>
        <p:blipFill>
          <a:blip r:embed="rId2"/>
          <a:srcRect/>
          <a:stretch>
            <a:fillRect/>
          </a:stretch>
        </p:blipFill>
        <p:spPr bwMode="auto">
          <a:xfrm>
            <a:off x="3048000" y="2514600"/>
            <a:ext cx="3240088" cy="1668463"/>
          </a:xfrm>
          <a:prstGeom prst="rect">
            <a:avLst/>
          </a:prstGeom>
          <a:noFill/>
          <a:ln w="9525">
            <a:noFill/>
            <a:miter lim="800000"/>
            <a:headEnd/>
            <a:tailEnd/>
          </a:ln>
        </p:spPr>
      </p:pic>
      <p:sp>
        <p:nvSpPr>
          <p:cNvPr id="15364" name="TextBox 4"/>
          <p:cNvSpPr txBox="1">
            <a:spLocks noChangeArrowheads="1"/>
          </p:cNvSpPr>
          <p:nvPr/>
        </p:nvSpPr>
        <p:spPr bwMode="auto">
          <a:xfrm>
            <a:off x="1479550" y="1066800"/>
            <a:ext cx="1416050"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Architecture</a:t>
            </a:r>
          </a:p>
        </p:txBody>
      </p:sp>
      <p:sp>
        <p:nvSpPr>
          <p:cNvPr id="15365" name="TextBox 5"/>
          <p:cNvSpPr txBox="1">
            <a:spLocks noChangeArrowheads="1"/>
          </p:cNvSpPr>
          <p:nvPr/>
        </p:nvSpPr>
        <p:spPr bwMode="auto">
          <a:xfrm>
            <a:off x="477838" y="1485900"/>
            <a:ext cx="2646362"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Mechanical Engineering</a:t>
            </a:r>
          </a:p>
        </p:txBody>
      </p:sp>
      <p:sp>
        <p:nvSpPr>
          <p:cNvPr id="15366" name="TextBox 6"/>
          <p:cNvSpPr txBox="1">
            <a:spLocks noChangeArrowheads="1"/>
          </p:cNvSpPr>
          <p:nvPr/>
        </p:nvSpPr>
        <p:spPr bwMode="auto">
          <a:xfrm>
            <a:off x="609600" y="1905000"/>
            <a:ext cx="2057400"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Moran Eye Center</a:t>
            </a:r>
          </a:p>
        </p:txBody>
      </p:sp>
      <p:sp>
        <p:nvSpPr>
          <p:cNvPr id="15367" name="TextBox 7"/>
          <p:cNvSpPr txBox="1">
            <a:spLocks noChangeArrowheads="1"/>
          </p:cNvSpPr>
          <p:nvPr/>
        </p:nvSpPr>
        <p:spPr bwMode="auto">
          <a:xfrm>
            <a:off x="650875" y="2324100"/>
            <a:ext cx="873125"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CVRTI</a:t>
            </a:r>
          </a:p>
        </p:txBody>
      </p:sp>
      <p:sp>
        <p:nvSpPr>
          <p:cNvPr id="15368" name="TextBox 8"/>
          <p:cNvSpPr txBox="1">
            <a:spLocks noChangeArrowheads="1"/>
          </p:cNvSpPr>
          <p:nvPr/>
        </p:nvSpPr>
        <p:spPr bwMode="auto">
          <a:xfrm>
            <a:off x="457200" y="2743200"/>
            <a:ext cx="1582738"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Neurosurgery</a:t>
            </a:r>
          </a:p>
        </p:txBody>
      </p:sp>
      <p:sp>
        <p:nvSpPr>
          <p:cNvPr id="15369" name="TextBox 9"/>
          <p:cNvSpPr txBox="1">
            <a:spLocks noChangeArrowheads="1"/>
          </p:cNvSpPr>
          <p:nvPr/>
        </p:nvSpPr>
        <p:spPr bwMode="auto">
          <a:xfrm>
            <a:off x="423863" y="3200400"/>
            <a:ext cx="1633537"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Bioinformatics</a:t>
            </a:r>
          </a:p>
        </p:txBody>
      </p:sp>
      <p:sp>
        <p:nvSpPr>
          <p:cNvPr id="15370" name="TextBox 10"/>
          <p:cNvSpPr txBox="1">
            <a:spLocks noChangeArrowheads="1"/>
          </p:cNvSpPr>
          <p:nvPr/>
        </p:nvSpPr>
        <p:spPr bwMode="auto">
          <a:xfrm>
            <a:off x="657225" y="3657600"/>
            <a:ext cx="1095375"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Genetics</a:t>
            </a:r>
          </a:p>
        </p:txBody>
      </p:sp>
      <p:sp>
        <p:nvSpPr>
          <p:cNvPr id="15371" name="TextBox 11"/>
          <p:cNvSpPr txBox="1">
            <a:spLocks noChangeArrowheads="1"/>
          </p:cNvSpPr>
          <p:nvPr/>
        </p:nvSpPr>
        <p:spPr bwMode="auto">
          <a:xfrm>
            <a:off x="998538" y="4114800"/>
            <a:ext cx="1287462"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Nephology</a:t>
            </a:r>
          </a:p>
        </p:txBody>
      </p:sp>
      <p:sp>
        <p:nvSpPr>
          <p:cNvPr id="15372" name="TextBox 12"/>
          <p:cNvSpPr txBox="1">
            <a:spLocks noChangeArrowheads="1"/>
          </p:cNvSpPr>
          <p:nvPr/>
        </p:nvSpPr>
        <p:spPr bwMode="auto">
          <a:xfrm>
            <a:off x="1420813" y="4572000"/>
            <a:ext cx="941387"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Biology</a:t>
            </a:r>
          </a:p>
        </p:txBody>
      </p:sp>
      <p:sp>
        <p:nvSpPr>
          <p:cNvPr id="15373" name="TextBox 13"/>
          <p:cNvSpPr txBox="1">
            <a:spLocks noChangeArrowheads="1"/>
          </p:cNvSpPr>
          <p:nvPr/>
        </p:nvSpPr>
        <p:spPr bwMode="auto">
          <a:xfrm>
            <a:off x="866775" y="4991100"/>
            <a:ext cx="1724025"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Bioengineering</a:t>
            </a:r>
          </a:p>
        </p:txBody>
      </p:sp>
      <p:sp>
        <p:nvSpPr>
          <p:cNvPr id="15374" name="TextBox 14"/>
          <p:cNvSpPr txBox="1">
            <a:spLocks noChangeArrowheads="1"/>
          </p:cNvSpPr>
          <p:nvPr/>
        </p:nvSpPr>
        <p:spPr bwMode="auto">
          <a:xfrm>
            <a:off x="3200400" y="1066800"/>
            <a:ext cx="2325688"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School of Computing</a:t>
            </a:r>
          </a:p>
        </p:txBody>
      </p:sp>
      <p:sp>
        <p:nvSpPr>
          <p:cNvPr id="15375" name="TextBox 15"/>
          <p:cNvSpPr txBox="1">
            <a:spLocks noChangeArrowheads="1"/>
          </p:cNvSpPr>
          <p:nvPr/>
        </p:nvSpPr>
        <p:spPr bwMode="auto">
          <a:xfrm>
            <a:off x="6629400" y="1905000"/>
            <a:ext cx="671513"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TCO</a:t>
            </a:r>
          </a:p>
        </p:txBody>
      </p:sp>
      <p:sp>
        <p:nvSpPr>
          <p:cNvPr id="15376" name="TextBox 16"/>
          <p:cNvSpPr txBox="1">
            <a:spLocks noChangeArrowheads="1"/>
          </p:cNvSpPr>
          <p:nvPr/>
        </p:nvSpPr>
        <p:spPr bwMode="auto">
          <a:xfrm>
            <a:off x="3124200" y="1485900"/>
            <a:ext cx="2441575"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Chemical Engineering</a:t>
            </a:r>
          </a:p>
        </p:txBody>
      </p:sp>
      <p:sp>
        <p:nvSpPr>
          <p:cNvPr id="15377" name="TextBox 17"/>
          <p:cNvSpPr txBox="1">
            <a:spLocks noChangeArrowheads="1"/>
          </p:cNvSpPr>
          <p:nvPr/>
        </p:nvSpPr>
        <p:spPr bwMode="auto">
          <a:xfrm>
            <a:off x="5867400" y="1485900"/>
            <a:ext cx="903288"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UCAIR</a:t>
            </a:r>
          </a:p>
        </p:txBody>
      </p:sp>
      <p:sp>
        <p:nvSpPr>
          <p:cNvPr id="15378" name="TextBox 18"/>
          <p:cNvSpPr txBox="1">
            <a:spLocks noChangeArrowheads="1"/>
          </p:cNvSpPr>
          <p:nvPr/>
        </p:nvSpPr>
        <p:spPr bwMode="auto">
          <a:xfrm>
            <a:off x="5405438" y="5410200"/>
            <a:ext cx="1300162"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Physiology</a:t>
            </a:r>
          </a:p>
        </p:txBody>
      </p:sp>
      <p:sp>
        <p:nvSpPr>
          <p:cNvPr id="15379" name="TextBox 19"/>
          <p:cNvSpPr txBox="1">
            <a:spLocks noChangeArrowheads="1"/>
          </p:cNvSpPr>
          <p:nvPr/>
        </p:nvSpPr>
        <p:spPr bwMode="auto">
          <a:xfrm>
            <a:off x="6858000" y="1485900"/>
            <a:ext cx="1492250"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Mathematics</a:t>
            </a:r>
          </a:p>
        </p:txBody>
      </p:sp>
      <p:sp>
        <p:nvSpPr>
          <p:cNvPr id="15380" name="TextBox 20"/>
          <p:cNvSpPr txBox="1">
            <a:spLocks noChangeArrowheads="1"/>
          </p:cNvSpPr>
          <p:nvPr/>
        </p:nvSpPr>
        <p:spPr bwMode="auto">
          <a:xfrm>
            <a:off x="7467600" y="1905000"/>
            <a:ext cx="838200"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CHPC</a:t>
            </a:r>
          </a:p>
        </p:txBody>
      </p:sp>
      <p:sp>
        <p:nvSpPr>
          <p:cNvPr id="15381" name="TextBox 21"/>
          <p:cNvSpPr txBox="1">
            <a:spLocks noChangeArrowheads="1"/>
          </p:cNvSpPr>
          <p:nvPr/>
        </p:nvSpPr>
        <p:spPr bwMode="auto">
          <a:xfrm>
            <a:off x="7086600" y="2324100"/>
            <a:ext cx="1236663"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Neurology</a:t>
            </a:r>
          </a:p>
        </p:txBody>
      </p:sp>
      <p:sp>
        <p:nvSpPr>
          <p:cNvPr id="15382" name="TextBox 22"/>
          <p:cNvSpPr txBox="1">
            <a:spLocks noChangeArrowheads="1"/>
          </p:cNvSpPr>
          <p:nvPr/>
        </p:nvSpPr>
        <p:spPr bwMode="auto">
          <a:xfrm>
            <a:off x="5791200" y="1066800"/>
            <a:ext cx="2878138"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Pharmaceutical Chemistry</a:t>
            </a:r>
          </a:p>
        </p:txBody>
      </p:sp>
      <p:sp>
        <p:nvSpPr>
          <p:cNvPr id="15383" name="TextBox 23"/>
          <p:cNvSpPr txBox="1">
            <a:spLocks noChangeArrowheads="1"/>
          </p:cNvSpPr>
          <p:nvPr/>
        </p:nvSpPr>
        <p:spPr bwMode="auto">
          <a:xfrm>
            <a:off x="4033838" y="5410200"/>
            <a:ext cx="1209675"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Radiology</a:t>
            </a:r>
          </a:p>
        </p:txBody>
      </p:sp>
      <p:sp>
        <p:nvSpPr>
          <p:cNvPr id="15384" name="TextBox 24"/>
          <p:cNvSpPr txBox="1">
            <a:spLocks noChangeArrowheads="1"/>
          </p:cNvSpPr>
          <p:nvPr/>
        </p:nvSpPr>
        <p:spPr bwMode="auto">
          <a:xfrm>
            <a:off x="7086600" y="3200400"/>
            <a:ext cx="1287463"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Cardiology</a:t>
            </a:r>
          </a:p>
        </p:txBody>
      </p:sp>
      <p:sp>
        <p:nvSpPr>
          <p:cNvPr id="15385" name="TextBox 25"/>
          <p:cNvSpPr txBox="1">
            <a:spLocks noChangeArrowheads="1"/>
          </p:cNvSpPr>
          <p:nvPr/>
        </p:nvSpPr>
        <p:spPr bwMode="auto">
          <a:xfrm>
            <a:off x="4648200" y="4572000"/>
            <a:ext cx="2278063"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Nuclear Engineering</a:t>
            </a:r>
          </a:p>
        </p:txBody>
      </p:sp>
      <p:sp>
        <p:nvSpPr>
          <p:cNvPr id="15386" name="TextBox 26"/>
          <p:cNvSpPr txBox="1">
            <a:spLocks noChangeArrowheads="1"/>
          </p:cNvSpPr>
          <p:nvPr/>
        </p:nvSpPr>
        <p:spPr bwMode="auto">
          <a:xfrm>
            <a:off x="7391400" y="2743200"/>
            <a:ext cx="723900"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ICSE</a:t>
            </a:r>
          </a:p>
        </p:txBody>
      </p:sp>
      <p:sp>
        <p:nvSpPr>
          <p:cNvPr id="15387" name="TextBox 27"/>
          <p:cNvSpPr txBox="1">
            <a:spLocks noChangeArrowheads="1"/>
          </p:cNvSpPr>
          <p:nvPr/>
        </p:nvSpPr>
        <p:spPr bwMode="auto">
          <a:xfrm>
            <a:off x="2827338" y="4572000"/>
            <a:ext cx="1592262"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Brain Institute</a:t>
            </a:r>
          </a:p>
        </p:txBody>
      </p:sp>
      <p:sp>
        <p:nvSpPr>
          <p:cNvPr id="15388" name="TextBox 28"/>
          <p:cNvSpPr txBox="1">
            <a:spLocks noChangeArrowheads="1"/>
          </p:cNvSpPr>
          <p:nvPr/>
        </p:nvSpPr>
        <p:spPr bwMode="auto">
          <a:xfrm>
            <a:off x="7092950" y="3657600"/>
            <a:ext cx="1365250"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Psychology</a:t>
            </a:r>
          </a:p>
        </p:txBody>
      </p:sp>
      <p:sp>
        <p:nvSpPr>
          <p:cNvPr id="15389" name="TextBox 29"/>
          <p:cNvSpPr txBox="1">
            <a:spLocks noChangeArrowheads="1"/>
          </p:cNvSpPr>
          <p:nvPr/>
        </p:nvSpPr>
        <p:spPr bwMode="auto">
          <a:xfrm>
            <a:off x="7162800" y="4572000"/>
            <a:ext cx="582613"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EGI</a:t>
            </a:r>
          </a:p>
        </p:txBody>
      </p:sp>
      <p:sp>
        <p:nvSpPr>
          <p:cNvPr id="15390" name="TextBox 30"/>
          <p:cNvSpPr txBox="1">
            <a:spLocks noChangeArrowheads="1"/>
          </p:cNvSpPr>
          <p:nvPr/>
        </p:nvSpPr>
        <p:spPr bwMode="auto">
          <a:xfrm>
            <a:off x="7505700" y="4991100"/>
            <a:ext cx="800100"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CTSA</a:t>
            </a:r>
          </a:p>
        </p:txBody>
      </p:sp>
      <p:sp>
        <p:nvSpPr>
          <p:cNvPr id="15391" name="TextBox 31"/>
          <p:cNvSpPr txBox="1">
            <a:spLocks noChangeArrowheads="1"/>
          </p:cNvSpPr>
          <p:nvPr/>
        </p:nvSpPr>
        <p:spPr bwMode="auto">
          <a:xfrm>
            <a:off x="2844800" y="4991100"/>
            <a:ext cx="2032000"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PCMC Cardiology</a:t>
            </a:r>
          </a:p>
        </p:txBody>
      </p:sp>
      <p:sp>
        <p:nvSpPr>
          <p:cNvPr id="15392" name="TextBox 32"/>
          <p:cNvSpPr txBox="1">
            <a:spLocks noChangeArrowheads="1"/>
          </p:cNvSpPr>
          <p:nvPr/>
        </p:nvSpPr>
        <p:spPr bwMode="auto">
          <a:xfrm>
            <a:off x="5192713" y="4991100"/>
            <a:ext cx="2198687"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Radiation Oncology</a:t>
            </a:r>
          </a:p>
        </p:txBody>
      </p:sp>
      <p:sp>
        <p:nvSpPr>
          <p:cNvPr id="15393" name="TextBox 33"/>
          <p:cNvSpPr txBox="1">
            <a:spLocks noChangeArrowheads="1"/>
          </p:cNvSpPr>
          <p:nvPr/>
        </p:nvSpPr>
        <p:spPr bwMode="auto">
          <a:xfrm>
            <a:off x="2281238" y="5410200"/>
            <a:ext cx="1570037"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Epidemiology</a:t>
            </a:r>
          </a:p>
        </p:txBody>
      </p:sp>
      <p:sp>
        <p:nvSpPr>
          <p:cNvPr id="15394" name="TextBox 34"/>
          <p:cNvSpPr txBox="1">
            <a:spLocks noChangeArrowheads="1"/>
          </p:cNvSpPr>
          <p:nvPr/>
        </p:nvSpPr>
        <p:spPr bwMode="auto">
          <a:xfrm>
            <a:off x="6781800" y="4114800"/>
            <a:ext cx="1230313" cy="369888"/>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Arial" pitchFamily="-108" charset="0"/>
                <a:ea typeface="Arial" pitchFamily="-108" charset="0"/>
                <a:cs typeface="Arial" pitchFamily="-108" charset="0"/>
              </a:rPr>
              <a:t>Chemistry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3" name="Picture 9"/>
          <p:cNvPicPr>
            <a:picLocks noChangeArrowheads="1"/>
          </p:cNvPicPr>
          <p:nvPr/>
        </p:nvPicPr>
        <p:blipFill>
          <a:blip r:embed="rId3" cstate="print"/>
          <a:srcRect/>
          <a:stretch>
            <a:fillRect/>
          </a:stretch>
        </p:blipFill>
        <p:spPr bwMode="auto">
          <a:xfrm>
            <a:off x="6096000" y="4495800"/>
            <a:ext cx="1090613" cy="114300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394" name="Picture 10"/>
          <p:cNvPicPr>
            <a:picLocks noChangeArrowheads="1"/>
          </p:cNvPicPr>
          <p:nvPr/>
        </p:nvPicPr>
        <p:blipFill>
          <a:blip r:embed="rId4" cstate="print"/>
          <a:srcRect/>
          <a:stretch>
            <a:fillRect/>
          </a:stretch>
        </p:blipFill>
        <p:spPr bwMode="auto">
          <a:xfrm>
            <a:off x="5053013" y="4495800"/>
            <a:ext cx="1001712" cy="114300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395" name="Picture 11"/>
          <p:cNvPicPr>
            <a:picLocks noChangeArrowheads="1"/>
          </p:cNvPicPr>
          <p:nvPr/>
        </p:nvPicPr>
        <p:blipFill>
          <a:blip r:embed="rId5" cstate="print"/>
          <a:srcRect/>
          <a:stretch>
            <a:fillRect/>
          </a:stretch>
        </p:blipFill>
        <p:spPr bwMode="auto">
          <a:xfrm>
            <a:off x="7219950" y="4495800"/>
            <a:ext cx="1338263" cy="114300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396" name="Picture 12"/>
          <p:cNvPicPr>
            <a:picLocks noChangeArrowheads="1"/>
          </p:cNvPicPr>
          <p:nvPr/>
        </p:nvPicPr>
        <p:blipFill>
          <a:blip r:embed="rId6" cstate="print"/>
          <a:srcRect t="11464"/>
          <a:stretch>
            <a:fillRect/>
          </a:stretch>
        </p:blipFill>
        <p:spPr bwMode="auto">
          <a:xfrm>
            <a:off x="6705600" y="1981200"/>
            <a:ext cx="2143125" cy="1176338"/>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397" name="Picture 13"/>
          <p:cNvPicPr>
            <a:picLocks noChangeArrowheads="1"/>
          </p:cNvPicPr>
          <p:nvPr/>
        </p:nvPicPr>
        <p:blipFill>
          <a:blip r:embed="rId7" cstate="print"/>
          <a:srcRect/>
          <a:stretch>
            <a:fillRect/>
          </a:stretch>
        </p:blipFill>
        <p:spPr bwMode="auto">
          <a:xfrm>
            <a:off x="7696200" y="2895600"/>
            <a:ext cx="1154113" cy="114300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398" name="Picture 14"/>
          <p:cNvPicPr>
            <a:picLocks noChangeArrowheads="1"/>
          </p:cNvPicPr>
          <p:nvPr/>
        </p:nvPicPr>
        <p:blipFill>
          <a:blip r:embed="rId8" cstate="print"/>
          <a:srcRect/>
          <a:stretch>
            <a:fillRect/>
          </a:stretch>
        </p:blipFill>
        <p:spPr bwMode="auto">
          <a:xfrm>
            <a:off x="6477000" y="2895600"/>
            <a:ext cx="1139825" cy="114300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399" name="Picture 15"/>
          <p:cNvPicPr>
            <a:picLocks noChangeArrowheads="1"/>
          </p:cNvPicPr>
          <p:nvPr/>
        </p:nvPicPr>
        <p:blipFill>
          <a:blip r:embed="rId9" cstate="print"/>
          <a:srcRect l="50685"/>
          <a:stretch>
            <a:fillRect/>
          </a:stretch>
        </p:blipFill>
        <p:spPr bwMode="auto">
          <a:xfrm>
            <a:off x="1676400" y="4495800"/>
            <a:ext cx="2743200" cy="1414463"/>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400" name="Picture 16"/>
          <p:cNvPicPr>
            <a:picLocks noChangeArrowheads="1"/>
          </p:cNvPicPr>
          <p:nvPr/>
        </p:nvPicPr>
        <p:blipFill>
          <a:blip r:embed="rId10" cstate="print"/>
          <a:srcRect/>
          <a:stretch>
            <a:fillRect/>
          </a:stretch>
        </p:blipFill>
        <p:spPr bwMode="auto">
          <a:xfrm>
            <a:off x="609600" y="4419600"/>
            <a:ext cx="1573213" cy="118110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401" name="Picture 17"/>
          <p:cNvPicPr>
            <a:picLocks noChangeArrowheads="1"/>
          </p:cNvPicPr>
          <p:nvPr/>
        </p:nvPicPr>
        <p:blipFill>
          <a:blip r:embed="rId11" cstate="print"/>
          <a:srcRect/>
          <a:stretch>
            <a:fillRect/>
          </a:stretch>
        </p:blipFill>
        <p:spPr bwMode="auto">
          <a:xfrm>
            <a:off x="152400" y="2438400"/>
            <a:ext cx="1201738" cy="1579563"/>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402" name="Picture 18"/>
          <p:cNvPicPr>
            <a:picLocks noChangeArrowheads="1"/>
          </p:cNvPicPr>
          <p:nvPr/>
        </p:nvPicPr>
        <p:blipFill>
          <a:blip r:embed="rId12" cstate="print"/>
          <a:srcRect/>
          <a:stretch>
            <a:fillRect/>
          </a:stretch>
        </p:blipFill>
        <p:spPr bwMode="auto">
          <a:xfrm>
            <a:off x="4572000" y="1047750"/>
            <a:ext cx="1184275" cy="85725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403" name="Picture 19"/>
          <p:cNvPicPr>
            <a:picLocks noChangeArrowheads="1"/>
          </p:cNvPicPr>
          <p:nvPr/>
        </p:nvPicPr>
        <p:blipFill>
          <a:blip r:embed="rId13" cstate="print"/>
          <a:srcRect/>
          <a:stretch>
            <a:fillRect/>
          </a:stretch>
        </p:blipFill>
        <p:spPr bwMode="auto">
          <a:xfrm>
            <a:off x="5867400" y="1047750"/>
            <a:ext cx="1143000" cy="85725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404" name="Picture 20"/>
          <p:cNvPicPr>
            <a:picLocks noChangeArrowheads="1"/>
          </p:cNvPicPr>
          <p:nvPr/>
        </p:nvPicPr>
        <p:blipFill>
          <a:blip r:embed="rId14" cstate="print"/>
          <a:srcRect l="4999"/>
          <a:stretch>
            <a:fillRect/>
          </a:stretch>
        </p:blipFill>
        <p:spPr bwMode="auto">
          <a:xfrm>
            <a:off x="2743200" y="1008063"/>
            <a:ext cx="1254125" cy="99060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405" name="Picture 21"/>
          <p:cNvPicPr>
            <a:picLocks noChangeArrowheads="1"/>
          </p:cNvPicPr>
          <p:nvPr/>
        </p:nvPicPr>
        <p:blipFill>
          <a:blip r:embed="rId15" cstate="print"/>
          <a:srcRect/>
          <a:stretch>
            <a:fillRect/>
          </a:stretch>
        </p:blipFill>
        <p:spPr bwMode="auto">
          <a:xfrm>
            <a:off x="533400" y="1008063"/>
            <a:ext cx="1289050" cy="99060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406" name="Picture 22"/>
          <p:cNvPicPr>
            <a:picLocks noChangeArrowheads="1"/>
          </p:cNvPicPr>
          <p:nvPr/>
        </p:nvPicPr>
        <p:blipFill>
          <a:blip r:embed="rId16" cstate="print"/>
          <a:srcRect/>
          <a:stretch>
            <a:fillRect/>
          </a:stretch>
        </p:blipFill>
        <p:spPr bwMode="auto">
          <a:xfrm>
            <a:off x="1905000" y="1008063"/>
            <a:ext cx="741363" cy="990600"/>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407" name="Picture 23"/>
          <p:cNvPicPr>
            <a:picLocks noChangeArrowheads="1"/>
          </p:cNvPicPr>
          <p:nvPr/>
        </p:nvPicPr>
        <p:blipFill>
          <a:blip r:embed="rId17" cstate="print"/>
          <a:srcRect/>
          <a:stretch>
            <a:fillRect/>
          </a:stretch>
        </p:blipFill>
        <p:spPr bwMode="auto">
          <a:xfrm>
            <a:off x="4038600" y="3276600"/>
            <a:ext cx="1827213" cy="1143000"/>
          </a:xfrm>
          <a:prstGeom prst="rect">
            <a:avLst/>
          </a:prstGeom>
          <a:noFill/>
          <a:ln w="9525" cap="flat">
            <a:noFill/>
            <a:miter lim="800000"/>
            <a:headEnd/>
            <a:tailEnd/>
          </a:ln>
          <a:effectLst>
            <a:outerShdw blurRad="63500" dist="38099" dir="2700000" algn="ctr" rotWithShape="0">
              <a:schemeClr val="bg2">
                <a:alpha val="74997"/>
              </a:schemeClr>
            </a:outerShdw>
          </a:effectLst>
        </p:spPr>
      </p:pic>
      <p:pic>
        <p:nvPicPr>
          <p:cNvPr id="16408" name="Picture 24"/>
          <p:cNvPicPr>
            <a:picLocks noChangeArrowheads="1"/>
          </p:cNvPicPr>
          <p:nvPr/>
        </p:nvPicPr>
        <p:blipFill>
          <a:blip r:embed="rId18" cstate="print"/>
          <a:srcRect/>
          <a:stretch>
            <a:fillRect/>
          </a:stretch>
        </p:blipFill>
        <p:spPr bwMode="auto">
          <a:xfrm>
            <a:off x="2209800" y="2362200"/>
            <a:ext cx="2133600" cy="1333500"/>
          </a:xfrm>
          <a:prstGeom prst="rect">
            <a:avLst/>
          </a:prstGeom>
          <a:noFill/>
          <a:ln w="9525" cap="flat">
            <a:noFill/>
            <a:miter lim="800000"/>
            <a:headEnd/>
            <a:tailEnd/>
          </a:ln>
          <a:effectLst>
            <a:outerShdw blurRad="63500" dist="38099" dir="2700000" algn="ctr" rotWithShape="0">
              <a:schemeClr val="bg2">
                <a:alpha val="74997"/>
              </a:schemeClr>
            </a:outerShdw>
          </a:effectLst>
        </p:spPr>
      </p:pic>
      <p:pic>
        <p:nvPicPr>
          <p:cNvPr id="16409" name="Picture 25"/>
          <p:cNvPicPr>
            <a:picLocks noChangeArrowheads="1"/>
          </p:cNvPicPr>
          <p:nvPr/>
        </p:nvPicPr>
        <p:blipFill>
          <a:blip r:embed="rId19" cstate="print"/>
          <a:srcRect/>
          <a:stretch>
            <a:fillRect/>
          </a:stretch>
        </p:blipFill>
        <p:spPr bwMode="auto">
          <a:xfrm>
            <a:off x="4419600" y="2209800"/>
            <a:ext cx="1947863" cy="1073150"/>
          </a:xfrm>
          <a:prstGeom prst="rect">
            <a:avLst/>
          </a:prstGeom>
          <a:noFill/>
          <a:ln w="9525" cap="flat">
            <a:noFill/>
            <a:miter lim="800000"/>
            <a:headEnd/>
            <a:tailEnd/>
          </a:ln>
          <a:effectLst>
            <a:outerShdw blurRad="63500" dist="38099" dir="2700000" algn="ctr" rotWithShape="0">
              <a:schemeClr val="bg2">
                <a:alpha val="74997"/>
              </a:schemeClr>
            </a:outerShdw>
          </a:effectLst>
        </p:spPr>
      </p:pic>
      <p:pic>
        <p:nvPicPr>
          <p:cNvPr id="16410" name="Picture 26"/>
          <p:cNvPicPr>
            <a:picLocks noChangeArrowheads="1"/>
          </p:cNvPicPr>
          <p:nvPr/>
        </p:nvPicPr>
        <p:blipFill>
          <a:blip r:embed="rId20" cstate="print"/>
          <a:srcRect/>
          <a:stretch>
            <a:fillRect/>
          </a:stretch>
        </p:blipFill>
        <p:spPr bwMode="auto">
          <a:xfrm>
            <a:off x="2743200" y="3429000"/>
            <a:ext cx="1524000" cy="841375"/>
          </a:xfrm>
          <a:prstGeom prst="rect">
            <a:avLst/>
          </a:prstGeom>
          <a:noFill/>
          <a:ln w="9525" cap="flat">
            <a:noFill/>
            <a:miter lim="800000"/>
            <a:headEnd/>
            <a:tailEnd/>
          </a:ln>
          <a:effectLst>
            <a:outerShdw blurRad="63500" dist="38099" dir="2700000" algn="ctr" rotWithShape="0">
              <a:schemeClr val="bg2">
                <a:alpha val="79999"/>
              </a:schemeClr>
            </a:outerShdw>
          </a:effectLst>
        </p:spPr>
      </p:pic>
      <p:pic>
        <p:nvPicPr>
          <p:cNvPr id="16411" name="Picture 27"/>
          <p:cNvPicPr>
            <a:picLocks noChangeArrowheads="1"/>
          </p:cNvPicPr>
          <p:nvPr/>
        </p:nvPicPr>
        <p:blipFill>
          <a:blip r:embed="rId21" cstate="print"/>
          <a:srcRect/>
          <a:stretch>
            <a:fillRect/>
          </a:stretch>
        </p:blipFill>
        <p:spPr bwMode="auto">
          <a:xfrm>
            <a:off x="990600" y="1981200"/>
            <a:ext cx="6777038" cy="2667000"/>
          </a:xfrm>
          <a:prstGeom prst="rect">
            <a:avLst/>
          </a:prstGeom>
          <a:noFill/>
          <a:ln w="9525" cap="flat">
            <a:noFill/>
            <a:miter lim="800000"/>
            <a:headEnd/>
            <a:tailEnd/>
          </a:ln>
          <a:effectLst>
            <a:outerShdw blurRad="63500" dist="38099" dir="2700000" algn="ctr" rotWithShape="0">
              <a:schemeClr val="bg2">
                <a:alpha val="47998"/>
              </a:schemeClr>
            </a:outerShdw>
          </a:effectLst>
        </p:spPr>
      </p:pic>
      <p:sp>
        <p:nvSpPr>
          <p:cNvPr id="16412" name="Oval 28"/>
          <p:cNvSpPr>
            <a:spLocks/>
          </p:cNvSpPr>
          <p:nvPr/>
        </p:nvSpPr>
        <p:spPr bwMode="auto">
          <a:xfrm>
            <a:off x="4724400" y="5486400"/>
            <a:ext cx="4038600" cy="457200"/>
          </a:xfrm>
          <a:prstGeom prst="ellipse">
            <a:avLst/>
          </a:prstGeom>
          <a:solidFill>
            <a:srgbClr val="0066FF"/>
          </a:solidFill>
          <a:ln w="25400" cap="flat">
            <a:solidFill>
              <a:srgbClr val="FFFF00"/>
            </a:solidFill>
            <a:prstDash val="solid"/>
            <a:round/>
            <a:headEnd type="none" w="med" len="med"/>
            <a:tailEnd type="none" w="med" len="med"/>
          </a:ln>
          <a:effectLst>
            <a:outerShdw blurRad="63500" dist="38099" dir="2700000" algn="ctr" rotWithShape="0">
              <a:schemeClr val="bg2">
                <a:alpha val="39996"/>
              </a:schemeClr>
            </a:outerShdw>
          </a:effectLst>
        </p:spPr>
        <p:txBody>
          <a:bodyPr lIns="0" tIns="0" rIns="0" bIns="0">
            <a:prstTxWarp prst="textNoShape">
              <a:avLst/>
            </a:prstTxWarp>
          </a:bodyPr>
          <a:lstStyle/>
          <a:p>
            <a:endParaRPr lang="en-US"/>
          </a:p>
        </p:txBody>
      </p:sp>
      <p:sp>
        <p:nvSpPr>
          <p:cNvPr id="16413" name="Oval 29"/>
          <p:cNvSpPr>
            <a:spLocks/>
          </p:cNvSpPr>
          <p:nvPr/>
        </p:nvSpPr>
        <p:spPr bwMode="auto">
          <a:xfrm>
            <a:off x="1219200" y="5638800"/>
            <a:ext cx="1752600" cy="457200"/>
          </a:xfrm>
          <a:prstGeom prst="ellipse">
            <a:avLst/>
          </a:prstGeom>
          <a:solidFill>
            <a:srgbClr val="0066FF"/>
          </a:solidFill>
          <a:ln w="25400" cap="flat">
            <a:solidFill>
              <a:srgbClr val="FFFF00"/>
            </a:solidFill>
            <a:prstDash val="solid"/>
            <a:round/>
            <a:headEnd type="none" w="med" len="med"/>
            <a:tailEnd type="none" w="med" len="med"/>
          </a:ln>
          <a:effectLst>
            <a:outerShdw blurRad="63500" dist="38099" dir="2700000" algn="ctr" rotWithShape="0">
              <a:schemeClr val="bg2">
                <a:alpha val="39996"/>
              </a:schemeClr>
            </a:outerShdw>
          </a:effectLst>
        </p:spPr>
        <p:txBody>
          <a:bodyPr lIns="0" tIns="0" rIns="0" bIns="0">
            <a:prstTxWarp prst="textNoShape">
              <a:avLst/>
            </a:prstTxWarp>
          </a:bodyPr>
          <a:lstStyle/>
          <a:p>
            <a:endParaRPr lang="en-US"/>
          </a:p>
        </p:txBody>
      </p:sp>
      <p:sp>
        <p:nvSpPr>
          <p:cNvPr id="16414" name="Oval 30"/>
          <p:cNvSpPr>
            <a:spLocks/>
          </p:cNvSpPr>
          <p:nvPr/>
        </p:nvSpPr>
        <p:spPr bwMode="auto">
          <a:xfrm>
            <a:off x="6096000" y="1447800"/>
            <a:ext cx="2209800" cy="457200"/>
          </a:xfrm>
          <a:prstGeom prst="ellipse">
            <a:avLst/>
          </a:prstGeom>
          <a:solidFill>
            <a:srgbClr val="0066FF"/>
          </a:solidFill>
          <a:ln w="25400" cap="flat">
            <a:solidFill>
              <a:srgbClr val="FFFF00"/>
            </a:solidFill>
            <a:prstDash val="solid"/>
            <a:round/>
            <a:headEnd type="none" w="med" len="med"/>
            <a:tailEnd type="none" w="med" len="med"/>
          </a:ln>
          <a:effectLst>
            <a:outerShdw blurRad="63500" dist="38099" dir="2700000" algn="ctr" rotWithShape="0">
              <a:schemeClr val="bg2">
                <a:alpha val="39996"/>
              </a:schemeClr>
            </a:outerShdw>
          </a:effectLst>
        </p:spPr>
        <p:txBody>
          <a:bodyPr lIns="0" tIns="0" rIns="0" bIns="0">
            <a:prstTxWarp prst="textNoShape">
              <a:avLst/>
            </a:prstTxWarp>
          </a:bodyPr>
          <a:lstStyle/>
          <a:p>
            <a:endParaRPr lang="en-US"/>
          </a:p>
        </p:txBody>
      </p:sp>
      <p:sp>
        <p:nvSpPr>
          <p:cNvPr id="16415" name="Oval 31"/>
          <p:cNvSpPr>
            <a:spLocks/>
          </p:cNvSpPr>
          <p:nvPr/>
        </p:nvSpPr>
        <p:spPr bwMode="auto">
          <a:xfrm>
            <a:off x="304800" y="1676400"/>
            <a:ext cx="2743200" cy="457200"/>
          </a:xfrm>
          <a:prstGeom prst="ellipse">
            <a:avLst/>
          </a:prstGeom>
          <a:solidFill>
            <a:srgbClr val="0066FF"/>
          </a:solidFill>
          <a:ln w="25400" cap="flat">
            <a:solidFill>
              <a:srgbClr val="FFFF00"/>
            </a:solidFill>
            <a:prstDash val="solid"/>
            <a:round/>
            <a:headEnd type="none" w="med" len="med"/>
            <a:tailEnd type="none" w="med" len="med"/>
          </a:ln>
          <a:effectLst>
            <a:outerShdw blurRad="63500" dist="38099" dir="2700000" algn="ctr" rotWithShape="0">
              <a:schemeClr val="bg2">
                <a:alpha val="39996"/>
              </a:schemeClr>
            </a:outerShdw>
          </a:effectLst>
        </p:spPr>
        <p:txBody>
          <a:bodyPr lIns="0" tIns="0" rIns="0" bIns="0">
            <a:prstTxWarp prst="textNoShape">
              <a:avLst/>
            </a:prstTxWarp>
          </a:bodyPr>
          <a:lstStyle/>
          <a:p>
            <a:pPr algn="ctr"/>
            <a:endParaRPr lang="en-US" dirty="0"/>
          </a:p>
        </p:txBody>
      </p:sp>
      <p:sp>
        <p:nvSpPr>
          <p:cNvPr id="16416" name="Rectangle 32"/>
          <p:cNvSpPr>
            <a:spLocks noGrp="1" noChangeArrowheads="1"/>
          </p:cNvSpPr>
          <p:nvPr>
            <p:ph type="title"/>
          </p:nvPr>
        </p:nvSpPr>
        <p:spPr>
          <a:xfrm>
            <a:off x="152400" y="76200"/>
            <a:ext cx="8991600" cy="593725"/>
          </a:xfrm>
          <a:ln/>
        </p:spPr>
        <p:txBody>
          <a:bodyPr rIns="132080"/>
          <a:lstStyle/>
          <a:p>
            <a:r>
              <a:rPr lang="en-US" sz="2800" dirty="0">
                <a:effectLst>
                  <a:outerShdw blurRad="38100" dist="38100" dir="2700000" algn="tl">
                    <a:srgbClr val="000000"/>
                  </a:outerShdw>
                </a:effectLst>
              </a:rPr>
              <a:t>Biomedical Modeling, Simulation, and Visualization</a:t>
            </a:r>
          </a:p>
        </p:txBody>
      </p:sp>
      <p:sp>
        <p:nvSpPr>
          <p:cNvPr id="16417" name="Rectangle 33"/>
          <p:cNvSpPr>
            <a:spLocks/>
          </p:cNvSpPr>
          <p:nvPr/>
        </p:nvSpPr>
        <p:spPr bwMode="auto">
          <a:xfrm>
            <a:off x="6324600" y="1562100"/>
            <a:ext cx="1841500" cy="342900"/>
          </a:xfrm>
          <a:prstGeom prst="rect">
            <a:avLst/>
          </a:prstGeom>
          <a:noFill/>
          <a:ln w="12700" cap="flat">
            <a:noFill/>
            <a:miter lim="800000"/>
            <a:headEnd type="none" w="med" len="med"/>
            <a:tailEnd type="none" w="med" len="med"/>
          </a:ln>
          <a:effectLst>
            <a:outerShdw blurRad="63500" dist="38099" dir="2700000" algn="ctr" rotWithShape="0">
              <a:schemeClr val="bg2">
                <a:alpha val="39996"/>
              </a:schemeClr>
            </a:outerShdw>
          </a:effectLst>
        </p:spPr>
        <p:txBody>
          <a:bodyPr lIns="0" tIns="0" rIns="39688" bIns="0">
            <a:prstTxWarp prst="textNoShape">
              <a:avLst/>
            </a:prstTxWarp>
          </a:bodyPr>
          <a:lstStyle/>
          <a:p>
            <a:pPr marL="39688" algn="ctr">
              <a:lnSpc>
                <a:spcPct val="88000"/>
              </a:lnSpc>
              <a:spcBef>
                <a:spcPts val="950"/>
              </a:spcBef>
            </a:pPr>
            <a:r>
              <a:rPr lang="en-US" sz="1600" b="0" dirty="0">
                <a:solidFill>
                  <a:srgbClr val="FFFF00"/>
                </a:solidFill>
                <a:effectLst>
                  <a:outerShdw blurRad="38100" dist="38100" dir="2700000" algn="tl">
                    <a:srgbClr val="000000"/>
                  </a:outerShdw>
                </a:effectLst>
                <a:latin typeface="Arial" pitchFamily="34" charset="0"/>
                <a:ea typeface="Helvetica" pitchFamily="-106" charset="0"/>
                <a:cs typeface="Arial" pitchFamily="34" charset="0"/>
              </a:rPr>
              <a:t>Image Processing</a:t>
            </a:r>
          </a:p>
        </p:txBody>
      </p:sp>
      <p:sp>
        <p:nvSpPr>
          <p:cNvPr id="16418" name="Rectangle 34"/>
          <p:cNvSpPr>
            <a:spLocks/>
          </p:cNvSpPr>
          <p:nvPr/>
        </p:nvSpPr>
        <p:spPr bwMode="auto">
          <a:xfrm>
            <a:off x="444500" y="1790700"/>
            <a:ext cx="2527300" cy="342900"/>
          </a:xfrm>
          <a:prstGeom prst="rect">
            <a:avLst/>
          </a:prstGeom>
          <a:noFill/>
          <a:ln w="12700" cap="flat">
            <a:noFill/>
            <a:miter lim="800000"/>
            <a:headEnd type="none" w="med" len="med"/>
            <a:tailEnd type="none" w="med" len="med"/>
          </a:ln>
          <a:effectLst>
            <a:outerShdw blurRad="63500" dist="38099" dir="2700000" algn="ctr" rotWithShape="0">
              <a:schemeClr val="bg2">
                <a:alpha val="39996"/>
              </a:schemeClr>
            </a:outerShdw>
          </a:effectLst>
        </p:spPr>
        <p:txBody>
          <a:bodyPr lIns="0" tIns="0" rIns="39688" bIns="0">
            <a:prstTxWarp prst="textNoShape">
              <a:avLst/>
            </a:prstTxWarp>
          </a:bodyPr>
          <a:lstStyle/>
          <a:p>
            <a:pPr marL="39688" algn="ctr">
              <a:lnSpc>
                <a:spcPct val="88000"/>
              </a:lnSpc>
              <a:spcBef>
                <a:spcPts val="950"/>
              </a:spcBef>
            </a:pPr>
            <a:r>
              <a:rPr lang="en-US" sz="1600" b="0" dirty="0">
                <a:solidFill>
                  <a:srgbClr val="FFFF00"/>
                </a:solidFill>
                <a:effectLst>
                  <a:outerShdw blurRad="38100" dist="38100" dir="2700000" algn="tl">
                    <a:srgbClr val="000000"/>
                  </a:outerShdw>
                </a:effectLst>
                <a:latin typeface="Arial" pitchFamily="34" charset="0"/>
                <a:ea typeface="Helvetica" pitchFamily="-106" charset="0"/>
                <a:cs typeface="Arial" pitchFamily="34" charset="0"/>
              </a:rPr>
              <a:t>Image &amp; Data Acquisition</a:t>
            </a:r>
          </a:p>
        </p:txBody>
      </p:sp>
      <p:sp>
        <p:nvSpPr>
          <p:cNvPr id="16419" name="Rectangle 35"/>
          <p:cNvSpPr>
            <a:spLocks/>
          </p:cNvSpPr>
          <p:nvPr/>
        </p:nvSpPr>
        <p:spPr bwMode="auto">
          <a:xfrm>
            <a:off x="1371600" y="5753100"/>
            <a:ext cx="1384300" cy="342900"/>
          </a:xfrm>
          <a:prstGeom prst="rect">
            <a:avLst/>
          </a:prstGeom>
          <a:noFill/>
          <a:ln w="12700" cap="flat">
            <a:noFill/>
            <a:miter lim="800000"/>
            <a:headEnd type="none" w="med" len="med"/>
            <a:tailEnd type="none" w="med" len="med"/>
          </a:ln>
          <a:effectLst>
            <a:outerShdw blurRad="63500" dist="38099" dir="2700000" algn="ctr" rotWithShape="0">
              <a:schemeClr val="bg2">
                <a:alpha val="39996"/>
              </a:schemeClr>
            </a:outerShdw>
          </a:effectLst>
        </p:spPr>
        <p:txBody>
          <a:bodyPr lIns="0" tIns="0" rIns="39688" bIns="0">
            <a:prstTxWarp prst="textNoShape">
              <a:avLst/>
            </a:prstTxWarp>
          </a:bodyPr>
          <a:lstStyle/>
          <a:p>
            <a:pPr marL="39688" algn="ctr">
              <a:lnSpc>
                <a:spcPct val="88000"/>
              </a:lnSpc>
              <a:spcBef>
                <a:spcPts val="950"/>
              </a:spcBef>
            </a:pPr>
            <a:r>
              <a:rPr lang="en-US" sz="1600" b="0" dirty="0">
                <a:solidFill>
                  <a:srgbClr val="FFFF00"/>
                </a:solidFill>
                <a:effectLst>
                  <a:outerShdw blurRad="38100" dist="38100" dir="2700000" algn="tl">
                    <a:srgbClr val="000000"/>
                  </a:outerShdw>
                </a:effectLst>
                <a:latin typeface="Arial" pitchFamily="34" charset="0"/>
                <a:ea typeface="Helvetica" pitchFamily="-106" charset="0"/>
                <a:cs typeface="Arial" pitchFamily="34" charset="0"/>
              </a:rPr>
              <a:t>Visualization</a:t>
            </a:r>
          </a:p>
        </p:txBody>
      </p:sp>
      <p:sp>
        <p:nvSpPr>
          <p:cNvPr id="16420" name="Rectangle 36"/>
          <p:cNvSpPr>
            <a:spLocks/>
          </p:cNvSpPr>
          <p:nvPr/>
        </p:nvSpPr>
        <p:spPr bwMode="auto">
          <a:xfrm>
            <a:off x="4953000" y="5600700"/>
            <a:ext cx="3594100" cy="342900"/>
          </a:xfrm>
          <a:prstGeom prst="rect">
            <a:avLst/>
          </a:prstGeom>
          <a:noFill/>
          <a:ln w="12700" cap="flat">
            <a:noFill/>
            <a:miter lim="800000"/>
            <a:headEnd type="none" w="med" len="med"/>
            <a:tailEnd type="none" w="med" len="med"/>
          </a:ln>
          <a:effectLst>
            <a:outerShdw blurRad="63500" dist="38099" dir="2700000" algn="ctr" rotWithShape="0">
              <a:schemeClr val="bg2">
                <a:alpha val="39996"/>
              </a:schemeClr>
            </a:outerShdw>
          </a:effectLst>
        </p:spPr>
        <p:txBody>
          <a:bodyPr lIns="0" tIns="0" rIns="39688" bIns="0">
            <a:prstTxWarp prst="textNoShape">
              <a:avLst/>
            </a:prstTxWarp>
          </a:bodyPr>
          <a:lstStyle/>
          <a:p>
            <a:pPr marL="39688" algn="ctr">
              <a:lnSpc>
                <a:spcPct val="88000"/>
              </a:lnSpc>
              <a:spcBef>
                <a:spcPts val="950"/>
              </a:spcBef>
            </a:pPr>
            <a:r>
              <a:rPr lang="en-US" sz="1600" b="0" dirty="0">
                <a:solidFill>
                  <a:srgbClr val="FFFF00"/>
                </a:solidFill>
                <a:effectLst>
                  <a:outerShdw blurRad="38100" dist="38100" dir="2700000" algn="tl">
                    <a:srgbClr val="000000"/>
                  </a:outerShdw>
                </a:effectLst>
                <a:latin typeface="Arial" pitchFamily="34" charset="0"/>
                <a:ea typeface="Helvetica" pitchFamily="-106" charset="0"/>
                <a:cs typeface="Arial" pitchFamily="34" charset="0"/>
              </a:rPr>
              <a:t>Modeling, Simulation &amp; Validation</a:t>
            </a:r>
          </a:p>
        </p:txBody>
      </p:sp>
      <p:sp>
        <p:nvSpPr>
          <p:cNvPr id="16421" name="Oval 37"/>
          <p:cNvSpPr>
            <a:spLocks/>
          </p:cNvSpPr>
          <p:nvPr/>
        </p:nvSpPr>
        <p:spPr bwMode="auto">
          <a:xfrm>
            <a:off x="381000" y="3810000"/>
            <a:ext cx="1524000" cy="381000"/>
          </a:xfrm>
          <a:prstGeom prst="ellipse">
            <a:avLst/>
          </a:prstGeom>
          <a:solidFill>
            <a:srgbClr val="0066FF"/>
          </a:solidFill>
          <a:ln w="25400" cap="flat">
            <a:solidFill>
              <a:srgbClr val="FFFF00"/>
            </a:solidFill>
            <a:prstDash val="solid"/>
            <a:round/>
            <a:headEnd type="none" w="med" len="med"/>
            <a:tailEnd type="none" w="med" len="med"/>
          </a:ln>
          <a:effectLst>
            <a:outerShdw blurRad="63500" dist="38099" dir="2700000" algn="ctr" rotWithShape="0">
              <a:schemeClr val="bg2">
                <a:alpha val="39996"/>
              </a:schemeClr>
            </a:outerShdw>
          </a:effectLst>
        </p:spPr>
        <p:txBody>
          <a:bodyPr lIns="0" tIns="0" rIns="0" bIns="0">
            <a:prstTxWarp prst="textNoShape">
              <a:avLst/>
            </a:prstTxWarp>
          </a:bodyPr>
          <a:lstStyle/>
          <a:p>
            <a:endParaRPr lang="en-US"/>
          </a:p>
        </p:txBody>
      </p:sp>
      <p:sp>
        <p:nvSpPr>
          <p:cNvPr id="16422" name="Rectangle 38"/>
          <p:cNvSpPr>
            <a:spLocks/>
          </p:cNvSpPr>
          <p:nvPr/>
        </p:nvSpPr>
        <p:spPr bwMode="auto">
          <a:xfrm>
            <a:off x="533400" y="3886200"/>
            <a:ext cx="1155700" cy="342900"/>
          </a:xfrm>
          <a:prstGeom prst="rect">
            <a:avLst/>
          </a:prstGeom>
          <a:noFill/>
          <a:ln w="12700" cap="flat">
            <a:noFill/>
            <a:miter lim="800000"/>
            <a:headEnd type="none" w="med" len="med"/>
            <a:tailEnd type="none" w="med" len="med"/>
          </a:ln>
          <a:effectLst>
            <a:outerShdw blurRad="63500" dist="38099" dir="2700000" algn="ctr" rotWithShape="0">
              <a:schemeClr val="bg2">
                <a:alpha val="39996"/>
              </a:schemeClr>
            </a:outerShdw>
          </a:effectLst>
        </p:spPr>
        <p:txBody>
          <a:bodyPr lIns="0" tIns="0" rIns="39688" bIns="0">
            <a:prstTxWarp prst="textNoShape">
              <a:avLst/>
            </a:prstTxWarp>
          </a:bodyPr>
          <a:lstStyle/>
          <a:p>
            <a:pPr marL="39688" algn="ctr">
              <a:lnSpc>
                <a:spcPct val="88000"/>
              </a:lnSpc>
              <a:spcBef>
                <a:spcPts val="950"/>
              </a:spcBef>
            </a:pPr>
            <a:r>
              <a:rPr lang="en-US" sz="1600" b="0" dirty="0">
                <a:solidFill>
                  <a:srgbClr val="FFFF00"/>
                </a:solidFill>
                <a:effectLst>
                  <a:outerShdw blurRad="38100" dist="38100" dir="2700000" algn="tl">
                    <a:srgbClr val="000000"/>
                  </a:outerShdw>
                </a:effectLst>
                <a:latin typeface="Arial" pitchFamily="34" charset="0"/>
                <a:ea typeface="Helvetica" pitchFamily="-106" charset="0"/>
                <a:cs typeface="Arial" pitchFamily="34" charset="0"/>
              </a:rPr>
              <a:t>Lab/Clinic</a:t>
            </a:r>
          </a:p>
        </p:txBody>
      </p:sp>
      <p:sp>
        <p:nvSpPr>
          <p:cNvPr id="16423" name="Oval 39"/>
          <p:cNvSpPr>
            <a:spLocks/>
          </p:cNvSpPr>
          <p:nvPr/>
        </p:nvSpPr>
        <p:spPr bwMode="auto">
          <a:xfrm>
            <a:off x="6629400" y="3886200"/>
            <a:ext cx="2438400" cy="457200"/>
          </a:xfrm>
          <a:prstGeom prst="ellipse">
            <a:avLst/>
          </a:prstGeom>
          <a:solidFill>
            <a:srgbClr val="0066FF"/>
          </a:solidFill>
          <a:ln w="25400" cap="flat">
            <a:solidFill>
              <a:srgbClr val="FFFF00"/>
            </a:solidFill>
            <a:prstDash val="solid"/>
            <a:round/>
            <a:headEnd type="none" w="med" len="med"/>
            <a:tailEnd type="none" w="med" len="med"/>
          </a:ln>
          <a:effectLst>
            <a:outerShdw blurRad="63500" dist="38099" dir="2700000" algn="ctr" rotWithShape="0">
              <a:schemeClr val="bg2">
                <a:alpha val="39996"/>
              </a:schemeClr>
            </a:outerShdw>
          </a:effectLst>
        </p:spPr>
        <p:txBody>
          <a:bodyPr lIns="0" tIns="0" rIns="0" bIns="0">
            <a:prstTxWarp prst="textNoShape">
              <a:avLst/>
            </a:prstTxWarp>
          </a:bodyPr>
          <a:lstStyle/>
          <a:p>
            <a:endParaRPr lang="en-US"/>
          </a:p>
        </p:txBody>
      </p:sp>
      <p:sp>
        <p:nvSpPr>
          <p:cNvPr id="16424" name="Rectangle 40"/>
          <p:cNvSpPr>
            <a:spLocks/>
          </p:cNvSpPr>
          <p:nvPr/>
        </p:nvSpPr>
        <p:spPr bwMode="auto">
          <a:xfrm>
            <a:off x="6705600" y="4000500"/>
            <a:ext cx="2222500" cy="342900"/>
          </a:xfrm>
          <a:prstGeom prst="rect">
            <a:avLst/>
          </a:prstGeom>
          <a:noFill/>
          <a:ln w="12700" cap="flat">
            <a:noFill/>
            <a:miter lim="800000"/>
            <a:headEnd type="none" w="med" len="med"/>
            <a:tailEnd type="none" w="med" len="med"/>
          </a:ln>
          <a:effectLst>
            <a:outerShdw blurRad="63500" dist="38099" dir="2700000" algn="ctr" rotWithShape="0">
              <a:schemeClr val="bg2">
                <a:alpha val="39996"/>
              </a:schemeClr>
            </a:outerShdw>
          </a:effectLst>
        </p:spPr>
        <p:txBody>
          <a:bodyPr lIns="0" tIns="0" rIns="39688" bIns="0">
            <a:prstTxWarp prst="textNoShape">
              <a:avLst/>
            </a:prstTxWarp>
          </a:bodyPr>
          <a:lstStyle/>
          <a:p>
            <a:pPr marL="39688" algn="ctr">
              <a:lnSpc>
                <a:spcPct val="88000"/>
              </a:lnSpc>
              <a:spcBef>
                <a:spcPts val="950"/>
              </a:spcBef>
            </a:pPr>
            <a:r>
              <a:rPr lang="en-US" sz="1600" b="0" dirty="0">
                <a:solidFill>
                  <a:srgbClr val="FFFF00"/>
                </a:solidFill>
                <a:effectLst>
                  <a:outerShdw blurRad="38100" dist="38100" dir="2700000" algn="tl">
                    <a:srgbClr val="000000"/>
                  </a:outerShdw>
                </a:effectLst>
                <a:latin typeface="Arial" pitchFamily="34" charset="0"/>
                <a:ea typeface="Helvetica" pitchFamily="-106" charset="0"/>
                <a:cs typeface="Arial" pitchFamily="34" charset="0"/>
              </a:rPr>
              <a:t>Geometry Processing</a:t>
            </a:r>
          </a:p>
        </p:txBody>
      </p:sp>
      <p:sp>
        <p:nvSpPr>
          <p:cNvPr id="16425" name="Oval 41"/>
          <p:cNvSpPr>
            <a:spLocks/>
          </p:cNvSpPr>
          <p:nvPr/>
        </p:nvSpPr>
        <p:spPr bwMode="auto">
          <a:xfrm>
            <a:off x="2895600" y="2895600"/>
            <a:ext cx="2895600" cy="838200"/>
          </a:xfrm>
          <a:prstGeom prst="ellipse">
            <a:avLst/>
          </a:prstGeom>
          <a:solidFill>
            <a:srgbClr val="0066FF"/>
          </a:solidFill>
          <a:ln w="25400" cap="flat">
            <a:solidFill>
              <a:srgbClr val="FFFF00"/>
            </a:solidFill>
            <a:prstDash val="solid"/>
            <a:round/>
            <a:headEnd type="none" w="med" len="med"/>
            <a:tailEnd type="none" w="med" len="med"/>
          </a:ln>
          <a:effectLst>
            <a:outerShdw blurRad="63500" dist="38099" dir="2700000" algn="ctr" rotWithShape="0">
              <a:schemeClr val="bg2">
                <a:alpha val="39996"/>
              </a:schemeClr>
            </a:outerShdw>
          </a:effectLst>
        </p:spPr>
        <p:txBody>
          <a:bodyPr lIns="0" tIns="0" rIns="0" bIns="0">
            <a:prstTxWarp prst="textNoShape">
              <a:avLst/>
            </a:prstTxWarp>
          </a:bodyPr>
          <a:lstStyle/>
          <a:p>
            <a:endParaRPr lang="en-US"/>
          </a:p>
        </p:txBody>
      </p:sp>
      <p:sp>
        <p:nvSpPr>
          <p:cNvPr id="16426" name="Rectangle 42"/>
          <p:cNvSpPr>
            <a:spLocks/>
          </p:cNvSpPr>
          <p:nvPr/>
        </p:nvSpPr>
        <p:spPr bwMode="auto">
          <a:xfrm>
            <a:off x="3048000" y="3124200"/>
            <a:ext cx="2603500" cy="685800"/>
          </a:xfrm>
          <a:prstGeom prst="rect">
            <a:avLst/>
          </a:prstGeom>
          <a:noFill/>
          <a:ln w="12700" cap="flat">
            <a:noFill/>
            <a:miter lim="800000"/>
            <a:headEnd type="none" w="med" len="med"/>
            <a:tailEnd type="none" w="med" len="med"/>
          </a:ln>
          <a:effectLst>
            <a:outerShdw blurRad="63500" dist="38099" dir="2700000" algn="ctr" rotWithShape="0">
              <a:schemeClr val="bg2">
                <a:alpha val="39996"/>
              </a:schemeClr>
            </a:outerShdw>
          </a:effectLst>
        </p:spPr>
        <p:txBody>
          <a:bodyPr lIns="0" tIns="0" rIns="39688" bIns="0">
            <a:prstTxWarp prst="textNoShape">
              <a:avLst/>
            </a:prstTxWarp>
          </a:bodyPr>
          <a:lstStyle/>
          <a:p>
            <a:pPr marL="39688" algn="ctr">
              <a:lnSpc>
                <a:spcPct val="88000"/>
              </a:lnSpc>
              <a:spcBef>
                <a:spcPts val="1200"/>
              </a:spcBef>
            </a:pPr>
            <a:r>
              <a:rPr lang="en-US" sz="2000" dirty="0">
                <a:solidFill>
                  <a:srgbClr val="FFFF00"/>
                </a:solidFill>
                <a:effectLst>
                  <a:outerShdw blurRad="38100" dist="38100" dir="2700000" algn="tl">
                    <a:srgbClr val="000000"/>
                  </a:outerShdw>
                </a:effectLst>
                <a:latin typeface="Arial" pitchFamily="34" charset="0"/>
                <a:ea typeface="Helvetica" pitchFamily="-106" charset="0"/>
                <a:cs typeface="Arial" pitchFamily="34" charset="0"/>
              </a:rPr>
              <a:t>Integrated Software Tools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93" name="Rectangle 9"/>
          <p:cNvSpPr>
            <a:spLocks noGrp="1" noChangeArrowheads="1"/>
          </p:cNvSpPr>
          <p:nvPr>
            <p:ph type="title"/>
          </p:nvPr>
        </p:nvSpPr>
        <p:spPr>
          <a:xfrm>
            <a:off x="0" y="0"/>
            <a:ext cx="9067800" cy="669925"/>
          </a:xfrm>
        </p:spPr>
        <p:txBody>
          <a:bodyPr rIns="130176"/>
          <a:lstStyle/>
          <a:p>
            <a:pPr marL="39688">
              <a:defRPr/>
            </a:pPr>
            <a:r>
              <a:rPr lang="en-US" sz="3200" dirty="0">
                <a:ea typeface="ＭＳ Ｐゴシック" pitchFamily="-107" charset="-128"/>
                <a:cs typeface="ＭＳ Ｐゴシック" pitchFamily="-107" charset="-128"/>
              </a:rPr>
              <a:t>Personalized Medicine: Cardiac Defibrillation</a:t>
            </a:r>
          </a:p>
        </p:txBody>
      </p:sp>
      <p:pic>
        <p:nvPicPr>
          <p:cNvPr id="50180" name="Picture 4" descr="/Users/crj/Slides/Defib_Project.key/BuildingSegmentation2-4.mov">
            <a:hlinkClick r:id="" action="ppaction://media"/>
          </p:cNvPr>
          <p:cNvPicPr/>
          <p:nvPr>
            <a:videoFile r:link="rId2"/>
            <p:extLst>
              <p:ext uri="{DAA4B4D4-6D71-4841-9C94-3DE7FCFB9230}">
                <p14:media xmlns:p14="http://schemas.microsoft.com/office/powerpoint/2010/main" r:link="rId1"/>
              </p:ext>
            </p:extLst>
          </p:nvPr>
        </p:nvPicPr>
        <p:blipFill>
          <a:blip r:embed="rId7" cstate="print"/>
          <a:srcRect/>
          <a:stretch>
            <a:fillRect/>
          </a:stretch>
        </p:blipFill>
        <p:spPr bwMode="auto">
          <a:xfrm>
            <a:off x="457200" y="1219200"/>
            <a:ext cx="2032000" cy="2681288"/>
          </a:xfrm>
          <a:prstGeom prst="rect">
            <a:avLst/>
          </a:prstGeom>
          <a:noFill/>
          <a:ln w="9525">
            <a:noFill/>
            <a:miter lim="800000"/>
            <a:headEnd/>
            <a:tailEnd/>
          </a:ln>
        </p:spPr>
      </p:pic>
      <p:sp>
        <p:nvSpPr>
          <p:cNvPr id="50181" name="Rectangle 11"/>
          <p:cNvSpPr>
            <a:spLocks/>
          </p:cNvSpPr>
          <p:nvPr/>
        </p:nvSpPr>
        <p:spPr bwMode="auto">
          <a:xfrm>
            <a:off x="533400" y="789801"/>
            <a:ext cx="7696200" cy="276999"/>
          </a:xfrm>
          <a:prstGeom prst="rect">
            <a:avLst/>
          </a:prstGeom>
          <a:noFill/>
          <a:ln w="12700">
            <a:noFill/>
            <a:miter lim="800000"/>
            <a:headEnd/>
            <a:tailEnd/>
          </a:ln>
        </p:spPr>
        <p:txBody>
          <a:bodyPr wrap="square" lIns="0" tIns="0" rIns="40639" bIns="0">
            <a:prstTxWarp prst="textNoShape">
              <a:avLst/>
            </a:prstTxWarp>
            <a:spAutoFit/>
          </a:bodyPr>
          <a:lstStyle/>
          <a:p>
            <a:pPr marL="39688" eaLnBrk="1" hangingPunct="1"/>
            <a:r>
              <a:rPr lang="en-US" sz="1800" dirty="0">
                <a:solidFill>
                  <a:srgbClr val="FFFF00"/>
                </a:solidFill>
                <a:latin typeface="Arial" pitchFamily="34" charset="0"/>
                <a:ea typeface="Helvetica" pitchFamily="36" charset="0"/>
                <a:cs typeface="Arial" pitchFamily="34" charset="0"/>
                <a:sym typeface="Helvetica" pitchFamily="36" charset="0"/>
              </a:rPr>
              <a:t>Image-Based Modeling, Simulation, and Visualization </a:t>
            </a:r>
            <a:r>
              <a:rPr lang="en-US" sz="1800">
                <a:solidFill>
                  <a:srgbClr val="FFFF00"/>
                </a:solidFill>
                <a:latin typeface="Arial" pitchFamily="34" charset="0"/>
                <a:ea typeface="Helvetica" pitchFamily="36" charset="0"/>
                <a:cs typeface="Arial" pitchFamily="34" charset="0"/>
                <a:sym typeface="Helvetica" pitchFamily="36" charset="0"/>
              </a:rPr>
              <a:t>with SCI </a:t>
            </a:r>
            <a:r>
              <a:rPr lang="en-US" sz="1800" dirty="0">
                <a:solidFill>
                  <a:srgbClr val="FFFF00"/>
                </a:solidFill>
                <a:latin typeface="Arial" pitchFamily="34" charset="0"/>
                <a:ea typeface="Helvetica" pitchFamily="36" charset="0"/>
                <a:cs typeface="Arial" pitchFamily="34" charset="0"/>
                <a:sym typeface="Helvetica" pitchFamily="36" charset="0"/>
              </a:rPr>
              <a:t>software</a:t>
            </a:r>
          </a:p>
        </p:txBody>
      </p:sp>
      <p:pic>
        <p:nvPicPr>
          <p:cNvPr id="12" name="Picture 9"/>
          <p:cNvPicPr>
            <a:picLocks noChangeArrowheads="1"/>
          </p:cNvPicPr>
          <p:nvPr/>
        </p:nvPicPr>
        <p:blipFill>
          <a:blip r:embed="rId8" cstate="print"/>
          <a:srcRect/>
          <a:stretch>
            <a:fillRect/>
          </a:stretch>
        </p:blipFill>
        <p:spPr bwMode="auto">
          <a:xfrm>
            <a:off x="457200" y="3909060"/>
            <a:ext cx="8229600" cy="2948940"/>
          </a:xfrm>
          <a:prstGeom prst="rect">
            <a:avLst/>
          </a:prstGeom>
          <a:noFill/>
          <a:ln w="12700">
            <a:noFill/>
            <a:miter lim="800000"/>
            <a:headEnd/>
            <a:tailEnd/>
          </a:ln>
        </p:spPr>
      </p:pic>
      <p:pic>
        <p:nvPicPr>
          <p:cNvPr id="13" name="Defib-Lead-Render.mov">
            <a:hlinkClick r:id="" action="ppaction://media"/>
          </p:cNvPr>
          <p:cNvPicPr/>
          <p:nvPr>
            <a:videoFile r:link="rId4"/>
            <p:extLst>
              <p:ext uri="{DAA4B4D4-6D71-4841-9C94-3DE7FCFB9230}">
                <p14:media xmlns:p14="http://schemas.microsoft.com/office/powerpoint/2010/main" r:link="rId3"/>
              </p:ext>
            </p:extLst>
          </p:nvPr>
        </p:nvPicPr>
        <p:blipFill>
          <a:blip r:embed="rId9" cstate="print"/>
          <a:stretch>
            <a:fillRect/>
          </a:stretch>
        </p:blipFill>
        <p:spPr>
          <a:xfrm>
            <a:off x="3505200" y="1219200"/>
            <a:ext cx="5181600" cy="26494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18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93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Prev" delay="0">
                      <p:tgtEl>
                        <p:sldTgt/>
                      </p:tgtEl>
                    </p:cond>
                  </p:endCondLst>
                </p:cTn>
                <p:tgtEl>
                  <p:spTgt spid="50180"/>
                </p:tgtEl>
              </p:cMediaNode>
            </p:video>
            <p:seq concurrent="1" nextAc="seek">
              <p:cTn id="11" restart="whenNotActive" fill="hold" evtFilter="cancelBubble" nodeType="interactiveSeq">
                <p:stCondLst>
                  <p:cond evt="onClick" delay="0">
                    <p:tgtEl>
                      <p:spTgt spid="5018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0180"/>
                                        </p:tgtEl>
                                      </p:cBhvr>
                                    </p:cmd>
                                  </p:childTnLst>
                                </p:cTn>
                              </p:par>
                            </p:childTnLst>
                          </p:cTn>
                        </p:par>
                      </p:childTnLst>
                    </p:cTn>
                  </p:par>
                </p:childTnLst>
              </p:cTn>
              <p:nextCondLst>
                <p:cond evt="onClick" delay="0">
                  <p:tgtEl>
                    <p:spTgt spid="50180"/>
                  </p:tgtEl>
                </p:cond>
              </p:nextCondLst>
            </p:seq>
            <p:video>
              <p:cMediaNode>
                <p:cTn id="16" fill="hold" display="0">
                  <p:stCondLst>
                    <p:cond delay="indefinite"/>
                  </p:stCondLst>
                  <p:endCondLst>
                    <p:cond evt="onNext" delay="0">
                      <p:tgtEl>
                        <p:sldTgt/>
                      </p:tgtEl>
                    </p:cond>
                    <p:cond evt="onPrev" delay="0">
                      <p:tgtEl>
                        <p:sldTgt/>
                      </p:tgtEl>
                    </p:cond>
                  </p:endCondLst>
                </p:cTn>
                <p:tgtEl>
                  <p:spTgt spid="13"/>
                </p:tgtEl>
              </p:cMediaNode>
            </p:vide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err="1"/>
              <a:t>Atrial</a:t>
            </a:r>
            <a:r>
              <a:rPr lang="en-US" b="1" dirty="0"/>
              <a:t> Fibrillation Oblation</a:t>
            </a:r>
          </a:p>
        </p:txBody>
      </p:sp>
      <p:sp>
        <p:nvSpPr>
          <p:cNvPr id="67587" name="TextBox 4"/>
          <p:cNvSpPr txBox="1">
            <a:spLocks noChangeArrowheads="1"/>
          </p:cNvSpPr>
          <p:nvPr/>
        </p:nvSpPr>
        <p:spPr bwMode="auto">
          <a:xfrm>
            <a:off x="3455988" y="917575"/>
            <a:ext cx="5186362" cy="1568450"/>
          </a:xfrm>
          <a:prstGeom prst="rect">
            <a:avLst/>
          </a:prstGeom>
          <a:noFill/>
          <a:ln w="9525">
            <a:noFill/>
            <a:miter lim="800000"/>
            <a:headEnd/>
            <a:tailEnd/>
          </a:ln>
        </p:spPr>
        <p:txBody>
          <a:bodyPr>
            <a:prstTxWarp prst="textNoShape">
              <a:avLst/>
            </a:prstTxWarp>
            <a:spAutoFit/>
          </a:bodyPr>
          <a:lstStyle/>
          <a:p>
            <a:r>
              <a:rPr lang="en-US">
                <a:solidFill>
                  <a:schemeClr val="bg2"/>
                </a:solidFill>
              </a:rPr>
              <a:t>Nassir Marrouche, M.D.</a:t>
            </a:r>
          </a:p>
          <a:p>
            <a:r>
              <a:rPr lang="en-US">
                <a:solidFill>
                  <a:schemeClr val="bg2"/>
                </a:solidFill>
              </a:rPr>
              <a:t>Director, Comprehensive</a:t>
            </a:r>
          </a:p>
          <a:p>
            <a:r>
              <a:rPr lang="en-US">
                <a:solidFill>
                  <a:schemeClr val="bg2"/>
                </a:solidFill>
              </a:rPr>
              <a:t> Arrhythmia Research and Management Center: CARMA</a:t>
            </a:r>
          </a:p>
        </p:txBody>
      </p:sp>
      <p:pic>
        <p:nvPicPr>
          <p:cNvPr id="67588" name="Picture 5" descr="Nassir-photo.tiff"/>
          <p:cNvPicPr>
            <a:picLocks noChangeAspect="1"/>
          </p:cNvPicPr>
          <p:nvPr/>
        </p:nvPicPr>
        <p:blipFill>
          <a:blip r:embed="rId5"/>
          <a:srcRect/>
          <a:stretch>
            <a:fillRect/>
          </a:stretch>
        </p:blipFill>
        <p:spPr bwMode="auto">
          <a:xfrm>
            <a:off x="119063" y="976313"/>
            <a:ext cx="2946400" cy="3927475"/>
          </a:xfrm>
          <a:prstGeom prst="rect">
            <a:avLst/>
          </a:prstGeom>
          <a:noFill/>
          <a:ln w="9525">
            <a:noFill/>
            <a:miter lim="800000"/>
            <a:headEnd/>
            <a:tailEnd/>
          </a:ln>
        </p:spPr>
      </p:pic>
      <p:pic>
        <p:nvPicPr>
          <p:cNvPr id="67589" name="Picture 5" descr="/Users/crj/Movies/CARMA_Marrouche-Short.mov">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3213100" y="2606675"/>
            <a:ext cx="5765800" cy="3243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42" fill="hold"/>
                                        <p:tgtEl>
                                          <p:spTgt spid="675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7589"/>
                </p:tgtEl>
              </p:cMediaNode>
            </p:video>
            <p:seq concurrent="1" nextAc="seek">
              <p:cTn id="8" restart="whenNotActive" fill="hold" evtFilter="cancelBubble" nodeType="interactiveSeq">
                <p:stCondLst>
                  <p:cond evt="onClick" delay="0">
                    <p:tgtEl>
                      <p:spTgt spid="6758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7589"/>
                                        </p:tgtEl>
                                      </p:cBhvr>
                                    </p:cmd>
                                  </p:childTnLst>
                                </p:cTn>
                              </p:par>
                            </p:childTnLst>
                          </p:cTn>
                        </p:par>
                      </p:childTnLst>
                    </p:cTn>
                  </p:par>
                </p:childTnLst>
              </p:cTn>
              <p:nextCondLst>
                <p:cond evt="onClick" delay="0">
                  <p:tgtEl>
                    <p:spTgt spid="6758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Based </a:t>
            </a:r>
            <a:r>
              <a:rPr lang="en-US" dirty="0" err="1"/>
              <a:t>Phenotyping</a:t>
            </a:r>
            <a:endParaRPr lang="en-US" dirty="0"/>
          </a:p>
        </p:txBody>
      </p:sp>
      <p:sp>
        <p:nvSpPr>
          <p:cNvPr id="3" name="TextBox 2"/>
          <p:cNvSpPr txBox="1"/>
          <p:nvPr/>
        </p:nvSpPr>
        <p:spPr>
          <a:xfrm>
            <a:off x="304800" y="914400"/>
            <a:ext cx="4191000" cy="646331"/>
          </a:xfrm>
          <a:prstGeom prst="rect">
            <a:avLst/>
          </a:prstGeom>
          <a:noFill/>
        </p:spPr>
        <p:txBody>
          <a:bodyPr wrap="square" rtlCol="0">
            <a:spAutoFit/>
          </a:bodyPr>
          <a:lstStyle/>
          <a:p>
            <a:r>
              <a:rPr lang="en-US" dirty="0">
                <a:solidFill>
                  <a:schemeClr val="bg1"/>
                </a:solidFill>
                <a:latin typeface="Helvetica" pitchFamily="34" charset="0"/>
              </a:rPr>
              <a:t>Often, scientific breakthroughs stem from an enabling new technology</a:t>
            </a:r>
          </a:p>
        </p:txBody>
      </p:sp>
      <p:sp>
        <p:nvSpPr>
          <p:cNvPr id="4" name="TextBox 3"/>
          <p:cNvSpPr txBox="1"/>
          <p:nvPr/>
        </p:nvSpPr>
        <p:spPr>
          <a:xfrm>
            <a:off x="533400" y="5334000"/>
            <a:ext cx="8125173" cy="738664"/>
          </a:xfrm>
          <a:prstGeom prst="rect">
            <a:avLst/>
          </a:prstGeom>
          <a:noFill/>
        </p:spPr>
        <p:txBody>
          <a:bodyPr wrap="none" rtlCol="0">
            <a:spAutoFit/>
          </a:bodyPr>
          <a:lstStyle/>
          <a:p>
            <a:pPr marL="39688"/>
            <a:r>
              <a:rPr lang="en-US" sz="1400" dirty="0">
                <a:solidFill>
                  <a:srgbClr val="EEECE1"/>
                </a:solidFill>
                <a:latin typeface="Helvetica" pitchFamily="34" charset="0"/>
                <a:sym typeface="Helvetica" charset="0"/>
              </a:rPr>
              <a:t>J.T. Johnson III, M.S. Hansen, I. Wu, L.J. Healy, C.R. Johnson, G.M. Jones, M.R. </a:t>
            </a:r>
            <a:r>
              <a:rPr lang="en-US" sz="1400" dirty="0" err="1">
                <a:solidFill>
                  <a:srgbClr val="EEECE1"/>
                </a:solidFill>
                <a:latin typeface="Helvetica" pitchFamily="34" charset="0"/>
                <a:sym typeface="Helvetica" charset="0"/>
              </a:rPr>
              <a:t>Capecchi</a:t>
            </a:r>
            <a:r>
              <a:rPr lang="en-US" sz="1400" dirty="0">
                <a:solidFill>
                  <a:srgbClr val="EEECE1"/>
                </a:solidFill>
                <a:latin typeface="Helvetica" pitchFamily="34" charset="0"/>
                <a:sym typeface="Helvetica" charset="0"/>
              </a:rPr>
              <a:t>, C. Keller.</a:t>
            </a:r>
          </a:p>
          <a:p>
            <a:pPr marL="39688"/>
            <a:r>
              <a:rPr lang="en-US" sz="1400" dirty="0">
                <a:solidFill>
                  <a:srgbClr val="EEECE1"/>
                </a:solidFill>
                <a:latin typeface="Helvetica" pitchFamily="34" charset="0"/>
                <a:sym typeface="Helvetica" charset="0"/>
              </a:rPr>
              <a:t> “Virtual Histology of Transgenic Mouse Embryos for High-Throughput </a:t>
            </a:r>
            <a:r>
              <a:rPr lang="en-US" sz="1400" dirty="0" err="1">
                <a:solidFill>
                  <a:srgbClr val="EEECE1"/>
                </a:solidFill>
                <a:latin typeface="Helvetica" pitchFamily="34" charset="0"/>
                <a:sym typeface="Helvetica" charset="0"/>
              </a:rPr>
              <a:t>Phenotyping</a:t>
            </a:r>
            <a:r>
              <a:rPr lang="en-US" sz="1400" dirty="0">
                <a:solidFill>
                  <a:srgbClr val="EEECE1"/>
                </a:solidFill>
                <a:latin typeface="Helvetica" pitchFamily="34" charset="0"/>
                <a:sym typeface="Helvetica" charset="0"/>
              </a:rPr>
              <a:t>,”  </a:t>
            </a:r>
          </a:p>
          <a:p>
            <a:pPr marL="39688"/>
            <a:r>
              <a:rPr lang="en-US" sz="1400" dirty="0">
                <a:solidFill>
                  <a:srgbClr val="EEECE1"/>
                </a:solidFill>
                <a:latin typeface="Helvetica" pitchFamily="34" charset="0"/>
                <a:sym typeface="Helvetica" charset="0"/>
              </a:rPr>
              <a:t>In </a:t>
            </a:r>
            <a:r>
              <a:rPr lang="en-US" sz="1400" dirty="0" err="1">
                <a:solidFill>
                  <a:srgbClr val="EEECE1"/>
                </a:solidFill>
                <a:latin typeface="Helvetica" pitchFamily="34" charset="0"/>
                <a:sym typeface="Helvetica" charset="0"/>
              </a:rPr>
              <a:t>PLoS</a:t>
            </a:r>
            <a:r>
              <a:rPr lang="en-US" sz="1400" dirty="0">
                <a:solidFill>
                  <a:srgbClr val="EEECE1"/>
                </a:solidFill>
                <a:latin typeface="Helvetica" pitchFamily="34" charset="0"/>
                <a:sym typeface="Helvetica" charset="0"/>
              </a:rPr>
              <a:t> Genetics, Vol. 2, No. 1, pp. 471- 477. April, 2006.</a:t>
            </a:r>
            <a:endParaRPr lang="en-US" sz="1400" dirty="0">
              <a:latin typeface="Helvetica" pitchFamily="34" charset="0"/>
            </a:endParaRPr>
          </a:p>
        </p:txBody>
      </p:sp>
      <p:pic>
        <p:nvPicPr>
          <p:cNvPr id="6" name="Picture 13" descr="CapecchiKeller.jpg"/>
          <p:cNvPicPr>
            <a:picLocks noChangeAspect="1"/>
          </p:cNvPicPr>
          <p:nvPr/>
        </p:nvPicPr>
        <p:blipFill>
          <a:blip r:embed="rId2" cstate="print"/>
          <a:srcRect/>
          <a:stretch>
            <a:fillRect/>
          </a:stretch>
        </p:blipFill>
        <p:spPr bwMode="auto">
          <a:xfrm>
            <a:off x="152400" y="1676400"/>
            <a:ext cx="4621213" cy="3568700"/>
          </a:xfrm>
          <a:prstGeom prst="rect">
            <a:avLst/>
          </a:prstGeom>
          <a:noFill/>
          <a:ln w="9525">
            <a:noFill/>
            <a:miter lim="800000"/>
            <a:headEnd/>
            <a:tailEnd/>
          </a:ln>
        </p:spPr>
      </p:pic>
      <p:grpSp>
        <p:nvGrpSpPr>
          <p:cNvPr id="5" name="Group 10"/>
          <p:cNvGrpSpPr>
            <a:grpSpLocks/>
          </p:cNvGrpSpPr>
          <p:nvPr/>
        </p:nvGrpSpPr>
        <p:grpSpPr bwMode="auto">
          <a:xfrm>
            <a:off x="4848225" y="3267075"/>
            <a:ext cx="4240213" cy="1981200"/>
            <a:chOff x="66675" y="1017588"/>
            <a:chExt cx="8963025" cy="4187825"/>
          </a:xfrm>
        </p:grpSpPr>
        <p:pic>
          <p:nvPicPr>
            <p:cNvPr id="8" name="Picture 3"/>
            <p:cNvPicPr>
              <a:picLocks noChangeArrowheads="1"/>
            </p:cNvPicPr>
            <p:nvPr/>
          </p:nvPicPr>
          <p:blipFill>
            <a:blip r:embed="rId3" cstate="print"/>
            <a:srcRect/>
            <a:stretch>
              <a:fillRect/>
            </a:stretch>
          </p:blipFill>
          <p:spPr bwMode="auto">
            <a:xfrm>
              <a:off x="66675" y="1030288"/>
              <a:ext cx="5326063" cy="4175125"/>
            </a:xfrm>
            <a:prstGeom prst="rect">
              <a:avLst/>
            </a:prstGeom>
            <a:noFill/>
            <a:ln w="9525">
              <a:noFill/>
              <a:miter lim="800000"/>
              <a:headEnd/>
              <a:tailEnd/>
            </a:ln>
          </p:spPr>
        </p:pic>
        <p:pic>
          <p:nvPicPr>
            <p:cNvPr id="9" name="Picture 5"/>
            <p:cNvPicPr>
              <a:picLocks noChangeArrowheads="1"/>
            </p:cNvPicPr>
            <p:nvPr/>
          </p:nvPicPr>
          <p:blipFill>
            <a:blip r:embed="rId4" cstate="print"/>
            <a:srcRect/>
            <a:stretch>
              <a:fillRect/>
            </a:stretch>
          </p:blipFill>
          <p:spPr bwMode="auto">
            <a:xfrm>
              <a:off x="5394325" y="1017588"/>
              <a:ext cx="3635375" cy="4176712"/>
            </a:xfrm>
            <a:prstGeom prst="rect">
              <a:avLst/>
            </a:prstGeom>
            <a:noFill/>
            <a:ln w="9525">
              <a:noFill/>
              <a:miter lim="800000"/>
              <a:headEnd/>
              <a:tailEnd/>
            </a:ln>
          </p:spPr>
        </p:pic>
      </p:grpSp>
      <p:pic>
        <p:nvPicPr>
          <p:cNvPr id="10" name="Picture 4" descr="plos_genetics_cover.pdf"/>
          <p:cNvPicPr>
            <a:picLocks noChangeAspect="1"/>
          </p:cNvPicPr>
          <p:nvPr/>
        </p:nvPicPr>
        <p:blipFill>
          <a:blip r:embed="rId5" cstate="print"/>
          <a:srcRect/>
          <a:stretch>
            <a:fillRect/>
          </a:stretch>
        </p:blipFill>
        <p:spPr bwMode="auto">
          <a:xfrm>
            <a:off x="4875213" y="930275"/>
            <a:ext cx="1743075" cy="2254250"/>
          </a:xfrm>
          <a:prstGeom prst="rect">
            <a:avLst/>
          </a:prstGeom>
          <a:noFill/>
          <a:ln w="9525">
            <a:noFill/>
            <a:miter lim="800000"/>
            <a:headEnd/>
            <a:tailEnd/>
          </a:ln>
        </p:spPr>
      </p:pic>
      <p:pic>
        <p:nvPicPr>
          <p:cNvPr id="11" name="Picture 4"/>
          <p:cNvPicPr>
            <a:picLocks noChangeAspect="1" noChangeArrowheads="1"/>
          </p:cNvPicPr>
          <p:nvPr/>
        </p:nvPicPr>
        <p:blipFill>
          <a:blip r:embed="rId6" cstate="print"/>
          <a:srcRect/>
          <a:stretch>
            <a:fillRect/>
          </a:stretch>
        </p:blipFill>
        <p:spPr bwMode="auto">
          <a:xfrm>
            <a:off x="7389813" y="949325"/>
            <a:ext cx="1660525" cy="223996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Users/crj/Slides/DOE-Comp-Bio-Johnson09.ppt_media/VolumeMovie768-2.mov">
            <a:hlinkClick r:id="" action="ppaction://media"/>
          </p:cNvPr>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1143000" y="152400"/>
            <a:ext cx="6858000" cy="6553200"/>
          </a:xfrm>
          <a:prstGeom prst="rect">
            <a:avLst/>
          </a:prstGeom>
          <a:noFill/>
          <a:ln w="9525">
            <a:noFill/>
            <a:miter lim="800000"/>
            <a:headEnd/>
            <a:tailEnd/>
          </a:ln>
        </p:spPr>
      </p:pic>
      <p:sp>
        <p:nvSpPr>
          <p:cNvPr id="72706" name="Rectangle 2"/>
          <p:cNvSpPr>
            <a:spLocks/>
          </p:cNvSpPr>
          <p:nvPr/>
        </p:nvSpPr>
        <p:spPr bwMode="auto">
          <a:xfrm>
            <a:off x="6500813" y="5054600"/>
            <a:ext cx="2628900" cy="1790700"/>
          </a:xfrm>
          <a:prstGeom prst="rect">
            <a:avLst/>
          </a:prstGeom>
          <a:noFill/>
          <a:ln w="12700">
            <a:noFill/>
            <a:miter lim="800000"/>
            <a:headEnd/>
            <a:tailEnd/>
          </a:ln>
        </p:spPr>
        <p:txBody>
          <a:bodyPr lIns="0" tIns="0" rIns="0" bIns="0" anchor="ctr">
            <a:prstTxWarp prst="textNoShape">
              <a:avLst/>
            </a:prstTxWarp>
          </a:bodyPr>
          <a:lstStyle/>
          <a:p>
            <a:pPr algn="r" eaLnBrk="1" hangingPunct="1"/>
            <a:r>
              <a:rPr lang="en-US" sz="1600" b="0">
                <a:solidFill>
                  <a:srgbClr val="FFFFFF"/>
                </a:solidFill>
                <a:latin typeface="Georgia" pitchFamily="-107" charset="0"/>
                <a:ea typeface="Georgia" pitchFamily="-107" charset="0"/>
                <a:cs typeface="Georgia" pitchFamily="-107" charset="0"/>
                <a:sym typeface="Georgia" pitchFamily="-107" charset="0"/>
              </a:rPr>
              <a:t>341 Sections</a:t>
            </a:r>
          </a:p>
          <a:p>
            <a:pPr algn="r" eaLnBrk="1" hangingPunct="1"/>
            <a:r>
              <a:rPr lang="en-US" sz="1600" b="0">
                <a:solidFill>
                  <a:srgbClr val="FFFFFF"/>
                </a:solidFill>
                <a:latin typeface="Georgia" pitchFamily="-107" charset="0"/>
                <a:ea typeface="Georgia" pitchFamily="-107" charset="0"/>
                <a:cs typeface="Georgia" pitchFamily="-107" charset="0"/>
                <a:sym typeface="Georgia" pitchFamily="-107" charset="0"/>
              </a:rPr>
              <a:t>90nm thick sections</a:t>
            </a:r>
          </a:p>
          <a:p>
            <a:pPr algn="r" eaLnBrk="1" hangingPunct="1"/>
            <a:r>
              <a:rPr lang="en-US" sz="1600" b="0">
                <a:solidFill>
                  <a:srgbClr val="FFFFFF"/>
                </a:solidFill>
                <a:latin typeface="Georgia" pitchFamily="-107" charset="0"/>
                <a:ea typeface="Georgia" pitchFamily="-107" charset="0"/>
                <a:cs typeface="Georgia" pitchFamily="-107" charset="0"/>
                <a:sym typeface="Georgia" pitchFamily="-107" charset="0"/>
              </a:rPr>
              <a:t>~32GB/Section</a:t>
            </a:r>
          </a:p>
          <a:p>
            <a:pPr algn="r" eaLnBrk="1" hangingPunct="1"/>
            <a:r>
              <a:rPr lang="en-US" sz="1600" b="0">
                <a:solidFill>
                  <a:srgbClr val="FFFFFF"/>
                </a:solidFill>
                <a:latin typeface="Georgia" pitchFamily="-107" charset="0"/>
                <a:ea typeface="Georgia" pitchFamily="-107" charset="0"/>
                <a:cs typeface="Georgia" pitchFamily="-107" charset="0"/>
                <a:sym typeface="Georgia" pitchFamily="-107" charset="0"/>
              </a:rPr>
              <a:t>~1000 tiles/section</a:t>
            </a:r>
          </a:p>
          <a:p>
            <a:pPr algn="r" eaLnBrk="1" hangingPunct="1"/>
            <a:r>
              <a:rPr lang="en-US" sz="1600" b="0">
                <a:solidFill>
                  <a:srgbClr val="FFFFFF"/>
                </a:solidFill>
                <a:latin typeface="Georgia" pitchFamily="-107" charset="0"/>
                <a:ea typeface="Georgia" pitchFamily="-107" charset="0"/>
                <a:cs typeface="Georgia" pitchFamily="-107" charset="0"/>
                <a:sym typeface="Georgia" pitchFamily="-107" charset="0"/>
              </a:rPr>
              <a:t>4096x4096 pixels/tile</a:t>
            </a:r>
          </a:p>
          <a:p>
            <a:pPr algn="r" eaLnBrk="1" hangingPunct="1"/>
            <a:r>
              <a:rPr lang="en-US" sz="1600" b="0">
                <a:solidFill>
                  <a:srgbClr val="FFFFFF"/>
                </a:solidFill>
                <a:latin typeface="Georgia" pitchFamily="-107" charset="0"/>
                <a:ea typeface="Georgia" pitchFamily="-107" charset="0"/>
                <a:cs typeface="Georgia" pitchFamily="-107" charset="0"/>
                <a:sym typeface="Georgia" pitchFamily="-107" charset="0"/>
              </a:rPr>
              <a:t>2.18 nm/Pixel</a:t>
            </a:r>
          </a:p>
          <a:p>
            <a:pPr algn="r" eaLnBrk="1" hangingPunct="1"/>
            <a:r>
              <a:rPr lang="en-US" sz="1600" b="0">
                <a:solidFill>
                  <a:srgbClr val="FFFFFF"/>
                </a:solidFill>
                <a:latin typeface="Georgia" pitchFamily="-107" charset="0"/>
                <a:ea typeface="Georgia" pitchFamily="-107" charset="0"/>
                <a:cs typeface="Georgia" pitchFamily="-107" charset="0"/>
                <a:sym typeface="Georgia" pitchFamily="-107" charset="0"/>
              </a:rPr>
              <a:t>16.5 TB after processing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08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000" fill="hold"/>
                                        <p:tgtEl>
                                          <p:spTgt spid="80898"/>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display="0">
                  <p:stCondLst>
                    <p:cond delay="indefinite"/>
                  </p:stCondLst>
                  <p:endCondLst>
                    <p:cond evt="onNext" delay="0">
                      <p:tgtEl>
                        <p:sldTgt/>
                      </p:tgtEl>
                    </p:cond>
                    <p:cond evt="onPrev" delay="0">
                      <p:tgtEl>
                        <p:sldTgt/>
                      </p:tgtEl>
                    </p:cond>
                  </p:endCondLst>
                </p:cTn>
                <p:tgtEl>
                  <p:spTgt spid="80898"/>
                </p:tgtEl>
              </p:cMediaNode>
            </p:video>
          </p:childTnLst>
        </p:cTn>
      </p:par>
    </p:tnLst>
    <p:bldLst>
      <p:bldP spid="7270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0"/>
            <a:ext cx="8943975" cy="1238250"/>
          </a:xfrm>
        </p:spPr>
        <p:txBody>
          <a:bodyPr/>
          <a:lstStyle/>
          <a:p>
            <a:pPr>
              <a:defRPr/>
            </a:pPr>
            <a:r>
              <a:rPr lang="en-US" sz="3600" dirty="0"/>
              <a:t>Antony van Leeuwenhoek (1632-1723)</a:t>
            </a:r>
            <a:br>
              <a:rPr lang="en-US" sz="3600" dirty="0"/>
            </a:br>
            <a:endParaRPr lang="en-US" sz="3600" dirty="0"/>
          </a:p>
        </p:txBody>
      </p:sp>
      <p:sp>
        <p:nvSpPr>
          <p:cNvPr id="3" name="Content Placeholder 2"/>
          <p:cNvSpPr>
            <a:spLocks noGrp="1"/>
          </p:cNvSpPr>
          <p:nvPr>
            <p:ph idx="1"/>
          </p:nvPr>
        </p:nvSpPr>
        <p:spPr>
          <a:xfrm>
            <a:off x="271463" y="3962400"/>
            <a:ext cx="8609012" cy="2295525"/>
          </a:xfrm>
        </p:spPr>
        <p:txBody>
          <a:bodyPr/>
          <a:lstStyle/>
          <a:p>
            <a:pPr>
              <a:defRPr/>
            </a:pPr>
            <a:r>
              <a:rPr lang="en-US" sz="2000" i="1" dirty="0"/>
              <a:t>. . . my work, which I've done for a long time, was not pursued in order to gain the praise I now enjoy, but chiefly from a craving after knowledge, which I notice resides in me more than in most other men. And therewithal, whenever I found out anything remarkable, I have thought it my duty to put down my discovery on paper, so that all ingenious people might be informed thereof.</a:t>
            </a:r>
            <a:r>
              <a:rPr lang="en-US" sz="2000" dirty="0"/>
              <a:t> </a:t>
            </a:r>
          </a:p>
          <a:p>
            <a:pPr>
              <a:defRPr/>
            </a:pPr>
            <a:r>
              <a:rPr lang="en-US" sz="2000" dirty="0"/>
              <a:t>Antony van Leeuwenhoek. Letter of June 12, 1716 </a:t>
            </a:r>
          </a:p>
          <a:p>
            <a:pPr>
              <a:defRPr/>
            </a:pPr>
            <a:endParaRPr lang="en-US" sz="2000" dirty="0"/>
          </a:p>
        </p:txBody>
      </p:sp>
      <p:pic>
        <p:nvPicPr>
          <p:cNvPr id="83972" name="Picture 3" descr="leeuwenhoeksmall.jpg"/>
          <p:cNvPicPr>
            <a:picLocks noChangeAspect="1"/>
          </p:cNvPicPr>
          <p:nvPr/>
        </p:nvPicPr>
        <p:blipFill>
          <a:blip r:embed="rId2" cstate="print"/>
          <a:srcRect/>
          <a:stretch>
            <a:fillRect/>
          </a:stretch>
        </p:blipFill>
        <p:spPr bwMode="auto">
          <a:xfrm>
            <a:off x="3016329" y="869950"/>
            <a:ext cx="3384471" cy="3016250"/>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powerwall.jpg"/>
          <p:cNvPicPr>
            <a:picLocks noChangeAspect="1"/>
          </p:cNvPicPr>
          <p:nvPr/>
        </p:nvPicPr>
        <p:blipFill>
          <a:blip r:embed="rId2" cstate="print"/>
          <a:srcRect/>
          <a:stretch>
            <a:fillRect/>
          </a:stretch>
        </p:blipFill>
        <p:spPr bwMode="auto">
          <a:xfrm>
            <a:off x="0" y="1712913"/>
            <a:ext cx="9144000" cy="3432175"/>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0" y="0"/>
            <a:ext cx="7772400" cy="1143000"/>
          </a:xfrm>
        </p:spPr>
        <p:txBody>
          <a:bodyPr/>
          <a:lstStyle/>
          <a:p>
            <a:r>
              <a:rPr lang="en-US">
                <a:ea typeface="ＭＳ Ｐゴシック" pitchFamily="-108" charset="-128"/>
                <a:cs typeface="ＭＳ Ｐゴシック" pitchFamily="-108" charset="-128"/>
              </a:rPr>
              <a:t>How Did I Get Here?</a:t>
            </a:r>
          </a:p>
        </p:txBody>
      </p:sp>
      <p:sp>
        <p:nvSpPr>
          <p:cNvPr id="405507" name="Rectangle 3"/>
          <p:cNvSpPr>
            <a:spLocks noGrp="1" noChangeArrowheads="1"/>
          </p:cNvSpPr>
          <p:nvPr>
            <p:ph type="subTitle" idx="1"/>
          </p:nvPr>
        </p:nvSpPr>
        <p:spPr>
          <a:xfrm>
            <a:off x="269875" y="990600"/>
            <a:ext cx="8667750" cy="5065713"/>
          </a:xfrm>
        </p:spPr>
        <p:txBody>
          <a:bodyPr/>
          <a:lstStyle/>
          <a:p>
            <a:pPr algn="l"/>
            <a:r>
              <a:rPr lang="en-US" sz="2800" dirty="0">
                <a:ea typeface="ＭＳ Ｐゴシック" pitchFamily="-108" charset="-128"/>
                <a:cs typeface="ＭＳ Ｐゴシック" pitchFamily="-108" charset="-128"/>
              </a:rPr>
              <a:t>1989-92 - Prof of Medicine, Mathematics</a:t>
            </a:r>
          </a:p>
          <a:p>
            <a:pPr algn="l"/>
            <a:r>
              <a:rPr lang="en-US" sz="2800" dirty="0">
                <a:ea typeface="ＭＳ Ｐゴシック" pitchFamily="-108" charset="-128"/>
                <a:cs typeface="ＭＳ Ｐゴシック" pitchFamily="-108" charset="-128"/>
              </a:rPr>
              <a:t>1992 - Present - Prof of Computer Science, Bioengineering, Physics</a:t>
            </a:r>
          </a:p>
          <a:p>
            <a:pPr algn="l"/>
            <a:r>
              <a:rPr lang="en-US" sz="2800" dirty="0">
                <a:ea typeface="ＭＳ Ｐゴシック" pitchFamily="-108" charset="-128"/>
                <a:cs typeface="ＭＳ Ｐゴシック" pitchFamily="-108" charset="-128"/>
              </a:rPr>
              <a:t>1990 - Me, Rob MacLeod, 1 Ph.D. Student</a:t>
            </a:r>
          </a:p>
          <a:p>
            <a:pPr algn="l"/>
            <a:r>
              <a:rPr lang="en-US" sz="2800" dirty="0">
                <a:ea typeface="ＭＳ Ｐゴシック" pitchFamily="-108" charset="-128"/>
                <a:cs typeface="ＭＳ Ｐゴシック" pitchFamily="-108" charset="-128"/>
              </a:rPr>
              <a:t>1994 - SCI Group - 7 total, 5 Ph.D. students</a:t>
            </a:r>
          </a:p>
          <a:p>
            <a:pPr algn="l"/>
            <a:r>
              <a:rPr lang="en-US" sz="2800" dirty="0">
                <a:ea typeface="ＭＳ Ｐゴシック" pitchFamily="-108" charset="-128"/>
                <a:cs typeface="ＭＳ Ｐゴシック" pitchFamily="-108" charset="-128"/>
              </a:rPr>
              <a:t>1996 - Center for SCI - 15 total - 7 Ph.D. students</a:t>
            </a:r>
          </a:p>
          <a:p>
            <a:pPr algn="l"/>
            <a:r>
              <a:rPr lang="en-US" sz="2800" dirty="0">
                <a:ea typeface="ＭＳ Ｐゴシック" pitchFamily="-108" charset="-128"/>
                <a:cs typeface="ＭＳ Ｐゴシック" pitchFamily="-108" charset="-128"/>
              </a:rPr>
              <a:t>2000 - SCI Institute - 32 total - 10 Ph.D. students</a:t>
            </a:r>
          </a:p>
          <a:p>
            <a:pPr algn="l"/>
            <a:r>
              <a:rPr lang="en-US" sz="2800" dirty="0">
                <a:ea typeface="ＭＳ Ｐゴシック" pitchFamily="-108" charset="-128"/>
                <a:cs typeface="ＭＳ Ｐゴシック" pitchFamily="-108" charset="-128"/>
              </a:rPr>
              <a:t>2006 - SCI Institute - 105 total - 42 Ph.D. students</a:t>
            </a:r>
          </a:p>
          <a:p>
            <a:pPr algn="l"/>
            <a:r>
              <a:rPr lang="en-US" sz="2800" dirty="0">
                <a:ea typeface="ＭＳ Ｐゴシック" pitchFamily="-108" charset="-128"/>
                <a:cs typeface="ＭＳ Ｐゴシック" pitchFamily="-108" charset="-128"/>
              </a:rPr>
              <a:t>2009 - SCI Institute - 145 total - 60 Ph.D. students</a:t>
            </a:r>
          </a:p>
          <a:p>
            <a:pPr algn="l"/>
            <a:r>
              <a:rPr lang="en-US" sz="2800" dirty="0">
                <a:ea typeface="ＭＳ Ｐゴシック" pitchFamily="-108" charset="-128"/>
                <a:cs typeface="ＭＳ Ｐゴシック" pitchFamily="-108" charset="-128"/>
              </a:rPr>
              <a:t>2010 - SCI Institute - 170 total - 80 Ph.D. students</a:t>
            </a:r>
          </a:p>
          <a:p>
            <a:pPr algn="l"/>
            <a:endParaRPr lang="en-US" sz="2800" dirty="0">
              <a:ea typeface="ＭＳ Ｐゴシック" pitchFamily="-108" charset="-128"/>
              <a:cs typeface="ＭＳ Ｐゴシック" pitchFamily="-10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5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5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5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5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5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55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55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55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55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5" name="Line 3"/>
          <p:cNvSpPr>
            <a:spLocks noChangeShapeType="1"/>
          </p:cNvSpPr>
          <p:nvPr/>
        </p:nvSpPr>
        <p:spPr bwMode="auto">
          <a:xfrm rot="10800000" flipH="1">
            <a:off x="293688" y="6392863"/>
            <a:ext cx="8562975" cy="1587"/>
          </a:xfrm>
          <a:prstGeom prst="line">
            <a:avLst/>
          </a:prstGeom>
          <a:noFill/>
          <a:ln w="25400">
            <a:solidFill>
              <a:srgbClr val="969696"/>
            </a:solidFill>
            <a:round/>
            <a:headEnd/>
            <a:tailEnd/>
          </a:ln>
          <a:effectLst>
            <a:outerShdw blurRad="63500" dist="12700" dir="2700000" algn="ctr" rotWithShape="0">
              <a:schemeClr val="bg2">
                <a:alpha val="75000"/>
              </a:schemeClr>
            </a:outerShdw>
          </a:effectLst>
        </p:spPr>
        <p:txBody>
          <a:bodyPr>
            <a:prstTxWarp prst="textNoShape">
              <a:avLst/>
            </a:prstTxWarp>
          </a:bodyPr>
          <a:lstStyle/>
          <a:p>
            <a:pPr>
              <a:defRPr/>
            </a:pPr>
            <a:endParaRPr lang="en-US">
              <a:latin typeface="Helvetica" charset="0"/>
            </a:endParaRPr>
          </a:p>
        </p:txBody>
      </p:sp>
      <p:sp>
        <p:nvSpPr>
          <p:cNvPr id="704516" name="Rectangle 4"/>
          <p:cNvSpPr>
            <a:spLocks/>
          </p:cNvSpPr>
          <p:nvPr/>
        </p:nvSpPr>
        <p:spPr bwMode="auto">
          <a:xfrm>
            <a:off x="166688" y="6389688"/>
            <a:ext cx="8813800" cy="469900"/>
          </a:xfrm>
          <a:prstGeom prst="rect">
            <a:avLst/>
          </a:prstGeom>
          <a:noFill/>
          <a:ln w="12700">
            <a:noFill/>
            <a:miter lim="800000"/>
            <a:headEnd/>
            <a:tailEnd/>
          </a:ln>
        </p:spPr>
        <p:txBody>
          <a:bodyPr lIns="0" tIns="0" rIns="40639" bIns="0">
            <a:prstTxWarp prst="textNoShape">
              <a:avLst/>
            </a:prstTxWarp>
          </a:bodyPr>
          <a:lstStyle/>
          <a:p>
            <a:pPr marL="39688" eaLnBrk="1" hangingPunct="1">
              <a:defRPr/>
            </a:pPr>
            <a:r>
              <a:rPr lang="en-US" b="0">
                <a:solidFill>
                  <a:srgbClr val="969696"/>
                </a:solidFill>
                <a:effectLst>
                  <a:outerShdw blurRad="38100" dist="38100" dir="2700000" algn="tl">
                    <a:srgbClr val="000000"/>
                  </a:outerShdw>
                </a:effectLst>
                <a:latin typeface="Helvetica" pitchFamily="-110" charset="0"/>
                <a:ea typeface="Helvetica" pitchFamily="-110" charset="0"/>
                <a:cs typeface="Helvetica" pitchFamily="-110" charset="0"/>
                <a:sym typeface="Helvetica" pitchFamily="-110" charset="0"/>
              </a:rPr>
              <a:t>Scientific Computing and Imaging Institute, University of Utah</a:t>
            </a:r>
          </a:p>
        </p:txBody>
      </p:sp>
      <p:pic>
        <p:nvPicPr>
          <p:cNvPr id="84997" name="Picture 5"/>
          <p:cNvPicPr>
            <a:picLocks noChangeArrowheads="1"/>
          </p:cNvPicPr>
          <p:nvPr/>
        </p:nvPicPr>
        <p:blipFill>
          <a:blip r:embed="rId3"/>
          <a:srcRect/>
          <a:stretch>
            <a:fillRect/>
          </a:stretch>
        </p:blipFill>
        <p:spPr bwMode="auto">
          <a:xfrm>
            <a:off x="8115300" y="635000"/>
            <a:ext cx="838200" cy="368300"/>
          </a:xfrm>
          <a:prstGeom prst="rect">
            <a:avLst/>
          </a:prstGeom>
          <a:noFill/>
          <a:ln w="12700">
            <a:noFill/>
            <a:miter lim="800000"/>
            <a:headEnd/>
            <a:tailEnd/>
          </a:ln>
        </p:spPr>
      </p:pic>
      <p:grpSp>
        <p:nvGrpSpPr>
          <p:cNvPr id="2" name="Group 6"/>
          <p:cNvGrpSpPr>
            <a:grpSpLocks/>
          </p:cNvGrpSpPr>
          <p:nvPr/>
        </p:nvGrpSpPr>
        <p:grpSpPr bwMode="auto">
          <a:xfrm>
            <a:off x="5199063" y="2786063"/>
            <a:ext cx="1709737" cy="2346325"/>
            <a:chOff x="0" y="0"/>
            <a:chExt cx="1077" cy="1478"/>
          </a:xfrm>
        </p:grpSpPr>
        <p:pic>
          <p:nvPicPr>
            <p:cNvPr id="85012" name="Picture 7"/>
            <p:cNvPicPr>
              <a:picLocks noChangeArrowheads="1"/>
            </p:cNvPicPr>
            <p:nvPr/>
          </p:nvPicPr>
          <p:blipFill>
            <a:blip r:embed="rId4"/>
            <a:srcRect/>
            <a:stretch>
              <a:fillRect/>
            </a:stretch>
          </p:blipFill>
          <p:spPr bwMode="auto">
            <a:xfrm>
              <a:off x="0" y="0"/>
              <a:ext cx="1077" cy="1222"/>
            </a:xfrm>
            <a:prstGeom prst="rect">
              <a:avLst/>
            </a:prstGeom>
            <a:noFill/>
            <a:ln w="25400">
              <a:solidFill>
                <a:srgbClr val="000000"/>
              </a:solidFill>
              <a:miter lim="800000"/>
              <a:headEnd/>
              <a:tailEnd/>
            </a:ln>
          </p:spPr>
        </p:pic>
        <p:pic>
          <p:nvPicPr>
            <p:cNvPr id="85013" name="Picture 8"/>
            <p:cNvPicPr>
              <a:picLocks noChangeArrowheads="1"/>
            </p:cNvPicPr>
            <p:nvPr/>
          </p:nvPicPr>
          <p:blipFill>
            <a:blip r:embed="rId5"/>
            <a:srcRect/>
            <a:stretch>
              <a:fillRect/>
            </a:stretch>
          </p:blipFill>
          <p:spPr bwMode="auto">
            <a:xfrm>
              <a:off x="341" y="1188"/>
              <a:ext cx="401" cy="290"/>
            </a:xfrm>
            <a:prstGeom prst="rect">
              <a:avLst/>
            </a:prstGeom>
            <a:noFill/>
            <a:ln w="12700">
              <a:noFill/>
              <a:miter lim="800000"/>
              <a:headEnd/>
              <a:tailEnd/>
            </a:ln>
          </p:spPr>
        </p:pic>
      </p:grpSp>
      <p:pic>
        <p:nvPicPr>
          <p:cNvPr id="84999" name="Picture 9"/>
          <p:cNvPicPr>
            <a:picLocks noChangeArrowheads="1"/>
          </p:cNvPicPr>
          <p:nvPr/>
        </p:nvPicPr>
        <p:blipFill>
          <a:blip r:embed="rId6"/>
          <a:srcRect/>
          <a:stretch>
            <a:fillRect/>
          </a:stretch>
        </p:blipFill>
        <p:spPr bwMode="auto">
          <a:xfrm>
            <a:off x="1204913" y="4687888"/>
            <a:ext cx="2860675" cy="2170112"/>
          </a:xfrm>
          <a:prstGeom prst="rect">
            <a:avLst/>
          </a:prstGeom>
          <a:noFill/>
          <a:ln w="12700">
            <a:noFill/>
            <a:miter lim="800000"/>
            <a:headEnd/>
            <a:tailEnd/>
          </a:ln>
        </p:spPr>
      </p:pic>
      <p:sp>
        <p:nvSpPr>
          <p:cNvPr id="85000" name="Rectangle 10"/>
          <p:cNvSpPr>
            <a:spLocks/>
          </p:cNvSpPr>
          <p:nvPr/>
        </p:nvSpPr>
        <p:spPr bwMode="auto">
          <a:xfrm>
            <a:off x="5105400" y="4724400"/>
            <a:ext cx="838200" cy="2133600"/>
          </a:xfrm>
          <a:prstGeom prst="rect">
            <a:avLst/>
          </a:prstGeom>
          <a:solidFill>
            <a:srgbClr val="000000"/>
          </a:solidFill>
          <a:ln w="12700">
            <a:noFill/>
            <a:miter lim="800000"/>
            <a:headEnd/>
            <a:tailEnd/>
          </a:ln>
        </p:spPr>
        <p:txBody>
          <a:bodyPr lIns="0" tIns="0" rIns="0" bIns="0">
            <a:prstTxWarp prst="textNoShape">
              <a:avLst/>
            </a:prstTxWarp>
          </a:bodyPr>
          <a:lstStyle/>
          <a:p>
            <a:endParaRPr lang="en-US"/>
          </a:p>
        </p:txBody>
      </p:sp>
      <p:pic>
        <p:nvPicPr>
          <p:cNvPr id="85001" name="Picture 11"/>
          <p:cNvPicPr>
            <a:picLocks noChangeArrowheads="1"/>
          </p:cNvPicPr>
          <p:nvPr/>
        </p:nvPicPr>
        <p:blipFill>
          <a:blip r:embed="rId7"/>
          <a:srcRect/>
          <a:stretch>
            <a:fillRect/>
          </a:stretch>
        </p:blipFill>
        <p:spPr bwMode="auto">
          <a:xfrm>
            <a:off x="3327400" y="3124200"/>
            <a:ext cx="1868488" cy="1868488"/>
          </a:xfrm>
          <a:prstGeom prst="rect">
            <a:avLst/>
          </a:prstGeom>
          <a:noFill/>
          <a:ln w="12700">
            <a:noFill/>
            <a:miter lim="800000"/>
            <a:headEnd/>
            <a:tailEnd/>
          </a:ln>
        </p:spPr>
      </p:pic>
      <p:sp>
        <p:nvSpPr>
          <p:cNvPr id="704524" name="Rectangle 12"/>
          <p:cNvSpPr>
            <a:spLocks noGrp="1" noChangeArrowheads="1"/>
          </p:cNvSpPr>
          <p:nvPr>
            <p:ph type="title"/>
          </p:nvPr>
        </p:nvSpPr>
        <p:spPr>
          <a:xfrm>
            <a:off x="-12700" y="-39688"/>
            <a:ext cx="9067800" cy="801688"/>
          </a:xfrm>
        </p:spPr>
        <p:txBody>
          <a:bodyPr rIns="130176"/>
          <a:lstStyle/>
          <a:p>
            <a:pPr indent="0" eaLnBrk="1" hangingPunct="1">
              <a:defRPr/>
            </a:pPr>
            <a:r>
              <a:rPr lang="en-US" dirty="0">
                <a:sym typeface="Helvetica" pitchFamily="-110" charset="0"/>
              </a:rPr>
              <a:t>Visualization Everywhere</a:t>
            </a:r>
          </a:p>
        </p:txBody>
      </p:sp>
      <p:pic>
        <p:nvPicPr>
          <p:cNvPr id="85003" name="Picture 13"/>
          <p:cNvPicPr>
            <a:picLocks noChangeArrowheads="1"/>
          </p:cNvPicPr>
          <p:nvPr/>
        </p:nvPicPr>
        <p:blipFill>
          <a:blip r:embed="rId8"/>
          <a:srcRect/>
          <a:stretch>
            <a:fillRect/>
          </a:stretch>
        </p:blipFill>
        <p:spPr bwMode="auto">
          <a:xfrm>
            <a:off x="0" y="2530475"/>
            <a:ext cx="3352800" cy="2230438"/>
          </a:xfrm>
          <a:prstGeom prst="rect">
            <a:avLst/>
          </a:prstGeom>
          <a:noFill/>
          <a:ln w="12700">
            <a:noFill/>
            <a:miter lim="800000"/>
            <a:headEnd/>
            <a:tailEnd/>
          </a:ln>
        </p:spPr>
      </p:pic>
      <p:pic>
        <p:nvPicPr>
          <p:cNvPr id="85004" name="Picture 14"/>
          <p:cNvPicPr>
            <a:picLocks noChangeArrowheads="1"/>
          </p:cNvPicPr>
          <p:nvPr/>
        </p:nvPicPr>
        <p:blipFill>
          <a:blip r:embed="rId9"/>
          <a:srcRect/>
          <a:stretch>
            <a:fillRect/>
          </a:stretch>
        </p:blipFill>
        <p:spPr bwMode="auto">
          <a:xfrm>
            <a:off x="5486400" y="4733925"/>
            <a:ext cx="3657600" cy="2124075"/>
          </a:xfrm>
          <a:prstGeom prst="rect">
            <a:avLst/>
          </a:prstGeom>
          <a:noFill/>
          <a:ln w="12700">
            <a:noFill/>
            <a:miter lim="800000"/>
            <a:headEnd/>
            <a:tailEnd/>
          </a:ln>
        </p:spPr>
      </p:pic>
      <p:pic>
        <p:nvPicPr>
          <p:cNvPr id="85005" name="Picture 15"/>
          <p:cNvPicPr>
            <a:picLocks noChangeArrowheads="1"/>
          </p:cNvPicPr>
          <p:nvPr/>
        </p:nvPicPr>
        <p:blipFill>
          <a:blip r:embed="rId10"/>
          <a:srcRect/>
          <a:stretch>
            <a:fillRect/>
          </a:stretch>
        </p:blipFill>
        <p:spPr bwMode="auto">
          <a:xfrm>
            <a:off x="0" y="990600"/>
            <a:ext cx="2362200" cy="2149475"/>
          </a:xfrm>
          <a:prstGeom prst="rect">
            <a:avLst/>
          </a:prstGeom>
          <a:noFill/>
          <a:ln w="12700">
            <a:noFill/>
            <a:miter lim="800000"/>
            <a:headEnd/>
            <a:tailEnd/>
          </a:ln>
        </p:spPr>
      </p:pic>
      <p:pic>
        <p:nvPicPr>
          <p:cNvPr id="85006" name="Picture 16"/>
          <p:cNvPicPr>
            <a:picLocks noChangeArrowheads="1"/>
          </p:cNvPicPr>
          <p:nvPr/>
        </p:nvPicPr>
        <p:blipFill>
          <a:blip r:embed="rId11"/>
          <a:srcRect/>
          <a:stretch>
            <a:fillRect/>
          </a:stretch>
        </p:blipFill>
        <p:spPr bwMode="auto">
          <a:xfrm>
            <a:off x="2362200" y="990600"/>
            <a:ext cx="2362200" cy="2149475"/>
          </a:xfrm>
          <a:prstGeom prst="rect">
            <a:avLst/>
          </a:prstGeom>
          <a:noFill/>
          <a:ln w="12700">
            <a:noFill/>
            <a:miter lim="800000"/>
            <a:headEnd/>
            <a:tailEnd/>
          </a:ln>
        </p:spPr>
      </p:pic>
      <p:pic>
        <p:nvPicPr>
          <p:cNvPr id="85007" name="Picture 17"/>
          <p:cNvPicPr>
            <a:picLocks noChangeArrowheads="1"/>
          </p:cNvPicPr>
          <p:nvPr/>
        </p:nvPicPr>
        <p:blipFill>
          <a:blip r:embed="rId12"/>
          <a:srcRect/>
          <a:stretch>
            <a:fillRect/>
          </a:stretch>
        </p:blipFill>
        <p:spPr bwMode="auto">
          <a:xfrm>
            <a:off x="3689350" y="4724400"/>
            <a:ext cx="1960563" cy="2133600"/>
          </a:xfrm>
          <a:prstGeom prst="rect">
            <a:avLst/>
          </a:prstGeom>
          <a:noFill/>
          <a:ln w="12700">
            <a:noFill/>
            <a:miter lim="800000"/>
            <a:headEnd/>
            <a:tailEnd/>
          </a:ln>
        </p:spPr>
      </p:pic>
      <p:pic>
        <p:nvPicPr>
          <p:cNvPr id="85008" name="Picture 18"/>
          <p:cNvPicPr>
            <a:picLocks noChangeArrowheads="1"/>
          </p:cNvPicPr>
          <p:nvPr/>
        </p:nvPicPr>
        <p:blipFill>
          <a:blip r:embed="rId13"/>
          <a:srcRect/>
          <a:stretch>
            <a:fillRect/>
          </a:stretch>
        </p:blipFill>
        <p:spPr bwMode="auto">
          <a:xfrm>
            <a:off x="0" y="4657725"/>
            <a:ext cx="1452563" cy="2200275"/>
          </a:xfrm>
          <a:prstGeom prst="rect">
            <a:avLst/>
          </a:prstGeom>
          <a:noFill/>
          <a:ln w="12700">
            <a:noFill/>
            <a:miter lim="800000"/>
            <a:headEnd/>
            <a:tailEnd/>
          </a:ln>
        </p:spPr>
      </p:pic>
      <p:pic>
        <p:nvPicPr>
          <p:cNvPr id="85009" name="Picture 19"/>
          <p:cNvPicPr>
            <a:picLocks noChangeArrowheads="1"/>
          </p:cNvPicPr>
          <p:nvPr/>
        </p:nvPicPr>
        <p:blipFill>
          <a:blip r:embed="rId14"/>
          <a:srcRect/>
          <a:stretch>
            <a:fillRect/>
          </a:stretch>
        </p:blipFill>
        <p:spPr bwMode="auto">
          <a:xfrm>
            <a:off x="6938963" y="3113088"/>
            <a:ext cx="1711325" cy="1616075"/>
          </a:xfrm>
          <a:prstGeom prst="rect">
            <a:avLst/>
          </a:prstGeom>
          <a:noFill/>
          <a:ln w="12700">
            <a:noFill/>
            <a:miter lim="800000"/>
            <a:headEnd/>
            <a:tailEnd/>
          </a:ln>
        </p:spPr>
      </p:pic>
      <p:pic>
        <p:nvPicPr>
          <p:cNvPr id="85010" name="Picture 20"/>
          <p:cNvPicPr>
            <a:picLocks noChangeArrowheads="1"/>
          </p:cNvPicPr>
          <p:nvPr/>
        </p:nvPicPr>
        <p:blipFill>
          <a:blip r:embed="rId15"/>
          <a:srcRect/>
          <a:stretch>
            <a:fillRect/>
          </a:stretch>
        </p:blipFill>
        <p:spPr bwMode="auto">
          <a:xfrm>
            <a:off x="4733925" y="979488"/>
            <a:ext cx="2368550" cy="1824037"/>
          </a:xfrm>
          <a:prstGeom prst="rect">
            <a:avLst/>
          </a:prstGeom>
          <a:noFill/>
          <a:ln w="12700">
            <a:noFill/>
            <a:miter lim="800000"/>
            <a:headEnd/>
            <a:tailEnd/>
          </a:ln>
        </p:spPr>
      </p:pic>
      <p:pic>
        <p:nvPicPr>
          <p:cNvPr id="85011" name="Picture 21"/>
          <p:cNvPicPr>
            <a:picLocks noChangeArrowheads="1"/>
          </p:cNvPicPr>
          <p:nvPr/>
        </p:nvPicPr>
        <p:blipFill>
          <a:blip r:embed="rId16"/>
          <a:srcRect/>
          <a:stretch>
            <a:fillRect/>
          </a:stretch>
        </p:blipFill>
        <p:spPr bwMode="auto">
          <a:xfrm>
            <a:off x="6950075" y="944563"/>
            <a:ext cx="2193925" cy="2195512"/>
          </a:xfrm>
          <a:prstGeom prst="rect">
            <a:avLst/>
          </a:prstGeom>
          <a:noFill/>
          <a:ln w="12700">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9" name="Line 3"/>
          <p:cNvSpPr>
            <a:spLocks noChangeShapeType="1"/>
          </p:cNvSpPr>
          <p:nvPr/>
        </p:nvSpPr>
        <p:spPr bwMode="auto">
          <a:xfrm rot="10800000" flipH="1">
            <a:off x="293688" y="6392863"/>
            <a:ext cx="8562975" cy="1587"/>
          </a:xfrm>
          <a:prstGeom prst="line">
            <a:avLst/>
          </a:prstGeom>
          <a:noFill/>
          <a:ln w="25400">
            <a:solidFill>
              <a:srgbClr val="969696"/>
            </a:solidFill>
            <a:round/>
            <a:headEnd/>
            <a:tailEnd/>
          </a:ln>
          <a:effectLst>
            <a:outerShdw blurRad="63500" dist="12700" dir="2700000" algn="ctr" rotWithShape="0">
              <a:schemeClr val="bg2">
                <a:alpha val="75000"/>
              </a:schemeClr>
            </a:outerShdw>
          </a:effectLst>
        </p:spPr>
        <p:txBody>
          <a:bodyPr>
            <a:prstTxWarp prst="textNoShape">
              <a:avLst/>
            </a:prstTxWarp>
          </a:bodyPr>
          <a:lstStyle/>
          <a:p>
            <a:pPr>
              <a:defRPr/>
            </a:pPr>
            <a:endParaRPr lang="en-US">
              <a:latin typeface="Helvetica" charset="0"/>
            </a:endParaRPr>
          </a:p>
        </p:txBody>
      </p:sp>
      <p:sp>
        <p:nvSpPr>
          <p:cNvPr id="705540" name="Rectangle 4"/>
          <p:cNvSpPr>
            <a:spLocks/>
          </p:cNvSpPr>
          <p:nvPr/>
        </p:nvSpPr>
        <p:spPr bwMode="auto">
          <a:xfrm>
            <a:off x="166688" y="6389688"/>
            <a:ext cx="8813800" cy="469900"/>
          </a:xfrm>
          <a:prstGeom prst="rect">
            <a:avLst/>
          </a:prstGeom>
          <a:noFill/>
          <a:ln w="12700">
            <a:noFill/>
            <a:miter lim="800000"/>
            <a:headEnd/>
            <a:tailEnd/>
          </a:ln>
        </p:spPr>
        <p:txBody>
          <a:bodyPr lIns="0" tIns="0" rIns="40639" bIns="0">
            <a:prstTxWarp prst="textNoShape">
              <a:avLst/>
            </a:prstTxWarp>
          </a:bodyPr>
          <a:lstStyle/>
          <a:p>
            <a:pPr marL="39688" eaLnBrk="1" hangingPunct="1">
              <a:defRPr/>
            </a:pPr>
            <a:r>
              <a:rPr lang="en-US" b="0">
                <a:solidFill>
                  <a:srgbClr val="969696"/>
                </a:solidFill>
                <a:effectLst>
                  <a:outerShdw blurRad="38100" dist="38100" dir="2700000" algn="tl">
                    <a:srgbClr val="000000"/>
                  </a:outerShdw>
                </a:effectLst>
                <a:latin typeface="Helvetica" pitchFamily="-110" charset="0"/>
                <a:ea typeface="Helvetica" pitchFamily="-110" charset="0"/>
                <a:cs typeface="Helvetica" pitchFamily="-110" charset="0"/>
                <a:sym typeface="Helvetica" pitchFamily="-110" charset="0"/>
              </a:rPr>
              <a:t>Scientific Computing and Imaging Institute, University of Utah</a:t>
            </a:r>
          </a:p>
        </p:txBody>
      </p:sp>
      <p:pic>
        <p:nvPicPr>
          <p:cNvPr id="87045" name="Picture 5"/>
          <p:cNvPicPr>
            <a:picLocks noChangeArrowheads="1"/>
          </p:cNvPicPr>
          <p:nvPr/>
        </p:nvPicPr>
        <p:blipFill>
          <a:blip r:embed="rId3"/>
          <a:srcRect/>
          <a:stretch>
            <a:fillRect/>
          </a:stretch>
        </p:blipFill>
        <p:spPr bwMode="auto">
          <a:xfrm>
            <a:off x="8115300" y="635000"/>
            <a:ext cx="838200" cy="368300"/>
          </a:xfrm>
          <a:prstGeom prst="rect">
            <a:avLst/>
          </a:prstGeom>
          <a:noFill/>
          <a:ln w="12700">
            <a:noFill/>
            <a:miter lim="800000"/>
            <a:headEnd/>
            <a:tailEnd/>
          </a:ln>
        </p:spPr>
      </p:pic>
      <p:pic>
        <p:nvPicPr>
          <p:cNvPr id="87046" name="Picture 6"/>
          <p:cNvPicPr>
            <a:picLocks noChangeArrowheads="1"/>
          </p:cNvPicPr>
          <p:nvPr/>
        </p:nvPicPr>
        <p:blipFill>
          <a:blip r:embed="rId4"/>
          <a:srcRect/>
          <a:stretch>
            <a:fillRect/>
          </a:stretch>
        </p:blipFill>
        <p:spPr bwMode="auto">
          <a:xfrm>
            <a:off x="7061200" y="2782888"/>
            <a:ext cx="2082800" cy="2630487"/>
          </a:xfrm>
          <a:prstGeom prst="rect">
            <a:avLst/>
          </a:prstGeom>
          <a:noFill/>
          <a:ln w="12700">
            <a:noFill/>
            <a:miter lim="800000"/>
            <a:headEnd/>
            <a:tailEnd/>
          </a:ln>
        </p:spPr>
      </p:pic>
      <p:pic>
        <p:nvPicPr>
          <p:cNvPr id="87047" name="Picture 7"/>
          <p:cNvPicPr>
            <a:picLocks noChangeArrowheads="1"/>
          </p:cNvPicPr>
          <p:nvPr/>
        </p:nvPicPr>
        <p:blipFill>
          <a:blip r:embed="rId5"/>
          <a:srcRect/>
          <a:stretch>
            <a:fillRect/>
          </a:stretch>
        </p:blipFill>
        <p:spPr bwMode="auto">
          <a:xfrm>
            <a:off x="12700" y="2327275"/>
            <a:ext cx="5334000" cy="1971675"/>
          </a:xfrm>
          <a:prstGeom prst="rect">
            <a:avLst/>
          </a:prstGeom>
          <a:noFill/>
          <a:ln w="12700">
            <a:noFill/>
            <a:miter lim="800000"/>
            <a:headEnd/>
            <a:tailEnd/>
          </a:ln>
        </p:spPr>
      </p:pic>
      <p:pic>
        <p:nvPicPr>
          <p:cNvPr id="87048" name="Picture 8"/>
          <p:cNvPicPr>
            <a:picLocks noChangeArrowheads="1"/>
          </p:cNvPicPr>
          <p:nvPr/>
        </p:nvPicPr>
        <p:blipFill>
          <a:blip r:embed="rId6"/>
          <a:srcRect/>
          <a:stretch>
            <a:fillRect/>
          </a:stretch>
        </p:blipFill>
        <p:spPr bwMode="auto">
          <a:xfrm>
            <a:off x="2554288" y="5510213"/>
            <a:ext cx="1489075" cy="1347787"/>
          </a:xfrm>
          <a:prstGeom prst="rect">
            <a:avLst/>
          </a:prstGeom>
          <a:noFill/>
          <a:ln w="12700">
            <a:noFill/>
            <a:miter lim="800000"/>
            <a:headEnd/>
            <a:tailEnd/>
          </a:ln>
        </p:spPr>
      </p:pic>
      <p:pic>
        <p:nvPicPr>
          <p:cNvPr id="87049" name="Picture 9"/>
          <p:cNvPicPr>
            <a:picLocks noChangeArrowheads="1"/>
          </p:cNvPicPr>
          <p:nvPr/>
        </p:nvPicPr>
        <p:blipFill>
          <a:blip r:embed="rId7"/>
          <a:srcRect/>
          <a:stretch>
            <a:fillRect/>
          </a:stretch>
        </p:blipFill>
        <p:spPr bwMode="auto">
          <a:xfrm>
            <a:off x="5140325" y="655638"/>
            <a:ext cx="1689100" cy="1689100"/>
          </a:xfrm>
          <a:prstGeom prst="rect">
            <a:avLst/>
          </a:prstGeom>
          <a:noFill/>
          <a:ln w="12700">
            <a:noFill/>
            <a:miter lim="800000"/>
            <a:headEnd/>
            <a:tailEnd/>
          </a:ln>
        </p:spPr>
      </p:pic>
      <p:sp>
        <p:nvSpPr>
          <p:cNvPr id="705546" name="Rectangle 10"/>
          <p:cNvSpPr>
            <a:spLocks noGrp="1" noChangeArrowheads="1"/>
          </p:cNvSpPr>
          <p:nvPr>
            <p:ph type="title"/>
          </p:nvPr>
        </p:nvSpPr>
        <p:spPr>
          <a:xfrm>
            <a:off x="0" y="-3175"/>
            <a:ext cx="9067800" cy="688975"/>
          </a:xfrm>
        </p:spPr>
        <p:txBody>
          <a:bodyPr rIns="130176">
            <a:normAutofit fontScale="90000"/>
          </a:bodyPr>
          <a:lstStyle/>
          <a:p>
            <a:pPr indent="0" eaLnBrk="1" hangingPunct="1">
              <a:defRPr/>
            </a:pPr>
            <a:r>
              <a:rPr lang="en-US" dirty="0">
                <a:sym typeface="Helvetica" pitchFamily="-110" charset="0"/>
              </a:rPr>
              <a:t>Visualization Everywhere </a:t>
            </a:r>
          </a:p>
        </p:txBody>
      </p:sp>
      <p:grpSp>
        <p:nvGrpSpPr>
          <p:cNvPr id="2" name="Group 11"/>
          <p:cNvGrpSpPr>
            <a:grpSpLocks/>
          </p:cNvGrpSpPr>
          <p:nvPr/>
        </p:nvGrpSpPr>
        <p:grpSpPr bwMode="auto">
          <a:xfrm>
            <a:off x="0" y="619125"/>
            <a:ext cx="5362575" cy="1720850"/>
            <a:chOff x="0" y="0"/>
            <a:chExt cx="3378" cy="1084"/>
          </a:xfrm>
        </p:grpSpPr>
        <p:pic>
          <p:nvPicPr>
            <p:cNvPr id="87060" name="Picture 12"/>
            <p:cNvPicPr>
              <a:picLocks noChangeArrowheads="1"/>
            </p:cNvPicPr>
            <p:nvPr/>
          </p:nvPicPr>
          <p:blipFill>
            <a:blip r:embed="rId8"/>
            <a:srcRect/>
            <a:stretch>
              <a:fillRect/>
            </a:stretch>
          </p:blipFill>
          <p:spPr bwMode="auto">
            <a:xfrm>
              <a:off x="0" y="25"/>
              <a:ext cx="3378" cy="1059"/>
            </a:xfrm>
            <a:prstGeom prst="rect">
              <a:avLst/>
            </a:prstGeom>
            <a:noFill/>
            <a:ln w="12700">
              <a:noFill/>
              <a:miter lim="800000"/>
              <a:headEnd/>
              <a:tailEnd/>
            </a:ln>
          </p:spPr>
        </p:pic>
        <p:sp>
          <p:nvSpPr>
            <p:cNvPr id="87061" name="Rectangle 13"/>
            <p:cNvSpPr>
              <a:spLocks/>
            </p:cNvSpPr>
            <p:nvPr/>
          </p:nvSpPr>
          <p:spPr bwMode="auto">
            <a:xfrm>
              <a:off x="230" y="29"/>
              <a:ext cx="789" cy="192"/>
            </a:xfrm>
            <a:prstGeom prst="rect">
              <a:avLst/>
            </a:prstGeom>
            <a:noFill/>
            <a:ln w="12700">
              <a:noFill/>
              <a:miter lim="800000"/>
              <a:headEnd/>
              <a:tailEnd/>
            </a:ln>
          </p:spPr>
          <p:txBody>
            <a:bodyPr wrap="none" lIns="0" tIns="0" rIns="40639" bIns="0">
              <a:prstTxWarp prst="textNoShape">
                <a:avLst/>
              </a:prstTxWarp>
              <a:spAutoFit/>
            </a:bodyPr>
            <a:lstStyle/>
            <a:p>
              <a:pPr marL="39688" algn="l" eaLnBrk="1" hangingPunct="1"/>
              <a:r>
                <a:rPr lang="en-US" sz="2000">
                  <a:solidFill>
                    <a:srgbClr val="800080"/>
                  </a:solidFill>
                  <a:latin typeface="Arial" pitchFamily="-108" charset="0"/>
                  <a:ea typeface="Arial" pitchFamily="-108" charset="0"/>
                  <a:cs typeface="Arial" pitchFamily="-108" charset="0"/>
                  <a:sym typeface="Arial" pitchFamily="-108" charset="0"/>
                </a:rPr>
                <a:t>“VisTrail”</a:t>
              </a:r>
            </a:p>
          </p:txBody>
        </p:sp>
        <p:sp>
          <p:nvSpPr>
            <p:cNvPr id="87062" name="Rectangle 14"/>
            <p:cNvSpPr>
              <a:spLocks/>
            </p:cNvSpPr>
            <p:nvPr/>
          </p:nvSpPr>
          <p:spPr bwMode="auto">
            <a:xfrm>
              <a:off x="2460" y="0"/>
              <a:ext cx="878" cy="192"/>
            </a:xfrm>
            <a:prstGeom prst="rect">
              <a:avLst/>
            </a:prstGeom>
            <a:noFill/>
            <a:ln w="12700">
              <a:noFill/>
              <a:miter lim="800000"/>
              <a:headEnd/>
              <a:tailEnd/>
            </a:ln>
          </p:spPr>
          <p:txBody>
            <a:bodyPr wrap="none" lIns="0" tIns="0" rIns="40639" bIns="0">
              <a:prstTxWarp prst="textNoShape">
                <a:avLst/>
              </a:prstTxWarp>
              <a:spAutoFit/>
            </a:bodyPr>
            <a:lstStyle/>
            <a:p>
              <a:pPr marL="39688" algn="l" eaLnBrk="1" hangingPunct="1"/>
              <a:r>
                <a:rPr lang="en-US" sz="2000">
                  <a:solidFill>
                    <a:srgbClr val="800080"/>
                  </a:solidFill>
                  <a:latin typeface="Arial" pitchFamily="-108" charset="0"/>
                  <a:ea typeface="Arial" pitchFamily="-108" charset="0"/>
                  <a:cs typeface="Arial" pitchFamily="-108" charset="0"/>
                  <a:sym typeface="Arial" pitchFamily="-108" charset="0"/>
                </a:rPr>
                <a:t>“Dataflow”</a:t>
              </a:r>
            </a:p>
          </p:txBody>
        </p:sp>
      </p:grpSp>
      <p:pic>
        <p:nvPicPr>
          <p:cNvPr id="87052" name="Picture 15"/>
          <p:cNvPicPr>
            <a:picLocks noChangeArrowheads="1"/>
          </p:cNvPicPr>
          <p:nvPr/>
        </p:nvPicPr>
        <p:blipFill>
          <a:blip r:embed="rId9"/>
          <a:srcRect/>
          <a:stretch>
            <a:fillRect/>
          </a:stretch>
        </p:blipFill>
        <p:spPr bwMode="auto">
          <a:xfrm>
            <a:off x="6835775" y="679450"/>
            <a:ext cx="2308225" cy="2212975"/>
          </a:xfrm>
          <a:prstGeom prst="rect">
            <a:avLst/>
          </a:prstGeom>
          <a:noFill/>
          <a:ln w="12700">
            <a:noFill/>
            <a:miter lim="800000"/>
            <a:headEnd/>
            <a:tailEnd/>
          </a:ln>
        </p:spPr>
      </p:pic>
      <p:pic>
        <p:nvPicPr>
          <p:cNvPr id="87053" name="Picture 16"/>
          <p:cNvPicPr>
            <a:picLocks noChangeArrowheads="1"/>
          </p:cNvPicPr>
          <p:nvPr/>
        </p:nvPicPr>
        <p:blipFill>
          <a:blip r:embed="rId10"/>
          <a:srcRect/>
          <a:stretch>
            <a:fillRect/>
          </a:stretch>
        </p:blipFill>
        <p:spPr bwMode="auto">
          <a:xfrm>
            <a:off x="2555875" y="2355850"/>
            <a:ext cx="2416175" cy="3443288"/>
          </a:xfrm>
          <a:prstGeom prst="rect">
            <a:avLst/>
          </a:prstGeom>
          <a:noFill/>
          <a:ln w="12700">
            <a:noFill/>
            <a:miter lim="800000"/>
            <a:headEnd/>
            <a:tailEnd/>
          </a:ln>
        </p:spPr>
      </p:pic>
      <p:pic>
        <p:nvPicPr>
          <p:cNvPr id="87054" name="Picture 17"/>
          <p:cNvPicPr>
            <a:picLocks noChangeArrowheads="1"/>
          </p:cNvPicPr>
          <p:nvPr/>
        </p:nvPicPr>
        <p:blipFill>
          <a:blip r:embed="rId11"/>
          <a:srcRect/>
          <a:stretch>
            <a:fillRect/>
          </a:stretch>
        </p:blipFill>
        <p:spPr bwMode="auto">
          <a:xfrm>
            <a:off x="7080250" y="4794250"/>
            <a:ext cx="2063750" cy="2063750"/>
          </a:xfrm>
          <a:prstGeom prst="rect">
            <a:avLst/>
          </a:prstGeom>
          <a:noFill/>
          <a:ln w="12700">
            <a:noFill/>
            <a:miter lim="800000"/>
            <a:headEnd/>
            <a:tailEnd/>
          </a:ln>
        </p:spPr>
      </p:pic>
      <p:pic>
        <p:nvPicPr>
          <p:cNvPr id="87055" name="Picture 18"/>
          <p:cNvPicPr>
            <a:picLocks noChangeArrowheads="1"/>
          </p:cNvPicPr>
          <p:nvPr/>
        </p:nvPicPr>
        <p:blipFill>
          <a:blip r:embed="rId12"/>
          <a:srcRect/>
          <a:stretch>
            <a:fillRect/>
          </a:stretch>
        </p:blipFill>
        <p:spPr bwMode="auto">
          <a:xfrm>
            <a:off x="0" y="3924300"/>
            <a:ext cx="2554288" cy="2933700"/>
          </a:xfrm>
          <a:prstGeom prst="rect">
            <a:avLst/>
          </a:prstGeom>
          <a:noFill/>
          <a:ln w="12700">
            <a:noFill/>
            <a:miter lim="800000"/>
            <a:headEnd/>
            <a:tailEnd/>
          </a:ln>
        </p:spPr>
      </p:pic>
      <p:pic>
        <p:nvPicPr>
          <p:cNvPr id="87056" name="Picture 19"/>
          <p:cNvPicPr>
            <a:picLocks noChangeArrowheads="1"/>
          </p:cNvPicPr>
          <p:nvPr/>
        </p:nvPicPr>
        <p:blipFill>
          <a:blip r:embed="rId13"/>
          <a:srcRect/>
          <a:stretch>
            <a:fillRect/>
          </a:stretch>
        </p:blipFill>
        <p:spPr bwMode="auto">
          <a:xfrm>
            <a:off x="5043488" y="3795713"/>
            <a:ext cx="1790700" cy="1822450"/>
          </a:xfrm>
          <a:prstGeom prst="rect">
            <a:avLst/>
          </a:prstGeom>
          <a:noFill/>
          <a:ln w="12700">
            <a:noFill/>
            <a:miter lim="800000"/>
            <a:headEnd/>
            <a:tailEnd/>
          </a:ln>
        </p:spPr>
      </p:pic>
      <p:pic>
        <p:nvPicPr>
          <p:cNvPr id="87057" name="Picture 20"/>
          <p:cNvPicPr>
            <a:picLocks noChangeArrowheads="1"/>
          </p:cNvPicPr>
          <p:nvPr/>
        </p:nvPicPr>
        <p:blipFill>
          <a:blip r:embed="rId14"/>
          <a:srcRect/>
          <a:stretch>
            <a:fillRect/>
          </a:stretch>
        </p:blipFill>
        <p:spPr bwMode="auto">
          <a:xfrm>
            <a:off x="5581650" y="5468938"/>
            <a:ext cx="1514475" cy="1389062"/>
          </a:xfrm>
          <a:prstGeom prst="rect">
            <a:avLst/>
          </a:prstGeom>
          <a:noFill/>
          <a:ln w="12700">
            <a:noFill/>
            <a:miter lim="800000"/>
            <a:headEnd/>
            <a:tailEnd/>
          </a:ln>
        </p:spPr>
      </p:pic>
      <p:pic>
        <p:nvPicPr>
          <p:cNvPr id="87058" name="Picture 21"/>
          <p:cNvPicPr>
            <a:picLocks noChangeArrowheads="1"/>
          </p:cNvPicPr>
          <p:nvPr/>
        </p:nvPicPr>
        <p:blipFill>
          <a:blip r:embed="rId15"/>
          <a:srcRect/>
          <a:stretch>
            <a:fillRect/>
          </a:stretch>
        </p:blipFill>
        <p:spPr bwMode="auto">
          <a:xfrm>
            <a:off x="3941763" y="5532438"/>
            <a:ext cx="1638300" cy="1325562"/>
          </a:xfrm>
          <a:prstGeom prst="rect">
            <a:avLst/>
          </a:prstGeom>
          <a:noFill/>
          <a:ln w="12700">
            <a:noFill/>
            <a:miter lim="800000"/>
            <a:headEnd/>
            <a:tailEnd/>
          </a:ln>
        </p:spPr>
      </p:pic>
      <p:pic>
        <p:nvPicPr>
          <p:cNvPr id="87059" name="Picture 22"/>
          <p:cNvPicPr>
            <a:picLocks noChangeArrowheads="1"/>
          </p:cNvPicPr>
          <p:nvPr/>
        </p:nvPicPr>
        <p:blipFill>
          <a:blip r:embed="rId16"/>
          <a:srcRect/>
          <a:stretch>
            <a:fillRect/>
          </a:stretch>
        </p:blipFill>
        <p:spPr bwMode="auto">
          <a:xfrm>
            <a:off x="4940300" y="2301875"/>
            <a:ext cx="2205038" cy="1649413"/>
          </a:xfrm>
          <a:prstGeom prst="rect">
            <a:avLst/>
          </a:prstGeom>
          <a:noFill/>
          <a:ln w="12700">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 y="0"/>
            <a:ext cx="8916989" cy="6243638"/>
          </a:xfrm>
        </p:spPr>
        <p:txBody>
          <a:bodyPr/>
          <a:lstStyle/>
          <a:p>
            <a:pPr>
              <a:defRPr/>
            </a:pPr>
            <a:r>
              <a:rPr lang="en-US" dirty="0"/>
              <a:t> </a:t>
            </a:r>
            <a:r>
              <a:rPr lang="en-US" dirty="0">
                <a:solidFill>
                  <a:srgbClr val="FFFF00"/>
                </a:solidFill>
                <a:effectLst>
                  <a:outerShdw blurRad="38100" dist="38100" dir="2700000" algn="tl">
                    <a:srgbClr val="000000">
                      <a:alpha val="43137"/>
                    </a:srgbClr>
                  </a:outerShdw>
                </a:effectLst>
              </a:rPr>
              <a:t>ImageVis3D - Mobile</a:t>
            </a:r>
          </a:p>
        </p:txBody>
      </p:sp>
      <p:pic>
        <p:nvPicPr>
          <p:cNvPr id="94211" name="Picture 2" descr="I3M_Photo1.jpg"/>
          <p:cNvPicPr>
            <a:picLocks noChangeAspect="1"/>
          </p:cNvPicPr>
          <p:nvPr/>
        </p:nvPicPr>
        <p:blipFill>
          <a:blip r:embed="rId4" cstate="print"/>
          <a:srcRect/>
          <a:stretch>
            <a:fillRect/>
          </a:stretch>
        </p:blipFill>
        <p:spPr bwMode="auto">
          <a:xfrm>
            <a:off x="0" y="666750"/>
            <a:ext cx="5160963" cy="3870325"/>
          </a:xfrm>
          <a:prstGeom prst="rect">
            <a:avLst/>
          </a:prstGeom>
          <a:noFill/>
          <a:ln w="9525">
            <a:noFill/>
            <a:miter lim="800000"/>
            <a:headEnd/>
            <a:tailEnd/>
          </a:ln>
        </p:spPr>
      </p:pic>
      <p:pic>
        <p:nvPicPr>
          <p:cNvPr id="94212" name="Picture 6" descr="Sharing.png"/>
          <p:cNvPicPr>
            <a:picLocks noChangeAspect="1"/>
          </p:cNvPicPr>
          <p:nvPr/>
        </p:nvPicPr>
        <p:blipFill>
          <a:blip r:embed="rId5" cstate="print"/>
          <a:srcRect/>
          <a:stretch>
            <a:fillRect/>
          </a:stretch>
        </p:blipFill>
        <p:spPr bwMode="auto">
          <a:xfrm>
            <a:off x="3878263" y="1038225"/>
            <a:ext cx="5265737" cy="2911475"/>
          </a:xfrm>
          <a:prstGeom prst="rect">
            <a:avLst/>
          </a:prstGeom>
          <a:noFill/>
          <a:ln w="9525">
            <a:noFill/>
            <a:miter lim="800000"/>
            <a:headEnd/>
            <a:tailEnd/>
          </a:ln>
        </p:spPr>
      </p:pic>
      <p:pic>
        <p:nvPicPr>
          <p:cNvPr id="94213" name="Picture 7" descr="IV3D-IV3DM.png"/>
          <p:cNvPicPr>
            <a:picLocks noChangeAspect="1"/>
          </p:cNvPicPr>
          <p:nvPr/>
        </p:nvPicPr>
        <p:blipFill>
          <a:blip r:embed="rId6" cstate="print"/>
          <a:srcRect/>
          <a:stretch>
            <a:fillRect/>
          </a:stretch>
        </p:blipFill>
        <p:spPr bwMode="auto">
          <a:xfrm>
            <a:off x="0" y="3479800"/>
            <a:ext cx="9144000" cy="3378200"/>
          </a:xfrm>
          <a:prstGeom prst="rect">
            <a:avLst/>
          </a:prstGeom>
          <a:noFill/>
          <a:ln w="9525">
            <a:noFill/>
            <a:miter lim="800000"/>
            <a:headEnd/>
            <a:tailEnd/>
          </a:ln>
        </p:spPr>
      </p:pic>
      <p:pic>
        <p:nvPicPr>
          <p:cNvPr id="94214" name="Picture 6" descr="/Users/crj/Movies/ImageVis3DMobile.mov">
            <a:hlinkClick r:id="" action="ppaction://media"/>
          </p:cNvPr>
          <p:cNvPicPr/>
          <p:nvPr>
            <a:videoFile r:link="rId2"/>
            <p:extLst>
              <p:ext uri="{DAA4B4D4-6D71-4841-9C94-3DE7FCFB9230}">
                <p14:media xmlns:p14="http://schemas.microsoft.com/office/powerpoint/2010/main" r:link="rId1"/>
              </p:ext>
            </p:extLst>
          </p:nvPr>
        </p:nvPicPr>
        <p:blipFill>
          <a:blip r:embed="rId7" cstate="print"/>
          <a:srcRect/>
          <a:stretch>
            <a:fillRect/>
          </a:stretch>
        </p:blipFill>
        <p:spPr bwMode="auto">
          <a:xfrm>
            <a:off x="4622800" y="3457575"/>
            <a:ext cx="4521200" cy="3414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00" fill="hold"/>
                                        <p:tgtEl>
                                          <p:spTgt spid="942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4214"/>
                </p:tgtEl>
              </p:cMediaNode>
            </p:video>
            <p:seq concurrent="1" nextAc="seek">
              <p:cTn id="8" restart="whenNotActive" fill="hold" evtFilter="cancelBubble" nodeType="interactiveSeq">
                <p:stCondLst>
                  <p:cond evt="onClick" delay="0">
                    <p:tgtEl>
                      <p:spTgt spid="942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4214"/>
                                        </p:tgtEl>
                                      </p:cBhvr>
                                    </p:cmd>
                                  </p:childTnLst>
                                </p:cTn>
                              </p:par>
                            </p:childTnLst>
                          </p:cTn>
                        </p:par>
                      </p:childTnLst>
                    </p:cTn>
                  </p:par>
                </p:childTnLst>
              </p:cTn>
              <p:nextCondLst>
                <p:cond evt="onClick" delay="0">
                  <p:tgtEl>
                    <p:spTgt spid="9421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8" y="0"/>
            <a:ext cx="9067800" cy="669925"/>
          </a:xfrm>
        </p:spPr>
        <p:txBody>
          <a:bodyPr>
            <a:normAutofit fontScale="90000"/>
          </a:bodyPr>
          <a:lstStyle/>
          <a:p>
            <a:pPr>
              <a:defRPr/>
            </a:pPr>
            <a:r>
              <a:rPr lang="en-US" dirty="0"/>
              <a:t>ImageVis3D Mobile</a:t>
            </a:r>
          </a:p>
        </p:txBody>
      </p:sp>
      <p:pic>
        <p:nvPicPr>
          <p:cNvPr id="4" name="Picture 3"/>
          <p:cNvPicPr>
            <a:picLocks noChangeAspect="1" noChangeArrowheads="1"/>
          </p:cNvPicPr>
          <p:nvPr/>
        </p:nvPicPr>
        <p:blipFill>
          <a:blip r:embed="rId2" cstate="print"/>
          <a:srcRect/>
          <a:stretch>
            <a:fillRect/>
          </a:stretch>
        </p:blipFill>
        <p:spPr bwMode="auto">
          <a:xfrm>
            <a:off x="4495800" y="1066800"/>
            <a:ext cx="3611563" cy="4699000"/>
          </a:xfrm>
          <a:prstGeom prst="rect">
            <a:avLst/>
          </a:prstGeom>
          <a:noFill/>
          <a:ln w="9525">
            <a:noFill/>
            <a:miter lim="800000"/>
            <a:headEnd/>
            <a:tailEnd/>
          </a:ln>
        </p:spPr>
      </p:pic>
      <p:pic>
        <p:nvPicPr>
          <p:cNvPr id="95236" name="Picture 4"/>
          <p:cNvPicPr>
            <a:picLocks noChangeAspect="1" noChangeArrowheads="1"/>
          </p:cNvPicPr>
          <p:nvPr/>
        </p:nvPicPr>
        <p:blipFill>
          <a:blip r:embed="rId3" cstate="print"/>
          <a:srcRect/>
          <a:stretch>
            <a:fillRect/>
          </a:stretch>
        </p:blipFill>
        <p:spPr bwMode="auto">
          <a:xfrm>
            <a:off x="1295400" y="2286000"/>
            <a:ext cx="1168400" cy="2247900"/>
          </a:xfrm>
          <a:prstGeom prst="rect">
            <a:avLst/>
          </a:prstGeom>
          <a:noFill/>
          <a:ln w="9525">
            <a:noFill/>
            <a:miter lim="800000"/>
            <a:headEnd/>
            <a:tailEnd/>
          </a:ln>
        </p:spPr>
      </p:pic>
      <p:sp>
        <p:nvSpPr>
          <p:cNvPr id="6" name="Right Arrow 5"/>
          <p:cNvSpPr/>
          <p:nvPr/>
        </p:nvSpPr>
        <p:spPr>
          <a:xfrm>
            <a:off x="2819400" y="2895600"/>
            <a:ext cx="1371600" cy="914400"/>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31750" y="-76200"/>
            <a:ext cx="9067800" cy="990600"/>
          </a:xfrm>
        </p:spPr>
        <p:txBody>
          <a:bodyPr rIns="130176"/>
          <a:lstStyle/>
          <a:p>
            <a:pPr>
              <a:defRPr/>
            </a:pPr>
            <a:r>
              <a:rPr lang="en-US" dirty="0">
                <a:ea typeface="ＭＳ Ｐゴシック" pitchFamily="-106" charset="-128"/>
                <a:cs typeface="ＭＳ Ｐゴシック" pitchFamily="-106" charset="-128"/>
              </a:rPr>
              <a:t>Teaching</a:t>
            </a:r>
          </a:p>
        </p:txBody>
      </p:sp>
      <p:pic>
        <p:nvPicPr>
          <p:cNvPr id="4" name="Picture 3" descr="wall.jpg"/>
          <p:cNvPicPr>
            <a:picLocks noChangeAspect="1"/>
          </p:cNvPicPr>
          <p:nvPr/>
        </p:nvPicPr>
        <p:blipFill>
          <a:blip r:embed="rId2"/>
          <a:stretch>
            <a:fillRect/>
          </a:stretch>
        </p:blipFill>
        <p:spPr>
          <a:xfrm>
            <a:off x="2819400" y="990600"/>
            <a:ext cx="6324600" cy="2920919"/>
          </a:xfrm>
          <a:prstGeom prst="rect">
            <a:avLst/>
          </a:prstGeom>
        </p:spPr>
      </p:pic>
      <p:pic>
        <p:nvPicPr>
          <p:cNvPr id="5" name="Picture 4" descr="plaque.jpg"/>
          <p:cNvPicPr>
            <a:picLocks noChangeAspect="1"/>
          </p:cNvPicPr>
          <p:nvPr/>
        </p:nvPicPr>
        <p:blipFill>
          <a:blip r:embed="rId3"/>
          <a:stretch>
            <a:fillRect/>
          </a:stretch>
        </p:blipFill>
        <p:spPr>
          <a:xfrm>
            <a:off x="0" y="2771535"/>
            <a:ext cx="5410200" cy="40864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Line 2"/>
          <p:cNvSpPr>
            <a:spLocks noChangeShapeType="1"/>
          </p:cNvSpPr>
          <p:nvPr/>
        </p:nvSpPr>
        <p:spPr bwMode="auto">
          <a:xfrm rot="10800000" flipH="1">
            <a:off x="293688" y="6392863"/>
            <a:ext cx="8562975" cy="1587"/>
          </a:xfrm>
          <a:prstGeom prst="line">
            <a:avLst/>
          </a:prstGeom>
          <a:noFill/>
          <a:ln w="25400" cap="flat">
            <a:solidFill>
              <a:srgbClr val="969696"/>
            </a:solidFill>
            <a:prstDash val="solid"/>
            <a:round/>
            <a:headEnd type="none" w="med" len="med"/>
            <a:tailEnd type="none" w="med" len="med"/>
          </a:ln>
          <a:effectLst>
            <a:outerShdw blurRad="63500" dist="12700" dir="2700000" algn="ctr" rotWithShape="0">
              <a:schemeClr val="bg2">
                <a:alpha val="75000"/>
              </a:schemeClr>
            </a:outerShdw>
          </a:effectLst>
        </p:spPr>
        <p:txBody>
          <a:bodyPr lIns="0" tIns="0" rIns="0" bIns="0">
            <a:prstTxWarp prst="textNoShape">
              <a:avLst/>
            </a:prstTxWarp>
          </a:bodyPr>
          <a:lstStyle/>
          <a:p>
            <a:pPr>
              <a:defRPr/>
            </a:pPr>
            <a:endParaRPr lang="en-US">
              <a:latin typeface="Helvetica" charset="0"/>
            </a:endParaRPr>
          </a:p>
        </p:txBody>
      </p:sp>
      <p:sp>
        <p:nvSpPr>
          <p:cNvPr id="7" name="Title 6"/>
          <p:cNvSpPr>
            <a:spLocks noGrp="1"/>
          </p:cNvSpPr>
          <p:nvPr>
            <p:ph type="title"/>
          </p:nvPr>
        </p:nvSpPr>
        <p:spPr/>
        <p:txBody>
          <a:bodyPr>
            <a:normAutofit fontScale="90000"/>
          </a:bodyPr>
          <a:lstStyle/>
          <a:p>
            <a:r>
              <a:rPr lang="en-US" dirty="0"/>
              <a:t>Scientific Computing and Visualization</a:t>
            </a:r>
          </a:p>
        </p:txBody>
      </p:sp>
      <p:pic>
        <p:nvPicPr>
          <p:cNvPr id="8" name="2009_GoldenAge_Edit_960x540.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857250"/>
            <a:ext cx="9144000" cy="51435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9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sci-people-5-09.tif"/>
          <p:cNvPicPr>
            <a:picLocks noChangeAspect="1"/>
          </p:cNvPicPr>
          <p:nvPr/>
        </p:nvPicPr>
        <p:blipFill>
          <a:blip r:embed="rId3"/>
          <a:srcRect/>
          <a:stretch>
            <a:fillRect/>
          </a:stretch>
        </p:blipFill>
        <p:spPr bwMode="auto">
          <a:xfrm>
            <a:off x="1588" y="0"/>
            <a:ext cx="9140825"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srcRect/>
          <a:stretch>
            <a:fillRect/>
          </a:stretch>
        </p:blipFill>
        <p:spPr bwMode="auto">
          <a:xfrm>
            <a:off x="892969" y="3699124"/>
            <a:ext cx="2714625" cy="2035969"/>
          </a:xfrm>
          <a:prstGeom prst="rect">
            <a:avLst/>
          </a:prstGeom>
          <a:noFill/>
          <a:ln w="12700" cap="flat">
            <a:noFill/>
            <a:miter lim="800000"/>
            <a:headEnd/>
            <a:tailEnd/>
          </a:ln>
        </p:spPr>
      </p:pic>
      <p:pic>
        <p:nvPicPr>
          <p:cNvPr id="32770" name="Picture 2"/>
          <p:cNvPicPr>
            <a:picLocks noChangeAspect="1" noChangeArrowheads="1"/>
          </p:cNvPicPr>
          <p:nvPr/>
        </p:nvPicPr>
        <p:blipFill>
          <a:blip r:embed="rId3"/>
          <a:srcRect/>
          <a:stretch>
            <a:fillRect/>
          </a:stretch>
        </p:blipFill>
        <p:spPr bwMode="auto">
          <a:xfrm>
            <a:off x="3777259" y="1516931"/>
            <a:ext cx="2714625" cy="2037085"/>
          </a:xfrm>
          <a:prstGeom prst="rect">
            <a:avLst/>
          </a:prstGeom>
          <a:noFill/>
          <a:ln w="12700" cap="flat">
            <a:noFill/>
            <a:miter lim="800000"/>
            <a:headEnd/>
            <a:tailEnd/>
          </a:ln>
        </p:spPr>
      </p:pic>
      <p:pic>
        <p:nvPicPr>
          <p:cNvPr id="32771" name="Picture 3"/>
          <p:cNvPicPr>
            <a:picLocks noChangeAspect="1" noChangeArrowheads="1"/>
          </p:cNvPicPr>
          <p:nvPr/>
        </p:nvPicPr>
        <p:blipFill>
          <a:blip r:embed="rId4"/>
          <a:srcRect/>
          <a:stretch>
            <a:fillRect/>
          </a:stretch>
        </p:blipFill>
        <p:spPr bwMode="auto">
          <a:xfrm>
            <a:off x="892969" y="1518047"/>
            <a:ext cx="2714625" cy="2035969"/>
          </a:xfrm>
          <a:prstGeom prst="rect">
            <a:avLst/>
          </a:prstGeom>
          <a:noFill/>
          <a:ln w="12700" cap="flat">
            <a:noFill/>
            <a:miter lim="800000"/>
            <a:headEnd/>
            <a:tailEnd/>
          </a:ln>
        </p:spPr>
      </p:pic>
      <p:pic>
        <p:nvPicPr>
          <p:cNvPr id="32772" name="Picture 4"/>
          <p:cNvPicPr>
            <a:picLocks noChangeAspect="1" noChangeArrowheads="1"/>
          </p:cNvPicPr>
          <p:nvPr/>
        </p:nvPicPr>
        <p:blipFill>
          <a:blip r:embed="rId5"/>
          <a:srcRect/>
          <a:stretch>
            <a:fillRect/>
          </a:stretch>
        </p:blipFill>
        <p:spPr bwMode="auto">
          <a:xfrm>
            <a:off x="3777259" y="3696891"/>
            <a:ext cx="2714625" cy="2035969"/>
          </a:xfrm>
          <a:prstGeom prst="rect">
            <a:avLst/>
          </a:prstGeom>
          <a:noFill/>
          <a:ln w="12700" cap="flat">
            <a:noFill/>
            <a:miter lim="800000"/>
            <a:headEnd/>
            <a:tailEnd/>
          </a:ln>
        </p:spPr>
      </p:pic>
      <p:sp>
        <p:nvSpPr>
          <p:cNvPr id="32773" name="Rectangle 5"/>
          <p:cNvSpPr>
            <a:spLocks/>
          </p:cNvSpPr>
          <p:nvPr/>
        </p:nvSpPr>
        <p:spPr bwMode="auto">
          <a:xfrm>
            <a:off x="401836" y="535781"/>
            <a:ext cx="7027664" cy="517922"/>
          </a:xfrm>
          <a:prstGeom prst="rect">
            <a:avLst/>
          </a:prstGeom>
          <a:noFill/>
          <a:ln w="12700" cap="flat">
            <a:noFill/>
            <a:miter lim="800000"/>
            <a:headEnd type="none" w="med" len="med"/>
            <a:tailEnd type="none" w="med" len="med"/>
          </a:ln>
        </p:spPr>
        <p:txBody>
          <a:bodyPr lIns="0" tIns="0" rIns="0" bIns="0" anchor="b">
            <a:prstTxWarp prst="textNoShape">
              <a:avLst/>
            </a:prstTxWarp>
          </a:bodyPr>
          <a:lstStyle/>
          <a:p>
            <a:pPr algn="ctr" fontAlgn="base">
              <a:spcBef>
                <a:spcPct val="0"/>
              </a:spcBef>
              <a:spcAft>
                <a:spcPct val="0"/>
              </a:spcAft>
            </a:pPr>
            <a:r>
              <a:rPr lang="en-US" sz="3000" dirty="0">
                <a:solidFill>
                  <a:srgbClr val="000000"/>
                </a:solidFill>
                <a:latin typeface="Helvetica Neue Light" pitchFamily="-108" charset="0"/>
                <a:ea typeface="Helvetica Neue Light" pitchFamily="-108" charset="0"/>
                <a:cs typeface="Helvetica Neue Light" pitchFamily="-108" charset="0"/>
                <a:sym typeface="Helvetica Neue Light" pitchFamily="-108" charset="0"/>
              </a:rPr>
              <a:t>Katharine Coles - Utah Poet Laureate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Picture 2.png"/>
          <p:cNvPicPr>
            <a:picLocks noChangeAspect="1"/>
          </p:cNvPicPr>
          <p:nvPr/>
        </p:nvPicPr>
        <p:blipFill>
          <a:blip r:embed="rId2" cstate="print"/>
          <a:srcRect/>
          <a:stretch>
            <a:fillRect/>
          </a:stretch>
        </p:blipFill>
        <p:spPr bwMode="auto">
          <a:xfrm>
            <a:off x="0" y="955675"/>
            <a:ext cx="9144000" cy="5902325"/>
          </a:xfrm>
          <a:prstGeom prst="rect">
            <a:avLst/>
          </a:prstGeom>
          <a:noFill/>
          <a:ln w="9525">
            <a:noFill/>
            <a:miter lim="800000"/>
            <a:headEnd/>
            <a:tailEnd/>
          </a:ln>
        </p:spPr>
      </p:pic>
      <p:sp>
        <p:nvSpPr>
          <p:cNvPr id="4" name="Title 1"/>
          <p:cNvSpPr txBox="1">
            <a:spLocks/>
          </p:cNvSpPr>
          <p:nvPr/>
        </p:nvSpPr>
        <p:spPr bwMode="auto">
          <a:xfrm>
            <a:off x="90488" y="92075"/>
            <a:ext cx="9129712" cy="669925"/>
          </a:xfrm>
          <a:prstGeom prst="rect">
            <a:avLst/>
          </a:prstGeom>
          <a:noFill/>
          <a:ln w="12700">
            <a:noFill/>
            <a:miter lim="800000"/>
            <a:headEnd/>
            <a:tailEnd/>
          </a:ln>
          <a:effectLst/>
        </p:spPr>
        <p:txBody>
          <a:bodyPr lIns="90488" tIns="44450" rIns="90488" bIns="44450">
            <a:prstTxWarp prst="textNoShape">
              <a:avLst/>
            </a:prstTxWarp>
          </a:bodyPr>
          <a:lstStyle/>
          <a:p>
            <a:pPr algn="l">
              <a:lnSpc>
                <a:spcPct val="88000"/>
              </a:lnSpc>
              <a:defRPr/>
            </a:pPr>
            <a:r>
              <a:rPr lang="en-US" sz="3600" kern="0" dirty="0">
                <a:solidFill>
                  <a:srgbClr val="FFFF66"/>
                </a:solidFill>
                <a:effectLst>
                  <a:outerShdw blurRad="38100" dist="38100" dir="2700000" algn="tl">
                    <a:srgbClr val="000000">
                      <a:alpha val="43137"/>
                    </a:srgbClr>
                  </a:outerShdw>
                </a:effectLst>
                <a:latin typeface="Helvetica" pitchFamily="34" charset="0"/>
                <a:ea typeface="ＭＳ Ｐゴシック" charset="-128"/>
                <a:cs typeface="ＭＳ Ｐゴシック" charset="-128"/>
              </a:rPr>
              <a:t>IEEE Visualization 2010 – Salt Lake City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47625" y="31750"/>
            <a:ext cx="9067800" cy="669925"/>
          </a:xfrm>
        </p:spPr>
        <p:txBody>
          <a:bodyPr>
            <a:normAutofit fontScale="90000"/>
          </a:bodyPr>
          <a:lstStyle/>
          <a:p>
            <a:pPr>
              <a:defRPr/>
            </a:pPr>
            <a:r>
              <a:rPr lang="en-US" dirty="0">
                <a:sym typeface="Helvetica" pitchFamily="-110" charset="0"/>
              </a:rPr>
              <a:t>More Information</a:t>
            </a:r>
          </a:p>
        </p:txBody>
      </p:sp>
      <p:sp>
        <p:nvSpPr>
          <p:cNvPr id="406531" name="Rectangle 3"/>
          <p:cNvSpPr>
            <a:spLocks noGrp="1" noChangeArrowheads="1"/>
          </p:cNvSpPr>
          <p:nvPr>
            <p:ph type="body" idx="1"/>
          </p:nvPr>
        </p:nvSpPr>
        <p:spPr/>
        <p:txBody>
          <a:bodyPr/>
          <a:lstStyle/>
          <a:p>
            <a:pPr>
              <a:defRPr/>
            </a:pPr>
            <a:endParaRPr lang="en-US">
              <a:sym typeface="Helvetica" pitchFamily="-110" charset="0"/>
            </a:endParaRPr>
          </a:p>
          <a:p>
            <a:pPr algn="ctr">
              <a:defRPr/>
            </a:pPr>
            <a:r>
              <a:rPr lang="en-US" sz="6600">
                <a:sym typeface="Helvetica" pitchFamily="-110" charset="0"/>
              </a:rPr>
              <a:t>www.sci.utah.edu</a:t>
            </a:r>
          </a:p>
          <a:p>
            <a:pPr algn="ctr">
              <a:defRPr/>
            </a:pPr>
            <a:endParaRPr lang="en-US">
              <a:sym typeface="Helvetica" pitchFamily="-110" charset="0"/>
            </a:endParaRPr>
          </a:p>
          <a:p>
            <a:pPr algn="ctr">
              <a:defRPr/>
            </a:pPr>
            <a:r>
              <a:rPr lang="en-US" sz="5400">
                <a:sym typeface="Helvetica" pitchFamily="-110" charset="0"/>
              </a:rPr>
              <a:t>crj@sci.utah.edu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 Institute Faculty</a:t>
            </a:r>
          </a:p>
        </p:txBody>
      </p:sp>
      <p:pic>
        <p:nvPicPr>
          <p:cNvPr id="6" name="Picture 5" descr="fac-10.png"/>
          <p:cNvPicPr>
            <a:picLocks noChangeAspect="1"/>
          </p:cNvPicPr>
          <p:nvPr/>
        </p:nvPicPr>
        <p:blipFill>
          <a:blip r:embed="rId2" cstate="print"/>
          <a:stretch>
            <a:fillRect/>
          </a:stretch>
        </p:blipFill>
        <p:spPr>
          <a:xfrm>
            <a:off x="0" y="-3213"/>
            <a:ext cx="9144000" cy="68644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ores.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sz="2800" dirty="0"/>
              <a:t>Research Cores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oftware-dev.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RayScale</a:t>
            </a:r>
            <a:endParaRPr lang="en-US" dirty="0"/>
          </a:p>
        </p:txBody>
      </p:sp>
      <p:sp>
        <p:nvSpPr>
          <p:cNvPr id="3" name="Rectangle 2"/>
          <p:cNvSpPr/>
          <p:nvPr/>
        </p:nvSpPr>
        <p:spPr>
          <a:xfrm>
            <a:off x="381000" y="838200"/>
            <a:ext cx="7315200" cy="1200328"/>
          </a:xfrm>
          <a:prstGeom prst="rect">
            <a:avLst/>
          </a:prstGeom>
        </p:spPr>
        <p:txBody>
          <a:bodyPr wrap="square">
            <a:spAutoFit/>
          </a:bodyPr>
          <a:lstStyle/>
          <a:p>
            <a:pPr>
              <a:buFont typeface="Arial" pitchFamily="34" charset="0"/>
              <a:buChar char="•"/>
            </a:pPr>
            <a:r>
              <a:rPr lang="en-US" sz="2400" b="1" dirty="0">
                <a:solidFill>
                  <a:srgbClr val="FFFF00"/>
                </a:solidFill>
                <a:latin typeface="Helvetica" pitchFamily="34" charset="0"/>
                <a:sym typeface="Helvetica Neue" charset="0"/>
              </a:rPr>
              <a:t> Experts in Interactive Ray Tracing systems</a:t>
            </a:r>
          </a:p>
          <a:p>
            <a:pPr>
              <a:buFont typeface="Arial" pitchFamily="34" charset="0"/>
              <a:buChar char="•"/>
            </a:pPr>
            <a:r>
              <a:rPr lang="en-US" sz="2400" b="1" dirty="0">
                <a:solidFill>
                  <a:srgbClr val="FFFF00"/>
                </a:solidFill>
                <a:latin typeface="Helvetica" pitchFamily="34" charset="0"/>
                <a:sym typeface="Helvetica Neue" charset="0"/>
              </a:rPr>
              <a:t> Next generation of high quality graphics</a:t>
            </a:r>
          </a:p>
          <a:p>
            <a:pPr>
              <a:buFont typeface="Arial" pitchFamily="34" charset="0"/>
              <a:buChar char="•"/>
            </a:pPr>
            <a:r>
              <a:rPr lang="en-US" sz="2400" b="1" dirty="0">
                <a:solidFill>
                  <a:srgbClr val="FFFF00"/>
                </a:solidFill>
                <a:latin typeface="Helvetica" pitchFamily="34" charset="0"/>
                <a:sym typeface="Helvetica Neue" charset="0"/>
              </a:rPr>
              <a:t> Center of Excellence participant</a:t>
            </a:r>
          </a:p>
        </p:txBody>
      </p:sp>
      <p:pic>
        <p:nvPicPr>
          <p:cNvPr id="6" name="Picture 2"/>
          <p:cNvPicPr>
            <a:picLocks noChangeArrowheads="1"/>
          </p:cNvPicPr>
          <p:nvPr/>
        </p:nvPicPr>
        <p:blipFill>
          <a:blip r:embed="rId2" cstate="print"/>
          <a:srcRect/>
          <a:stretch>
            <a:fillRect/>
          </a:stretch>
        </p:blipFill>
        <p:spPr bwMode="auto">
          <a:xfrm>
            <a:off x="685800" y="2453322"/>
            <a:ext cx="7772400" cy="3718878"/>
          </a:xfrm>
          <a:prstGeom prst="rect">
            <a:avLst/>
          </a:prstGeom>
          <a:noFill/>
          <a:ln w="12700">
            <a:solidFill>
              <a:schemeClr val="bg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etter-header.png"/>
          <p:cNvPicPr>
            <a:picLocks noChangeAspect="1"/>
          </p:cNvPicPr>
          <p:nvPr/>
        </p:nvPicPr>
        <p:blipFill>
          <a:blip r:embed="rId2" cstate="print"/>
          <a:srcRect l="808" r="2220"/>
          <a:stretch>
            <a:fillRect/>
          </a:stretch>
        </p:blipFill>
        <p:spPr>
          <a:xfrm>
            <a:off x="0" y="218666"/>
            <a:ext cx="9144000" cy="1229133"/>
          </a:xfrm>
          <a:prstGeom prst="rect">
            <a:avLst/>
          </a:prstGeom>
        </p:spPr>
      </p:pic>
      <p:sp>
        <p:nvSpPr>
          <p:cNvPr id="3" name="Content Placeholder 2"/>
          <p:cNvSpPr>
            <a:spLocks noGrp="1"/>
          </p:cNvSpPr>
          <p:nvPr>
            <p:ph idx="4294967295"/>
          </p:nvPr>
        </p:nvSpPr>
        <p:spPr>
          <a:xfrm>
            <a:off x="304800" y="1295400"/>
            <a:ext cx="4876800" cy="2667000"/>
          </a:xfrm>
          <a:effectLst>
            <a:outerShdw blurRad="76200" dist="38100" dir="2880000" algn="tl" rotWithShape="0">
              <a:prstClr val="black">
                <a:alpha val="62000"/>
              </a:prstClr>
            </a:outerShdw>
          </a:effectLst>
        </p:spPr>
        <p:txBody>
          <a:bodyPr/>
          <a:lstStyle/>
          <a:p>
            <a:pPr>
              <a:spcBef>
                <a:spcPts val="1200"/>
              </a:spcBef>
            </a:pPr>
            <a:r>
              <a:rPr lang="en-US" sz="2000" dirty="0">
                <a:solidFill>
                  <a:srgbClr val="FFFF00"/>
                </a:solidFill>
                <a:cs typeface="Arial" charset="0"/>
                <a:sym typeface="Arial" charset="0"/>
              </a:rPr>
              <a:t>Imaging Solutions for Complex Problems</a:t>
            </a:r>
          </a:p>
          <a:p>
            <a:pPr marL="476250">
              <a:spcBef>
                <a:spcPts val="1200"/>
              </a:spcBef>
              <a:buClr>
                <a:srgbClr val="000000"/>
              </a:buClr>
              <a:buSzPct val="100000"/>
            </a:pPr>
            <a:r>
              <a:rPr lang="en-US" sz="1800" dirty="0">
                <a:cs typeface="Arial" charset="0"/>
                <a:sym typeface="Arial" charset="0"/>
              </a:rPr>
              <a:t>- Assessing gene function</a:t>
            </a:r>
            <a:endParaRPr lang="en-US" sz="1800" dirty="0">
              <a:solidFill>
                <a:srgbClr val="FFFFFF"/>
              </a:solidFill>
              <a:cs typeface="Arial" charset="0"/>
              <a:sym typeface="Arial" charset="0"/>
            </a:endParaRPr>
          </a:p>
          <a:p>
            <a:pPr marL="476250">
              <a:spcBef>
                <a:spcPts val="1200"/>
              </a:spcBef>
              <a:buClr>
                <a:srgbClr val="000000"/>
              </a:buClr>
              <a:buSzPct val="100000"/>
            </a:pPr>
            <a:r>
              <a:rPr lang="en-US" sz="1800" dirty="0">
                <a:cs typeface="Arial" charset="0"/>
                <a:sym typeface="Arial" charset="0"/>
              </a:rPr>
              <a:t>- Understanding disease </a:t>
            </a:r>
            <a:endParaRPr lang="en-US" sz="1800" dirty="0">
              <a:solidFill>
                <a:srgbClr val="FFFFFF"/>
              </a:solidFill>
              <a:cs typeface="Arial" charset="0"/>
              <a:sym typeface="Arial" charset="0"/>
            </a:endParaRPr>
          </a:p>
          <a:p>
            <a:pPr marL="476250">
              <a:spcBef>
                <a:spcPts val="1200"/>
              </a:spcBef>
              <a:buClr>
                <a:srgbClr val="000000"/>
              </a:buClr>
              <a:buSzPct val="100000"/>
            </a:pPr>
            <a:r>
              <a:rPr lang="en-US" sz="1800" dirty="0">
                <a:cs typeface="Arial" charset="0"/>
                <a:sym typeface="Arial" charset="0"/>
              </a:rPr>
              <a:t>- Measuring drug efficacy</a:t>
            </a:r>
            <a:endParaRPr lang="en-US" sz="1800" dirty="0">
              <a:solidFill>
                <a:srgbClr val="FFFFFF"/>
              </a:solidFill>
              <a:cs typeface="Arial" charset="0"/>
              <a:sym typeface="Arial" charset="0"/>
            </a:endParaRPr>
          </a:p>
          <a:p>
            <a:pPr marL="476250">
              <a:spcBef>
                <a:spcPts val="1200"/>
              </a:spcBef>
              <a:buClr>
                <a:srgbClr val="000000"/>
              </a:buClr>
              <a:buSzPct val="100000"/>
            </a:pPr>
            <a:r>
              <a:rPr lang="en-US" sz="1800" dirty="0">
                <a:cs typeface="Arial" charset="0"/>
                <a:sym typeface="Arial" charset="0"/>
              </a:rPr>
              <a:t>- Ensuring drug safety</a:t>
            </a:r>
          </a:p>
          <a:p>
            <a:endParaRPr lang="en-US" dirty="0"/>
          </a:p>
        </p:txBody>
      </p:sp>
      <p:pic>
        <p:nvPicPr>
          <p:cNvPr id="5" name="Picture 8"/>
          <p:cNvPicPr>
            <a:picLocks noChangeAspect="1" noChangeArrowheads="1"/>
          </p:cNvPicPr>
          <p:nvPr/>
        </p:nvPicPr>
        <p:blipFill>
          <a:blip r:embed="rId3" cstate="print"/>
          <a:stretch>
            <a:fillRect/>
          </a:stretch>
        </p:blipFill>
        <p:spPr bwMode="auto">
          <a:xfrm>
            <a:off x="6781800" y="1219200"/>
            <a:ext cx="2209800" cy="2209800"/>
          </a:xfrm>
          <a:prstGeom prst="rect">
            <a:avLst/>
          </a:prstGeom>
          <a:noFill/>
          <a:ln>
            <a:noFill/>
          </a:ln>
        </p:spPr>
      </p:pic>
      <p:pic>
        <p:nvPicPr>
          <p:cNvPr id="6" name="Picture 6"/>
          <p:cNvPicPr>
            <a:picLocks noChangeAspect="1" noChangeArrowheads="1"/>
          </p:cNvPicPr>
          <p:nvPr/>
        </p:nvPicPr>
        <p:blipFill>
          <a:blip r:embed="rId4" cstate="print"/>
          <a:srcRect/>
          <a:stretch>
            <a:fillRect/>
          </a:stretch>
        </p:blipFill>
        <p:spPr bwMode="auto">
          <a:xfrm>
            <a:off x="121372" y="3581400"/>
            <a:ext cx="3883891" cy="2438400"/>
          </a:xfrm>
          <a:prstGeom prst="rect">
            <a:avLst/>
          </a:prstGeom>
          <a:noFill/>
          <a:ln w="9525">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4114800" y="3581400"/>
            <a:ext cx="2597150" cy="2311172"/>
          </a:xfrm>
          <a:prstGeom prst="rect">
            <a:avLst/>
          </a:prstGeom>
          <a:noFill/>
          <a:ln w="28575">
            <a:noFill/>
            <a:miter lim="800000"/>
            <a:headEnd/>
            <a:tailEnd/>
          </a:ln>
        </p:spPr>
      </p:pic>
      <p:pic>
        <p:nvPicPr>
          <p:cNvPr id="8" name="Picture 5"/>
          <p:cNvPicPr>
            <a:picLocks noChangeAspect="1" noChangeArrowheads="1"/>
          </p:cNvPicPr>
          <p:nvPr/>
        </p:nvPicPr>
        <p:blipFill>
          <a:blip r:embed="rId6" cstate="print"/>
          <a:srcRect/>
          <a:stretch>
            <a:fillRect/>
          </a:stretch>
        </p:blipFill>
        <p:spPr bwMode="auto">
          <a:xfrm>
            <a:off x="6781800" y="3503613"/>
            <a:ext cx="2209800" cy="251618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VisTrails</a:t>
            </a:r>
            <a:r>
              <a:rPr lang="en-US" dirty="0"/>
              <a:t> Inc.</a:t>
            </a:r>
          </a:p>
        </p:txBody>
      </p:sp>
      <p:pic>
        <p:nvPicPr>
          <p:cNvPr id="3" name="Picture 2" descr="vt.png"/>
          <p:cNvPicPr>
            <a:picLocks noChangeAspect="1"/>
          </p:cNvPicPr>
          <p:nvPr/>
        </p:nvPicPr>
        <p:blipFill>
          <a:blip r:embed="rId2" cstate="print"/>
          <a:stretch>
            <a:fillRect/>
          </a:stretch>
        </p:blipFill>
        <p:spPr>
          <a:xfrm>
            <a:off x="2667000" y="838200"/>
            <a:ext cx="6053756" cy="5257799"/>
          </a:xfrm>
          <a:prstGeom prst="rect">
            <a:avLst/>
          </a:prstGeom>
        </p:spPr>
      </p:pic>
      <p:sp>
        <p:nvSpPr>
          <p:cNvPr id="6" name="TextBox 5"/>
          <p:cNvSpPr txBox="1"/>
          <p:nvPr/>
        </p:nvSpPr>
        <p:spPr>
          <a:xfrm>
            <a:off x="381000" y="2819400"/>
            <a:ext cx="2209800" cy="2862322"/>
          </a:xfrm>
          <a:prstGeom prst="rect">
            <a:avLst/>
          </a:prstGeom>
          <a:noFill/>
        </p:spPr>
        <p:txBody>
          <a:bodyPr wrap="square" rtlCol="0">
            <a:spAutoFit/>
          </a:bodyPr>
          <a:lstStyle/>
          <a:p>
            <a:pPr marL="0" lvl="1"/>
            <a:r>
              <a:rPr lang="en-US" dirty="0">
                <a:solidFill>
                  <a:srgbClr val="FFFF00"/>
                </a:solidFill>
                <a:latin typeface="Helvetica" pitchFamily="34" charset="0"/>
                <a:sym typeface="Comic Sans MS" charset="0"/>
              </a:rPr>
              <a:t>Claudio Silva, CEO, Chairman, Tech. Adv. Board</a:t>
            </a:r>
          </a:p>
          <a:p>
            <a:pPr marL="0" lvl="1"/>
            <a:endParaRPr lang="en-US" dirty="0">
              <a:solidFill>
                <a:srgbClr val="FFFF00"/>
              </a:solidFill>
              <a:latin typeface="Helvetica" pitchFamily="34" charset="0"/>
              <a:sym typeface="Comic Sans MS" charset="0"/>
            </a:endParaRPr>
          </a:p>
          <a:p>
            <a:r>
              <a:rPr lang="en-US" dirty="0">
                <a:solidFill>
                  <a:srgbClr val="FFFF00"/>
                </a:solidFill>
                <a:latin typeface="Helvetica" pitchFamily="34" charset="0"/>
                <a:sym typeface="Comic Sans MS" charset="0"/>
              </a:rPr>
              <a:t>Juliana </a:t>
            </a:r>
            <a:r>
              <a:rPr lang="en-US" dirty="0" err="1">
                <a:solidFill>
                  <a:srgbClr val="FFFF00"/>
                </a:solidFill>
                <a:latin typeface="Helvetica" pitchFamily="34" charset="0"/>
                <a:sym typeface="Comic Sans MS" charset="0"/>
              </a:rPr>
              <a:t>Freire</a:t>
            </a:r>
            <a:r>
              <a:rPr lang="en-US" dirty="0">
                <a:solidFill>
                  <a:srgbClr val="FFFF00"/>
                </a:solidFill>
                <a:latin typeface="Helvetica" pitchFamily="34" charset="0"/>
                <a:sym typeface="Comic Sans MS" charset="0"/>
              </a:rPr>
              <a:t>, CTO</a:t>
            </a:r>
          </a:p>
          <a:p>
            <a:endParaRPr lang="en-US" dirty="0">
              <a:solidFill>
                <a:srgbClr val="FFFF00"/>
              </a:solidFill>
              <a:latin typeface="Helvetica" pitchFamily="34" charset="0"/>
              <a:sym typeface="Comic Sans MS" charset="0"/>
            </a:endParaRPr>
          </a:p>
          <a:p>
            <a:r>
              <a:rPr lang="en-US" dirty="0">
                <a:solidFill>
                  <a:srgbClr val="FFFF00"/>
                </a:solidFill>
                <a:latin typeface="Helvetica" pitchFamily="34" charset="0"/>
                <a:sym typeface="Comic Sans MS" charset="0"/>
              </a:rPr>
              <a:t>Steve Callahan,</a:t>
            </a:r>
          </a:p>
          <a:p>
            <a:r>
              <a:rPr lang="en-US" dirty="0">
                <a:solidFill>
                  <a:srgbClr val="FFFF00"/>
                </a:solidFill>
                <a:latin typeface="Helvetica" pitchFamily="34" charset="0"/>
                <a:sym typeface="Comic Sans MS" charset="0"/>
              </a:rPr>
              <a:t>Manager, Software Engineering</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Centers We Direct</a:t>
            </a:r>
          </a:p>
        </p:txBody>
      </p:sp>
      <p:grpSp>
        <p:nvGrpSpPr>
          <p:cNvPr id="3" name="Group 52"/>
          <p:cNvGrpSpPr>
            <a:grpSpLocks/>
          </p:cNvGrpSpPr>
          <p:nvPr/>
        </p:nvGrpSpPr>
        <p:grpSpPr bwMode="auto">
          <a:xfrm>
            <a:off x="4284663" y="1001713"/>
            <a:ext cx="4260850" cy="2424112"/>
            <a:chOff x="4849652" y="2982267"/>
            <a:chExt cx="3940882" cy="2240797"/>
          </a:xfrm>
        </p:grpSpPr>
        <p:pic>
          <p:nvPicPr>
            <p:cNvPr id="4" name="Picture 7"/>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4849652" y="2982267"/>
              <a:ext cx="765175" cy="766762"/>
            </a:xfrm>
            <a:prstGeom prst="rect">
              <a:avLst/>
            </a:prstGeom>
            <a:noFill/>
            <a:ln w="9525">
              <a:noFill/>
              <a:miter lim="800000"/>
              <a:headEnd/>
              <a:tailEnd/>
            </a:ln>
          </p:spPr>
        </p:pic>
        <p:pic>
          <p:nvPicPr>
            <p:cNvPr id="5" name="Picture 35"/>
            <p:cNvPicPr>
              <a:picLocks noChangeAspect="1" noChangeArrowheads="1"/>
            </p:cNvPicPr>
            <p:nvPr/>
          </p:nvPicPr>
          <p:blipFill>
            <a:blip r:embed="rId3" cstate="print"/>
            <a:srcRect/>
            <a:stretch>
              <a:fillRect/>
            </a:stretch>
          </p:blipFill>
          <p:spPr bwMode="auto">
            <a:xfrm>
              <a:off x="5124289" y="4004617"/>
              <a:ext cx="1038225" cy="904875"/>
            </a:xfrm>
            <a:prstGeom prst="rect">
              <a:avLst/>
            </a:prstGeom>
            <a:noFill/>
            <a:ln w="12700">
              <a:solidFill>
                <a:schemeClr val="tx1"/>
              </a:solidFill>
              <a:miter lim="800000"/>
              <a:headEnd/>
              <a:tailEnd/>
            </a:ln>
          </p:spPr>
        </p:pic>
        <p:pic>
          <p:nvPicPr>
            <p:cNvPr id="6" name="Picture 36"/>
            <p:cNvPicPr>
              <a:picLocks noChangeAspect="1" noChangeArrowheads="1"/>
            </p:cNvPicPr>
            <p:nvPr/>
          </p:nvPicPr>
          <p:blipFill>
            <a:blip r:embed="rId4" cstate="print"/>
            <a:srcRect/>
            <a:stretch>
              <a:fillRect/>
            </a:stretch>
          </p:blipFill>
          <p:spPr bwMode="auto">
            <a:xfrm>
              <a:off x="7159464" y="3814117"/>
              <a:ext cx="1308100" cy="1146175"/>
            </a:xfrm>
            <a:prstGeom prst="rect">
              <a:avLst/>
            </a:prstGeom>
            <a:noFill/>
            <a:ln w="12700">
              <a:solidFill>
                <a:schemeClr val="tx1"/>
              </a:solidFill>
              <a:miter lim="800000"/>
              <a:headEnd/>
              <a:tailEnd/>
            </a:ln>
          </p:spPr>
        </p:pic>
        <p:pic>
          <p:nvPicPr>
            <p:cNvPr id="7" name="Picture 37"/>
            <p:cNvPicPr>
              <a:picLocks noChangeAspect="1" noChangeArrowheads="1"/>
            </p:cNvPicPr>
            <p:nvPr/>
          </p:nvPicPr>
          <p:blipFill>
            <a:blip r:embed="rId5" cstate="print"/>
            <a:srcRect/>
            <a:stretch>
              <a:fillRect/>
            </a:stretch>
          </p:blipFill>
          <p:spPr bwMode="auto">
            <a:xfrm>
              <a:off x="6013289" y="3677592"/>
              <a:ext cx="1266825" cy="1438275"/>
            </a:xfrm>
            <a:prstGeom prst="rect">
              <a:avLst/>
            </a:prstGeom>
            <a:noFill/>
            <a:ln w="12700">
              <a:solidFill>
                <a:schemeClr val="tx1"/>
              </a:solidFill>
              <a:miter lim="800000"/>
              <a:headEnd/>
              <a:tailEnd/>
            </a:ln>
          </p:spPr>
        </p:pic>
        <p:pic>
          <p:nvPicPr>
            <p:cNvPr id="8" name="Picture 38" descr="cibc-logo-2"/>
            <p:cNvPicPr>
              <a:picLocks noChangeAspect="1" noChangeArrowheads="1"/>
            </p:cNvPicPr>
            <p:nvPr/>
          </p:nvPicPr>
          <p:blipFill>
            <a:blip r:embed="rId6" cstate="print">
              <a:clrChange>
                <a:clrFrom>
                  <a:srgbClr val="000000"/>
                </a:clrFrom>
                <a:clrTo>
                  <a:srgbClr val="000000">
                    <a:alpha val="0"/>
                  </a:srgbClr>
                </a:clrTo>
              </a:clrChange>
              <a:grayscl/>
              <a:biLevel thresh="50000"/>
            </a:blip>
            <a:srcRect/>
            <a:stretch>
              <a:fillRect/>
            </a:stretch>
          </p:blipFill>
          <p:spPr bwMode="auto">
            <a:xfrm>
              <a:off x="6049802" y="4411017"/>
              <a:ext cx="701675" cy="657225"/>
            </a:xfrm>
            <a:prstGeom prst="rect">
              <a:avLst/>
            </a:prstGeom>
            <a:noFill/>
            <a:ln w="9525">
              <a:noFill/>
              <a:miter lim="800000"/>
              <a:headEnd/>
              <a:tailEnd/>
            </a:ln>
          </p:spPr>
        </p:pic>
        <p:sp>
          <p:nvSpPr>
            <p:cNvPr id="9" name="Text Box 39"/>
            <p:cNvSpPr txBox="1">
              <a:spLocks noChangeArrowheads="1"/>
            </p:cNvSpPr>
            <p:nvPr/>
          </p:nvSpPr>
          <p:spPr bwMode="auto">
            <a:xfrm>
              <a:off x="5679914" y="3055874"/>
              <a:ext cx="3067019" cy="540553"/>
            </a:xfrm>
            <a:prstGeom prst="rect">
              <a:avLst/>
            </a:prstGeom>
            <a:noFill/>
            <a:ln w="28575">
              <a:noFill/>
              <a:miter lim="800000"/>
              <a:headEnd/>
              <a:tailEnd/>
            </a:ln>
          </p:spPr>
          <p:txBody>
            <a:bodyPr wrap="none">
              <a:spAutoFit/>
            </a:bodyPr>
            <a:lstStyle/>
            <a:p>
              <a:pPr algn="l"/>
              <a:r>
                <a:rPr lang="en-US" sz="1600" b="1" dirty="0">
                  <a:solidFill>
                    <a:schemeClr val="bg1"/>
                  </a:solidFill>
                  <a:latin typeface="Helvetica" pitchFamily="34" charset="0"/>
                </a:rPr>
                <a:t>NIH/NCRR Center for Integrative</a:t>
              </a:r>
            </a:p>
            <a:p>
              <a:pPr algn="l"/>
              <a:r>
                <a:rPr lang="en-US" sz="1600" b="1" dirty="0">
                  <a:solidFill>
                    <a:schemeClr val="bg1"/>
                  </a:solidFill>
                  <a:latin typeface="Helvetica" pitchFamily="34" charset="0"/>
                </a:rPr>
                <a:t>Biomedical Computing</a:t>
              </a:r>
            </a:p>
          </p:txBody>
        </p:sp>
        <p:pic>
          <p:nvPicPr>
            <p:cNvPr id="10" name="Picture 4"/>
            <p:cNvPicPr>
              <a:picLocks noChangeAspect="1" noChangeArrowheads="1"/>
            </p:cNvPicPr>
            <p:nvPr/>
          </p:nvPicPr>
          <p:blipFill>
            <a:blip r:embed="rId7" cstate="print"/>
            <a:srcRect l="24001" t="13211" r="24001" b="8807"/>
            <a:stretch>
              <a:fillRect/>
            </a:stretch>
          </p:blipFill>
          <p:spPr bwMode="auto">
            <a:xfrm>
              <a:off x="8391271" y="4564251"/>
              <a:ext cx="399263" cy="652628"/>
            </a:xfrm>
            <a:prstGeom prst="rect">
              <a:avLst/>
            </a:prstGeom>
            <a:noFill/>
            <a:ln w="12700">
              <a:solidFill>
                <a:schemeClr val="tx1"/>
              </a:solidFill>
              <a:miter lim="800000"/>
              <a:headEnd/>
              <a:tailEnd/>
            </a:ln>
          </p:spPr>
        </p:pic>
        <p:pic>
          <p:nvPicPr>
            <p:cNvPr id="11" name="Picture 42"/>
            <p:cNvPicPr>
              <a:picLocks noChangeAspect="1" noChangeArrowheads="1"/>
            </p:cNvPicPr>
            <p:nvPr/>
          </p:nvPicPr>
          <p:blipFill>
            <a:blip r:embed="rId8" cstate="print"/>
            <a:srcRect/>
            <a:stretch>
              <a:fillRect/>
            </a:stretch>
          </p:blipFill>
          <p:spPr bwMode="auto">
            <a:xfrm>
              <a:off x="7450057" y="4564251"/>
              <a:ext cx="398463" cy="658813"/>
            </a:xfrm>
            <a:prstGeom prst="rect">
              <a:avLst/>
            </a:prstGeom>
            <a:noFill/>
            <a:ln w="12700">
              <a:solidFill>
                <a:schemeClr val="tx1"/>
              </a:solidFill>
              <a:miter lim="800000"/>
              <a:headEnd/>
              <a:tailEnd/>
            </a:ln>
          </p:spPr>
        </p:pic>
        <p:pic>
          <p:nvPicPr>
            <p:cNvPr id="12" name="Picture 43"/>
            <p:cNvPicPr>
              <a:picLocks noChangeAspect="1" noChangeArrowheads="1"/>
            </p:cNvPicPr>
            <p:nvPr/>
          </p:nvPicPr>
          <p:blipFill>
            <a:blip r:embed="rId9" cstate="print"/>
            <a:srcRect/>
            <a:stretch>
              <a:fillRect/>
            </a:stretch>
          </p:blipFill>
          <p:spPr bwMode="auto">
            <a:xfrm>
              <a:off x="6967188" y="4564251"/>
              <a:ext cx="398463" cy="658812"/>
            </a:xfrm>
            <a:prstGeom prst="rect">
              <a:avLst/>
            </a:prstGeom>
            <a:noFill/>
            <a:ln w="12700">
              <a:solidFill>
                <a:schemeClr val="tx1"/>
              </a:solidFill>
              <a:miter lim="800000"/>
              <a:headEnd/>
              <a:tailEnd/>
            </a:ln>
          </p:spPr>
        </p:pic>
        <p:pic>
          <p:nvPicPr>
            <p:cNvPr id="13" name="Picture 45"/>
            <p:cNvPicPr>
              <a:picLocks noChangeAspect="1" noChangeArrowheads="1"/>
            </p:cNvPicPr>
            <p:nvPr/>
          </p:nvPicPr>
          <p:blipFill>
            <a:blip r:embed="rId10" cstate="print"/>
            <a:srcRect/>
            <a:stretch>
              <a:fillRect/>
            </a:stretch>
          </p:blipFill>
          <p:spPr bwMode="auto">
            <a:xfrm>
              <a:off x="7919636" y="4564251"/>
              <a:ext cx="398462" cy="658812"/>
            </a:xfrm>
            <a:prstGeom prst="rect">
              <a:avLst/>
            </a:prstGeom>
            <a:noFill/>
            <a:ln w="12700">
              <a:solidFill>
                <a:schemeClr val="tx1"/>
              </a:solidFill>
              <a:miter lim="800000"/>
              <a:headEnd/>
              <a:tailEnd/>
            </a:ln>
          </p:spPr>
        </p:pic>
      </p:grpSp>
      <p:grpSp>
        <p:nvGrpSpPr>
          <p:cNvPr id="14" name="Group 53"/>
          <p:cNvGrpSpPr>
            <a:grpSpLocks/>
          </p:cNvGrpSpPr>
          <p:nvPr/>
        </p:nvGrpSpPr>
        <p:grpSpPr bwMode="auto">
          <a:xfrm>
            <a:off x="347663" y="2754313"/>
            <a:ext cx="4711190" cy="2822575"/>
            <a:chOff x="215900" y="274638"/>
            <a:chExt cx="3849407" cy="2305965"/>
          </a:xfrm>
        </p:grpSpPr>
        <p:pic>
          <p:nvPicPr>
            <p:cNvPr id="15" name="Picture 5" descr="vacet"/>
            <p:cNvPicPr>
              <a:picLocks noChangeAspect="1" noChangeArrowheads="1"/>
            </p:cNvPicPr>
            <p:nvPr/>
          </p:nvPicPr>
          <p:blipFill>
            <a:blip r:embed="rId11" cstate="print">
              <a:clrChange>
                <a:clrFrom>
                  <a:srgbClr val="FFFFFF"/>
                </a:clrFrom>
                <a:clrTo>
                  <a:srgbClr val="FFFFFF">
                    <a:alpha val="0"/>
                  </a:srgbClr>
                </a:clrTo>
              </a:clrChange>
              <a:grayscl/>
              <a:biLevel thresh="50000"/>
            </a:blip>
            <a:srcRect/>
            <a:stretch>
              <a:fillRect/>
            </a:stretch>
          </p:blipFill>
          <p:spPr bwMode="auto">
            <a:xfrm>
              <a:off x="303213" y="274638"/>
              <a:ext cx="1828800" cy="501650"/>
            </a:xfrm>
            <a:prstGeom prst="rect">
              <a:avLst/>
            </a:prstGeom>
            <a:noFill/>
            <a:ln w="9525">
              <a:noFill/>
              <a:miter lim="800000"/>
              <a:headEnd/>
              <a:tailEnd/>
            </a:ln>
          </p:spPr>
        </p:pic>
        <p:pic>
          <p:nvPicPr>
            <p:cNvPr id="16" name="Picture 8"/>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215900" y="1330325"/>
              <a:ext cx="730250" cy="722313"/>
            </a:xfrm>
            <a:prstGeom prst="rect">
              <a:avLst/>
            </a:prstGeom>
            <a:noFill/>
            <a:ln w="9525">
              <a:noFill/>
              <a:miter lim="800000"/>
              <a:headEnd/>
              <a:tailEnd/>
            </a:ln>
          </p:spPr>
        </p:pic>
        <p:sp>
          <p:nvSpPr>
            <p:cNvPr id="17" name="Text Box 9"/>
            <p:cNvSpPr txBox="1">
              <a:spLocks noChangeArrowheads="1"/>
            </p:cNvSpPr>
            <p:nvPr/>
          </p:nvSpPr>
          <p:spPr bwMode="auto">
            <a:xfrm>
              <a:off x="276225" y="742950"/>
              <a:ext cx="3789082" cy="528034"/>
            </a:xfrm>
            <a:prstGeom prst="rect">
              <a:avLst/>
            </a:prstGeom>
            <a:noFill/>
            <a:ln w="28575">
              <a:noFill/>
              <a:miter lim="800000"/>
              <a:headEnd/>
              <a:tailEnd/>
            </a:ln>
          </p:spPr>
          <p:txBody>
            <a:bodyPr wrap="none">
              <a:spAutoFit/>
            </a:bodyPr>
            <a:lstStyle/>
            <a:p>
              <a:pPr algn="l"/>
              <a:r>
                <a:rPr lang="en-US" sz="1800" b="1" dirty="0">
                  <a:solidFill>
                    <a:schemeClr val="bg1"/>
                  </a:solidFill>
                  <a:latin typeface="AvantGarde" pitchFamily="34" charset="0"/>
                </a:rPr>
                <a:t>DOE/</a:t>
              </a:r>
              <a:r>
                <a:rPr lang="en-US" sz="1800" b="1" dirty="0" err="1">
                  <a:solidFill>
                    <a:schemeClr val="bg1"/>
                  </a:solidFill>
                  <a:latin typeface="AvantGarde" pitchFamily="34" charset="0"/>
                </a:rPr>
                <a:t>SciDAC</a:t>
              </a:r>
              <a:r>
                <a:rPr lang="en-US" sz="1800" b="1" dirty="0">
                  <a:solidFill>
                    <a:schemeClr val="bg1"/>
                  </a:solidFill>
                  <a:latin typeface="AvantGarde" pitchFamily="34" charset="0"/>
                </a:rPr>
                <a:t> Visualization and Analytics</a:t>
              </a:r>
            </a:p>
            <a:p>
              <a:pPr algn="l"/>
              <a:r>
                <a:rPr lang="en-US" sz="1800" b="1" dirty="0">
                  <a:solidFill>
                    <a:schemeClr val="bg1"/>
                  </a:solidFill>
                  <a:latin typeface="AvantGarde" pitchFamily="34" charset="0"/>
                </a:rPr>
                <a:t>Center for Enabling Technologies</a:t>
              </a:r>
            </a:p>
          </p:txBody>
        </p:sp>
        <p:pic>
          <p:nvPicPr>
            <p:cNvPr id="18" name="Picture 23"/>
            <p:cNvPicPr>
              <a:picLocks noChangeAspect="1" noChangeArrowheads="1"/>
            </p:cNvPicPr>
            <p:nvPr/>
          </p:nvPicPr>
          <p:blipFill>
            <a:blip r:embed="rId13" cstate="print"/>
            <a:srcRect/>
            <a:stretch>
              <a:fillRect/>
            </a:stretch>
          </p:blipFill>
          <p:spPr bwMode="auto">
            <a:xfrm>
              <a:off x="1016000" y="1298575"/>
              <a:ext cx="969963" cy="784225"/>
            </a:xfrm>
            <a:prstGeom prst="rect">
              <a:avLst/>
            </a:prstGeom>
            <a:noFill/>
            <a:ln w="12700">
              <a:solidFill>
                <a:schemeClr val="tx1"/>
              </a:solidFill>
              <a:miter lim="800000"/>
              <a:headEnd/>
              <a:tailEnd/>
            </a:ln>
          </p:spPr>
        </p:pic>
        <p:pic>
          <p:nvPicPr>
            <p:cNvPr id="19" name="Picture 24"/>
            <p:cNvPicPr>
              <a:picLocks noChangeAspect="1" noChangeArrowheads="1"/>
            </p:cNvPicPr>
            <p:nvPr/>
          </p:nvPicPr>
          <p:blipFill>
            <a:blip r:embed="rId14" cstate="print"/>
            <a:srcRect/>
            <a:stretch>
              <a:fillRect/>
            </a:stretch>
          </p:blipFill>
          <p:spPr bwMode="auto">
            <a:xfrm>
              <a:off x="2030413" y="1304737"/>
              <a:ext cx="446087" cy="785812"/>
            </a:xfrm>
            <a:prstGeom prst="rect">
              <a:avLst/>
            </a:prstGeom>
            <a:noFill/>
            <a:ln w="12700">
              <a:solidFill>
                <a:schemeClr val="tx1"/>
              </a:solidFill>
              <a:miter lim="800000"/>
              <a:headEnd/>
              <a:tailEnd/>
            </a:ln>
          </p:spPr>
        </p:pic>
        <p:pic>
          <p:nvPicPr>
            <p:cNvPr id="20" name="Picture 25"/>
            <p:cNvPicPr>
              <a:picLocks noChangeAspect="1" noChangeArrowheads="1"/>
            </p:cNvPicPr>
            <p:nvPr/>
          </p:nvPicPr>
          <p:blipFill>
            <a:blip r:embed="rId15" cstate="print"/>
            <a:srcRect/>
            <a:stretch>
              <a:fillRect/>
            </a:stretch>
          </p:blipFill>
          <p:spPr bwMode="auto">
            <a:xfrm>
              <a:off x="2524125" y="1298575"/>
              <a:ext cx="598488" cy="784225"/>
            </a:xfrm>
            <a:prstGeom prst="rect">
              <a:avLst/>
            </a:prstGeom>
            <a:noFill/>
            <a:ln w="12700">
              <a:solidFill>
                <a:schemeClr val="tx1"/>
              </a:solidFill>
              <a:miter lim="800000"/>
              <a:headEnd/>
              <a:tailEnd/>
            </a:ln>
          </p:spPr>
        </p:pic>
        <p:pic>
          <p:nvPicPr>
            <p:cNvPr id="21" name="Picture 26"/>
            <p:cNvPicPr>
              <a:picLocks noChangeAspect="1" noChangeArrowheads="1"/>
            </p:cNvPicPr>
            <p:nvPr/>
          </p:nvPicPr>
          <p:blipFill>
            <a:blip r:embed="rId16" cstate="print"/>
            <a:srcRect/>
            <a:stretch>
              <a:fillRect/>
            </a:stretch>
          </p:blipFill>
          <p:spPr bwMode="auto">
            <a:xfrm>
              <a:off x="3168650" y="1298575"/>
              <a:ext cx="784225" cy="784225"/>
            </a:xfrm>
            <a:prstGeom prst="rect">
              <a:avLst/>
            </a:prstGeom>
            <a:solidFill>
              <a:schemeClr val="tx1"/>
            </a:solidFill>
            <a:ln w="12700">
              <a:solidFill>
                <a:schemeClr val="tx1"/>
              </a:solidFill>
              <a:miter lim="800000"/>
              <a:headEnd/>
              <a:tailEnd/>
            </a:ln>
          </p:spPr>
        </p:pic>
        <p:pic>
          <p:nvPicPr>
            <p:cNvPr id="22" name="Picture 3"/>
            <p:cNvPicPr>
              <a:picLocks noChangeAspect="1" noChangeArrowheads="1"/>
            </p:cNvPicPr>
            <p:nvPr/>
          </p:nvPicPr>
          <p:blipFill>
            <a:blip r:embed="rId17" cstate="print"/>
            <a:srcRect l="11295" r="5647"/>
            <a:stretch>
              <a:fillRect/>
            </a:stretch>
          </p:blipFill>
          <p:spPr bwMode="auto">
            <a:xfrm>
              <a:off x="1399626" y="1921790"/>
              <a:ext cx="404372" cy="658678"/>
            </a:xfrm>
            <a:prstGeom prst="rect">
              <a:avLst/>
            </a:prstGeom>
            <a:noFill/>
            <a:ln w="12700">
              <a:solidFill>
                <a:schemeClr val="tx1"/>
              </a:solidFill>
              <a:miter lim="800000"/>
              <a:headEnd/>
              <a:tailEnd/>
            </a:ln>
          </p:spPr>
        </p:pic>
        <p:pic>
          <p:nvPicPr>
            <p:cNvPr id="23" name="Picture 44"/>
            <p:cNvPicPr>
              <a:picLocks noChangeAspect="1" noChangeArrowheads="1"/>
            </p:cNvPicPr>
            <p:nvPr/>
          </p:nvPicPr>
          <p:blipFill>
            <a:blip r:embed="rId18" cstate="print"/>
            <a:srcRect/>
            <a:stretch>
              <a:fillRect/>
            </a:stretch>
          </p:blipFill>
          <p:spPr bwMode="auto">
            <a:xfrm>
              <a:off x="2365887" y="1921790"/>
              <a:ext cx="398462" cy="658813"/>
            </a:xfrm>
            <a:prstGeom prst="rect">
              <a:avLst/>
            </a:prstGeom>
            <a:noFill/>
            <a:ln w="12700">
              <a:solidFill>
                <a:schemeClr val="tx1"/>
              </a:solidFill>
              <a:miter lim="800000"/>
              <a:headEnd/>
              <a:tailEnd/>
            </a:ln>
          </p:spPr>
        </p:pic>
        <p:pic>
          <p:nvPicPr>
            <p:cNvPr id="24" name="Picture 51"/>
            <p:cNvPicPr>
              <a:picLocks noChangeAspect="1" noChangeArrowheads="1"/>
            </p:cNvPicPr>
            <p:nvPr/>
          </p:nvPicPr>
          <p:blipFill>
            <a:blip r:embed="rId19" cstate="print"/>
            <a:srcRect/>
            <a:stretch>
              <a:fillRect/>
            </a:stretch>
          </p:blipFill>
          <p:spPr bwMode="auto">
            <a:xfrm>
              <a:off x="2843831" y="1921790"/>
              <a:ext cx="398463" cy="658813"/>
            </a:xfrm>
            <a:prstGeom prst="rect">
              <a:avLst/>
            </a:prstGeom>
            <a:noFill/>
            <a:ln w="12700">
              <a:solidFill>
                <a:schemeClr val="tx1"/>
              </a:solidFill>
              <a:miter lim="800000"/>
              <a:headEnd/>
              <a:tailEnd/>
            </a:ln>
          </p:spPr>
        </p:pic>
        <p:pic>
          <p:nvPicPr>
            <p:cNvPr id="25" name="Picture 55"/>
            <p:cNvPicPr>
              <a:picLocks noChangeAspect="1" noChangeArrowheads="1"/>
            </p:cNvPicPr>
            <p:nvPr/>
          </p:nvPicPr>
          <p:blipFill>
            <a:blip r:embed="rId20" cstate="print"/>
            <a:srcRect/>
            <a:stretch>
              <a:fillRect/>
            </a:stretch>
          </p:blipFill>
          <p:spPr bwMode="auto">
            <a:xfrm>
              <a:off x="1893374" y="1921790"/>
              <a:ext cx="389831" cy="649718"/>
            </a:xfrm>
            <a:prstGeom prst="rect">
              <a:avLst/>
            </a:prstGeom>
            <a:noFill/>
            <a:ln w="12700">
              <a:solidFill>
                <a:schemeClr val="tx1"/>
              </a:solidFill>
              <a:miter lim="800000"/>
              <a:headEnd/>
              <a:tailEnd/>
            </a:ln>
          </p:spPr>
        </p:pic>
        <p:pic>
          <p:nvPicPr>
            <p:cNvPr id="26" name="Picture 43"/>
            <p:cNvPicPr>
              <a:picLocks noChangeAspect="1" noChangeArrowheads="1"/>
            </p:cNvPicPr>
            <p:nvPr/>
          </p:nvPicPr>
          <p:blipFill>
            <a:blip r:embed="rId9" cstate="print"/>
            <a:srcRect/>
            <a:stretch>
              <a:fillRect/>
            </a:stretch>
          </p:blipFill>
          <p:spPr bwMode="auto">
            <a:xfrm>
              <a:off x="920265" y="1921790"/>
              <a:ext cx="398463" cy="658812"/>
            </a:xfrm>
            <a:prstGeom prst="rect">
              <a:avLst/>
            </a:prstGeom>
            <a:noFill/>
            <a:ln w="12700">
              <a:solidFill>
                <a:schemeClr val="tx1"/>
              </a:solidFill>
              <a:miter lim="800000"/>
              <a:headEnd/>
              <a:tailEnd/>
            </a:ln>
          </p:spPr>
        </p:pic>
      </p:grpSp>
      <p:grpSp>
        <p:nvGrpSpPr>
          <p:cNvPr id="27" name="Group 54"/>
          <p:cNvGrpSpPr>
            <a:grpSpLocks/>
          </p:cNvGrpSpPr>
          <p:nvPr/>
        </p:nvGrpSpPr>
        <p:grpSpPr bwMode="auto">
          <a:xfrm>
            <a:off x="5362575" y="3913188"/>
            <a:ext cx="3298825" cy="1619250"/>
            <a:chOff x="371797" y="316181"/>
            <a:chExt cx="2649538" cy="1300943"/>
          </a:xfrm>
        </p:grpSpPr>
        <p:pic>
          <p:nvPicPr>
            <p:cNvPr id="28" name="Picture 43" descr="uces.png"/>
            <p:cNvPicPr>
              <a:picLocks noChangeAspect="1"/>
            </p:cNvPicPr>
            <p:nvPr/>
          </p:nvPicPr>
          <p:blipFill>
            <a:blip r:embed="rId21" cstate="print"/>
            <a:srcRect/>
            <a:stretch>
              <a:fillRect/>
            </a:stretch>
          </p:blipFill>
          <p:spPr bwMode="auto">
            <a:xfrm>
              <a:off x="371797" y="316181"/>
              <a:ext cx="2649538" cy="801687"/>
            </a:xfrm>
            <a:prstGeom prst="rect">
              <a:avLst/>
            </a:prstGeom>
            <a:noFill/>
            <a:ln w="9525">
              <a:noFill/>
              <a:miter lim="800000"/>
              <a:headEnd/>
              <a:tailEnd/>
            </a:ln>
          </p:spPr>
        </p:pic>
        <p:pic>
          <p:nvPicPr>
            <p:cNvPr id="29" name="Picture 44"/>
            <p:cNvPicPr>
              <a:picLocks noChangeAspect="1" noChangeArrowheads="1"/>
            </p:cNvPicPr>
            <p:nvPr/>
          </p:nvPicPr>
          <p:blipFill>
            <a:blip r:embed="rId18" cstate="print"/>
            <a:srcRect/>
            <a:stretch>
              <a:fillRect/>
            </a:stretch>
          </p:blipFill>
          <p:spPr bwMode="auto">
            <a:xfrm>
              <a:off x="1588387" y="950562"/>
              <a:ext cx="398462" cy="658813"/>
            </a:xfrm>
            <a:prstGeom prst="rect">
              <a:avLst/>
            </a:prstGeom>
            <a:noFill/>
            <a:ln w="12700">
              <a:solidFill>
                <a:schemeClr val="tx1"/>
              </a:solidFill>
              <a:miter lim="800000"/>
              <a:headEnd/>
              <a:tailEnd/>
            </a:ln>
          </p:spPr>
        </p:pic>
        <p:pic>
          <p:nvPicPr>
            <p:cNvPr id="30" name="Picture 45"/>
            <p:cNvPicPr>
              <a:picLocks noChangeAspect="1" noChangeArrowheads="1"/>
            </p:cNvPicPr>
            <p:nvPr/>
          </p:nvPicPr>
          <p:blipFill>
            <a:blip r:embed="rId10" cstate="print"/>
            <a:srcRect/>
            <a:stretch>
              <a:fillRect/>
            </a:stretch>
          </p:blipFill>
          <p:spPr bwMode="auto">
            <a:xfrm>
              <a:off x="1082299" y="950562"/>
              <a:ext cx="398462" cy="658812"/>
            </a:xfrm>
            <a:prstGeom prst="rect">
              <a:avLst/>
            </a:prstGeom>
            <a:noFill/>
            <a:ln w="12700">
              <a:solidFill>
                <a:schemeClr val="tx1"/>
              </a:solidFill>
              <a:miter lim="800000"/>
              <a:headEnd/>
              <a:tailEnd/>
            </a:ln>
          </p:spPr>
        </p:pic>
        <p:pic>
          <p:nvPicPr>
            <p:cNvPr id="31" name="Picture 51"/>
            <p:cNvPicPr>
              <a:picLocks noChangeAspect="1" noChangeArrowheads="1"/>
            </p:cNvPicPr>
            <p:nvPr/>
          </p:nvPicPr>
          <p:blipFill>
            <a:blip r:embed="rId19" cstate="print"/>
            <a:srcRect/>
            <a:stretch>
              <a:fillRect/>
            </a:stretch>
          </p:blipFill>
          <p:spPr bwMode="auto">
            <a:xfrm>
              <a:off x="2585523" y="958311"/>
              <a:ext cx="398463" cy="658813"/>
            </a:xfrm>
            <a:prstGeom prst="rect">
              <a:avLst/>
            </a:prstGeom>
            <a:noFill/>
            <a:ln w="12700">
              <a:solidFill>
                <a:schemeClr val="tx1"/>
              </a:solidFill>
              <a:miter lim="800000"/>
              <a:headEnd/>
              <a:tailEnd/>
            </a:ln>
          </p:spPr>
        </p:pic>
        <p:pic>
          <p:nvPicPr>
            <p:cNvPr id="32" name="Picture 55"/>
            <p:cNvPicPr>
              <a:picLocks noChangeAspect="1" noChangeArrowheads="1"/>
            </p:cNvPicPr>
            <p:nvPr/>
          </p:nvPicPr>
          <p:blipFill>
            <a:blip r:embed="rId20" cstate="print"/>
            <a:srcRect/>
            <a:stretch>
              <a:fillRect/>
            </a:stretch>
          </p:blipFill>
          <p:spPr bwMode="auto">
            <a:xfrm>
              <a:off x="2092266" y="958312"/>
              <a:ext cx="389831" cy="649718"/>
            </a:xfrm>
            <a:prstGeom prst="rect">
              <a:avLst/>
            </a:prstGeom>
            <a:noFill/>
            <a:ln w="12700">
              <a:solidFill>
                <a:schemeClr val="tx1"/>
              </a:solidFill>
              <a:miter lim="800000"/>
              <a:headEnd/>
              <a:tailEnd/>
            </a:ln>
          </p:spPr>
        </p:pic>
      </p:grpSp>
    </p:spTree>
  </p:cSld>
  <p:clrMapOvr>
    <a:masterClrMapping/>
  </p:clrMapOvr>
</p:sld>
</file>

<file path=ppt/theme/theme1.xml><?xml version="1.0" encoding="utf-8"?>
<a:theme xmlns:a="http://schemas.openxmlformats.org/drawingml/2006/main" name="sci-blue">
  <a:themeElements>
    <a:clrScheme name="Custom 2">
      <a:dk1>
        <a:srgbClr val="002060"/>
      </a:dk1>
      <a:lt1>
        <a:srgbClr val="FFFFFF"/>
      </a:lt1>
      <a:dk2>
        <a:srgbClr val="FFC000"/>
      </a:dk2>
      <a:lt2>
        <a:srgbClr val="FFFF00"/>
      </a:lt2>
      <a:accent1>
        <a:srgbClr val="0000FF"/>
      </a:accent1>
      <a:accent2>
        <a:srgbClr val="FFFF00"/>
      </a:accent2>
      <a:accent3>
        <a:srgbClr val="002060"/>
      </a:accent3>
      <a:accent4>
        <a:srgbClr val="E36C09"/>
      </a:accent4>
      <a:accent5>
        <a:srgbClr val="632423"/>
      </a:accent5>
      <a:accent6>
        <a:srgbClr val="FFFFFF"/>
      </a:accent6>
      <a:hlink>
        <a:srgbClr val="0000FF"/>
      </a:hlink>
      <a:folHlink>
        <a:srgbClr val="800080"/>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ci-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pmod">
  <a:themeElements>
    <a:clrScheme name="Tempmo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Tempmo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defRPr>
        </a:defPPr>
      </a:lstStyle>
    </a:lnDef>
  </a:objectDefaults>
  <a:extraClrSchemeLst>
    <a:extraClrScheme>
      <a:clrScheme name="Tempmo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mo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mo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mo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mo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mo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mo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mpmod 8">
        <a:dk1>
          <a:srgbClr val="000000"/>
        </a:dk1>
        <a:lt1>
          <a:srgbClr val="FFFF00"/>
        </a:lt1>
        <a:dk2>
          <a:srgbClr val="0000FF"/>
        </a:dk2>
        <a:lt2>
          <a:srgbClr val="FFFF00"/>
        </a:lt2>
        <a:accent1>
          <a:srgbClr val="9999FF"/>
        </a:accent1>
        <a:accent2>
          <a:srgbClr val="FFFFFF"/>
        </a:accent2>
        <a:accent3>
          <a:srgbClr val="AAAAFF"/>
        </a:accent3>
        <a:accent4>
          <a:srgbClr val="DADA00"/>
        </a:accent4>
        <a:accent5>
          <a:srgbClr val="CACAFF"/>
        </a:accent5>
        <a:accent6>
          <a:srgbClr val="E7E7E7"/>
        </a:accent6>
        <a:hlink>
          <a:srgbClr val="FF99FF"/>
        </a:hlink>
        <a:folHlink>
          <a:srgbClr val="A0A0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a:themeElements>
    <a:clrScheme name="">
      <a:dk1>
        <a:srgbClr val="000000"/>
      </a:dk1>
      <a:lt1>
        <a:srgbClr val="FFFFFF"/>
      </a:lt1>
      <a:dk2>
        <a:srgbClr val="000000"/>
      </a:dk2>
      <a:lt2>
        <a:srgbClr val="808080"/>
      </a:lt2>
      <a:accent1>
        <a:srgbClr val="BFBFBF"/>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Blank">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pitchFamily="-108" charset="0"/>
            <a:ea typeface="ヒラギノ角ゴ ProN W3" pitchFamily="-108" charset="-128"/>
            <a:cs typeface="ヒラギノ角ゴ ProN W3" pitchFamily="-108" charset="-128"/>
            <a:sym typeface="Helvetica Neue Light" pitchFamily="-108"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pitchFamily="-108" charset="0"/>
            <a:ea typeface="ヒラギノ角ゴ ProN W3" pitchFamily="-108" charset="-128"/>
            <a:cs typeface="ヒラギノ角ゴ ProN W3" pitchFamily="-108" charset="-128"/>
            <a:sym typeface="Helvetica Neue Light"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sci-blue</Template>
  <TotalTime>12629</TotalTime>
  <Words>1094</Words>
  <Application>Microsoft Macintosh PowerPoint</Application>
  <PresentationFormat>On-screen Show (4:3)</PresentationFormat>
  <Paragraphs>195</Paragraphs>
  <Slides>29</Slides>
  <Notes>10</Notes>
  <HiddenSlides>0</HiddenSlides>
  <MMClips>6</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29</vt:i4>
      </vt:variant>
    </vt:vector>
  </HeadingPairs>
  <TitlesOfParts>
    <vt:vector size="46" baseType="lpstr">
      <vt:lpstr>ＭＳ Ｐゴシック</vt:lpstr>
      <vt:lpstr>ヒラギノ角ゴ ProN W3</vt:lpstr>
      <vt:lpstr>Arial</vt:lpstr>
      <vt:lpstr>AvantGarde</vt:lpstr>
      <vt:lpstr>Calibri</vt:lpstr>
      <vt:lpstr>Comic Sans MS</vt:lpstr>
      <vt:lpstr>Georgia</vt:lpstr>
      <vt:lpstr>Helvetica</vt:lpstr>
      <vt:lpstr>Helvetica Neue</vt:lpstr>
      <vt:lpstr>Helvetica Neue Light</vt:lpstr>
      <vt:lpstr>Monotype Sorts</vt:lpstr>
      <vt:lpstr>Times New Roman</vt:lpstr>
      <vt:lpstr>sci-blue</vt:lpstr>
      <vt:lpstr>1_sci-blue</vt:lpstr>
      <vt:lpstr>Tempmod</vt:lpstr>
      <vt:lpstr>Blank</vt:lpstr>
      <vt:lpstr>Image</vt:lpstr>
      <vt:lpstr>Scientific Computing and Imaging Institute</vt:lpstr>
      <vt:lpstr>How Did I Get Here?</vt:lpstr>
      <vt:lpstr>SCI Institute Faculty</vt:lpstr>
      <vt:lpstr>Research Cores</vt:lpstr>
      <vt:lpstr>PowerPoint Presentation</vt:lpstr>
      <vt:lpstr>RayScale</vt:lpstr>
      <vt:lpstr>PowerPoint Presentation</vt:lpstr>
      <vt:lpstr>VisTrails Inc.</vt:lpstr>
      <vt:lpstr>National Centers We Direct</vt:lpstr>
      <vt:lpstr>National Centers We are Affiliated With</vt:lpstr>
      <vt:lpstr>External Collaboration</vt:lpstr>
      <vt:lpstr>SCI Institute - Utah Collaborations</vt:lpstr>
      <vt:lpstr>Biomedical Modeling, Simulation, and Visualization</vt:lpstr>
      <vt:lpstr>Personalized Medicine: Cardiac Defibrillation</vt:lpstr>
      <vt:lpstr>Atrial Fibrillation Oblation</vt:lpstr>
      <vt:lpstr>Image Based Phenotyping</vt:lpstr>
      <vt:lpstr>PowerPoint Presentation</vt:lpstr>
      <vt:lpstr>Antony van Leeuwenhoek (1632-1723) </vt:lpstr>
      <vt:lpstr>PowerPoint Presentation</vt:lpstr>
      <vt:lpstr>Visualization Everywhere</vt:lpstr>
      <vt:lpstr>Visualization Everywhere </vt:lpstr>
      <vt:lpstr>PowerPoint Presentation</vt:lpstr>
      <vt:lpstr>ImageVis3D Mobile</vt:lpstr>
      <vt:lpstr>Teaching</vt:lpstr>
      <vt:lpstr>Scientific Computing and Visualization</vt:lpstr>
      <vt:lpstr>PowerPoint Presentation</vt:lpstr>
      <vt:lpstr>PowerPoint Presentation</vt:lpstr>
      <vt:lpstr>PowerPoint Presentation</vt:lpstr>
      <vt:lpstr>More Information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 Institute</dc:title>
  <dc:creator>Nathan Galli</dc:creator>
  <cp:lastModifiedBy>Chris Johnson</cp:lastModifiedBy>
  <cp:revision>82</cp:revision>
  <dcterms:created xsi:type="dcterms:W3CDTF">2010-10-19T22:52:11Z</dcterms:created>
  <dcterms:modified xsi:type="dcterms:W3CDTF">2021-04-29T22:24:28Z</dcterms:modified>
</cp:coreProperties>
</file>