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media/image14.tif" ContentType="image/tif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8" r:id="rId1"/>
  </p:sldMasterIdLst>
  <p:notesMasterIdLst>
    <p:notesMasterId r:id="rId3"/>
  </p:notesMasterIdLst>
  <p:sldIdLst>
    <p:sldId id="297" r:id="rId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verview" id="{FD0EC3B0-E578-4D1F-91B2-545237658389}">
          <p14:sldIdLst>
            <p14:sldId id="29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612"/>
    <p:restoredTop sz="87744"/>
  </p:normalViewPr>
  <p:slideViewPr>
    <p:cSldViewPr snapToGrid="0">
      <p:cViewPr varScale="1">
        <p:scale>
          <a:sx n="92" d="100"/>
          <a:sy n="92" d="100"/>
        </p:scale>
        <p:origin x="1544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E17F54-3BD1-4D56-A0B7-DB0F799D196F}" type="datetimeFigureOut">
              <a:rPr lang="zh-CN" altLang="en-US" smtClean="0"/>
              <a:t>2021/11/17</a:t>
            </a:fld>
            <a:endParaRPr lang="zh-CN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88A0F7-F4B0-4B2C-8CD7-C0E495C462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7555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8765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663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Body Level One…"/>
          <p:cNvSpPr txBox="1">
            <a:spLocks noGrp="1"/>
          </p:cNvSpPr>
          <p:nvPr>
            <p:ph type="body" idx="1"/>
          </p:nvPr>
        </p:nvSpPr>
        <p:spPr>
          <a:xfrm>
            <a:off x="415315" y="1554570"/>
            <a:ext cx="8974668" cy="4252326"/>
          </a:xfrm>
          <a:prstGeom prst="rect">
            <a:avLst/>
          </a:prstGeom>
          <a:ln>
            <a:miter lim="400000"/>
          </a:ln>
        </p:spPr>
        <p:txBody>
          <a:bodyPr lIns="40819" tIns="40819" rIns="40819" bIns="40819">
            <a:normAutofit/>
          </a:bodyPr>
          <a:lstStyle>
            <a:lvl1pPr marL="367365" indent="-367365" defTabSz="653093">
              <a:spcBef>
                <a:spcPts val="400"/>
              </a:spcBef>
              <a:buClrTx/>
              <a:buSzPct val="100000"/>
              <a:buFont typeface="Arial"/>
              <a:buChar char="•"/>
              <a:defRPr sz="3000">
                <a:solidFill>
                  <a:srgbClr val="000000"/>
                </a:solidFill>
                <a:uFillTx/>
                <a:latin typeface="Helvetica" charset="0"/>
                <a:ea typeface="Helvetica" charset="0"/>
                <a:cs typeface="Helvetica" charset="0"/>
                <a:sym typeface="Arial"/>
              </a:defRPr>
            </a:lvl1pPr>
            <a:lvl2pPr marL="1013256" indent="-360162" defTabSz="653093">
              <a:spcBef>
                <a:spcPts val="400"/>
              </a:spcBef>
              <a:buClrTx/>
              <a:buChar char="–"/>
              <a:defRPr sz="3000">
                <a:solidFill>
                  <a:srgbClr val="000000"/>
                </a:solidFill>
                <a:uFillTx/>
                <a:latin typeface="Helvetica" charset="0"/>
                <a:ea typeface="Helvetica" charset="0"/>
                <a:cs typeface="Helvetica" charset="0"/>
                <a:sym typeface="Arial"/>
              </a:defRPr>
            </a:lvl2pPr>
            <a:lvl3pPr marL="1643995" indent="-337806" defTabSz="653093">
              <a:spcBef>
                <a:spcPts val="400"/>
              </a:spcBef>
              <a:buClrTx/>
              <a:defRPr sz="3000">
                <a:solidFill>
                  <a:srgbClr val="000000"/>
                </a:solidFill>
                <a:uFillTx/>
                <a:latin typeface="Helvetica" charset="0"/>
                <a:ea typeface="Helvetica" charset="0"/>
                <a:cs typeface="Helvetica" charset="0"/>
                <a:sym typeface="Arial"/>
              </a:defRPr>
            </a:lvl3pPr>
            <a:lvl4pPr marL="2336067" indent="-376785" defTabSz="653093">
              <a:buClrTx/>
              <a:buChar char="–"/>
              <a:defRPr sz="3000">
                <a:solidFill>
                  <a:srgbClr val="000000"/>
                </a:solidFill>
                <a:uFillTx/>
                <a:latin typeface="Helvetica" charset="0"/>
                <a:ea typeface="Helvetica" charset="0"/>
                <a:cs typeface="Helvetica" charset="0"/>
                <a:sym typeface="Arial"/>
              </a:defRPr>
            </a:lvl4pPr>
            <a:lvl5pPr marL="2989160" indent="-376785" defTabSz="653093">
              <a:buClrTx/>
              <a:buChar char="»"/>
              <a:defRPr sz="3000">
                <a:solidFill>
                  <a:srgbClr val="000000"/>
                </a:solidFill>
                <a:uFillTx/>
                <a:latin typeface="Helvetica" charset="0"/>
                <a:ea typeface="Helvetica" charset="0"/>
                <a:cs typeface="Helvetica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2" name="Title Text"/>
          <p:cNvSpPr txBox="1">
            <a:spLocks noGrp="1"/>
          </p:cNvSpPr>
          <p:nvPr>
            <p:ph type="title"/>
          </p:nvPr>
        </p:nvSpPr>
        <p:spPr>
          <a:xfrm>
            <a:off x="418148" y="130314"/>
            <a:ext cx="9315319" cy="1015503"/>
          </a:xfrm>
          <a:prstGeom prst="rect">
            <a:avLst/>
          </a:prstGeom>
          <a:ln>
            <a:miter lim="400000"/>
          </a:ln>
        </p:spPr>
        <p:txBody>
          <a:bodyPr lIns="40819" tIns="40819" rIns="40819" bIns="40819">
            <a:normAutofit/>
          </a:bodyPr>
          <a:lstStyle>
            <a:lvl1pPr algn="l" defTabSz="653093">
              <a:defRPr sz="5000" b="1">
                <a:solidFill>
                  <a:schemeClr val="tx1"/>
                </a:solidFill>
                <a:uFillTx/>
                <a:latin typeface="Helvetica" charset="0"/>
                <a:ea typeface="Helvetica" charset="0"/>
                <a:cs typeface="Helvetica" charset="0"/>
                <a:sym typeface="Arial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8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4562667" y="8687272"/>
            <a:ext cx="4741333" cy="230832"/>
          </a:xfrm>
          <a:prstGeom prst="rect">
            <a:avLst/>
          </a:prstGeom>
        </p:spPr>
        <p:txBody>
          <a:bodyPr wrap="square" lIns="28575" tIns="28575" rIns="28575" bIns="28575" anchor="ctr"/>
          <a:lstStyle>
            <a:lvl1pPr defTabSz="653093">
              <a:defRPr sz="100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5" name="Picture 2" descr="F:\Biovis_2012\ppt\pics\SCI_logo.png">
            <a:extLst>
              <a:ext uri="{FF2B5EF4-FFF2-40B4-BE49-F238E27FC236}">
                <a16:creationId xmlns:a16="http://schemas.microsoft.com/office/drawing/2014/main" id="{3250B322-386A-0A4D-939B-AECCC0A8ED3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2" y="6000509"/>
            <a:ext cx="1736294" cy="7626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3361489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Shape 791"/>
          <p:cNvSpPr/>
          <p:nvPr/>
        </p:nvSpPr>
        <p:spPr>
          <a:xfrm>
            <a:off x="711200" y="1114425"/>
            <a:ext cx="10769600" cy="0"/>
          </a:xfrm>
          <a:prstGeom prst="line">
            <a:avLst/>
          </a:prstGeom>
          <a:ln w="25400">
            <a:solidFill>
              <a:srgbClr val="4180FF"/>
            </a:solidFill>
          </a:ln>
        </p:spPr>
        <p:txBody>
          <a:bodyPr lIns="50800" tIns="50800" rIns="50800" bIns="50800" anchor="ctr"/>
          <a:lstStyle/>
          <a:p>
            <a:endParaRPr sz="1800"/>
          </a:p>
        </p:txBody>
      </p:sp>
      <p:sp>
        <p:nvSpPr>
          <p:cNvPr id="792" name="Shape 792"/>
          <p:cNvSpPr/>
          <p:nvPr/>
        </p:nvSpPr>
        <p:spPr>
          <a:xfrm>
            <a:off x="711200" y="1190625"/>
            <a:ext cx="10769600" cy="0"/>
          </a:xfrm>
          <a:prstGeom prst="line">
            <a:avLst/>
          </a:prstGeom>
          <a:ln w="38100">
            <a:solidFill>
              <a:srgbClr val="0A31AE"/>
            </a:solidFill>
          </a:ln>
        </p:spPr>
        <p:txBody>
          <a:bodyPr lIns="50800" tIns="50800" rIns="50800" bIns="50800" anchor="ctr"/>
          <a:lstStyle/>
          <a:p>
            <a:endParaRPr sz="1800"/>
          </a:p>
        </p:txBody>
      </p:sp>
      <p:pic>
        <p:nvPicPr>
          <p:cNvPr id="793" name="SCI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7" y="698400"/>
            <a:ext cx="1118428" cy="368400"/>
          </a:xfrm>
          <a:prstGeom prst="rect">
            <a:avLst/>
          </a:prstGeom>
          <a:ln>
            <a:solidFill>
              <a:srgbClr val="FFFFFF"/>
            </a:solidFill>
            <a:miter lim="400000"/>
          </a:ln>
        </p:spPr>
      </p:pic>
      <p:pic>
        <p:nvPicPr>
          <p:cNvPr id="794" name="image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0109" y="698400"/>
            <a:ext cx="851892" cy="594326"/>
          </a:xfrm>
          <a:prstGeom prst="rect">
            <a:avLst/>
          </a:prstGeom>
          <a:ln w="12700">
            <a:miter lim="400000"/>
          </a:ln>
        </p:spPr>
      </p:pic>
      <p:sp>
        <p:nvSpPr>
          <p:cNvPr id="795" name="Shape 795"/>
          <p:cNvSpPr>
            <a:spLocks noGrp="1"/>
          </p:cNvSpPr>
          <p:nvPr>
            <p:ph type="title"/>
          </p:nvPr>
        </p:nvSpPr>
        <p:spPr>
          <a:xfrm>
            <a:off x="1117600" y="0"/>
            <a:ext cx="9956800" cy="1219200"/>
          </a:xfrm>
          <a:prstGeom prst="rect">
            <a:avLst/>
          </a:prstGeom>
        </p:spPr>
        <p:txBody>
          <a:bodyPr lIns="38100" tIns="38100" rIns="38100" bIns="38100"/>
          <a:lstStyle>
            <a:lvl1pPr marL="0" marR="0" algn="ctr">
              <a:defRPr sz="3200" b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Title Text</a:t>
            </a:r>
          </a:p>
        </p:txBody>
      </p:sp>
      <p:sp>
        <p:nvSpPr>
          <p:cNvPr id="796" name="Shape 796"/>
          <p:cNvSpPr>
            <a:spLocks noGrp="1"/>
          </p:cNvSpPr>
          <p:nvPr>
            <p:ph type="sldNum" sz="quarter" idx="2"/>
          </p:nvPr>
        </p:nvSpPr>
        <p:spPr>
          <a:xfrm>
            <a:off x="11203979" y="6442076"/>
            <a:ext cx="378421" cy="274415"/>
          </a:xfrm>
          <a:prstGeom prst="rect">
            <a:avLst/>
          </a:prstGeom>
        </p:spPr>
        <p:txBody>
          <a:bodyPr/>
          <a:lstStyle>
            <a:lvl1pPr algn="r" defTabSz="914400">
              <a:defRPr sz="12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2252264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6674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56574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2" descr="F:\Biovis_2012\ppt\pics\SCI_logo.png">
            <a:extLst>
              <a:ext uri="{FF2B5EF4-FFF2-40B4-BE49-F238E27FC236}">
                <a16:creationId xmlns:a16="http://schemas.microsoft.com/office/drawing/2014/main" id="{3250B322-386A-0A4D-939B-AECCC0A8ED3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2" y="6000509"/>
            <a:ext cx="1736294" cy="7626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1988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tif"/><Relationship Id="rId3" Type="http://schemas.microsoft.com/office/2007/relationships/media" Target="../media/media2.mp4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video" Target="../media/media1.mp4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7.png"/><Relationship Id="rId5" Type="http://schemas.microsoft.com/office/2007/relationships/media" Target="../media/media3.mp4"/><Relationship Id="rId15" Type="http://schemas.openxmlformats.org/officeDocument/2006/relationships/image" Target="../media/image11.tif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4" Type="http://schemas.openxmlformats.org/officeDocument/2006/relationships/video" Target="../media/media2.mp4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mixing_volume_and_streamlines2.png" descr="mixing_volume_and_streamlines2.png">
            <a:extLst>
              <a:ext uri="{FF2B5EF4-FFF2-40B4-BE49-F238E27FC236}">
                <a16:creationId xmlns:a16="http://schemas.microsoft.com/office/drawing/2014/main" id="{5315F8CF-0CBD-BF47-BAEA-0894399D39B0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2547584" y="4355467"/>
            <a:ext cx="9396042" cy="15660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834" y="4272761"/>
            <a:ext cx="2637693" cy="25852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502" y="0"/>
            <a:ext cx="2697017" cy="27067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519" y="0"/>
            <a:ext cx="1367481" cy="2280113"/>
          </a:xfrm>
          <a:prstGeom prst="rect">
            <a:avLst/>
          </a:prstGeom>
        </p:spPr>
      </p:pic>
      <p:pic>
        <p:nvPicPr>
          <p:cNvPr id="17" name="Mizbee-Cli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0" y="2080416"/>
            <a:ext cx="4044534" cy="2275051"/>
          </a:xfrm>
          <a:prstGeom prst="rect">
            <a:avLst/>
          </a:prstGeom>
        </p:spPr>
      </p:pic>
      <p:pic>
        <p:nvPicPr>
          <p:cNvPr id="8" name="Screen Shot 2017-03-16 at 9.11.29 PM, March 16, 2017.png" descr="Screen Shot 2017-03-16 at 9.11.29 PM, March 16, 2017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320" y="4017523"/>
            <a:ext cx="3966027" cy="19400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23412" y="5737903"/>
            <a:ext cx="5577191" cy="1115438"/>
          </a:xfrm>
          <a:prstGeom prst="rect">
            <a:avLst/>
          </a:prstGeom>
        </p:spPr>
      </p:pic>
      <p:pic>
        <p:nvPicPr>
          <p:cNvPr id="5" name="Picture 4" descr="A christmas tree in a forest&#10;&#10;Description generated with high confidence">
            <a:extLst>
              <a:ext uri="{FF2B5EF4-FFF2-40B4-BE49-F238E27FC236}">
                <a16:creationId xmlns:a16="http://schemas.microsoft.com/office/drawing/2014/main" id="{658EB4A1-67E1-4BD1-AFF0-99DEF9E051F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46824" cy="2071991"/>
          </a:xfrm>
          <a:prstGeom prst="rect">
            <a:avLst/>
          </a:prstGeo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11" descr="Bubbles_title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491" y="5260"/>
            <a:ext cx="2608011" cy="2066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ombustion-Valerio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771215" y="2072551"/>
            <a:ext cx="4420929" cy="2320988"/>
          </a:xfrm>
          <a:prstGeom prst="rect">
            <a:avLst/>
          </a:prstGeom>
        </p:spPr>
      </p:pic>
      <p:pic>
        <p:nvPicPr>
          <p:cNvPr id="13" name="20x24_2.tiff" descr="20x24_2.tiff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742878" y="4366022"/>
            <a:ext cx="2984062" cy="24867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astrophysics_magnetic_fields_2.png" descr="astrophysics_magnetic_fields_2.png"/>
          <p:cNvPicPr>
            <a:picLocks/>
          </p:cNvPicPr>
          <p:nvPr/>
        </p:nvPicPr>
        <p:blipFill>
          <a:blip r:embed="rId19"/>
          <a:stretch>
            <a:fillRect/>
          </a:stretch>
        </p:blipFill>
        <p:spPr>
          <a:xfrm>
            <a:off x="3654807" y="927"/>
            <a:ext cx="1864684" cy="2071063"/>
          </a:xfrm>
          <a:prstGeom prst="rect">
            <a:avLst/>
          </a:prstGeom>
          <a:ln w="12700">
            <a:miter lim="400000"/>
          </a:ln>
          <a:effectLst>
            <a:outerShdw blurRad="63500" dist="38100" dir="2700000" rotWithShape="0">
              <a:srgbClr val="929292">
                <a:alpha val="39997"/>
              </a:srgbClr>
            </a:outerShdw>
          </a:effectLst>
        </p:spPr>
      </p:pic>
      <p:pic>
        <p:nvPicPr>
          <p:cNvPr id="15" name="spiral-galaxy-color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784059" y="2069944"/>
            <a:ext cx="4102721" cy="230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7283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12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35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28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5811</TotalTime>
  <Words>0</Words>
  <Application>Microsoft Macintosh PowerPoint</Application>
  <PresentationFormat>Widescreen</PresentationFormat>
  <Paragraphs>0</Paragraphs>
  <Slides>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Helvetica</vt:lpstr>
      <vt:lpstr>1_Office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Intel PCC: Modernizing Scientific Visualization with In Place and In Situ Ray Tracing on Many-core Architectures</dc:title>
  <dc:creator>mbz</dc:creator>
  <cp:lastModifiedBy>Microsoft Office User</cp:lastModifiedBy>
  <cp:revision>299</cp:revision>
  <dcterms:modified xsi:type="dcterms:W3CDTF">2021-11-18T05:01:47Z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acfaebc3-10ae-4343-a59b-63cb8b2c3101</vt:lpwstr>
  </property>
  <property fmtid="{D5CDD505-2E9C-101B-9397-08002B2CF9AE}" pid="3" name="CTP_BU">
    <vt:lpwstr>ENTERPRISE AND GOVERNMENT</vt:lpwstr>
  </property>
  <property fmtid="{D5CDD505-2E9C-101B-9397-08002B2CF9AE}" pid="4" name="CTP_TimeStamp">
    <vt:lpwstr>2017-11-01 23:41:59Z</vt:lpwstr>
  </property>
  <property fmtid="{D5CDD505-2E9C-101B-9397-08002B2CF9AE}" pid="5" name="CTPClassification">
    <vt:lpwstr>CTP_IC</vt:lpwstr>
  </property>
</Properties>
</file>