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"/>
  </p:notesMasterIdLst>
  <p:handoutMasterIdLst>
    <p:handoutMasterId r:id="rId4"/>
  </p:handoutMasterIdLst>
  <p:sldIdLst>
    <p:sldId id="263" r:id="rId2"/>
  </p:sldIdLst>
  <p:sldSz cx="36576000" cy="27432000"/>
  <p:notesSz cx="6858000" cy="9144000"/>
  <p:defaultTextStyle>
    <a:defPPr>
      <a:defRPr lang="en-US"/>
    </a:defPPr>
    <a:lvl1pPr marL="0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59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18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477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636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795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695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11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273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21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633"/>
  </p:normalViewPr>
  <p:slideViewPr>
    <p:cSldViewPr snapToGrid="0" snapToObjects="1">
      <p:cViewPr varScale="1">
        <p:scale>
          <a:sx n="41" d="100"/>
          <a:sy n="41" d="100"/>
        </p:scale>
        <p:origin x="2492" y="24"/>
      </p:cViewPr>
      <p:guideLst>
        <p:guide orient="horz" pos="4032"/>
        <p:guide pos="215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0" d="100"/>
          <a:sy n="150" d="100"/>
        </p:scale>
        <p:origin x="544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A8635-719F-B94C-A0BB-D77C10F788F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D7F8-C41B-E14C-BE82-FE1DCA59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4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0:07:25.5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420 252 24575,'10'0'0,"10"0"0,24 2 0,26 2 0,23 0 0,3 0 0,-18-2 0,-25-2 0,-21 0 0,-13 0 0,-5 0 0,-2-2 0,4 1 0,9-1 0,8 1 0,4 1 0,-5 0 0,-8 0 0,-12 0 0,-12 0 0,-25-2 0,-24-4 0,-19-2 0,-13-2 0,-1-1 0,5 2 0,8 3 0,18 3 0,16 5 0,6 1 0,-2 0 0,-5-1 0,5-3 0,19-3 0,30-3 0,31 0 0,17 2 0,2 3 0,-12 0 0,-18-2 0,-16-1 0,-9-2 0,-4 0 0,-6 2 0,-14-3 0,-25 1 0,-30 0 0,-27 1 0,40 3 0,-1 0 0,-2-1 0,1 0 0,-39-4 0,31 0 0,33 1 0,40 3 0,29 1 0,20 1 0,10 2 0,-7-2 0,-14 1 0,-19-1 0,-4 1 0,5 2 0,16 2 0,7 1 0,-9 1 0,-15-2 0,-14-3 0,-9-1 0,-5-3 0,-14-4 0,-21-3 0,-19-2 0,-15 0 0,1 5 0,14 4 0,23 3 0,33 1 0,35 0 0,25 0 0,14 1 0,-5 1 0,-12 0 0,-12-2 0,-12-1 0,-10-2 0,-12 0 0,-5 1 0,-1-1 0,5 0 0,3 0 0,3 1 0,0 1 0,1 1 0,-1 0 0,-3-1 0,-4-1 0,2 1 0,6 0 0,15 1 0,12-1 0,6 1 0,-4-1 0,-16-1 0,-9-1 0,3 0 0,10 2 0,18-1 0,4 2 0,-6 0 0,-15 0 0,-14 0 0,5 0 0,18 0 0,32 2 0,16 0 0,-10 1 0,-26-1 0,-23-1 0,-3 5 0,3 5 0,2 2 0,-10 1 0,-19-4 0,-20-1 0,-15-3 0,-11-5 0,-3-4 0,4-5 0,6 0 0,5 3 0,4 6 0,-13 9 0,-30 7 0,16-5 0,-5 1 0,-12 2 0,-3 1 0,-1 2 0,0 1 0,4 3 0,2 1 0,8 0 0,3 1 0,-35 20 0,13-8 0,16-11 0,13-8 0,17-5 0,15-6 0,14-2 0,24-3 0,39-1 0,-10 0 0,6 0 0,17 2 0,4 0 0,10 0 0,1 1 0,-3-2 0,-3 0 0,-16 0 0,-7-2 0,17-3 0,-53 3 0,-53 3 0,-41 6 0,-31 2 0,34-6 0,-2 0 0,-5 0 0,-1-2 0,-2-3 0,0-1 0,4-1 0,4-1 0,12 1 0,4 0 0,-16-2 0,33 7 0,16 1 0,11 1 0,17 0 0,40-2 0,-3-1 0,7-1 0,20 0 0,4 0 0,10 0 0,1 0 0,-10 0 0,-4 0 0,-20 1 0,-7-1 0,5 2 0,-36 1 0,-17 3 0,-10 6 0,-17 5 0,-25 6 0,-29 3 0,29-13 0,-2 0 0,-3-1 0,1 0 0,-34 9 0,35-4 0,43 1 0,35 7 0,16 6 0,6 5 0,-11-3 0,-14-8 0,-11-4 0,-5-6 0,-1-3 0,0 0 0,-1-1 0,-1-3 0,1-3 0,0-7 0,1-5 0,-1-3 0,2-4 0,2-2 0,-1-2 0,-1 5 0,-2 11 0,-3 10 0,-1 9 0,-1 0 0,-1-3 0,0-1 0,1-2 0,-1 0 0,1-1 0,0 0 0,1 1 0,-2-1 0,-2-3 0,-4-9 0,-4-10 0,-4-11 0,2-2 0,4 1 0,5 4 0,5 5 0,0 2 0,1 3 0,0-2 0,0-3 0,0-5 0,2-3 0,-1 2 0,1 3 0,-1 3 0,0 1 0,2-4 0,2-5 0,1 0 0,-1 1 0,-3 5 0,0 3 0,0-1 0,-1-1 0,1 0 0,-1 0 0,-1-1 0,0-2 0,0 0 0,0 2 0,0 4 0,0-4 0,0-4 0,0-1 0,0 1 0,-3 0 0,-4 5 0,-6 4 0,-11 10 0,-17 13 0,-16 5 0,-14-2 0,3-3 0,12-4 0,14-2 0,7-1 0,-2-1 0,-8-2 0,-8-3 0,-5-2 0,-7-5 0,0-2 0,-6-1 0,0 2 0,6 3 0,17 2 0,35 3 0,50 5 0,51 3 0,-27-2 0,3-1 0,0 0 0,-3-2 0,35-2 0,-39-4 0,-29 0 0,-4 3 0,20 0 0,27 2 0,16 2 0,-2 1 0,-16 4 0,-22 0 0,-17-2 0,-13-1 0,-15-2 0,-28 0 0,-35 1 0,10-1 0,-5-1 0,-17 0 0,-4 0 0,-11-1 0,-3 0 0,-3 0 0,0 0 0,5 0 0,3 0 0,14 0 0,4 1 0,-30 2 0,32 2 0,18 3 0,1-1 0,-2-2 0,2 0 0,16-3 0,42 1 0,64 0 0,-11-2 0,8 0 0,14 0 0,2 0 0,3 0 0,-1 0 0,-3 1 0,-1 1 0,-5 2 0,-2-1 0,-5 1 0,-2 0 0,-10-2 0,-6 0 0,16 1 0,-52 0 0,-51 4 0,-45 6 0,21-6 0,-6-1 0,-14 2 0,-2-1 0,-7 0 0,1 0 0,2-2 0,3 0 0,13-1 0,6 0 0,-18 2 0,40-2 0,36-3 0,37-4 0,36-2 0,-22 2 0,4 1 0,7-1 0,0 1 0,-4-1 0,-3 1 0,27-2 0,-34 0 0,-27 1 0,2 0 0,17 2 0,16 1 0,-2 3 0,-21 0 0,-30 3 0,-37 3 0,-31-1 0,-28-2 0,41-4 0,0-2 0,-46 1 0,23 1 0,38 1 0,42 1 0,46-1 0,44 2 0,-34-2 0,1-1 0,2 1 0,-1-1 0,-7-1 0,-4 0 0,20 2 0,-37-2 0,-31-1 0,-24 1 0,-18 0 0,-14 0 0,-9 0 0,-3 0 0,8-1 0,10 1 0,12 0 0,5-2 0,-2 0 0,-3 0 0,1 0 0,4 0 0,6 0 0,6 0 0,10 0 0,13-2 0,16 1 0,22-1 0,18 1 0,7 1 0,-4 0 0,-17 0 0,-19 0 0,-13 0 0,-1 0 0,9 0 0,4 0 0,-1 0 0,-7 0 0,-7 0 0,-1 0 0,4 0 0,0 0 0,-2 0 0,-1 0 0,-2 0 0,2 0 0,6 0 0,3 0 0,2 0 0,-4 0 0,-3 0 0,-1 0 0,3 0 0,0 0 0,-4 0 0,-13 0 0,-22 0 0,-21 0 0,-13 0 0,-5 0 0,9 0 0,15 0 0,14 0 0,9 0 0,-1 0 0,-8 0 0,-9 0 0,-3 0 0,4 0 0,8 0 0,2 1 0,-4 1 0,-11-2 0,-6-1 0,4 0 0,8-1 0,3 2 0,0 0 0,-4 0 0,6-1 0,12-1 0,9 1 0,23 0 0,8 1 0,28-1 0,16 1 0,16 2 0,4 0 0,-6 0 0,-15 0 0,-17-2 0,-15 0 0,-13 1 0,-11 1 0,-4-1 0,-3 0 0,2-1 0,1 0 0,-1-1 0,-1 0 0,-2 0 0,-1 2 0,2 3 0,1 2 0,-2 0 0,0 1 0,-2 3 0,-1 2 0,0 2 0,-1-2 0,0-1 0,1-2 0,0 0 0,1-1 0,0 3 0,-2 0 0,1 2 0,3 0 0,-2-3 0,1-2 0,-1-1 0,3-1 0,2 1 0,2 1 0,0 0 0,-5-2 0,-1-1 0,2 0 0,4 4 0,5 1 0,0-2 0,-4-2 0,-5-6 0,-4-8 0,-1-10 0,-1-4 0,0 1 0,0 3 0,-3 4 0,-1 0 0,-1-5 0,-3-3 0,1-1 0,-1 4 0,2 2 0,2-1 0,1-4 0,0-2 0,0 1 0,-2 4 0,0 4 0,0-2 0,0-4 0,0-4 0,-3 0 0,0 3 0,-2 4 0,3-1 0,2-4 0,1-5 0,0 0 0,1 4 0,-1 7 0,2 3 0,0 4 0,0 1 0,1 1 0,-2 3 0,-6 0 0,-20 4 0,-26 5 0,-26 6 0,-14 3 0,10-1 0,18-5 0,18-4 0,10-3 0,-1 0 0,-5 0 0,-6-2 0,-3-3 0,-2-2 0,4-1 0,4 1 0,-1 2 0,-1 0 0,-6 1 0,-6 1 0,0 0 0,7 1 0,13 1 0,16 1 0,8 0 0,2 0 0,-3 1 0,2 1 0,12-1 0,25-1 0,37-3 0,31-1 0,-37 1 0,0 1 0,44-2 0,-29 0 0,-29 1 0,-15-1 0,8-1 0,21 0 0,14-1 0,0 3 0,-17 2 0,-19 1 0,-10 0 0,-4 0 0,-2 0 0,-5 0 0,-5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0:07:36.3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941 0 24575,'-28'2'0,"-2"2"0,-6 1 0,4-1 0,13-1 0,21-2 0,33-1 0,32 2 0,27 0 0,-43 0 0,0-2 0,33 2 0,-31-2 0,-42 0 0,-38 0 0,-24 0 0,-12 2 0,-4 4 0,2 2 0,4 1 0,10-2 0,15-2 0,19-3 0,20-1 0,25-1 0,26 0 0,29 0 0,14 0 0,-6 2 0,-22 2 0,-28 0 0,-22 2 0,-8 1 0,4 3 0,3 3 0,-3-1 0,-9-1 0,-18-3 0,-19-1 0,-18 0 0,-9-3 0,4-1 0,15-2 0,13 1 0,2-1 0,-6-1 0,-6 1 0,3 0 0,11 2 0,12 2 0,7 5 0,7 3 0,10 3 0,15 2 0,8-2 0,-3-2 0,-12-2 0,-18-2 0,-16 1 0,-15 4 0,-14 5 0,-14 0 0,-8-1 0,-2-7 0,3-5 0,13-4 0,17-4 0,20 0 0,27-1 0,31 1 0,33 1 0,-27-1 0,2 0 0,0-1 0,0 0 0,35-2 0,-29-1 0,-26 2 0,-15 1 0,-7 1 0,-6 0 0,-31 1 0,-17 1 0,-38 1 0,-13 2 0,-4 0 0,-2-1 0,7-1 0,11-1 0,9 3 0,13-1 0,9 1 0,3-1 0,2-1 0,5-1 0,6 2 0,5-1 0,-1-1 0,-3 1 0,0-2 0,4 0 0,10-1 0,6-2 0,-2-5 0,-7-3 0,-2-1 0,4-1 0,14-5 0,15-7 0,9-7 0,9-3 0,13 4 0,22 0 0,28-3 0,-39 15 0,1 1 0,-3 0 0,-2 2 0,25-8 0,-20 14 0,1 16 0,10 11 0,1 5 0,-15 4 0,-20 0 0,-13 1 0,-2-1 0,-2-2 0,-3 2 0,-5 2 0,-3 3 0,1-3 0,-3-3 0,-4 0 0,-6 2 0,-1 3 0,2-1 0,4 0 0,5-2 0,4-7 0,4-7 0,6-13 0,3-7 0,-3-1 0,-2 2 0,1 4 0,9 2 0,14 2 0,10-1 0,-2 2 0,-10 1 0,-13-2 0,-9-1 0,4-2 0,6 0 0,2-1 0,-1 1 0,0 0 0,-1 1 0,0 0 0,-1 0 0,10 3 0,15 1 0,13 1 0,-3 0 0,-22-6 0,-17-4 0,-14-8 0,-4-9 0,-1-7 0,-1-1 0,0 4 0,-3 6 0,-2 4 0,-2 0 0,-1 2 0,5 3 0,3 2 0,2-2 0,2-3 0,-1-2 0,-1 0 0,1 3 0,0 0 0,3 1 0,1 0 0,2 1 0,7 3 0,11 4 0,14 3 0,11 0 0,0 0 0,-7-4 0,-16-1 0,-12-2 0,-9 4 0,-3 9 0,1 12 0,0 11 0,-1 7 0,-1 2 0,0-3 0,0-6 0,-1-5 0,0-4 0,-1-3 0,1-1 0,1-1 0,0-4 0,0 0 0,0 1 0,0 3 0,0 8 0,0 3 0,1-1 0,0-6 0,1-7 0,-1-2 0,1 1 0,-1-6 0,2-14 0,2-17 0,-2-10 0,2-2 0,0 3 0,1 0 0,0-2 0,1 2 0,-3 3 0,-1 4 0,-1 3 0,0 5 0,-1 8 0,0 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0:07:43.8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677 11 24575,'0'11'0,"0"1"0,0 2 0,0 5 0,0 1 0,0 1 0,0-5 0,0-3 0,0-2 0,0 1 0,0 5 0,0 1 0,-1 0 0,-1-1 0,1-1 0,0 1 0,-1 2 0,1 2 0,-1 0 0,1-1 0,0 1 0,-1 1 0,0 0 0,1-3 0,1-4 0,0-1 0,1 2 0,0 6 0,1 4 0,0-2 0,-2-5 0,0-5 0,0-5 0,2 2 0,1 0 0,1 1 0,1 0 0,-3-3 0,0-2 0,0-7 0,1-6 0,0-6 0,0-4 0,-1 1 0,0 0 0,-1-4 0,-1-7 0,0-6 0,0-1 0,0 7 0,0 7 0,0 0 0,0-4 0,0-4 0,0 0 0,0 2 0,0 4 0,0 3 0,0 0 0,0 2 0,1 1 0,1 7 0,-1 11 0,1 14 0,-1 11 0,2 3 0,1 1 0,-1-4 0,-1-4 0,0-7 0,-1-4 0,0-2 0,1-6 0,-1-7 0,2-13 0,2-12 0,-2-1 0,1 2 0,-3 0 0,-1-3 0,-1-6 0,-2-2 0,0 7 0,-1 8 0,1 5 0,0-1 0,1-4 0,0 1 0,0 4 0,1 4 0,1 2 0,0-2 0,0 3 0,0 7 0,0 12 0,0 11 0,-2 9 0,0 8 0,0 1 0,1-3 0,1-5 0,0-4 0,0-1 0,0-2 0,-1-1 0,-1-5 0,0-5 0,1 0 0,1-1 0,0 3 0,1 1 0,0-2 0,0 0 0,1-1 0,-1-1 0,-1-1 0,0-1 0,0-1 0,0-2 0,0 1 0,-1 2 0,-1 1 0,-1 1 0,0-2 0,1-1 0,-1 0 0,0 1 0,0 0 0,2 0 0,-2-4 0,0-1 0,-2-2 0,-2 0 0,0-1 0,-1-1 0,-3-3 0,-1-6 0,0-3 0,2 0 0,4-2 0,-1-1 0,0-2 0,-1-1 0,1 2 0,-1 6 0,0 1 0,-3 0 0,0-1 0,0-2 0,2-2 0,2 1 0,0 1 0,-1 2 0,-4 3 0,-1-1 0,-1 2 0,4 0 0,0 2 0,-5 1 0,-8-2 0,-12-1 0,-3-2 0,2 2 0,3 2 0,9 2 0,7 1 0,0 1 0,-8 0 0,-11 0 0,-7-2 0,6 0 0,14-2 0,9 1 0,6 0 0,1 0 0,3-1 0,2 2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0:07:50.7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349 1 24575,'-3'9'0,"1"1"0,0-1 0,0 3 0,-1 5 0,0 1 0,0 0 0,1 0 0,0-4 0,0 1 0,1 0 0,-1-2 0,-1-1 0,1-1 0,1 0 0,-2 3 0,1 1 0,-2 3 0,-2 3 0,0-2 0,1-4 0,2-2 0,0-5 0,0 0 0,0 1 0,-1-1 0,1 2 0,1 0 0,1 1 0,1 2 0,0-2 0,-2-2 0,-3-12 0,-3-11 0,-2-9 0,1 0 0,4 8 0,3 3 0,3 2 0,1-4 0,3 0 0,-1-2 0,1 0 0,-1 0 0,0 2 0,0 0 0,-2-1 0,0-4 0,-1 1 0,-1 5 0,1 5 0,0 3 0,-7 3 0,-11 7 0,-14 7 0,-6 4 0,-1-2 0,3-4 0,4-7 0,2-2 0,6-1 0,10 0 0,11-1 0,19-1 0,27 0 0,31 1 0,20 1 0,4 0 0,-16 1 0,-18 3 0,-13 3 0,-12 1 0,-10-1 0,-14-1 0,-17-4 0,-21 0 0,-19-2 0,-10 0 0,5-1 0,19-2 0,15 2 0,12-2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0:07:58.6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37D22-20B9-364E-B4D8-E9F9B2E2B53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9959A-D1B0-DA47-86FF-396E280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11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9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0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1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M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0" userDrawn="1">
          <p15:clr>
            <a:srgbClr val="FBAE40"/>
          </p15:clr>
        </p15:guide>
        <p15:guide id="2" pos="115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" y="0"/>
            <a:ext cx="36538342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4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" y="0"/>
            <a:ext cx="36538342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5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0"/>
            <a:ext cx="36538334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6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0"/>
            <a:ext cx="36538334" cy="440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7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" y="0"/>
            <a:ext cx="36538326" cy="440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8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" y="0"/>
            <a:ext cx="36538326" cy="4404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120B0-2207-4844-8ED1-48AD4D06A120}" type="datetimeFigureOut">
              <a:rPr lang="en-US" smtClean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5916-94EF-2D41-8470-87A7F50C4C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2743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65" y="25620111"/>
            <a:ext cx="2489179" cy="958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9" y="25632747"/>
            <a:ext cx="1552032" cy="389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6" y="26189342"/>
            <a:ext cx="1440276" cy="4176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80506" y="25620111"/>
            <a:ext cx="6329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Sandia National Laboratories is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multimission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laboratory managed and operated by National Technology &amp;Engineering Solutions of Sandia, LLC, a wholly owned subsidiary of Honeywell International Inc., for the U.S. Department of Energy’s National Nuclear Security Administration under contract DE-NA0003525.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SAND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No. ____________</a:t>
            </a:r>
            <a:endParaRPr lang="en-US" sz="1200" dirty="0">
              <a:latin typeface="+mj-lt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587498"/>
            <a:ext cx="36576000" cy="6837908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  <a:alpha val="26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6"/>
          </a:p>
        </p:txBody>
      </p:sp>
    </p:spTree>
    <p:extLst>
      <p:ext uri="{BB962C8B-B14F-4D97-AF65-F5344CB8AC3E}">
        <p14:creationId xmlns:p14="http://schemas.microsoft.com/office/powerpoint/2010/main" val="163630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3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customXml" Target="../ink/ink4.xml"/><Relationship Id="rId26" Type="http://schemas.openxmlformats.org/officeDocument/2006/relationships/image" Target="../media/image22.png"/><Relationship Id="rId3" Type="http://schemas.openxmlformats.org/officeDocument/2006/relationships/customXml" Target="../ink/ink1.xml"/><Relationship Id="rId21" Type="http://schemas.openxmlformats.org/officeDocument/2006/relationships/image" Target="../media/image29.png"/><Relationship Id="rId17" Type="http://schemas.openxmlformats.org/officeDocument/2006/relationships/image" Target="../media/image27.png"/><Relationship Id="rId25" Type="http://schemas.openxmlformats.org/officeDocument/2006/relationships/image" Target="../media/image21.png"/><Relationship Id="rId2" Type="http://schemas.openxmlformats.org/officeDocument/2006/relationships/image" Target="../media/image17.png"/><Relationship Id="rId16" Type="http://schemas.openxmlformats.org/officeDocument/2006/relationships/customXml" Target="../ink/ink3.xml"/><Relationship Id="rId20" Type="http://schemas.openxmlformats.org/officeDocument/2006/relationships/customXml" Target="../ink/ink5.xml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0.png"/><Relationship Id="rId32" Type="http://schemas.openxmlformats.org/officeDocument/2006/relationships/image" Target="../media/image33.png"/><Relationship Id="rId15" Type="http://schemas.openxmlformats.org/officeDocument/2006/relationships/image" Target="../media/image26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9" Type="http://schemas.openxmlformats.org/officeDocument/2006/relationships/image" Target="../media/image28.png"/><Relationship Id="rId31" Type="http://schemas.openxmlformats.org/officeDocument/2006/relationships/image" Target="../media/image32.png"/><Relationship Id="rId14" Type="http://schemas.openxmlformats.org/officeDocument/2006/relationships/customXml" Target="../ink/ink2.xml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1F61FA-AA38-B4BD-9432-07F19EC5D4F8}"/>
              </a:ext>
            </a:extLst>
          </p:cNvPr>
          <p:cNvSpPr/>
          <p:nvPr/>
        </p:nvSpPr>
        <p:spPr>
          <a:xfrm>
            <a:off x="9312527" y="5029200"/>
            <a:ext cx="9123671" cy="20202761"/>
          </a:xfrm>
          <a:prstGeom prst="rect">
            <a:avLst/>
          </a:prstGeom>
          <a:solidFill>
            <a:schemeClr val="accent3">
              <a:alpha val="2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4950"/>
            <a:endParaRPr lang="en-US" sz="4000" i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9D6F9B-7A40-35D4-932F-E1CCBD26B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3" y="1714646"/>
            <a:ext cx="27690418" cy="170309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Gill Sans MT" panose="020B0502020104020203" pitchFamily="34" charset="77"/>
              </a:rPr>
              <a:t>ASCR AIVIS: Visualization Insight for Hyper-Differential Sensitivity Analysis</a:t>
            </a:r>
            <a:br>
              <a:rPr lang="en-US" sz="6000" dirty="0">
                <a:solidFill>
                  <a:schemeClr val="bg1"/>
                </a:solidFill>
                <a:latin typeface="Gill Sans MT" panose="020B0502020104020203" pitchFamily="34" charset="77"/>
              </a:rPr>
            </a:br>
            <a:r>
              <a:rPr lang="en-US" sz="4800" dirty="0">
                <a:solidFill>
                  <a:schemeClr val="bg1"/>
                </a:solidFill>
                <a:latin typeface="Gill Sans MT" panose="020B0502020104020203" pitchFamily="34" charset="77"/>
              </a:rPr>
              <a:t>Joseph Hart, Bart van Bloemen Waanders, </a:t>
            </a:r>
            <a:r>
              <a:rPr lang="en-US" sz="4800" dirty="0" err="1">
                <a:solidFill>
                  <a:schemeClr val="bg1"/>
                </a:solidFill>
                <a:effectLst/>
                <a:latin typeface="Gill Sans MT" panose="020B0502020104020203" pitchFamily="34" charset="77"/>
              </a:rPr>
              <a:t>Jixian</a:t>
            </a:r>
            <a:r>
              <a:rPr lang="en-US" sz="4800" dirty="0">
                <a:solidFill>
                  <a:schemeClr val="bg1"/>
                </a:solidFill>
                <a:effectLst/>
                <a:latin typeface="Gill Sans MT" panose="020B0502020104020203" pitchFamily="34" charset="77"/>
              </a:rPr>
              <a:t> Li, Timbwaoga A. J. </a:t>
            </a:r>
            <a:r>
              <a:rPr lang="en-US" sz="4800" dirty="0" err="1">
                <a:solidFill>
                  <a:schemeClr val="bg1"/>
                </a:solidFill>
                <a:effectLst/>
                <a:latin typeface="Gill Sans MT" panose="020B0502020104020203" pitchFamily="34" charset="77"/>
              </a:rPr>
              <a:t>Ouermi</a:t>
            </a:r>
            <a:r>
              <a:rPr lang="en-US" sz="4800" dirty="0">
                <a:solidFill>
                  <a:schemeClr val="bg1"/>
                </a:solidFill>
                <a:effectLst/>
                <a:latin typeface="Gill Sans MT" panose="020B0502020104020203" pitchFamily="34" charset="77"/>
              </a:rPr>
              <a:t>, &amp; Chris Johnson </a:t>
            </a:r>
            <a:br>
              <a:rPr lang="en-US" sz="6000" dirty="0">
                <a:solidFill>
                  <a:schemeClr val="bg1"/>
                </a:solidFill>
                <a:latin typeface="Gill Sans MT" panose="020B0502020104020203" pitchFamily="34" charset="77"/>
              </a:rPr>
            </a:br>
            <a:endParaRPr lang="en-US" sz="60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B8C026D-D372-A5E2-6C75-77C90B14B1F7}"/>
                  </a:ext>
                </a:extLst>
              </p:cNvPr>
              <p:cNvSpPr/>
              <p:nvPr/>
            </p:nvSpPr>
            <p:spPr>
              <a:xfrm>
                <a:off x="511232" y="5003965"/>
                <a:ext cx="8214279" cy="723997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34950"/>
                <a:endParaRPr lang="en-US" sz="4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  <a:p>
                <a:pPr indent="234950"/>
                <a:r>
                  <a:rPr lang="en-US" sz="4000" b="1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Low-Fidelity Optimization:</a:t>
                </a:r>
              </a:p>
              <a:p>
                <a:pPr indent="234950"/>
                <a:r>
                  <a:rPr lang="en-US" sz="4000" dirty="0">
                    <a:solidFill>
                      <a:schemeClr val="tx1"/>
                    </a:solidFill>
                  </a:rPr>
                  <a:t>                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lim>
                    </m:limLow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d>
                      <m:d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	</a:t>
                </a:r>
                <a:r>
                  <a:rPr lang="en-US" sz="4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(1)</a:t>
                </a:r>
              </a:p>
              <a:p>
                <a:pPr indent="234950"/>
                <a:r>
                  <a:rPr lang="en-US" sz="4000" b="1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Motivation:</a:t>
                </a:r>
              </a:p>
              <a:p>
                <a:pPr marL="571500" indent="-336550"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Limited evaluations of high-fidelity models</a:t>
                </a:r>
              </a:p>
              <a:p>
                <a:pPr marL="571500" indent="-336550"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Cannot compute derivatives </a:t>
                </a:r>
              </a:p>
              <a:p>
                <a:pPr marL="571500" indent="-336550"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Cannot solve efficiently</a:t>
                </a:r>
                <a:endParaRPr lang="en-US" sz="4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  <a:p>
                <a:pPr indent="234950"/>
                <a:r>
                  <a:rPr lang="en-US" sz="4000" b="1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Goal: </a:t>
                </a:r>
              </a:p>
              <a:p>
                <a:pPr indent="234950"/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Update the solution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en-US" sz="40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using a small number of evaluations of high-fidelity models</a:t>
                </a:r>
                <a:endParaRPr lang="en-US" sz="4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  <a:p>
                <a:pPr indent="234950"/>
                <a:endParaRPr lang="en-US" sz="4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B8C026D-D372-A5E2-6C75-77C90B14B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32" y="5003965"/>
                <a:ext cx="8214279" cy="7239972"/>
              </a:xfrm>
              <a:prstGeom prst="rect">
                <a:avLst/>
              </a:prstGeom>
              <a:blipFill>
                <a:blip r:embed="rId2"/>
                <a:stretch>
                  <a:fillRect l="-2595" b="-1849"/>
                </a:stretch>
              </a:blip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4A7EAA0-4153-743B-7EC8-8EDDD02D2058}"/>
              </a:ext>
            </a:extLst>
          </p:cNvPr>
          <p:cNvSpPr txBox="1"/>
          <p:nvPr/>
        </p:nvSpPr>
        <p:spPr>
          <a:xfrm>
            <a:off x="2608420" y="26366267"/>
            <a:ext cx="1218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SAND2025-XXXXX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D123C2-17A8-575F-4B8D-19EF0D262609}"/>
              </a:ext>
            </a:extLst>
          </p:cNvPr>
          <p:cNvSpPr/>
          <p:nvPr/>
        </p:nvSpPr>
        <p:spPr>
          <a:xfrm>
            <a:off x="19027274" y="5049079"/>
            <a:ext cx="8229600" cy="80476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5FECF-6208-B9E2-A236-5EE8F2D78B26}"/>
              </a:ext>
            </a:extLst>
          </p:cNvPr>
          <p:cNvSpPr txBox="1"/>
          <p:nvPr/>
        </p:nvSpPr>
        <p:spPr>
          <a:xfrm>
            <a:off x="33399671" y="14661468"/>
            <a:ext cx="255709" cy="3340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269652-6AAD-5E49-6C71-48F08A8AE57B}"/>
              </a:ext>
            </a:extLst>
          </p:cNvPr>
          <p:cNvSpPr txBox="1"/>
          <p:nvPr/>
        </p:nvSpPr>
        <p:spPr>
          <a:xfrm>
            <a:off x="29456861" y="14661467"/>
            <a:ext cx="145134" cy="3135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E29FF4D-6D66-EAFF-F44E-9292FF72BBFE}"/>
                  </a:ext>
                </a:extLst>
              </p14:cNvPr>
              <p14:cNvContentPartPr/>
              <p14:nvPr/>
            </p14:nvContentPartPr>
            <p14:xfrm>
              <a:off x="29378727" y="14695228"/>
              <a:ext cx="782280" cy="336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E29FF4D-6D66-EAFF-F44E-9292FF72BBF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369727" y="14686228"/>
                <a:ext cx="79992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0BEEC2B-822E-64AD-B15D-6C10B45FF5D4}"/>
                  </a:ext>
                </a:extLst>
              </p14:cNvPr>
              <p14:cNvContentPartPr/>
              <p14:nvPr/>
            </p14:nvContentPartPr>
            <p14:xfrm>
              <a:off x="29345607" y="14728348"/>
              <a:ext cx="640440" cy="228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0BEEC2B-822E-64AD-B15D-6C10B45FF5D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336607" y="14719348"/>
                <a:ext cx="65808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0ABA40E-DCC4-6414-26B5-8DC60694A2F2}"/>
                  </a:ext>
                </a:extLst>
              </p14:cNvPr>
              <p14:cNvContentPartPr/>
              <p14:nvPr/>
            </p14:nvContentPartPr>
            <p14:xfrm>
              <a:off x="29583927" y="14764348"/>
              <a:ext cx="267120" cy="234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0ABA40E-DCC4-6414-26B5-8DC60694A2F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9575287" y="14755348"/>
                <a:ext cx="2847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D82B4A-C763-AB80-03D8-B989951C7A95}"/>
                  </a:ext>
                </a:extLst>
              </p14:cNvPr>
              <p14:cNvContentPartPr/>
              <p14:nvPr/>
            </p14:nvContentPartPr>
            <p14:xfrm>
              <a:off x="29540367" y="14791348"/>
              <a:ext cx="222120" cy="1494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D82B4A-C763-AB80-03D8-B989951C7A9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531727" y="14782708"/>
                <a:ext cx="2397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3CD39F5-C79A-0275-A367-660FA62036B5}"/>
                  </a:ext>
                </a:extLst>
              </p14:cNvPr>
              <p14:cNvContentPartPr/>
              <p14:nvPr/>
            </p14:nvContentPartPr>
            <p14:xfrm>
              <a:off x="29838087" y="14970628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3CD39F5-C79A-0275-A367-660FA62036B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829087" y="1496162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B05E1121-0336-10ED-9749-34235D4FBF2C}"/>
              </a:ext>
            </a:extLst>
          </p:cNvPr>
          <p:cNvSpPr txBox="1"/>
          <p:nvPr/>
        </p:nvSpPr>
        <p:spPr>
          <a:xfrm>
            <a:off x="13245326" y="25821024"/>
            <a:ext cx="12355564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0" u="none" strike="noStrike" dirty="0">
                <a:effectLst/>
                <a:latin typeface="Garamond" panose="02020404030301010803" pitchFamily="18" charset="0"/>
              </a:rPr>
              <a:t>Publications: Hyper-differential Sensitivity Analysis with Respect to Model Discrepancy: Prior distributions</a:t>
            </a:r>
            <a:endParaRPr lang="en-US" sz="800" b="1" dirty="0"/>
          </a:p>
          <a:p>
            <a:r>
              <a:rPr lang="en-US" sz="1800" b="1" i="1" dirty="0">
                <a:effectLst/>
                <a:latin typeface="URWPalladioL"/>
              </a:rPr>
              <a:t>Joseph </a:t>
            </a:r>
            <a:r>
              <a:rPr lang="en-US" sz="1800" b="1" i="1" dirty="0" err="1">
                <a:effectLst/>
                <a:latin typeface="URWPalladioL"/>
              </a:rPr>
              <a:t>Hart,Bart</a:t>
            </a:r>
            <a:r>
              <a:rPr lang="en-US" sz="1800" b="1" i="1" dirty="0">
                <a:effectLst/>
                <a:latin typeface="URWPalladioL"/>
              </a:rPr>
              <a:t> van Bloemen Waanders, </a:t>
            </a:r>
            <a:r>
              <a:rPr lang="en-US" sz="1800" b="1" i="1" dirty="0" err="1">
                <a:effectLst/>
                <a:latin typeface="URWPalladioL"/>
              </a:rPr>
              <a:t>Jixian</a:t>
            </a:r>
            <a:r>
              <a:rPr lang="en-US" sz="1800" b="1" i="1" dirty="0">
                <a:effectLst/>
                <a:latin typeface="URWPalladioL"/>
              </a:rPr>
              <a:t> </a:t>
            </a:r>
            <a:r>
              <a:rPr lang="en-US" sz="1800" b="1" i="1" dirty="0" err="1">
                <a:effectLst/>
                <a:latin typeface="URWPalladioL"/>
              </a:rPr>
              <a:t>Li,Timbwaoga</a:t>
            </a:r>
            <a:r>
              <a:rPr lang="en-US" sz="1800" b="1" i="1" dirty="0">
                <a:effectLst/>
                <a:latin typeface="URWPalladioL"/>
              </a:rPr>
              <a:t> </a:t>
            </a:r>
            <a:r>
              <a:rPr lang="en-US" sz="1800" b="1" i="1" dirty="0" err="1">
                <a:effectLst/>
                <a:latin typeface="URWPalladioL"/>
              </a:rPr>
              <a:t>Ouermi</a:t>
            </a:r>
            <a:r>
              <a:rPr lang="en-US" sz="1800" b="1" i="1" dirty="0">
                <a:effectLst/>
                <a:latin typeface="URWPalladioL"/>
              </a:rPr>
              <a:t>,&amp; Chris Johnson, IJUQ, 2025 (in prep)</a:t>
            </a:r>
            <a:endParaRPr lang="en-US" sz="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2B5031-8960-5640-7DA8-4C510814F234}"/>
              </a:ext>
            </a:extLst>
          </p:cNvPr>
          <p:cNvSpPr txBox="1"/>
          <p:nvPr/>
        </p:nvSpPr>
        <p:spPr>
          <a:xfrm>
            <a:off x="516518" y="3941429"/>
            <a:ext cx="821427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Hyper Differential Sensitivities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954A1E-9A23-97E6-7E61-E64E0649F72A}"/>
              </a:ext>
            </a:extLst>
          </p:cNvPr>
          <p:cNvSpPr txBox="1"/>
          <p:nvPr/>
        </p:nvSpPr>
        <p:spPr>
          <a:xfrm>
            <a:off x="9312528" y="3923057"/>
            <a:ext cx="9084611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Calibration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97318-F92E-BD5C-0449-F32C3524A778}"/>
              </a:ext>
            </a:extLst>
          </p:cNvPr>
          <p:cNvSpPr txBox="1"/>
          <p:nvPr/>
        </p:nvSpPr>
        <p:spPr>
          <a:xfrm>
            <a:off x="18978959" y="3923061"/>
            <a:ext cx="1730966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Visualization for Hyperparameter Tuning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FAD8F7B-30F6-78A4-26F3-D8A525081FC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27925" y="8751274"/>
            <a:ext cx="7772400" cy="142351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A9702D4-A5CE-D513-21E9-A2ABE17F64B9}"/>
              </a:ext>
            </a:extLst>
          </p:cNvPr>
          <p:cNvSpPr txBox="1"/>
          <p:nvPr/>
        </p:nvSpPr>
        <p:spPr>
          <a:xfrm>
            <a:off x="10038523" y="7873147"/>
            <a:ext cx="4059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Prior Covariance :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164944-4192-53CE-024D-7E6A213A063D}"/>
              </a:ext>
            </a:extLst>
          </p:cNvPr>
          <p:cNvSpPr txBox="1"/>
          <p:nvPr/>
        </p:nvSpPr>
        <p:spPr>
          <a:xfrm>
            <a:off x="10051775" y="10331095"/>
            <a:ext cx="7769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Depends on: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Garamond" panose="02020404030301010803" pitchFamily="18" charset="0"/>
              </a:rPr>
              <a:t>State/control variance, smoothness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2786B3F-40B0-DF56-BD16-57626396DBB8}"/>
              </a:ext>
            </a:extLst>
          </p:cNvPr>
          <p:cNvSpPr/>
          <p:nvPr/>
        </p:nvSpPr>
        <p:spPr>
          <a:xfrm>
            <a:off x="28059019" y="5062329"/>
            <a:ext cx="8229600" cy="3294861"/>
          </a:xfrm>
          <a:prstGeom prst="rect">
            <a:avLst/>
          </a:prstGeom>
          <a:solidFill>
            <a:schemeClr val="accent3">
              <a:alpha val="2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4950"/>
            <a:endParaRPr lang="en-US" sz="4000" i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2B6A0C8-EB62-8B0E-5408-D9AB238355A7}"/>
              </a:ext>
            </a:extLst>
          </p:cNvPr>
          <p:cNvSpPr txBox="1"/>
          <p:nvPr/>
        </p:nvSpPr>
        <p:spPr>
          <a:xfrm>
            <a:off x="28274036" y="5049079"/>
            <a:ext cx="7871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Garamond" panose="02020404030301010803" pitchFamily="18" charset="0"/>
              </a:rPr>
              <a:t>Hyperparameter initialization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9827FD2-B34A-7BAB-5855-77745D2DD88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3853" t="1730" r="2645"/>
          <a:stretch/>
        </p:blipFill>
        <p:spPr>
          <a:xfrm>
            <a:off x="10103275" y="14754455"/>
            <a:ext cx="7769627" cy="1036829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B7EED29-D9DD-E45E-5D79-864184771FC6}"/>
              </a:ext>
            </a:extLst>
          </p:cNvPr>
          <p:cNvSpPr txBox="1"/>
          <p:nvPr/>
        </p:nvSpPr>
        <p:spPr>
          <a:xfrm>
            <a:off x="10012021" y="5360509"/>
            <a:ext cx="7653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Prior Hyperparameters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Garamond" panose="02020404030301010803" pitchFamily="18" charset="0"/>
              </a:rPr>
              <a:t>Operator rather than a function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Garamond" panose="02020404030301010803" pitchFamily="18" charset="0"/>
              </a:rPr>
              <a:t>Prior/posterior high dimensional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Garamond" panose="02020404030301010803" pitchFamily="18" charset="0"/>
              </a:rPr>
              <a:t>Algorithm-based initialization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A047CC4-D5DB-76D9-A3B7-F1C422A5FD4C}"/>
              </a:ext>
            </a:extLst>
          </p:cNvPr>
          <p:cNvSpPr txBox="1"/>
          <p:nvPr/>
        </p:nvSpPr>
        <p:spPr>
          <a:xfrm>
            <a:off x="19345709" y="14320205"/>
            <a:ext cx="2380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Cross plot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19C60-2AA8-32CD-6666-F76CD53E5368}"/>
              </a:ext>
            </a:extLst>
          </p:cNvPr>
          <p:cNvSpPr/>
          <p:nvPr/>
        </p:nvSpPr>
        <p:spPr>
          <a:xfrm>
            <a:off x="511201" y="13715039"/>
            <a:ext cx="3709132" cy="17862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Approximate optimization solution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E4942-10E9-DD56-E84B-DC7AF2F08E0E}"/>
              </a:ext>
            </a:extLst>
          </p:cNvPr>
          <p:cNvSpPr/>
          <p:nvPr/>
        </p:nvSpPr>
        <p:spPr>
          <a:xfrm>
            <a:off x="1965531" y="15957229"/>
            <a:ext cx="5651701" cy="10879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Post-optimality sensitivities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C76B1-18B4-727A-D8E5-749B2559C42B}"/>
              </a:ext>
            </a:extLst>
          </p:cNvPr>
          <p:cNvSpPr/>
          <p:nvPr/>
        </p:nvSpPr>
        <p:spPr>
          <a:xfrm>
            <a:off x="5085803" y="14504355"/>
            <a:ext cx="3050928" cy="9801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Calibration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2A00E7-1476-7CEF-9858-D22F5D21F9A7}"/>
              </a:ext>
            </a:extLst>
          </p:cNvPr>
          <p:cNvSpPr/>
          <p:nvPr/>
        </p:nvSpPr>
        <p:spPr>
          <a:xfrm>
            <a:off x="2938583" y="17589349"/>
            <a:ext cx="3882655" cy="14885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Garamond" panose="02020404030301010803" pitchFamily="18" charset="0"/>
              </a:rPr>
              <a:t>Optimization solution updates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DC7A85-DE85-EFC8-869B-0E26C75A83D1}"/>
              </a:ext>
            </a:extLst>
          </p:cNvPr>
          <p:cNvSpPr txBox="1"/>
          <p:nvPr/>
        </p:nvSpPr>
        <p:spPr>
          <a:xfrm>
            <a:off x="511232" y="12591679"/>
            <a:ext cx="5375458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  Algorithmic approach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E0F5D4C-9C6C-7C82-69B7-66175C8B508C}"/>
              </a:ext>
            </a:extLst>
          </p:cNvPr>
          <p:cNvCxnSpPr>
            <a:cxnSpLocks/>
          </p:cNvCxnSpPr>
          <p:nvPr/>
        </p:nvCxnSpPr>
        <p:spPr>
          <a:xfrm>
            <a:off x="2536722" y="15501309"/>
            <a:ext cx="0" cy="4589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AB9BE75-F9F1-9FAA-5FDF-A05A855819F7}"/>
              </a:ext>
            </a:extLst>
          </p:cNvPr>
          <p:cNvCxnSpPr>
            <a:cxnSpLocks/>
          </p:cNvCxnSpPr>
          <p:nvPr/>
        </p:nvCxnSpPr>
        <p:spPr>
          <a:xfrm>
            <a:off x="6403710" y="15490500"/>
            <a:ext cx="0" cy="45467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08D152A-E548-2890-E992-5B9C1DAC1BC9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879910" y="17135851"/>
            <a:ext cx="1" cy="45349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8F1280FD-71E7-4B93-6186-C471CCF19C25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704" t="2363" r="3298" b="4158"/>
          <a:stretch/>
        </p:blipFill>
        <p:spPr>
          <a:xfrm>
            <a:off x="87665" y="20033233"/>
            <a:ext cx="9007032" cy="517489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6AA5D3A-A7C7-4280-61B4-BB869279CD19}"/>
              </a:ext>
            </a:extLst>
          </p:cNvPr>
          <p:cNvSpPr txBox="1"/>
          <p:nvPr/>
        </p:nvSpPr>
        <p:spPr>
          <a:xfrm>
            <a:off x="19382753" y="5155405"/>
            <a:ext cx="7545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2D Convection Diffusion Problem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85A7A08-86BE-9503-12B1-174A5D6CBA8B}"/>
              </a:ext>
            </a:extLst>
          </p:cNvPr>
          <p:cNvSpPr/>
          <p:nvPr/>
        </p:nvSpPr>
        <p:spPr>
          <a:xfrm>
            <a:off x="28059019" y="8594153"/>
            <a:ext cx="8229600" cy="4550735"/>
          </a:xfrm>
          <a:prstGeom prst="rect">
            <a:avLst/>
          </a:prstGeom>
          <a:solidFill>
            <a:schemeClr val="accent3">
              <a:alpha val="2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4950"/>
            <a:endParaRPr lang="en-US" sz="4000" i="1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0BD5644-FDF9-BF67-F0A9-3D0BA084F497}"/>
              </a:ext>
            </a:extLst>
          </p:cNvPr>
          <p:cNvSpPr txBox="1"/>
          <p:nvPr/>
        </p:nvSpPr>
        <p:spPr>
          <a:xfrm>
            <a:off x="28677624" y="6060557"/>
            <a:ext cx="2913321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Discrepancy data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1FACF4-ED77-AAB5-BC2E-193512AE7C1D}"/>
              </a:ext>
            </a:extLst>
          </p:cNvPr>
          <p:cNvSpPr txBox="1"/>
          <p:nvPr/>
        </p:nvSpPr>
        <p:spPr>
          <a:xfrm>
            <a:off x="32700276" y="6064102"/>
            <a:ext cx="3016102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Algorithmic initialization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4003438-4A0E-3D4B-F07C-ED858C2DD81D}"/>
              </a:ext>
            </a:extLst>
          </p:cNvPr>
          <p:cNvCxnSpPr>
            <a:cxnSpLocks/>
            <a:stCxn id="68" idx="3"/>
          </p:cNvCxnSpPr>
          <p:nvPr/>
        </p:nvCxnSpPr>
        <p:spPr>
          <a:xfrm>
            <a:off x="31590945" y="6722277"/>
            <a:ext cx="10906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B09D729-4257-1196-9B9E-1676471247D6}"/>
              </a:ext>
            </a:extLst>
          </p:cNvPr>
          <p:cNvSpPr txBox="1"/>
          <p:nvPr/>
        </p:nvSpPr>
        <p:spPr>
          <a:xfrm>
            <a:off x="28358649" y="9079419"/>
            <a:ext cx="3657600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Prior discrepancy samples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26943BB-58B8-EFB1-BECA-C20532A9D76C}"/>
              </a:ext>
            </a:extLst>
          </p:cNvPr>
          <p:cNvSpPr txBox="1"/>
          <p:nvPr/>
        </p:nvSpPr>
        <p:spPr>
          <a:xfrm>
            <a:off x="33019252" y="8973093"/>
            <a:ext cx="2913321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Prior hyper parameters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EE17D95-8447-397C-4D74-02D23BCDD3B6}"/>
              </a:ext>
            </a:extLst>
          </p:cNvPr>
          <p:cNvSpPr txBox="1"/>
          <p:nvPr/>
        </p:nvSpPr>
        <p:spPr>
          <a:xfrm>
            <a:off x="28766011" y="10950750"/>
            <a:ext cx="2913321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Summary metrics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EDA9AD5-1803-99BE-B370-A53C99742780}"/>
              </a:ext>
            </a:extLst>
          </p:cNvPr>
          <p:cNvSpPr txBox="1"/>
          <p:nvPr/>
        </p:nvSpPr>
        <p:spPr>
          <a:xfrm>
            <a:off x="33033718" y="10952943"/>
            <a:ext cx="2913321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Interactive visualization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876F15F-2995-BEFE-87FE-591E54C27CB3}"/>
              </a:ext>
            </a:extLst>
          </p:cNvPr>
          <p:cNvSpPr txBox="1"/>
          <p:nvPr/>
        </p:nvSpPr>
        <p:spPr>
          <a:xfrm>
            <a:off x="29183893" y="12379417"/>
            <a:ext cx="6345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Hyperparameter verification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175786B-0624-A3DA-E737-5531F3A5257E}"/>
              </a:ext>
            </a:extLst>
          </p:cNvPr>
          <p:cNvCxnSpPr>
            <a:cxnSpLocks/>
          </p:cNvCxnSpPr>
          <p:nvPr/>
        </p:nvCxnSpPr>
        <p:spPr>
          <a:xfrm>
            <a:off x="34447560" y="7379075"/>
            <a:ext cx="0" cy="15867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B1E613AB-6C32-0EDB-1542-58ABAB2A0237}"/>
              </a:ext>
            </a:extLst>
          </p:cNvPr>
          <p:cNvCxnSpPr>
            <a:cxnSpLocks/>
          </p:cNvCxnSpPr>
          <p:nvPr/>
        </p:nvCxnSpPr>
        <p:spPr>
          <a:xfrm flipH="1">
            <a:off x="32040583" y="9671300"/>
            <a:ext cx="953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80848E06-B352-B7B6-0B9C-E4573B4454FB}"/>
              </a:ext>
            </a:extLst>
          </p:cNvPr>
          <p:cNvCxnSpPr>
            <a:cxnSpLocks/>
            <a:endCxn id="82" idx="0"/>
          </p:cNvCxnSpPr>
          <p:nvPr/>
        </p:nvCxnSpPr>
        <p:spPr>
          <a:xfrm flipH="1">
            <a:off x="30222672" y="10415579"/>
            <a:ext cx="7307" cy="53517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83119F6-7432-5618-C21B-7C1038F97CEC}"/>
              </a:ext>
            </a:extLst>
          </p:cNvPr>
          <p:cNvCxnSpPr>
            <a:cxnSpLocks/>
            <a:stCxn id="82" idx="3"/>
            <a:endCxn id="83" idx="1"/>
          </p:cNvCxnSpPr>
          <p:nvPr/>
        </p:nvCxnSpPr>
        <p:spPr>
          <a:xfrm>
            <a:off x="31679332" y="11612470"/>
            <a:ext cx="1354386" cy="219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4C1D835-3E2A-BFDC-7D8B-98C6529E0A9D}"/>
              </a:ext>
            </a:extLst>
          </p:cNvPr>
          <p:cNvCxnSpPr>
            <a:cxnSpLocks/>
          </p:cNvCxnSpPr>
          <p:nvPr/>
        </p:nvCxnSpPr>
        <p:spPr>
          <a:xfrm flipH="1" flipV="1">
            <a:off x="34123134" y="10296531"/>
            <a:ext cx="14466" cy="65641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B6A6202C-EFC2-D206-1187-3E205AAEE326}"/>
              </a:ext>
            </a:extLst>
          </p:cNvPr>
          <p:cNvSpPr txBox="1"/>
          <p:nvPr/>
        </p:nvSpPr>
        <p:spPr>
          <a:xfrm>
            <a:off x="19216381" y="10462698"/>
            <a:ext cx="7653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Challenges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Garamond" panose="02020404030301010803" pitchFamily="18" charset="0"/>
              </a:rPr>
              <a:t>Initialization algorithm fails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Garamond" panose="02020404030301010803" pitchFamily="18" charset="0"/>
              </a:rPr>
              <a:t>Large visualization dimensions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54D7D13-8D13-CD65-B73A-F04408AF6FBD}"/>
              </a:ext>
            </a:extLst>
          </p:cNvPr>
          <p:cNvGrpSpPr/>
          <p:nvPr/>
        </p:nvGrpSpPr>
        <p:grpSpPr>
          <a:xfrm>
            <a:off x="19171624" y="6417005"/>
            <a:ext cx="3931101" cy="3548205"/>
            <a:chOff x="18816674" y="6060557"/>
            <a:chExt cx="3931101" cy="354820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BE5BEA-990C-9EC7-B802-00009A107EE3}"/>
                </a:ext>
              </a:extLst>
            </p:cNvPr>
            <p:cNvSpPr/>
            <p:nvPr/>
          </p:nvSpPr>
          <p:spPr>
            <a:xfrm>
              <a:off x="18816675" y="6060557"/>
              <a:ext cx="3931100" cy="499350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779B11F-836B-A9C7-010D-EE1B17628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8816674" y="6344758"/>
              <a:ext cx="3931100" cy="3264004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685902A-DEA4-D3D5-A03C-2E64CE161BC1}"/>
                </a:ext>
              </a:extLst>
            </p:cNvPr>
            <p:cNvSpPr txBox="1"/>
            <p:nvPr/>
          </p:nvSpPr>
          <p:spPr>
            <a:xfrm>
              <a:off x="19922309" y="6071874"/>
              <a:ext cx="1921399" cy="46166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Garamond" panose="02020404030301010803" pitchFamily="18" charset="0"/>
                </a:rPr>
                <a:t>   Target state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D9F54C-AEC1-1E56-9194-6DE78D96C0AD}"/>
              </a:ext>
            </a:extLst>
          </p:cNvPr>
          <p:cNvGrpSpPr/>
          <p:nvPr/>
        </p:nvGrpSpPr>
        <p:grpSpPr>
          <a:xfrm>
            <a:off x="23222589" y="6416495"/>
            <a:ext cx="3918158" cy="3560862"/>
            <a:chOff x="22870904" y="6054297"/>
            <a:chExt cx="3918158" cy="35608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F2DB22-DA4A-9CA8-E9C2-3AF044136FDF}"/>
                </a:ext>
              </a:extLst>
            </p:cNvPr>
            <p:cNvSpPr/>
            <p:nvPr/>
          </p:nvSpPr>
          <p:spPr>
            <a:xfrm>
              <a:off x="22870904" y="6054297"/>
              <a:ext cx="3917544" cy="499350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53310AC9-4F8A-4715-D730-A9BBE86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2871519" y="6318690"/>
              <a:ext cx="3917543" cy="3296469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04A3B85-F879-C6AF-E0E8-853776D24704}"/>
                </a:ext>
              </a:extLst>
            </p:cNvPr>
            <p:cNvSpPr txBox="1"/>
            <p:nvPr/>
          </p:nvSpPr>
          <p:spPr>
            <a:xfrm>
              <a:off x="23366379" y="6064102"/>
              <a:ext cx="2775757" cy="46166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Garamond" panose="02020404030301010803" pitchFamily="18" charset="0"/>
                </a:rPr>
                <a:t>   Low-fidelity control</a:t>
              </a: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9033A11D-C1E4-655C-184A-2F0D899CB682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5224" r="5037" b="31352"/>
          <a:stretch/>
        </p:blipFill>
        <p:spPr>
          <a:xfrm>
            <a:off x="14327292" y="12598874"/>
            <a:ext cx="3248740" cy="124046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EC40A8E-4BED-3CC0-F7A3-9AFB2EC49D99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l="4793" t="9578" r="12667" b="33395"/>
          <a:stretch/>
        </p:blipFill>
        <p:spPr>
          <a:xfrm>
            <a:off x="10319306" y="12613079"/>
            <a:ext cx="3423683" cy="1238471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D76F5F10-B7C1-D434-65F3-F1BBBD082D7E}"/>
              </a:ext>
            </a:extLst>
          </p:cNvPr>
          <p:cNvSpPr txBox="1"/>
          <p:nvPr/>
        </p:nvSpPr>
        <p:spPr>
          <a:xfrm>
            <a:off x="14280997" y="11856679"/>
            <a:ext cx="2967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   Low-fidelity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52E8D91E-5638-42A1-D404-26926F5A7C8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978959" y="18261079"/>
            <a:ext cx="17044416" cy="697088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2028CC6A-9868-74FF-0D55-1A50130D5E3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9027273" y="13473381"/>
            <a:ext cx="17507099" cy="46243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525E955-F66B-44EA-3A01-70016AF3845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752602" y="582742"/>
            <a:ext cx="4234275" cy="13786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2C1CC0-93F7-3988-A6B2-2D4F3FF626F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051" y="1908359"/>
            <a:ext cx="3193480" cy="1646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45151A0-0D00-B23D-FDCB-A9D1E6B16FBE}"/>
              </a:ext>
            </a:extLst>
          </p:cNvPr>
          <p:cNvSpPr txBox="1"/>
          <p:nvPr/>
        </p:nvSpPr>
        <p:spPr>
          <a:xfrm>
            <a:off x="10573675" y="11856679"/>
            <a:ext cx="269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High-fidelity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3BEB3B-0518-A3D9-A47A-F826C5FFDEBB}"/>
              </a:ext>
            </a:extLst>
          </p:cNvPr>
          <p:cNvGrpSpPr/>
          <p:nvPr/>
        </p:nvGrpSpPr>
        <p:grpSpPr>
          <a:xfrm>
            <a:off x="10103275" y="14152954"/>
            <a:ext cx="7769628" cy="680131"/>
            <a:chOff x="10103275" y="14152954"/>
            <a:chExt cx="7769628" cy="68013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53D9EB6-D66C-9F7D-9038-6BE622258017}"/>
                </a:ext>
              </a:extLst>
            </p:cNvPr>
            <p:cNvSpPr/>
            <p:nvPr/>
          </p:nvSpPr>
          <p:spPr>
            <a:xfrm>
              <a:off x="10103275" y="14152954"/>
              <a:ext cx="7769628" cy="680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F7AB32-0D56-B1E0-31A6-65FF9EDBCE0D}"/>
                </a:ext>
              </a:extLst>
            </p:cNvPr>
            <p:cNvSpPr txBox="1"/>
            <p:nvPr/>
          </p:nvSpPr>
          <p:spPr>
            <a:xfrm>
              <a:off x="15999567" y="14245023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Garamond" panose="02020404030301010803" pitchFamily="18" charset="0"/>
                </a:rPr>
                <a:t>Update 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95FBE8-049A-F68B-20AC-1BA45964B28F}"/>
                </a:ext>
              </a:extLst>
            </p:cNvPr>
            <p:cNvSpPr txBox="1"/>
            <p:nvPr/>
          </p:nvSpPr>
          <p:spPr>
            <a:xfrm>
              <a:off x="13520700" y="14246077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Garamond" panose="02020404030301010803" pitchFamily="18" charset="0"/>
                </a:rPr>
                <a:t>Update 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29A8B58-6486-BECA-4EF0-D8FC88327710}"/>
                </a:ext>
              </a:extLst>
            </p:cNvPr>
            <p:cNvSpPr txBox="1"/>
            <p:nvPr/>
          </p:nvSpPr>
          <p:spPr>
            <a:xfrm>
              <a:off x="11124749" y="14231583"/>
              <a:ext cx="18870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Garamond" panose="02020404030301010803" pitchFamily="18" charset="0"/>
                </a:rPr>
                <a:t>No update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0702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16646</TotalTime>
  <Words>209</Words>
  <Application>Microsoft Office PowerPoint</Application>
  <PresentationFormat>Custom</PresentationFormat>
  <Paragraphs>53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Garamond</vt:lpstr>
      <vt:lpstr>Gill Sans</vt:lpstr>
      <vt:lpstr>Gill Sans MT</vt:lpstr>
      <vt:lpstr>URWPalladioL</vt:lpstr>
      <vt:lpstr>Office Theme</vt:lpstr>
      <vt:lpstr>ASCR AIVIS: Visualization Insight for Hyper-Differential Sensitivity Analysis Joseph Hart, Bart van Bloemen Waanders, Jixian Li, Timbwaoga A. J. Ouermi, &amp; Chris Johnson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up to two lines – 88pt Gill Sans Title up to two lines – 88pt Gill Sans</dc:title>
  <dc:creator>Microsoft Office User</dc:creator>
  <cp:lastModifiedBy>TIMBWAOGA AIME JUDICAEL OUERMI</cp:lastModifiedBy>
  <cp:revision>54</cp:revision>
  <dcterms:created xsi:type="dcterms:W3CDTF">2017-11-21T18:42:46Z</dcterms:created>
  <dcterms:modified xsi:type="dcterms:W3CDTF">2025-03-12T22:44:17Z</dcterms:modified>
</cp:coreProperties>
</file>