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3" name="Shape 143"/>
          <p:cNvSpPr/>
          <p:nvPr>
            <p:ph type="sldImg"/>
          </p:nvPr>
        </p:nvSpPr>
        <p:spPr>
          <a:xfrm>
            <a:off x="1143000" y="685800"/>
            <a:ext cx="4572000" cy="3429000"/>
          </a:xfrm>
          <a:prstGeom prst="rect">
            <a:avLst/>
          </a:prstGeom>
        </p:spPr>
        <p:txBody>
          <a:bodyPr/>
          <a:lstStyle/>
          <a:p>
            <a:pPr/>
          </a:p>
        </p:txBody>
      </p:sp>
      <p:sp>
        <p:nvSpPr>
          <p:cNvPr id="144" name="Shape 1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pPr/>
            <a:r>
              <a:t>–Johnny Appleseed</a:t>
            </a:r>
          </a:p>
        </p:txBody>
      </p:sp>
      <p:sp>
        <p:nvSpPr>
          <p:cNvPr id="94" name="“Type a quote here.”"/>
          <p:cNvSpPr txBox="1"/>
          <p:nvPr>
            <p:ph type="body" sz="quarter" idx="22"/>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905000" y="0"/>
            <a:ext cx="21420093" cy="142875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xfrm>
            <a:off x="6338589" y="2183308"/>
            <a:ext cx="11706822" cy="2277071"/>
          </a:xfrm>
          <a:prstGeom prst="rect">
            <a:avLst/>
          </a:prstGeom>
        </p:spPr>
        <p:txBody>
          <a:bodyPr lIns="53578" tIns="53578" rIns="53578" bIns="53578"/>
          <a:lstStyle>
            <a:lvl1pPr>
              <a:defRPr sz="10800"/>
            </a:lvl1pPr>
          </a:lstStyle>
          <a:p>
            <a:pPr/>
            <a:r>
              <a:t>Title Text</a:t>
            </a:r>
          </a:p>
        </p:txBody>
      </p:sp>
      <p:sp>
        <p:nvSpPr>
          <p:cNvPr id="118" name="Body Level One…"/>
          <p:cNvSpPr txBox="1"/>
          <p:nvPr>
            <p:ph type="body" sz="half" idx="1"/>
          </p:nvPr>
        </p:nvSpPr>
        <p:spPr>
          <a:xfrm>
            <a:off x="6338589" y="4460378"/>
            <a:ext cx="11706822" cy="6630295"/>
          </a:xfrm>
          <a:prstGeom prst="rect">
            <a:avLst/>
          </a:prstGeom>
        </p:spPr>
        <p:txBody>
          <a:bodyPr lIns="53578" tIns="53578" rIns="53578" bIns="53578"/>
          <a:lstStyle>
            <a:lvl1pPr marL="567972" indent="-567972">
              <a:defRPr sz="4600"/>
            </a:lvl1pPr>
            <a:lvl2pPr marL="1012472" indent="-567972">
              <a:defRPr sz="4600"/>
            </a:lvl2pPr>
            <a:lvl3pPr marL="1456972" indent="-567972">
              <a:defRPr sz="4600"/>
            </a:lvl3pPr>
            <a:lvl4pPr marL="1901472" indent="-567972">
              <a:defRPr sz="4600"/>
            </a:lvl4pPr>
            <a:lvl5pPr marL="2345972" indent="-567972">
              <a:defRPr sz="46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70028" y="11472416"/>
            <a:ext cx="430550" cy="437357"/>
          </a:xfrm>
          <a:prstGeom prst="rect">
            <a:avLst/>
          </a:prstGeom>
        </p:spPr>
        <p:txBody>
          <a:bodyPr lIns="53578" tIns="53578" rIns="53578" bIns="53578"/>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lvl1pPr defTabSz="584200"/>
          </a:lstStyle>
          <a:p>
            <a:pPr/>
            <a:r>
              <a:t>Title Text</a:t>
            </a:r>
          </a:p>
        </p:txBody>
      </p:sp>
      <p:sp>
        <p:nvSpPr>
          <p:cNvPr id="127" name="Body Level One…"/>
          <p:cNvSpPr txBox="1"/>
          <p:nvPr>
            <p:ph type="body" idx="1"/>
          </p:nvPr>
        </p:nvSpPr>
        <p:spPr>
          <a:prstGeom prst="rect">
            <a:avLst/>
          </a:prstGeom>
        </p:spPr>
        <p:txBody>
          <a:bodyPr/>
          <a:lstStyle>
            <a:lvl1pPr defTabSz="584200">
              <a:spcBef>
                <a:spcPts val="4200"/>
              </a:spcBef>
            </a:lvl1pPr>
            <a:lvl2pPr defTabSz="584200">
              <a:spcBef>
                <a:spcPts val="4200"/>
              </a:spcBef>
            </a:lvl2pPr>
            <a:lvl3pPr defTabSz="584200">
              <a:spcBef>
                <a:spcPts val="4200"/>
              </a:spcBef>
            </a:lvl3pPr>
            <a:lvl4pPr defTabSz="584200">
              <a:spcBef>
                <a:spcPts val="4200"/>
              </a:spcBef>
            </a:lvl4pPr>
            <a:lvl5pPr defTabSz="584200">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lvl1pPr defTabSz="584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 name="Title Text"/>
          <p:cNvSpPr txBox="1"/>
          <p:nvPr>
            <p:ph type="title"/>
          </p:nvPr>
        </p:nvSpPr>
        <p:spPr>
          <a:prstGeom prst="rect">
            <a:avLst/>
          </a:prstGeom>
        </p:spPr>
        <p:txBody>
          <a:bodyPr/>
          <a:lstStyle/>
          <a:p>
            <a:pPr/>
            <a:r>
              <a:t>Title Text</a:t>
            </a:r>
          </a:p>
        </p:txBody>
      </p:sp>
      <p:sp>
        <p:nvSpPr>
          <p:cNvPr id="13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21"/>
          </p:nvPr>
        </p:nvSpPr>
        <p:spPr>
          <a:xfrm>
            <a:off x="5307210" y="892968"/>
            <a:ext cx="13751720" cy="9172589"/>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nchor="b"/>
          <a:lstStyle/>
          <a:p>
            <a:pPr/>
            <a:r>
              <a:t>Title Text</a:t>
            </a:r>
          </a:p>
        </p:txBody>
      </p:sp>
      <p:sp>
        <p:nvSpPr>
          <p:cNvPr id="22" name="Body Level One…"/>
          <p:cNvSpPr txBox="1"/>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35814" y="13001625"/>
            <a:ext cx="494513" cy="5111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6869906" y="892968"/>
            <a:ext cx="17377173" cy="11584782"/>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9423796" y="3661171"/>
            <a:ext cx="13260587"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442031" y="7069144"/>
            <a:ext cx="8518923" cy="5682241"/>
          </a:xfrm>
          <a:prstGeom prst="rect">
            <a:avLst/>
          </a:prstGeom>
        </p:spPr>
        <p:txBody>
          <a:bodyPr lIns="91439" tIns="45719" rIns="91439" bIns="45719" anchor="t">
            <a:noAutofit/>
          </a:bodyPr>
          <a:lstStyle/>
          <a:p>
            <a:pPr/>
          </a:p>
        </p:txBody>
      </p:sp>
      <p:sp>
        <p:nvSpPr>
          <p:cNvPr id="84" name="Image"/>
          <p:cNvSpPr/>
          <p:nvPr>
            <p:ph type="pic" sz="quarter" idx="22"/>
          </p:nvPr>
        </p:nvSpPr>
        <p:spPr>
          <a:xfrm>
            <a:off x="12192000" y="1246988"/>
            <a:ext cx="8251032" cy="5500689"/>
          </a:xfrm>
          <a:prstGeom prst="rect">
            <a:avLst/>
          </a:prstGeom>
        </p:spPr>
        <p:txBody>
          <a:bodyPr lIns="91439" tIns="45719" rIns="91439" bIns="45719" anchor="t">
            <a:noAutofit/>
          </a:bodyPr>
          <a:lstStyle/>
          <a:p>
            <a:pPr/>
          </a:p>
        </p:txBody>
      </p:sp>
      <p:sp>
        <p:nvSpPr>
          <p:cNvPr id="85" name="Image"/>
          <p:cNvSpPr/>
          <p:nvPr>
            <p:ph type="pic" idx="23"/>
          </p:nvPr>
        </p:nvSpPr>
        <p:spPr>
          <a:xfrm>
            <a:off x="-291704" y="1250156"/>
            <a:ext cx="16841392" cy="11227594"/>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b="0" baseline="0" cap="none" i="0" spc="0" strike="noStrike" sz="5000" u="none">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tif"/><Relationship Id="rId5" Type="http://schemas.openxmlformats.org/officeDocument/2006/relationships/image" Target="../media/image4.tif"/><Relationship Id="rId6" Type="http://schemas.openxmlformats.org/officeDocument/2006/relationships/image" Target="../media/image5.png"/><Relationship Id="rId7" Type="http://schemas.openxmlformats.org/officeDocument/2006/relationships/image" Target="../media/image5.tif"/><Relationship Id="rId8" Type="http://schemas.openxmlformats.org/officeDocument/2006/relationships/image" Target="../media/image6.tif"/><Relationship Id="rId9" Type="http://schemas.openxmlformats.org/officeDocument/2006/relationships/image" Target="../media/image7.tif"/><Relationship Id="rId10"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Intel Visualization Center"/>
          <p:cNvSpPr txBox="1"/>
          <p:nvPr>
            <p:ph type="ctrTitle"/>
          </p:nvPr>
        </p:nvSpPr>
        <p:spPr>
          <a:xfrm>
            <a:off x="1470521" y="1935614"/>
            <a:ext cx="21442957" cy="3870700"/>
          </a:xfrm>
          <a:prstGeom prst="rect">
            <a:avLst/>
          </a:prstGeom>
        </p:spPr>
        <p:txBody>
          <a:bodyPr/>
          <a:lstStyle/>
          <a:p>
            <a:pPr>
              <a:defRPr sz="8000"/>
            </a:pPr>
            <a:r>
              <a:t>Intel Visualization Center</a:t>
            </a:r>
            <a:br/>
          </a:p>
        </p:txBody>
      </p:sp>
      <p:sp>
        <p:nvSpPr>
          <p:cNvPr id="147" name="Chris R. Johnson, Ph.D.…"/>
          <p:cNvSpPr txBox="1"/>
          <p:nvPr>
            <p:ph type="subTitle" sz="half" idx="1"/>
          </p:nvPr>
        </p:nvSpPr>
        <p:spPr>
          <a:xfrm>
            <a:off x="4833937" y="7839372"/>
            <a:ext cx="14716126" cy="5412234"/>
          </a:xfrm>
          <a:prstGeom prst="rect">
            <a:avLst/>
          </a:prstGeom>
        </p:spPr>
        <p:txBody>
          <a:bodyPr/>
          <a:lstStyle/>
          <a:p>
            <a:pPr>
              <a:defRPr sz="4800"/>
            </a:pPr>
            <a:r>
              <a:t>Chris R. Johnson, Ph.D.</a:t>
            </a:r>
          </a:p>
          <a:p>
            <a:pPr>
              <a:defRPr sz="4800"/>
            </a:pPr>
            <a:r>
              <a:t>Scientific Computing and Imaging Institute</a:t>
            </a:r>
          </a:p>
          <a:p>
            <a:pPr>
              <a:defRPr sz="4800"/>
            </a:pPr>
            <a:r>
              <a:t>University of Utah</a:t>
            </a:r>
            <a:br/>
            <a:br/>
            <a:r>
              <a:t>July 2017</a:t>
            </a:r>
          </a:p>
        </p:txBody>
      </p:sp>
      <p:pic>
        <p:nvPicPr>
          <p:cNvPr id="148" name="Image" descr="Image"/>
          <p:cNvPicPr>
            <a:picLocks noChangeAspect="1"/>
          </p:cNvPicPr>
          <p:nvPr/>
        </p:nvPicPr>
        <p:blipFill>
          <a:blip r:embed="rId2">
            <a:extLst/>
          </a:blip>
          <a:stretch>
            <a:fillRect/>
          </a:stretch>
        </p:blipFill>
        <p:spPr>
          <a:xfrm>
            <a:off x="743643" y="11653726"/>
            <a:ext cx="2384228" cy="1589486"/>
          </a:xfrm>
          <a:prstGeom prst="rect">
            <a:avLst/>
          </a:prstGeom>
          <a:ln w="12700">
            <a:miter lim="400000"/>
          </a:ln>
        </p:spPr>
      </p:pic>
      <p:pic>
        <p:nvPicPr>
          <p:cNvPr id="149" name="Image" descr="Image"/>
          <p:cNvPicPr>
            <a:picLocks noChangeAspect="1"/>
          </p:cNvPicPr>
          <p:nvPr/>
        </p:nvPicPr>
        <p:blipFill>
          <a:blip r:embed="rId3">
            <a:extLst/>
          </a:blip>
          <a:stretch>
            <a:fillRect/>
          </a:stretch>
        </p:blipFill>
        <p:spPr>
          <a:xfrm>
            <a:off x="21463620" y="12142516"/>
            <a:ext cx="2557343" cy="1268016"/>
          </a:xfrm>
          <a:prstGeom prst="rect">
            <a:avLst/>
          </a:prstGeom>
          <a:ln w="12700">
            <a:miter lim="400000"/>
          </a:ln>
        </p:spPr>
      </p:pic>
      <p:pic>
        <p:nvPicPr>
          <p:cNvPr id="150" name="Image" descr="Image"/>
          <p:cNvPicPr>
            <a:picLocks noChangeAspect="1"/>
          </p:cNvPicPr>
          <p:nvPr/>
        </p:nvPicPr>
        <p:blipFill>
          <a:blip r:embed="rId4">
            <a:extLst/>
          </a:blip>
          <a:stretch>
            <a:fillRect/>
          </a:stretch>
        </p:blipFill>
        <p:spPr>
          <a:xfrm>
            <a:off x="17160417" y="12382761"/>
            <a:ext cx="3947180" cy="104356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Utah Intel Visualization Center/Utah IPCC"/>
          <p:cNvSpPr txBox="1"/>
          <p:nvPr>
            <p:ph type="title"/>
          </p:nvPr>
        </p:nvSpPr>
        <p:spPr>
          <a:xfrm>
            <a:off x="2138449" y="123581"/>
            <a:ext cx="19392050" cy="1657035"/>
          </a:xfrm>
          <a:prstGeom prst="rect">
            <a:avLst/>
          </a:prstGeom>
        </p:spPr>
        <p:txBody>
          <a:bodyPr/>
          <a:lstStyle>
            <a:lvl1pPr defTabSz="624363">
              <a:defRPr sz="8208"/>
            </a:lvl1pPr>
          </a:lstStyle>
          <a:p>
            <a:pPr/>
            <a:r>
              <a:t>Utah Intel Visualization Center/Utah IPCC</a:t>
            </a:r>
          </a:p>
        </p:txBody>
      </p:sp>
      <p:sp>
        <p:nvSpPr>
          <p:cNvPr id="153" name="University of Utah, Salt Lake City The “birthplace of computer graphics” —  Evans and Sutherland, Catmull, Kajiya, Blinn, Phong,  circa 1978…"/>
          <p:cNvSpPr txBox="1"/>
          <p:nvPr>
            <p:ph type="body" idx="1"/>
          </p:nvPr>
        </p:nvSpPr>
        <p:spPr>
          <a:xfrm>
            <a:off x="318811" y="3053719"/>
            <a:ext cx="19677418" cy="9557817"/>
          </a:xfrm>
          <a:prstGeom prst="rect">
            <a:avLst/>
          </a:prstGeom>
        </p:spPr>
        <p:txBody>
          <a:bodyPr/>
          <a:lstStyle/>
          <a:p>
            <a:pPr marL="284480" indent="-284480" defTabSz="591502">
              <a:spcBef>
                <a:spcPts val="4200"/>
              </a:spcBef>
              <a:defRPr sz="2304"/>
            </a:pPr>
            <a:r>
              <a:rPr b="1">
                <a:latin typeface="Helvetica"/>
                <a:ea typeface="Helvetica"/>
                <a:cs typeface="Helvetica"/>
                <a:sym typeface="Helvetica"/>
              </a:rPr>
              <a:t>University of Utah, Salt Lake City</a:t>
            </a:r>
            <a:br>
              <a:rPr b="1">
                <a:latin typeface="Helvetica"/>
                <a:ea typeface="Helvetica"/>
                <a:cs typeface="Helvetica"/>
                <a:sym typeface="Helvetica"/>
              </a:rPr>
            </a:br>
            <a:r>
              <a:t>The “birthplace of computer graphics” — </a:t>
            </a:r>
            <a:br/>
            <a:r>
              <a:t>Evans and Sutherland, Catmull, Kajiya, Blinn, Phong, </a:t>
            </a:r>
            <a:br/>
            <a:r>
              <a:t>circa 1978</a:t>
            </a:r>
          </a:p>
          <a:p>
            <a:pPr marL="284480" indent="-284480" defTabSz="591502">
              <a:spcBef>
                <a:spcPts val="4200"/>
              </a:spcBef>
              <a:defRPr sz="2304"/>
            </a:pPr>
            <a:r>
              <a:rPr b="1">
                <a:latin typeface="Helvetica"/>
                <a:ea typeface="Helvetica"/>
                <a:cs typeface="Helvetica"/>
                <a:sym typeface="Helvetica"/>
              </a:rPr>
              <a:t>Scientific Computing and Imaging Institute:</a:t>
            </a:r>
            <a:br>
              <a:rPr b="1">
                <a:latin typeface="Helvetica"/>
                <a:ea typeface="Helvetica"/>
                <a:cs typeface="Helvetica"/>
                <a:sym typeface="Helvetica"/>
              </a:rPr>
            </a:br>
            <a:r>
              <a:t>Ranked #1 in the World for Visualization according to csrankings.org</a:t>
            </a:r>
            <a:endParaRPr i="1">
              <a:latin typeface="Helvetica"/>
              <a:ea typeface="Helvetica"/>
              <a:cs typeface="Helvetica"/>
              <a:sym typeface="Helvetica"/>
            </a:endParaRPr>
          </a:p>
          <a:p>
            <a:pPr marL="284480" indent="-284480" defTabSz="591502">
              <a:spcBef>
                <a:spcPts val="4200"/>
              </a:spcBef>
              <a:defRPr b="1" sz="2304">
                <a:latin typeface="Helvetica"/>
                <a:ea typeface="Helvetica"/>
                <a:cs typeface="Helvetica"/>
                <a:sym typeface="Helvetica"/>
              </a:defRPr>
            </a:pPr>
            <a:r>
              <a:t>Intel centers at SCI: involving 5 faculty, 1 staff, ~3 postdocs, ~8 students</a:t>
            </a:r>
            <a:endParaRPr i="1"/>
          </a:p>
          <a:p>
            <a:pPr lvl="1" marL="604520" indent="-284480" defTabSz="591502">
              <a:spcBef>
                <a:spcPts val="4200"/>
              </a:spcBef>
              <a:defRPr sz="2304"/>
            </a:pPr>
            <a:r>
              <a:rPr b="1">
                <a:latin typeface="Helvetica"/>
                <a:ea typeface="Helvetica"/>
                <a:cs typeface="Helvetica"/>
                <a:sym typeface="Helvetica"/>
              </a:rPr>
              <a:t>IPCC for “Applied Visualization, Computing and Analysis”: </a:t>
            </a:r>
            <a:br>
              <a:rPr b="1">
                <a:latin typeface="Helvetica"/>
                <a:ea typeface="Helvetica"/>
                <a:cs typeface="Helvetica"/>
                <a:sym typeface="Helvetica"/>
              </a:rPr>
            </a:br>
            <a:r>
              <a:t>PIs: Aaron Knoll, Valerio Pascucci, Martin Berzins</a:t>
            </a:r>
            <a:br/>
            <a:r>
              <a:t>- Applying OSPRay to visualization and HPC production in practice (i.e., </a:t>
            </a:r>
            <a:r>
              <a:rPr b="1">
                <a:latin typeface="Helvetica"/>
                <a:ea typeface="Helvetica"/>
                <a:cs typeface="Helvetica"/>
                <a:sym typeface="Helvetica"/>
              </a:rPr>
              <a:t>Uintah, VisIt</a:t>
            </a:r>
            <a:r>
              <a:t>)</a:t>
            </a:r>
            <a:br/>
            <a:r>
              <a:t>- Visualization analysis research: IO, topology, multifield/multidimensional (ViSUS)</a:t>
            </a:r>
            <a:br/>
            <a:r>
              <a:t>- Staging Intel resources for both the Vis Center and IPCC. </a:t>
            </a:r>
            <a:br/>
            <a:r>
              <a:t>- Students: Qi Wu, Will Usher</a:t>
            </a:r>
            <a:endParaRPr i="1">
              <a:latin typeface="Helvetica"/>
              <a:ea typeface="Helvetica"/>
              <a:cs typeface="Helvetica"/>
              <a:sym typeface="Helvetica"/>
            </a:endParaRPr>
          </a:p>
          <a:p>
            <a:pPr lvl="1" marL="604520" indent="-284480" defTabSz="591502">
              <a:spcBef>
                <a:spcPts val="4200"/>
              </a:spcBef>
              <a:defRPr sz="2304"/>
            </a:pPr>
            <a:r>
              <a:rPr b="1">
                <a:latin typeface="Helvetica"/>
                <a:ea typeface="Helvetica"/>
                <a:cs typeface="Helvetica"/>
                <a:sym typeface="Helvetica"/>
              </a:rPr>
              <a:t>Intel Visualization Center </a:t>
            </a:r>
            <a:br>
              <a:rPr b="1">
                <a:latin typeface="Helvetica"/>
                <a:ea typeface="Helvetica"/>
                <a:cs typeface="Helvetica"/>
                <a:sym typeface="Helvetica"/>
              </a:rPr>
            </a:br>
            <a:r>
              <a:t>PIs: Chris Johnson, Chuck Hansen, Ingo Wald (Intel)</a:t>
            </a:r>
            <a:br>
              <a:rPr b="1">
                <a:latin typeface="Helvetica"/>
                <a:ea typeface="Helvetica"/>
                <a:cs typeface="Helvetica"/>
                <a:sym typeface="Helvetica"/>
              </a:rPr>
            </a:br>
            <a:r>
              <a:rPr b="1">
                <a:latin typeface="Helvetica"/>
                <a:ea typeface="Helvetica"/>
                <a:cs typeface="Helvetica"/>
                <a:sym typeface="Helvetica"/>
              </a:rPr>
              <a:t>- </a:t>
            </a:r>
            <a:r>
              <a:t>Large-scale visualization and HPC technology on CPU/Phi hardware — especially </a:t>
            </a:r>
            <a:r>
              <a:rPr b="1">
                <a:latin typeface="Helvetica"/>
                <a:ea typeface="Helvetica"/>
                <a:cs typeface="Helvetica"/>
                <a:sym typeface="Helvetica"/>
              </a:rPr>
              <a:t>OSPRay</a:t>
            </a:r>
            <a:r>
              <a:t>. </a:t>
            </a:r>
            <a:br/>
            <a:r>
              <a:t>- Students: Mengjiao Han, Laura Lediaev</a:t>
            </a:r>
            <a:br/>
            <a:r>
              <a:t>- New postdoc: Feng Wang (starting July 10, 2017)</a:t>
            </a:r>
          </a:p>
          <a:p>
            <a:pPr marL="284480" indent="-284480" defTabSz="591502">
              <a:spcBef>
                <a:spcPts val="4200"/>
              </a:spcBef>
              <a:defRPr sz="2304"/>
            </a:pPr>
            <a:r>
              <a:t>Strong collaboration between two Intel efforts.</a:t>
            </a:r>
          </a:p>
        </p:txBody>
      </p:sp>
      <p:pic>
        <p:nvPicPr>
          <p:cNvPr id="154" name="Image" descr="Image"/>
          <p:cNvPicPr>
            <a:picLocks noChangeAspect="1"/>
          </p:cNvPicPr>
          <p:nvPr/>
        </p:nvPicPr>
        <p:blipFill>
          <a:blip r:embed="rId2">
            <a:extLst/>
          </a:blip>
          <a:stretch>
            <a:fillRect/>
          </a:stretch>
        </p:blipFill>
        <p:spPr>
          <a:xfrm>
            <a:off x="18145202" y="1813201"/>
            <a:ext cx="5688922" cy="3786295"/>
          </a:xfrm>
          <a:prstGeom prst="rect">
            <a:avLst/>
          </a:prstGeom>
          <a:ln w="12700">
            <a:miter lim="400000"/>
          </a:ln>
        </p:spPr>
      </p:pic>
      <p:pic>
        <p:nvPicPr>
          <p:cNvPr id="155" name="Image" descr="Image"/>
          <p:cNvPicPr>
            <a:picLocks noChangeAspect="1"/>
          </p:cNvPicPr>
          <p:nvPr/>
        </p:nvPicPr>
        <p:blipFill>
          <a:blip r:embed="rId3">
            <a:extLst/>
          </a:blip>
          <a:stretch>
            <a:fillRect/>
          </a:stretch>
        </p:blipFill>
        <p:spPr>
          <a:xfrm>
            <a:off x="11647948" y="1821450"/>
            <a:ext cx="6349131" cy="3769796"/>
          </a:xfrm>
          <a:prstGeom prst="rect">
            <a:avLst/>
          </a:prstGeom>
          <a:ln w="12700">
            <a:miter lim="400000"/>
          </a:ln>
        </p:spPr>
      </p:pic>
      <p:pic>
        <p:nvPicPr>
          <p:cNvPr id="156" name="Image" descr="Image"/>
          <p:cNvPicPr>
            <a:picLocks noChangeAspect="1"/>
          </p:cNvPicPr>
          <p:nvPr/>
        </p:nvPicPr>
        <p:blipFill>
          <a:blip r:embed="rId4">
            <a:extLst/>
          </a:blip>
          <a:stretch>
            <a:fillRect/>
          </a:stretch>
        </p:blipFill>
        <p:spPr>
          <a:xfrm>
            <a:off x="22279255" y="12675978"/>
            <a:ext cx="1630702" cy="808558"/>
          </a:xfrm>
          <a:prstGeom prst="rect">
            <a:avLst/>
          </a:prstGeom>
          <a:ln w="12700">
            <a:miter lim="400000"/>
          </a:ln>
        </p:spPr>
      </p:pic>
      <p:pic>
        <p:nvPicPr>
          <p:cNvPr id="157" name="Image" descr="Image"/>
          <p:cNvPicPr>
            <a:picLocks noChangeAspect="1"/>
          </p:cNvPicPr>
          <p:nvPr/>
        </p:nvPicPr>
        <p:blipFill>
          <a:blip r:embed="rId5">
            <a:extLst/>
          </a:blip>
          <a:stretch>
            <a:fillRect/>
          </a:stretch>
        </p:blipFill>
        <p:spPr>
          <a:xfrm>
            <a:off x="17194871" y="6575608"/>
            <a:ext cx="1857545" cy="2167136"/>
          </a:xfrm>
          <a:prstGeom prst="rect">
            <a:avLst/>
          </a:prstGeom>
          <a:ln w="12700">
            <a:miter lim="400000"/>
          </a:ln>
        </p:spPr>
      </p:pic>
      <p:pic>
        <p:nvPicPr>
          <p:cNvPr id="158" name="Image" descr="Image"/>
          <p:cNvPicPr>
            <a:picLocks noChangeAspect="1"/>
          </p:cNvPicPr>
          <p:nvPr/>
        </p:nvPicPr>
        <p:blipFill>
          <a:blip r:embed="rId6">
            <a:extLst/>
          </a:blip>
          <a:stretch>
            <a:fillRect/>
          </a:stretch>
        </p:blipFill>
        <p:spPr>
          <a:xfrm>
            <a:off x="19297794" y="6516813"/>
            <a:ext cx="1630702" cy="2284727"/>
          </a:xfrm>
          <a:prstGeom prst="rect">
            <a:avLst/>
          </a:prstGeom>
          <a:ln w="12700">
            <a:miter lim="400000"/>
          </a:ln>
        </p:spPr>
      </p:pic>
      <p:pic>
        <p:nvPicPr>
          <p:cNvPr id="159" name="Image" descr="Image"/>
          <p:cNvPicPr>
            <a:picLocks noChangeAspect="1"/>
          </p:cNvPicPr>
          <p:nvPr/>
        </p:nvPicPr>
        <p:blipFill>
          <a:blip r:embed="rId7">
            <a:extLst/>
          </a:blip>
          <a:stretch>
            <a:fillRect/>
          </a:stretch>
        </p:blipFill>
        <p:spPr>
          <a:xfrm>
            <a:off x="21304294" y="9017364"/>
            <a:ext cx="1857546" cy="2298942"/>
          </a:xfrm>
          <a:prstGeom prst="rect">
            <a:avLst/>
          </a:prstGeom>
          <a:ln w="12700">
            <a:miter lim="400000"/>
          </a:ln>
        </p:spPr>
      </p:pic>
      <p:pic>
        <p:nvPicPr>
          <p:cNvPr id="160" name="Image" descr="Image"/>
          <p:cNvPicPr>
            <a:picLocks noChangeAspect="1"/>
          </p:cNvPicPr>
          <p:nvPr/>
        </p:nvPicPr>
        <p:blipFill>
          <a:blip r:embed="rId8">
            <a:extLst/>
          </a:blip>
          <a:stretch>
            <a:fillRect/>
          </a:stretch>
        </p:blipFill>
        <p:spPr>
          <a:xfrm>
            <a:off x="19298628" y="9023731"/>
            <a:ext cx="1857545" cy="2286209"/>
          </a:xfrm>
          <a:prstGeom prst="rect">
            <a:avLst/>
          </a:prstGeom>
          <a:ln w="12700">
            <a:miter lim="400000"/>
          </a:ln>
        </p:spPr>
      </p:pic>
      <p:pic>
        <p:nvPicPr>
          <p:cNvPr id="161" name="Image" descr="Image"/>
          <p:cNvPicPr>
            <a:picLocks noChangeAspect="1"/>
          </p:cNvPicPr>
          <p:nvPr/>
        </p:nvPicPr>
        <p:blipFill>
          <a:blip r:embed="rId9">
            <a:extLst/>
          </a:blip>
          <a:stretch>
            <a:fillRect/>
          </a:stretch>
        </p:blipFill>
        <p:spPr>
          <a:xfrm>
            <a:off x="21173873" y="6599983"/>
            <a:ext cx="2118387" cy="2118387"/>
          </a:xfrm>
          <a:prstGeom prst="rect">
            <a:avLst/>
          </a:prstGeom>
          <a:ln w="12700">
            <a:miter lim="400000"/>
          </a:ln>
        </p:spPr>
      </p:pic>
      <p:pic>
        <p:nvPicPr>
          <p:cNvPr id="162" name="Image" descr="Image"/>
          <p:cNvPicPr>
            <a:picLocks noChangeAspect="1"/>
          </p:cNvPicPr>
          <p:nvPr/>
        </p:nvPicPr>
        <p:blipFill>
          <a:blip r:embed="rId10">
            <a:extLst/>
          </a:blip>
          <a:stretch>
            <a:fillRect/>
          </a:stretch>
        </p:blipFill>
        <p:spPr>
          <a:xfrm>
            <a:off x="17099838" y="9035144"/>
            <a:ext cx="2047611" cy="226338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IPCC / IVC Students"/>
          <p:cNvSpPr txBox="1"/>
          <p:nvPr>
            <p:ph type="title"/>
          </p:nvPr>
        </p:nvSpPr>
        <p:spPr>
          <a:prstGeom prst="rect">
            <a:avLst/>
          </a:prstGeom>
        </p:spPr>
        <p:txBody>
          <a:bodyPr/>
          <a:lstStyle/>
          <a:p>
            <a:pPr/>
            <a:r>
              <a:t>IPCC / IVC Students</a:t>
            </a:r>
          </a:p>
        </p:txBody>
      </p:sp>
      <p:sp>
        <p:nvSpPr>
          <p:cNvPr id="165" name="Will Usher  (Valerio Pascucci)…"/>
          <p:cNvSpPr txBox="1"/>
          <p:nvPr>
            <p:ph type="body" sz="half" idx="1"/>
          </p:nvPr>
        </p:nvSpPr>
        <p:spPr>
          <a:xfrm>
            <a:off x="3651213" y="3426754"/>
            <a:ext cx="16631211" cy="7842245"/>
          </a:xfrm>
          <a:prstGeom prst="rect">
            <a:avLst/>
          </a:prstGeom>
        </p:spPr>
        <p:txBody>
          <a:bodyPr/>
          <a:lstStyle/>
          <a:p>
            <a:pPr marL="361279" indent="-361279" defTabSz="632579">
              <a:spcBef>
                <a:spcPts val="4500"/>
              </a:spcBef>
              <a:defRPr sz="2925"/>
            </a:pPr>
            <a:r>
              <a:t>Will Usher  (Valerio Pascucci)</a:t>
            </a:r>
          </a:p>
          <a:p>
            <a:pPr marL="361279" indent="-361279" defTabSz="632579">
              <a:spcBef>
                <a:spcPts val="4500"/>
              </a:spcBef>
              <a:defRPr sz="2925"/>
            </a:pPr>
            <a:r>
              <a:t>Pavol Klacansky   (Valerio Pascucci)</a:t>
            </a:r>
          </a:p>
          <a:p>
            <a:pPr marL="361279" indent="-361279" defTabSz="632579">
              <a:spcBef>
                <a:spcPts val="4500"/>
              </a:spcBef>
              <a:defRPr sz="2925"/>
            </a:pPr>
            <a:r>
              <a:t>Qi Wu (Chuck Hansen)</a:t>
            </a:r>
          </a:p>
          <a:p>
            <a:pPr marL="361279" indent="-361279" defTabSz="632579">
              <a:spcBef>
                <a:spcPts val="4500"/>
              </a:spcBef>
              <a:defRPr sz="2925"/>
            </a:pPr>
            <a:r>
              <a:t>Jon Holmen   (Martin Berzins)</a:t>
            </a:r>
          </a:p>
          <a:p>
            <a:pPr marL="361279" indent="-361279" defTabSz="632579">
              <a:spcBef>
                <a:spcPts val="4500"/>
              </a:spcBef>
              <a:defRPr sz="2925"/>
            </a:pPr>
            <a:r>
              <a:t>Damodar Saharasbude (Martin Berzins)</a:t>
            </a:r>
          </a:p>
          <a:p>
            <a:pPr marL="361279" indent="-361279" defTabSz="632579">
              <a:spcBef>
                <a:spcPts val="4500"/>
              </a:spcBef>
              <a:defRPr sz="2925"/>
            </a:pPr>
            <a:r>
              <a:t>Kui Wu   (Cem Yuksel)</a:t>
            </a:r>
          </a:p>
          <a:p>
            <a:pPr marL="361279" indent="-361279" defTabSz="632579">
              <a:spcBef>
                <a:spcPts val="4500"/>
              </a:spcBef>
              <a:defRPr i="1" sz="2925">
                <a:latin typeface="Helvetica"/>
                <a:ea typeface="Helvetica"/>
                <a:cs typeface="Helvetica"/>
                <a:sym typeface="Helvetica"/>
              </a:defRPr>
            </a:pPr>
            <a:r>
              <a:t>Laura Lediaev   (Chris Johnson — Intel Vis Center) - Fall 2016</a:t>
            </a:r>
          </a:p>
          <a:p>
            <a:pPr marL="361279" indent="-361279" defTabSz="632579">
              <a:spcBef>
                <a:spcPts val="4500"/>
              </a:spcBef>
              <a:defRPr i="1" sz="2925">
                <a:latin typeface="Helvetica"/>
                <a:ea typeface="Helvetica"/>
                <a:cs typeface="Helvetica"/>
                <a:sym typeface="Helvetica"/>
              </a:defRPr>
            </a:pPr>
            <a:r>
              <a:t>Mengjiao Han   (Chris Johnson — Intel Vis Center) - Summer 2017</a:t>
            </a:r>
          </a:p>
        </p:txBody>
      </p:sp>
      <p:pic>
        <p:nvPicPr>
          <p:cNvPr id="166" name="Image" descr="Image"/>
          <p:cNvPicPr>
            <a:picLocks noChangeAspect="1"/>
          </p:cNvPicPr>
          <p:nvPr/>
        </p:nvPicPr>
        <p:blipFill>
          <a:blip r:embed="rId2">
            <a:extLst/>
          </a:blip>
          <a:stretch>
            <a:fillRect/>
          </a:stretch>
        </p:blipFill>
        <p:spPr>
          <a:xfrm>
            <a:off x="22279255" y="12675978"/>
            <a:ext cx="1630702" cy="80855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IPCC/IVC Students (interning at Intel)"/>
          <p:cNvSpPr txBox="1"/>
          <p:nvPr>
            <p:ph type="title"/>
          </p:nvPr>
        </p:nvSpPr>
        <p:spPr>
          <a:xfrm>
            <a:off x="1031785" y="625078"/>
            <a:ext cx="22093770" cy="3036094"/>
          </a:xfrm>
          <a:prstGeom prst="rect">
            <a:avLst/>
          </a:prstGeom>
        </p:spPr>
        <p:txBody>
          <a:bodyPr/>
          <a:lstStyle>
            <a:lvl1pPr defTabSz="764024">
              <a:defRPr sz="10416"/>
            </a:lvl1pPr>
          </a:lstStyle>
          <a:p>
            <a:pPr/>
            <a:r>
              <a:t>IPCC/IVC Students (interning at Intel) </a:t>
            </a:r>
          </a:p>
        </p:txBody>
      </p:sp>
      <p:sp>
        <p:nvSpPr>
          <p:cNvPr id="169" name="Will Usher  (Valerio Pascucci)…"/>
          <p:cNvSpPr txBox="1"/>
          <p:nvPr>
            <p:ph type="body" sz="half" idx="1"/>
          </p:nvPr>
        </p:nvSpPr>
        <p:spPr>
          <a:xfrm>
            <a:off x="3651213" y="3426754"/>
            <a:ext cx="16631211" cy="7842245"/>
          </a:xfrm>
          <a:prstGeom prst="rect">
            <a:avLst/>
          </a:prstGeom>
        </p:spPr>
        <p:txBody>
          <a:bodyPr/>
          <a:lstStyle/>
          <a:p>
            <a:pPr marL="361279" indent="-361279" defTabSz="632579">
              <a:spcBef>
                <a:spcPts val="4500"/>
              </a:spcBef>
              <a:defRPr b="1" sz="2925">
                <a:latin typeface="Helvetica"/>
                <a:ea typeface="Helvetica"/>
                <a:cs typeface="Helvetica"/>
                <a:sym typeface="Helvetica"/>
              </a:defRPr>
            </a:pPr>
            <a:r>
              <a:t>Will Usher  (Valerio Pascucci)</a:t>
            </a:r>
          </a:p>
          <a:p>
            <a:pPr marL="361279" indent="-361279" defTabSz="632579">
              <a:spcBef>
                <a:spcPts val="4500"/>
              </a:spcBef>
              <a:defRPr sz="2925"/>
            </a:pPr>
            <a:r>
              <a:t>Pavol Klacansky   (Valerio Pascucci)</a:t>
            </a:r>
          </a:p>
          <a:p>
            <a:pPr marL="361279" indent="-361279" defTabSz="632579">
              <a:spcBef>
                <a:spcPts val="4500"/>
              </a:spcBef>
              <a:defRPr sz="2925"/>
            </a:pPr>
            <a:r>
              <a:t>Qi Wu (Chuck Hansen)</a:t>
            </a:r>
          </a:p>
          <a:p>
            <a:pPr marL="361279" indent="-361279" defTabSz="632579">
              <a:spcBef>
                <a:spcPts val="4500"/>
              </a:spcBef>
              <a:defRPr sz="2925"/>
            </a:pPr>
            <a:r>
              <a:t>Jon Holmen   (Martin Berzins)</a:t>
            </a:r>
          </a:p>
          <a:p>
            <a:pPr marL="361279" indent="-361279" defTabSz="632579">
              <a:spcBef>
                <a:spcPts val="4500"/>
              </a:spcBef>
              <a:defRPr sz="2925"/>
            </a:pPr>
            <a:r>
              <a:t>Damodar Saharasbude (Martin Berzins)</a:t>
            </a:r>
          </a:p>
          <a:p>
            <a:pPr marL="361279" indent="-361279" defTabSz="632579">
              <a:spcBef>
                <a:spcPts val="4500"/>
              </a:spcBef>
              <a:defRPr sz="2925"/>
            </a:pPr>
            <a:r>
              <a:t>Kui Wu   (Cem Yuksel)</a:t>
            </a:r>
          </a:p>
          <a:p>
            <a:pPr marL="361279" indent="-361279" defTabSz="632579">
              <a:spcBef>
                <a:spcPts val="4500"/>
              </a:spcBef>
              <a:defRPr b="1" i="1" sz="2925">
                <a:latin typeface="Helvetica"/>
                <a:ea typeface="Helvetica"/>
                <a:cs typeface="Helvetica"/>
                <a:sym typeface="Helvetica"/>
              </a:defRPr>
            </a:pPr>
            <a:r>
              <a:t>Laura Lediaev   (Chris Johnson — Intel Vis Center)</a:t>
            </a:r>
          </a:p>
          <a:p>
            <a:pPr marL="361279" indent="-361279" defTabSz="632579">
              <a:spcBef>
                <a:spcPts val="4500"/>
              </a:spcBef>
              <a:defRPr i="1" sz="2925">
                <a:latin typeface="Helvetica"/>
                <a:ea typeface="Helvetica"/>
                <a:cs typeface="Helvetica"/>
                <a:sym typeface="Helvetica"/>
              </a:defRPr>
            </a:pPr>
            <a:r>
              <a:t>Mengjiao Han   (Chris Johnson — Intel Vis Center)</a:t>
            </a:r>
          </a:p>
        </p:txBody>
      </p:sp>
      <p:pic>
        <p:nvPicPr>
          <p:cNvPr id="170" name="Image" descr="Image"/>
          <p:cNvPicPr>
            <a:picLocks noChangeAspect="1"/>
          </p:cNvPicPr>
          <p:nvPr/>
        </p:nvPicPr>
        <p:blipFill>
          <a:blip r:embed="rId2">
            <a:extLst/>
          </a:blip>
          <a:stretch>
            <a:fillRect/>
          </a:stretch>
        </p:blipFill>
        <p:spPr>
          <a:xfrm>
            <a:off x="22279255" y="12675978"/>
            <a:ext cx="1630702" cy="80855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Visualization Center Highlights"/>
          <p:cNvSpPr txBox="1"/>
          <p:nvPr>
            <p:ph type="title"/>
          </p:nvPr>
        </p:nvSpPr>
        <p:spPr>
          <a:xfrm>
            <a:off x="6774282" y="237881"/>
            <a:ext cx="12359692" cy="1657035"/>
          </a:xfrm>
          <a:prstGeom prst="rect">
            <a:avLst/>
          </a:prstGeom>
        </p:spPr>
        <p:txBody>
          <a:bodyPr/>
          <a:lstStyle>
            <a:lvl1pPr defTabSz="533995">
              <a:defRPr sz="7019"/>
            </a:lvl1pPr>
          </a:lstStyle>
          <a:p>
            <a:pPr/>
            <a:r>
              <a:t>Visualization Center Highlights</a:t>
            </a:r>
          </a:p>
        </p:txBody>
      </p:sp>
      <p:sp>
        <p:nvSpPr>
          <p:cNvPr id="173" name="Session on High Performance Visualization at the International Supercomputing Conference (ISC) 2017 in Frankfurt, Organized and Chaired by Chris Johnson…"/>
          <p:cNvSpPr txBox="1"/>
          <p:nvPr>
            <p:ph type="body" sz="half" idx="1"/>
          </p:nvPr>
        </p:nvSpPr>
        <p:spPr>
          <a:xfrm>
            <a:off x="643120" y="2284984"/>
            <a:ext cx="12049235" cy="7282594"/>
          </a:xfrm>
          <a:prstGeom prst="rect">
            <a:avLst/>
          </a:prstGeom>
        </p:spPr>
        <p:txBody>
          <a:bodyPr/>
          <a:lstStyle/>
          <a:p>
            <a:pPr marL="395111" indent="-395111">
              <a:defRPr sz="3200"/>
            </a:pPr>
            <a:r>
              <a:t>Session on High Performance Visualization at the International Supercomputing Conference (ISC) 2017 in Frankfurt, Organized and Chaired by Chris Johnson</a:t>
            </a:r>
          </a:p>
          <a:p>
            <a:pPr marL="395111" indent="-395111">
              <a:defRPr sz="3200"/>
            </a:pPr>
            <a:r>
              <a:t>In Situ Processing: Instantiations, Opportunities &amp; Challenges, Hank Childs, University of Oregon</a:t>
            </a:r>
          </a:p>
          <a:p>
            <a:pPr marL="395111" indent="-395111">
              <a:defRPr sz="3200"/>
            </a:pPr>
            <a:r>
              <a:t>Big Data Visual Analysis, Chris Johnson, University of Utah</a:t>
            </a:r>
          </a:p>
          <a:p>
            <a:pPr marL="395111" indent="-395111">
              <a:defRPr sz="3200"/>
            </a:pPr>
            <a:r>
              <a:t>Software Defined Visualization: Bringing the Vis to Where the Data Is, Ingo Wald (Intel)</a:t>
            </a:r>
          </a:p>
        </p:txBody>
      </p:sp>
      <p:pic>
        <p:nvPicPr>
          <p:cNvPr id="174" name="Image" descr="Image"/>
          <p:cNvPicPr>
            <a:picLocks noChangeAspect="1"/>
          </p:cNvPicPr>
          <p:nvPr/>
        </p:nvPicPr>
        <p:blipFill>
          <a:blip r:embed="rId2">
            <a:extLst/>
          </a:blip>
          <a:stretch>
            <a:fillRect/>
          </a:stretch>
        </p:blipFill>
        <p:spPr>
          <a:xfrm>
            <a:off x="22279255" y="12675978"/>
            <a:ext cx="1630702" cy="808558"/>
          </a:xfrm>
          <a:prstGeom prst="rect">
            <a:avLst/>
          </a:prstGeom>
          <a:ln w="12700">
            <a:miter lim="400000"/>
          </a:ln>
        </p:spPr>
      </p:pic>
      <p:pic>
        <p:nvPicPr>
          <p:cNvPr id="175" name="Screen Shot 2017-07-05 at 12.33.25 PM.png" descr="Screen Shot 2017-07-05 at 12.33.25 PM.png"/>
          <p:cNvPicPr>
            <a:picLocks noChangeAspect="1"/>
          </p:cNvPicPr>
          <p:nvPr/>
        </p:nvPicPr>
        <p:blipFill>
          <a:blip r:embed="rId3">
            <a:extLst/>
          </a:blip>
          <a:stretch>
            <a:fillRect/>
          </a:stretch>
        </p:blipFill>
        <p:spPr>
          <a:xfrm>
            <a:off x="15188944" y="1913833"/>
            <a:ext cx="7870444" cy="5411962"/>
          </a:xfrm>
          <a:prstGeom prst="rect">
            <a:avLst/>
          </a:prstGeom>
          <a:ln w="12700">
            <a:miter lim="400000"/>
          </a:ln>
        </p:spPr>
      </p:pic>
      <p:pic>
        <p:nvPicPr>
          <p:cNvPr id="176" name="Ingo-ISC-2017-Slide.pdf" descr="Ingo-ISC-2017-Slide.pdf"/>
          <p:cNvPicPr>
            <a:picLocks noChangeAspect="1"/>
          </p:cNvPicPr>
          <p:nvPr/>
        </p:nvPicPr>
        <p:blipFill>
          <a:blip r:embed="rId4">
            <a:extLst/>
          </a:blip>
          <a:stretch>
            <a:fillRect/>
          </a:stretch>
        </p:blipFill>
        <p:spPr>
          <a:xfrm>
            <a:off x="14024356" y="7488874"/>
            <a:ext cx="9073133" cy="51036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Visualization Center Highlights"/>
          <p:cNvSpPr txBox="1"/>
          <p:nvPr>
            <p:ph type="title"/>
          </p:nvPr>
        </p:nvSpPr>
        <p:spPr>
          <a:xfrm>
            <a:off x="6774282" y="237881"/>
            <a:ext cx="12359692" cy="1657035"/>
          </a:xfrm>
          <a:prstGeom prst="rect">
            <a:avLst/>
          </a:prstGeom>
        </p:spPr>
        <p:txBody>
          <a:bodyPr/>
          <a:lstStyle>
            <a:lvl1pPr defTabSz="533995">
              <a:defRPr sz="7019"/>
            </a:lvl1pPr>
          </a:lstStyle>
          <a:p>
            <a:pPr/>
            <a:r>
              <a:t>Visualization Center Highlights</a:t>
            </a:r>
          </a:p>
        </p:txBody>
      </p:sp>
      <p:sp>
        <p:nvSpPr>
          <p:cNvPr id="179" name="Laura Lediaev wins the Utah Rendering Competition for the 3rd straight year.…"/>
          <p:cNvSpPr txBox="1"/>
          <p:nvPr>
            <p:ph type="body" sz="half" idx="1"/>
          </p:nvPr>
        </p:nvSpPr>
        <p:spPr>
          <a:xfrm>
            <a:off x="643120" y="2481554"/>
            <a:ext cx="12049235" cy="9245024"/>
          </a:xfrm>
          <a:prstGeom prst="rect">
            <a:avLst/>
          </a:prstGeom>
        </p:spPr>
        <p:txBody>
          <a:bodyPr/>
          <a:lstStyle/>
          <a:p>
            <a:pPr marL="395111" indent="-395111">
              <a:defRPr sz="3200"/>
            </a:pPr>
            <a:r>
              <a:t>Laura Lediaev wins the Utah Rendering Competition for the 3rd straight year.</a:t>
            </a:r>
          </a:p>
          <a:p>
            <a:pPr marL="395111" indent="-395111">
              <a:defRPr sz="3200"/>
            </a:pPr>
            <a:r>
              <a:t> Laura's entry, titled Christmas Teapots, was the overall winner and receiver of the audience choice award. The rendering is based on creating time-varying composites of light layers in order to simulate the effect of twinkling Christmas lights and flickering candles. The scene has 30 lights, one inside each teapot. Light layers are created during rendering by saving the contribution of each light into its own image. This produced 30 images/layers. Each light produced 4,000 samples per pixel. That adds up to 120,000 samples per pixel after compositing. Laura allowed up to 10 diffuse light bounces and 200 specular bounces.</a:t>
            </a:r>
          </a:p>
          <a:p>
            <a:pPr marL="395111" indent="-395111">
              <a:defRPr sz="3200"/>
            </a:pPr>
            <a:r>
              <a:t>See the video here: </a:t>
            </a:r>
            <a:r>
              <a:rPr b="1">
                <a:latin typeface="Helvetica"/>
                <a:ea typeface="Helvetica"/>
                <a:cs typeface="Helvetica"/>
                <a:sym typeface="Helvetica"/>
              </a:rPr>
              <a:t>http://www.omnigraphica.com/classes/cs6620/contest2016.html</a:t>
            </a:r>
          </a:p>
        </p:txBody>
      </p:sp>
      <p:pic>
        <p:nvPicPr>
          <p:cNvPr id="180" name="Image" descr="Image"/>
          <p:cNvPicPr>
            <a:picLocks noChangeAspect="1"/>
          </p:cNvPicPr>
          <p:nvPr/>
        </p:nvPicPr>
        <p:blipFill>
          <a:blip r:embed="rId2">
            <a:extLst/>
          </a:blip>
          <a:stretch>
            <a:fillRect/>
          </a:stretch>
        </p:blipFill>
        <p:spPr>
          <a:xfrm>
            <a:off x="22279255" y="12675978"/>
            <a:ext cx="1630702" cy="808558"/>
          </a:xfrm>
          <a:prstGeom prst="rect">
            <a:avLst/>
          </a:prstGeom>
          <a:ln w="12700">
            <a:miter lim="400000"/>
          </a:ln>
        </p:spPr>
      </p:pic>
      <p:pic>
        <p:nvPicPr>
          <p:cNvPr id="181" name="christmas_teapots_9.jpg" descr="christmas_teapots_9.jpg"/>
          <p:cNvPicPr>
            <a:picLocks noChangeAspect="1"/>
          </p:cNvPicPr>
          <p:nvPr/>
        </p:nvPicPr>
        <p:blipFill>
          <a:blip r:embed="rId3">
            <a:extLst/>
          </a:blip>
          <a:stretch>
            <a:fillRect/>
          </a:stretch>
        </p:blipFill>
        <p:spPr>
          <a:xfrm>
            <a:off x="13040669" y="2826767"/>
            <a:ext cx="10749953" cy="806246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22279255" y="12675978"/>
            <a:ext cx="1630702" cy="808558"/>
          </a:xfrm>
          <a:prstGeom prst="rect">
            <a:avLst/>
          </a:prstGeom>
          <a:ln w="12700">
            <a:miter lim="400000"/>
          </a:ln>
        </p:spPr>
      </p:pic>
      <p:sp>
        <p:nvSpPr>
          <p:cNvPr id="184" name="Optimizing Multi-Image Sort-Last Parallel Rendering"/>
          <p:cNvSpPr txBox="1"/>
          <p:nvPr>
            <p:ph type="title"/>
          </p:nvPr>
        </p:nvSpPr>
        <p:spPr>
          <a:xfrm>
            <a:off x="3152306" y="324232"/>
            <a:ext cx="18683554" cy="2042589"/>
          </a:xfrm>
          <a:prstGeom prst="rect">
            <a:avLst/>
          </a:prstGeom>
        </p:spPr>
        <p:txBody>
          <a:bodyPr lIns="53578" tIns="53578" rIns="53578" bIns="53578"/>
          <a:lstStyle>
            <a:lvl1pPr defTabSz="460057">
              <a:defRPr sz="6272"/>
            </a:lvl1pPr>
          </a:lstStyle>
          <a:p>
            <a:pPr/>
            <a:r>
              <a:t>Optimizing Multi-Image Sort-Last Parallel Rendering </a:t>
            </a:r>
          </a:p>
        </p:txBody>
      </p:sp>
      <p:sp>
        <p:nvSpPr>
          <p:cNvPr id="185" name="Sort-last parallel rendering can be improved by considering the rendering of multiple images at a time.…"/>
          <p:cNvSpPr txBox="1"/>
          <p:nvPr/>
        </p:nvSpPr>
        <p:spPr>
          <a:xfrm>
            <a:off x="1648403" y="3582692"/>
            <a:ext cx="10589074" cy="72191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95111" indent="-395111" algn="l">
              <a:spcBef>
                <a:spcPts val="5900"/>
              </a:spcBef>
              <a:buSzPct val="75000"/>
              <a:buChar char="•"/>
              <a:defRPr sz="3200"/>
            </a:pPr>
            <a:r>
              <a:t>Sort-last parallel rendering can be improved by considering the rendering of multiple images at a time.</a:t>
            </a:r>
          </a:p>
          <a:p>
            <a:pPr marL="395111" indent="-395111" algn="l">
              <a:spcBef>
                <a:spcPts val="5900"/>
              </a:spcBef>
              <a:buSzPct val="75000"/>
              <a:buChar char="•"/>
              <a:defRPr sz="3200"/>
            </a:pPr>
            <a:r>
              <a:t>Most parallel rendering algorithm consider the generation of only a single image.</a:t>
            </a:r>
          </a:p>
          <a:p>
            <a:pPr marL="395111" indent="-395111" algn="l">
              <a:spcBef>
                <a:spcPts val="5900"/>
              </a:spcBef>
              <a:buSzPct val="75000"/>
              <a:buChar char="•"/>
              <a:defRPr sz="3200"/>
            </a:pPr>
            <a:r>
              <a:t>Present a simple and effective approach to improving parallel image generation throughput by amortizing the load and overhead among multiple image renderers.</a:t>
            </a:r>
          </a:p>
          <a:p>
            <a:pPr marL="395111" indent="-395111" algn="l">
              <a:spcBef>
                <a:spcPts val="5900"/>
              </a:spcBef>
              <a:buSzPct val="75000"/>
              <a:buChar char="•"/>
              <a:defRPr sz="3200"/>
            </a:pPr>
            <a:r>
              <a:t>On average, our approach shows a 1.5 to 3.7 fold improvement in performance and in some cases, shows a 10 fold improvement.</a:t>
            </a:r>
          </a:p>
        </p:txBody>
      </p:sp>
      <p:sp>
        <p:nvSpPr>
          <p:cNvPr id="186" name="M. Larsen, K. Moreland, C.R. Johnson, H. Childs. “Optimizing Multi-Image Sort-Last Parallel Rendering,” In Symposium on Large Data Analysis and Visualization, IEEE, 2016."/>
          <p:cNvSpPr txBox="1"/>
          <p:nvPr/>
        </p:nvSpPr>
        <p:spPr>
          <a:xfrm>
            <a:off x="1210309" y="12510425"/>
            <a:ext cx="12214713" cy="120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2" algn="l" defTabSz="457200">
              <a:lnSpc>
                <a:spcPts val="3800"/>
              </a:lnSpc>
              <a:spcBef>
                <a:spcPts val="1200"/>
              </a:spcBef>
              <a:defRPr i="1" sz="2000">
                <a:latin typeface="Helvetica"/>
                <a:ea typeface="Helvetica"/>
                <a:cs typeface="Helvetica"/>
                <a:sym typeface="Helvetica"/>
              </a:defRPr>
            </a:pPr>
            <a:r>
              <a:rPr i="0"/>
              <a:t>M. Larsen, K. Moreland, C.R. Johnson, H. Childs. “Optimizing Multi-Image Sort-Last Parallel Rendering,” In Symposium on Large Data Analysis and Visualization, IEEE, 2016.  </a:t>
            </a:r>
          </a:p>
        </p:txBody>
      </p:sp>
      <p:pic>
        <p:nvPicPr>
          <p:cNvPr id="187" name="Screen Shot 2017-07-05 at 12.37.22 PM.png" descr="Screen Shot 2017-07-05 at 12.37.22 PM.png"/>
          <p:cNvPicPr>
            <a:picLocks noChangeAspect="1"/>
          </p:cNvPicPr>
          <p:nvPr/>
        </p:nvPicPr>
        <p:blipFill>
          <a:blip r:embed="rId3">
            <a:extLst/>
          </a:blip>
          <a:stretch>
            <a:fillRect/>
          </a:stretch>
        </p:blipFill>
        <p:spPr>
          <a:xfrm>
            <a:off x="13205578" y="1844680"/>
            <a:ext cx="8917718" cy="1168135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