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97" r:id="rId2"/>
    <p:sldId id="295" r:id="rId3"/>
    <p:sldId id="296" r:id="rId4"/>
    <p:sldId id="294" r:id="rId5"/>
    <p:sldId id="311" r:id="rId6"/>
    <p:sldId id="263" r:id="rId7"/>
    <p:sldId id="310" r:id="rId8"/>
    <p:sldId id="262" r:id="rId9"/>
    <p:sldId id="315" r:id="rId10"/>
    <p:sldId id="286" r:id="rId11"/>
    <p:sldId id="316" r:id="rId12"/>
    <p:sldId id="265" r:id="rId13"/>
    <p:sldId id="266" r:id="rId14"/>
    <p:sldId id="274" r:id="rId15"/>
    <p:sldId id="270" r:id="rId16"/>
    <p:sldId id="269" r:id="rId17"/>
    <p:sldId id="271" r:id="rId18"/>
    <p:sldId id="272" r:id="rId19"/>
    <p:sldId id="273" r:id="rId20"/>
    <p:sldId id="299" r:id="rId21"/>
    <p:sldId id="300" r:id="rId22"/>
    <p:sldId id="301" r:id="rId23"/>
    <p:sldId id="304" r:id="rId24"/>
    <p:sldId id="305" r:id="rId25"/>
    <p:sldId id="317" r:id="rId26"/>
    <p:sldId id="313" r:id="rId27"/>
    <p:sldId id="314" r:id="rId28"/>
    <p:sldId id="303" r:id="rId29"/>
    <p:sldId id="290" r:id="rId30"/>
    <p:sldId id="287" r:id="rId31"/>
    <p:sldId id="279" r:id="rId32"/>
    <p:sldId id="277" r:id="rId33"/>
    <p:sldId id="283" r:id="rId34"/>
    <p:sldId id="284" r:id="rId35"/>
    <p:sldId id="302" r:id="rId36"/>
    <p:sldId id="291" r:id="rId37"/>
    <p:sldId id="281" r:id="rId38"/>
    <p:sldId id="282" r:id="rId39"/>
    <p:sldId id="312" r:id="rId40"/>
    <p:sldId id="306" r:id="rId41"/>
    <p:sldId id="292" r:id="rId42"/>
    <p:sldId id="307" r:id="rId43"/>
    <p:sldId id="308" r:id="rId44"/>
    <p:sldId id="278" r:id="rId45"/>
    <p:sldId id="275" r:id="rId46"/>
    <p:sldId id="309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FD0EC3B0-E578-4D1F-91B2-545237658389}">
          <p14:sldIdLst>
            <p14:sldId id="297"/>
            <p14:sldId id="295"/>
            <p14:sldId id="296"/>
            <p14:sldId id="294"/>
            <p14:sldId id="311"/>
            <p14:sldId id="263"/>
            <p14:sldId id="310"/>
            <p14:sldId id="262"/>
            <p14:sldId id="315"/>
            <p14:sldId id="286"/>
            <p14:sldId id="316"/>
            <p14:sldId id="265"/>
            <p14:sldId id="266"/>
            <p14:sldId id="274"/>
            <p14:sldId id="270"/>
            <p14:sldId id="269"/>
            <p14:sldId id="271"/>
            <p14:sldId id="272"/>
            <p14:sldId id="273"/>
            <p14:sldId id="299"/>
            <p14:sldId id="300"/>
            <p14:sldId id="301"/>
            <p14:sldId id="304"/>
            <p14:sldId id="305"/>
            <p14:sldId id="317"/>
            <p14:sldId id="313"/>
            <p14:sldId id="314"/>
            <p14:sldId id="303"/>
            <p14:sldId id="290"/>
            <p14:sldId id="287"/>
            <p14:sldId id="279"/>
            <p14:sldId id="277"/>
            <p14:sldId id="283"/>
            <p14:sldId id="284"/>
            <p14:sldId id="302"/>
            <p14:sldId id="291"/>
            <p14:sldId id="281"/>
            <p14:sldId id="282"/>
            <p14:sldId id="312"/>
            <p14:sldId id="306"/>
            <p14:sldId id="292"/>
            <p14:sldId id="307"/>
            <p14:sldId id="308"/>
            <p14:sldId id="278"/>
            <p14:sldId id="275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27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17F54-3BD1-4D56-A0B7-DB0F799D196F}" type="datetimeFigureOut">
              <a:rPr lang="zh-CN" altLang="en-US" smtClean="0"/>
              <a:t>2017/12/18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A0F7-F4B0-4B2C-8CD7-C0E495C462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55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028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7411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266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Radial Gradi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6719" y="2764035"/>
            <a:ext cx="10950516" cy="1470025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8666" b="0" spc="0" baseline="0">
                <a:solidFill>
                  <a:schemeClr val="bg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65pt Intel Clear pro Title</a:t>
            </a:r>
            <a:br>
              <a:rPr lang="en-US"/>
            </a:br>
            <a:r>
              <a:rPr lang="en-US"/>
              <a:t>with radial gradient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7" y="4657344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16pt Intel Clear Subhead, Date, Etc.</a:t>
            </a:r>
          </a:p>
        </p:txBody>
      </p:sp>
    </p:spTree>
    <p:extLst>
      <p:ext uri="{BB962C8B-B14F-4D97-AF65-F5344CB8AC3E}">
        <p14:creationId xmlns:p14="http://schemas.microsoft.com/office/powerpoint/2010/main" val="199157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37819" y="8"/>
            <a:ext cx="5954183" cy="635846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 here. Drag picture to placeholder or click icon to add.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5" y="411797"/>
            <a:ext cx="5342468" cy="1158240"/>
          </a:xfrm>
        </p:spPr>
        <p:txBody>
          <a:bodyPr>
            <a:noAutofit/>
          </a:bodyPr>
          <a:lstStyle>
            <a:lvl1pPr>
              <a:defRPr sz="3733" b="0" i="0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766992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sz="1867" dirty="0" smtClean="0">
                <a:solidFill>
                  <a:schemeClr val="bg1"/>
                </a:solidFill>
              </a:defRPr>
            </a:lvl3pPr>
            <a:lvl4pPr>
              <a:defRPr lang="en-US" sz="1600" dirty="0" smtClean="0">
                <a:solidFill>
                  <a:schemeClr val="bg1"/>
                </a:solidFill>
              </a:defRPr>
            </a:lvl4pPr>
            <a:lvl5pPr>
              <a:defRPr lang="en-US" sz="1600" dirty="0">
                <a:solidFill>
                  <a:schemeClr val="bg1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418899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810749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200" b="0" cap="none" spc="0" baseline="0">
                <a:solidFill>
                  <a:schemeClr val="bg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54pt Intel Clear Pro</a:t>
            </a:r>
            <a:br>
              <a:rPr lang="en-US"/>
            </a:br>
            <a:r>
              <a:rPr lang="en-US"/>
              <a:t>white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321533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baseline="0">
                <a:solidFill>
                  <a:schemeClr val="bg1"/>
                </a:solidFill>
                <a:latin typeface="+mn-lt"/>
                <a:cs typeface="Intel Clear" panose="020B0604020203020204" pitchFamily="34" charset="0"/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0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16pt Intel Clear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82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Section Brea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7484" y="2810749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200" b="0" cap="none" spc="0" baseline="0">
                <a:solidFill>
                  <a:schemeClr val="bg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54pt Intel Clear Pro</a:t>
            </a:r>
            <a:br>
              <a:rPr lang="en-US"/>
            </a:br>
            <a:r>
              <a:rPr lang="en-US"/>
              <a:t>blue section break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607484" y="4321533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0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16pt Intel Clear Subhead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05370" y="6554398"/>
            <a:ext cx="1707199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09585"/>
            <a:r>
              <a:rPr lang="en-US" sz="800">
                <a:solidFill>
                  <a:prstClr val="white"/>
                </a:solidFill>
                <a:cs typeface="Intel Clear"/>
              </a:rPr>
              <a:t>Intel Confidential –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528111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2979843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5333" b="0" baseline="0">
                <a:solidFill>
                  <a:schemeClr val="bg1"/>
                </a:solidFill>
                <a:latin typeface="Intel Clear"/>
                <a:ea typeface="Intel Clear"/>
                <a:cs typeface="Intel Clear"/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0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40pt Intel Clear Light Body.</a:t>
            </a:r>
            <a:br>
              <a:rPr lang="en-US"/>
            </a:br>
            <a:r>
              <a:rPr lang="en-US"/>
              <a:t>For content that is not a section, but has a big idea in text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1469059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333" b="0" cap="none" spc="0" baseline="0">
                <a:solidFill>
                  <a:schemeClr val="bg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40pt Intel Clear Heading</a:t>
            </a:r>
          </a:p>
        </p:txBody>
      </p:sp>
    </p:spTree>
    <p:extLst>
      <p:ext uri="{BB962C8B-B14F-4D97-AF65-F5344CB8AC3E}">
        <p14:creationId xmlns:p14="http://schemas.microsoft.com/office/powerpoint/2010/main" val="1918571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Break Image">
    <p:bg>
      <p:bgPr>
        <a:gradFill>
          <a:gsLst>
            <a:gs pos="0">
              <a:schemeClr val="tx2"/>
            </a:gs>
            <a:gs pos="5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3013451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200" b="0" cap="none" spc="0" baseline="0">
                <a:solidFill>
                  <a:schemeClr val="bg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54pt Intel Clear Pro blue section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465049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baseline="0">
                <a:solidFill>
                  <a:srgbClr val="F3D54E"/>
                </a:solidFill>
                <a:latin typeface="+mn-lt"/>
                <a:cs typeface="Intel Clear" panose="020B0604020203020204" pitchFamily="34" charset="0"/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0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16pt Intel Clear Subhead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7"/>
            <a:ext cx="12192000" cy="343217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>
                <a:solidFill>
                  <a:srgbClr val="0071C5"/>
                </a:solidFill>
              </a:defRPr>
            </a:lvl1pPr>
          </a:lstStyle>
          <a:p>
            <a:r>
              <a:rPr lang="en-US"/>
              <a:t>Insert photo here. Drag picture to placeholder or click icon to add.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05370" y="6554398"/>
            <a:ext cx="1707199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09585"/>
            <a:r>
              <a:rPr lang="en-US" sz="800">
                <a:solidFill>
                  <a:prstClr val="white"/>
                </a:solidFill>
                <a:cs typeface="Intel Clear"/>
              </a:rPr>
              <a:t>Intel Confidential –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42957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2177396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99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 Cover Radial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644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ack Cover Radial 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027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4" y="1604434"/>
            <a:ext cx="10970683" cy="4567767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133"/>
            </a:lvl4pPr>
          </a:lstStyle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18pt Intel Clear bullet one</a:t>
            </a:r>
          </a:p>
          <a:p>
            <a:pPr lvl="2"/>
            <a:r>
              <a:rPr lang="en-US"/>
              <a:t>18pt Intel Clear sub-bullet</a:t>
            </a:r>
          </a:p>
          <a:p>
            <a:pPr lvl="3"/>
            <a:r>
              <a:rPr lang="en-US"/>
              <a:t>16pt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51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Radial Gradi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25186" y="2916435"/>
            <a:ext cx="10950516" cy="1470025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8666" b="0" spc="0" baseline="0">
                <a:solidFill>
                  <a:schemeClr val="bg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65pt Intel Clear pro Title</a:t>
            </a:r>
            <a:br>
              <a:rPr lang="en-US"/>
            </a:br>
            <a:r>
              <a:rPr lang="en-US"/>
              <a:t>with radial gradient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7" y="4657344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16pt Intel Clear Subhead, Date, Etc.</a:t>
            </a:r>
          </a:p>
        </p:txBody>
      </p:sp>
    </p:spTree>
    <p:extLst>
      <p:ext uri="{BB962C8B-B14F-4D97-AF65-F5344CB8AC3E}">
        <p14:creationId xmlns:p14="http://schemas.microsoft.com/office/powerpoint/2010/main" val="4065816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3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41018" y="1257907"/>
            <a:ext cx="4241497" cy="222793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>
                <a:latin typeface="Intel Clear"/>
              </a:defRPr>
            </a:lvl1pPr>
          </a:lstStyle>
          <a:p>
            <a:endParaRPr lang="en-US" sz="1467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41018" y="3791863"/>
            <a:ext cx="4241497" cy="222793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>
                <a:latin typeface="Intel Clear"/>
              </a:defRPr>
            </a:lvl1pPr>
          </a:lstStyle>
          <a:p>
            <a:endParaRPr lang="en-US" sz="1467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550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3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37817" y="1604433"/>
            <a:ext cx="5340352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82160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5" y="1604434"/>
            <a:ext cx="10970684" cy="4567767"/>
          </a:xfrm>
        </p:spPr>
        <p:txBody>
          <a:bodyPr anchor="ctr" anchorCtr="0"/>
          <a:lstStyle>
            <a:lvl1pPr marL="253994" indent="-253994">
              <a:defRPr sz="4800" b="1" baseline="0">
                <a:solidFill>
                  <a:schemeClr val="accent2"/>
                </a:solidFill>
                <a:latin typeface="+mn-lt"/>
                <a:cs typeface="Intel Clear Light" panose="020B0404020203020204" pitchFamily="34" charset="0"/>
              </a:defRPr>
            </a:lvl1pPr>
            <a:lvl2pPr marL="556670" indent="-300559">
              <a:buFont typeface="Lucida Grande"/>
              <a:buChar char="−"/>
              <a:defRPr sz="1600" baseline="0">
                <a:latin typeface="+mn-lt"/>
                <a:cs typeface="Intel Clear" panose="020B0604020203020204" pitchFamily="34" charset="0"/>
              </a:defRPr>
            </a:lvl2pPr>
            <a:lvl3pPr marL="914377" indent="-304792">
              <a:defRPr sz="1600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“36pt Intel Clear Bold Text”</a:t>
            </a:r>
          </a:p>
          <a:p>
            <a:pPr lvl="1"/>
            <a:r>
              <a:rPr lang="en-US" err="1"/>
              <a:t>12pt</a:t>
            </a:r>
            <a:r>
              <a:rPr lang="en-US"/>
              <a:t> Attribution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3888969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58467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35651868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32175"/>
            <a:ext cx="12192000" cy="292629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/>
              <a:t>Insert photo here. Drag picture to placeholder or click icon to add.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3"/>
            <a:ext cx="5342468" cy="17457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237817" y="1604433"/>
            <a:ext cx="5340352" cy="17457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345983" y="6634394"/>
            <a:ext cx="1847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endParaRPr lang="en-US" sz="1333">
              <a:solidFill>
                <a:srgbClr val="003C71"/>
              </a:solidFill>
              <a:cs typeface="Neo Sans Intel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1241387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37818" y="2"/>
            <a:ext cx="5954183" cy="635846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photo here. Drag picture to placeholder or click icon to add.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5342467" cy="1158240"/>
          </a:xfrm>
        </p:spPr>
        <p:txBody>
          <a:bodyPr>
            <a:noAutofit/>
          </a:bodyPr>
          <a:lstStyle>
            <a:lvl1pPr>
              <a:defRPr sz="3733" b="0" i="0" baseline="0"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766992"/>
            <a:ext cx="5342467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z="1867" dirty="0" smtClean="0"/>
            </a:lvl3pPr>
            <a:lvl4pPr>
              <a:defRPr lang="en-US" sz="1600" dirty="0" smtClean="0"/>
            </a:lvl4pPr>
            <a:lvl5pPr>
              <a:defRPr lang="en-US" sz="1600" dirty="0"/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63725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2810749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200" b="0" cap="none" spc="0" baseline="0">
                <a:solidFill>
                  <a:srgbClr val="003C7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54pt Intel Clear Pro</a:t>
            </a:r>
            <a:br>
              <a:rPr lang="en-US"/>
            </a:br>
            <a:r>
              <a:rPr lang="en-US"/>
              <a:t>white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321533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16pt Intel Clear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83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2979843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5333" b="0" baseline="0">
                <a:solidFill>
                  <a:schemeClr val="accent2"/>
                </a:solidFill>
                <a:latin typeface="Intel Clear Light" panose="020B0404020203020204" pitchFamily="34" charset="0"/>
                <a:ea typeface="Intel Clear Light" panose="020B0404020203020204" pitchFamily="34" charset="0"/>
                <a:cs typeface="Intel Clear Light" panose="020B0404020203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40pt Intel Clear Light Body.</a:t>
            </a:r>
            <a:br>
              <a:rPr lang="en-US"/>
            </a:br>
            <a:r>
              <a:rPr lang="en-US"/>
              <a:t>For content that is not a section, but has a big idea in text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1469059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333" b="0" cap="none" spc="0" baseline="0">
                <a:solidFill>
                  <a:srgbClr val="003C71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/>
              <a:t>40pt Intel Clear Heading</a:t>
            </a:r>
          </a:p>
        </p:txBody>
      </p:sp>
    </p:spTree>
    <p:extLst>
      <p:ext uri="{BB962C8B-B14F-4D97-AF65-F5344CB8AC3E}">
        <p14:creationId xmlns:p14="http://schemas.microsoft.com/office/powerpoint/2010/main" val="1693837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ue Section Break Image">
    <p:bg>
      <p:bgPr>
        <a:gradFill>
          <a:gsLst>
            <a:gs pos="0">
              <a:schemeClr val="tx2"/>
            </a:gs>
            <a:gs pos="5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484" y="3013451"/>
            <a:ext cx="10363200" cy="136207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7200" b="0" cap="none" spc="0" baseline="0">
                <a:solidFill>
                  <a:schemeClr val="bg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54pt Intel Clear Pro blue section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484" y="4465049"/>
            <a:ext cx="10363200" cy="1500187"/>
          </a:xfrm>
        </p:spPr>
        <p:txBody>
          <a:bodyPr anchor="t" anchorCtr="0">
            <a:noAutofit/>
          </a:bodyPr>
          <a:lstStyle>
            <a:lvl1pPr marL="0" indent="0">
              <a:buNone/>
              <a:defRPr sz="2133" b="0" baseline="0">
                <a:solidFill>
                  <a:srgbClr val="F3D54E"/>
                </a:solidFill>
                <a:latin typeface="+mn-lt"/>
                <a:cs typeface="Intel Clear" panose="020B0604020203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16pt Intel Clear Subhead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12192000" cy="3432175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>
                <a:solidFill>
                  <a:srgbClr val="0071C5"/>
                </a:solidFill>
              </a:defRPr>
            </a:lvl1pPr>
          </a:lstStyle>
          <a:p>
            <a:r>
              <a:rPr lang="en-US"/>
              <a:t>Insert photo here. Drag picture to placeholder or click icon to add.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05368" y="6554395"/>
            <a:ext cx="2563202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09585"/>
            <a:r>
              <a:rPr lang="en-US" sz="800">
                <a:solidFill>
                  <a:prstClr val="white"/>
                </a:solidFill>
                <a:cs typeface="Neo Sans Intel"/>
              </a:rPr>
              <a:t>Placeholder Footer Copy / BU Logo or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384854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325038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/>
            </a:gs>
            <a:gs pos="5000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58467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55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/>
              <a:t>Insert photo here. Drag picture to placeholder or click icon to add.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05370" y="2991388"/>
            <a:ext cx="10950516" cy="1470025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8666" b="0" spc="0" baseline="0">
                <a:solidFill>
                  <a:schemeClr val="bg1"/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/>
              <a:t>65pt Intel Clear pro Title</a:t>
            </a:r>
            <a:br>
              <a:rPr lang="en-US"/>
            </a:br>
            <a:r>
              <a:rPr lang="en-US"/>
              <a:t>with image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7487" y="4657344"/>
            <a:ext cx="8440283" cy="1233813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133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16pt Intel Clear Subhead, Date, Etc.</a:t>
            </a:r>
          </a:p>
        </p:txBody>
      </p:sp>
    </p:spTree>
    <p:extLst>
      <p:ext uri="{BB962C8B-B14F-4D97-AF65-F5344CB8AC3E}">
        <p14:creationId xmlns:p14="http://schemas.microsoft.com/office/powerpoint/2010/main" val="2569934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15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44449"/>
            <a:ext cx="10972800" cy="988747"/>
          </a:xfrm>
        </p:spPr>
        <p:txBody>
          <a:bodyPr>
            <a:normAutofit/>
          </a:bodyPr>
          <a:lstStyle>
            <a:lvl1pPr>
              <a:defRPr sz="3733" baseline="0"/>
            </a:lvl1pPr>
          </a:lstStyle>
          <a:p>
            <a:r>
              <a:rPr lang="en-US"/>
              <a:t>28pt Light 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85"/>
            <a:fld id="{3966F50F-74B7-8640-8DA3-AAAA0044A327}" type="datetime1">
              <a:rPr lang="en-US">
                <a:solidFill>
                  <a:prstClr val="black">
                    <a:tint val="75000"/>
                  </a:prstClr>
                </a:solidFill>
              </a:rPr>
              <a:pPr defTabSz="609585"/>
              <a:t>12/18/2017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32516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7490" y="1600203"/>
            <a:ext cx="10889396" cy="46265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6037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dark gradient">
    <p:bg>
      <p:bgPr>
        <a:gradFill>
          <a:gsLst>
            <a:gs pos="19000">
              <a:schemeClr val="bg2"/>
            </a:gs>
            <a:gs pos="100000">
              <a:schemeClr val="bg2">
                <a:lumMod val="30000"/>
              </a:schemeClr>
            </a:gs>
            <a:gs pos="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1952" y="1558458"/>
            <a:ext cx="11248101" cy="4284985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1952" y="6280384"/>
            <a:ext cx="11248101" cy="126958"/>
          </a:xfrm>
        </p:spPr>
        <p:txBody>
          <a:bodyPr wrap="square" anchor="b" anchorCtr="0">
            <a:sp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Font typeface="Arial" pitchFamily="34" charset="0"/>
              <a:buNone/>
              <a:defRPr sz="110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2pPr marL="228584" indent="-152388">
              <a:defRPr sz="1200"/>
            </a:lvl2pPr>
            <a:lvl3pPr marL="457167" indent="-152388">
              <a:defRPr sz="1200"/>
            </a:lvl3pPr>
            <a:lvl4pPr marL="685750" indent="-152388">
              <a:defRPr sz="1200"/>
            </a:lvl4pPr>
            <a:lvl5pPr marL="914332" indent="-152388">
              <a:defRPr sz="1200"/>
            </a:lvl5pPr>
          </a:lstStyle>
          <a:p>
            <a:pPr lvl="0"/>
            <a:r>
              <a:rPr lang="en-US"/>
              <a:t>Click to edit footnote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FD44707B-D922-47D5-BD24-D96E91B70543}" type="slidenum">
              <a:rPr>
                <a:solidFill>
                  <a:prstClr val="black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54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62226" indent="-362226">
              <a:lnSpc>
                <a:spcPct val="120000"/>
              </a:lnSpc>
              <a:spcBef>
                <a:spcPts val="3200"/>
              </a:spcBef>
              <a:defRPr sz="3200"/>
            </a:lvl1pPr>
            <a:lvl2pPr marL="622576" indent="-362226">
              <a:lnSpc>
                <a:spcPct val="120000"/>
              </a:lnSpc>
              <a:spcBef>
                <a:spcPts val="3200"/>
              </a:spcBef>
              <a:defRPr sz="3200"/>
            </a:lvl2pPr>
            <a:lvl3pPr marL="882926" indent="-362226">
              <a:lnSpc>
                <a:spcPct val="120000"/>
              </a:lnSpc>
              <a:spcBef>
                <a:spcPts val="3200"/>
              </a:spcBef>
              <a:defRPr sz="3200"/>
            </a:lvl3pPr>
            <a:lvl4pPr marL="1143276" indent="-362226">
              <a:lnSpc>
                <a:spcPct val="120000"/>
              </a:lnSpc>
              <a:spcBef>
                <a:spcPts val="3200"/>
              </a:spcBef>
              <a:defRPr sz="3200"/>
            </a:lvl4pPr>
            <a:lvl5pPr marL="1403626" indent="-362226">
              <a:lnSpc>
                <a:spcPct val="120000"/>
              </a:lnSpc>
              <a:spcBef>
                <a:spcPts val="32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050996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B20340B-6B3F-4E06-ABCE-95511BEFA459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48527-E625-4C93-B9AA-FC0422B80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1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587270"/>
          </a:xfrm>
        </p:spPr>
        <p:txBody>
          <a:bodyPr/>
          <a:lstStyle>
            <a:lvl1pPr>
              <a:defRPr b="0" i="0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07487" y="1604439"/>
            <a:ext cx="10970683" cy="45677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18pt Intel Clear bullet one</a:t>
            </a:r>
          </a:p>
          <a:p>
            <a:pPr lvl="2"/>
            <a:r>
              <a:rPr lang="en-US"/>
              <a:t>18pt Intel Clear sub-bullet</a:t>
            </a:r>
          </a:p>
          <a:p>
            <a:pPr lvl="3"/>
            <a:r>
              <a:rPr lang="en-US"/>
              <a:t>16pt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012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8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sz="1867" dirty="0" smtClean="0">
                <a:solidFill>
                  <a:schemeClr val="bg1"/>
                </a:solidFill>
              </a:defRPr>
            </a:lvl3pPr>
            <a:lvl4pPr>
              <a:defRPr lang="en-US" sz="1600" dirty="0" smtClean="0">
                <a:solidFill>
                  <a:schemeClr val="bg1"/>
                </a:solidFill>
              </a:defRPr>
            </a:lvl4pPr>
            <a:lvl5pPr>
              <a:defRPr lang="en-US" sz="1600" dirty="0">
                <a:solidFill>
                  <a:schemeClr val="bg1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540087"/>
          </a:xfrm>
        </p:spPr>
        <p:txBody>
          <a:bodyPr/>
          <a:lstStyle>
            <a:lvl1pPr>
              <a:defRPr b="0" i="0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41021" y="1257907"/>
            <a:ext cx="4241497" cy="222793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Intel Clear"/>
              </a:defRPr>
            </a:lvl1pPr>
          </a:lstStyle>
          <a:p>
            <a:endParaRPr lang="en-US" sz="1467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41021" y="3791863"/>
            <a:ext cx="4241497" cy="222793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Intel Clear"/>
              </a:defRPr>
            </a:lvl1pPr>
          </a:lstStyle>
          <a:p>
            <a:endParaRPr lang="en-US" sz="1467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64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8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sz="1867" dirty="0" smtClean="0">
                <a:solidFill>
                  <a:schemeClr val="bg1"/>
                </a:solidFill>
              </a:defRPr>
            </a:lvl3pPr>
            <a:lvl4pPr>
              <a:defRPr lang="en-US" sz="1600" dirty="0" smtClean="0">
                <a:solidFill>
                  <a:schemeClr val="bg1"/>
                </a:solidFill>
              </a:defRPr>
            </a:lvl4pPr>
            <a:lvl5pPr>
              <a:defRPr lang="en-US" sz="1600" dirty="0">
                <a:solidFill>
                  <a:schemeClr val="bg1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37817" y="1604438"/>
            <a:ext cx="5340352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sz="1867" dirty="0" smtClean="0">
                <a:solidFill>
                  <a:schemeClr val="bg1"/>
                </a:solidFill>
              </a:defRPr>
            </a:lvl3pPr>
            <a:lvl4pPr>
              <a:defRPr lang="en-US" sz="1600" dirty="0" smtClean="0">
                <a:solidFill>
                  <a:schemeClr val="bg1"/>
                </a:solidFill>
              </a:defRPr>
            </a:lvl4pPr>
            <a:lvl5pPr>
              <a:defRPr lang="en-US" sz="1600" dirty="0">
                <a:solidFill>
                  <a:schemeClr val="bg1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663470"/>
          </a:xfrm>
        </p:spPr>
        <p:txBody>
          <a:bodyPr/>
          <a:lstStyle>
            <a:lvl1pPr>
              <a:defRPr b="0" i="0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189377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487" y="1604439"/>
            <a:ext cx="10970684" cy="4567767"/>
          </a:xfrm>
        </p:spPr>
        <p:txBody>
          <a:bodyPr anchor="ctr" anchorCtr="0"/>
          <a:lstStyle>
            <a:lvl1pPr marL="253980" indent="-253980">
              <a:defRPr sz="4800" b="1" baseline="0">
                <a:solidFill>
                  <a:schemeClr val="bg1"/>
                </a:solidFill>
                <a:latin typeface="+mn-lt"/>
                <a:cs typeface="Intel Clear"/>
              </a:defRPr>
            </a:lvl1pPr>
            <a:lvl2pPr marL="556642" indent="-300544">
              <a:buFont typeface="Intel Clear" pitchFamily="34" charset="0"/>
              <a:buChar char="–"/>
              <a:defRPr sz="1600" baseline="0">
                <a:solidFill>
                  <a:schemeClr val="bg1"/>
                </a:solidFill>
                <a:latin typeface="+mn-lt"/>
                <a:cs typeface="Intel Clear" panose="020B0604020203020204" pitchFamily="34" charset="0"/>
              </a:defRPr>
            </a:lvl2pPr>
            <a:lvl3pPr marL="914332" indent="-304778">
              <a:buFont typeface="Intel Clear" pitchFamily="34" charset="0"/>
              <a:buChar char="–"/>
              <a:defRPr sz="1600">
                <a:solidFill>
                  <a:schemeClr val="bg1"/>
                </a:solidFill>
                <a:latin typeface="+mn-lt"/>
              </a:defRPr>
            </a:lvl3pPr>
            <a:lvl4pPr>
              <a:buFont typeface="Intel Clear" pitchFamily="34" charset="0"/>
              <a:buChar char="–"/>
              <a:defRPr sz="1467">
                <a:solidFill>
                  <a:schemeClr val="bg1"/>
                </a:solidFill>
                <a:latin typeface="+mn-lt"/>
              </a:defRPr>
            </a:lvl4pPr>
            <a:lvl5pPr>
              <a:buFont typeface="Intel Clear" pitchFamily="34" charset="0"/>
              <a:buChar char="–"/>
              <a:defRPr sz="140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“36pt Intel Clear Bold Text”</a:t>
            </a:r>
          </a:p>
          <a:p>
            <a:pPr lvl="1"/>
            <a:r>
              <a:rPr lang="en-US" err="1"/>
              <a:t>12pt</a:t>
            </a:r>
            <a:r>
              <a:rPr lang="en-US"/>
              <a:t> Attribution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578803"/>
          </a:xfrm>
        </p:spPr>
        <p:txBody>
          <a:bodyPr/>
          <a:lstStyle>
            <a:lvl1pPr>
              <a:defRPr b="0" i="0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271033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58467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55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rgbClr val="003C7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357472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32175"/>
            <a:ext cx="12192000" cy="292629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609555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3136" y="6432516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3"/>
            <a:ext cx="5342468" cy="17457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sz="1867" dirty="0" smtClean="0">
                <a:solidFill>
                  <a:schemeClr val="bg1"/>
                </a:solidFill>
              </a:defRPr>
            </a:lvl3pPr>
            <a:lvl4pPr>
              <a:defRPr lang="en-US" sz="1600" dirty="0" smtClean="0">
                <a:solidFill>
                  <a:schemeClr val="bg1"/>
                </a:solidFill>
              </a:defRPr>
            </a:lvl4pPr>
            <a:lvl5pPr>
              <a:defRPr lang="en-US" sz="1600" dirty="0">
                <a:solidFill>
                  <a:schemeClr val="bg1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6237817" y="1604433"/>
            <a:ext cx="5340352" cy="174572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sz="1867" dirty="0" smtClean="0">
                <a:solidFill>
                  <a:schemeClr val="bg1"/>
                </a:solidFill>
              </a:defRPr>
            </a:lvl3pPr>
            <a:lvl4pPr>
              <a:defRPr lang="en-US" sz="1600" dirty="0" smtClean="0">
                <a:solidFill>
                  <a:schemeClr val="bg1"/>
                </a:solidFill>
              </a:defRPr>
            </a:lvl4pPr>
            <a:lvl5pPr>
              <a:defRPr lang="en-US" sz="1600" dirty="0">
                <a:solidFill>
                  <a:schemeClr val="bg1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16pt Intel Clear bullet one</a:t>
            </a:r>
          </a:p>
          <a:p>
            <a:pPr lvl="2"/>
            <a:r>
              <a:rPr lang="en-US" err="1"/>
              <a:t>14pt</a:t>
            </a:r>
            <a:r>
              <a:rPr lang="en-US"/>
              <a:t> Intel Clear third level</a:t>
            </a:r>
          </a:p>
          <a:p>
            <a:pPr lvl="3"/>
            <a:r>
              <a:rPr lang="en-US" err="1"/>
              <a:t>12pt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12pt</a:t>
            </a:r>
            <a:r>
              <a:rPr lang="en-US"/>
              <a:t> Intel Clear fifth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345987" y="6634399"/>
            <a:ext cx="184731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endParaRPr lang="en-US" sz="1333">
              <a:solidFill>
                <a:prstClr val="white"/>
              </a:solidFill>
              <a:cs typeface="Intel Clear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748136"/>
          </a:xfrm>
        </p:spPr>
        <p:txBody>
          <a:bodyPr/>
          <a:lstStyle>
            <a:lvl1pPr>
              <a:defRPr b="0" i="0" baseline="0">
                <a:solidFill>
                  <a:schemeClr val="bg1"/>
                </a:solidFill>
                <a:latin typeface="Intel Clear"/>
                <a:cs typeface="Intel Clear"/>
              </a:defRPr>
            </a:lvl1pPr>
          </a:lstStyle>
          <a:p>
            <a:r>
              <a:rPr lang="en-US"/>
              <a:t>28pt Intel Clear Headline</a:t>
            </a:r>
          </a:p>
        </p:txBody>
      </p:sp>
    </p:spTree>
    <p:extLst>
      <p:ext uri="{BB962C8B-B14F-4D97-AF65-F5344CB8AC3E}">
        <p14:creationId xmlns:p14="http://schemas.microsoft.com/office/powerpoint/2010/main" val="729271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116" y="6345936"/>
            <a:ext cx="12192000" cy="512064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624737" y="6432680"/>
            <a:ext cx="3175" cy="316992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484" y="413507"/>
            <a:ext cx="10972800" cy="6278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28pt Intel Clear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487" y="1604439"/>
            <a:ext cx="10970683" cy="456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18pt Intel Clear body text</a:t>
            </a:r>
          </a:p>
          <a:p>
            <a:pPr lvl="1"/>
            <a:r>
              <a:rPr lang="en-US"/>
              <a:t>16pt Intel Clear bullet one</a:t>
            </a:r>
          </a:p>
          <a:p>
            <a:pPr lvl="2"/>
            <a:r>
              <a:rPr lang="en-US"/>
              <a:t>16pt Intel Clear sub-bullet</a:t>
            </a:r>
          </a:p>
          <a:p>
            <a:pPr lvl="3"/>
            <a:r>
              <a:rPr lang="en-US" err="1"/>
              <a:t>14pt</a:t>
            </a:r>
            <a:r>
              <a:rPr lang="en-US"/>
              <a:t> Intel Clear fourth level</a:t>
            </a:r>
          </a:p>
          <a:p>
            <a:pPr lvl="4"/>
            <a:r>
              <a:rPr lang="en-US" err="1"/>
              <a:t>14pt</a:t>
            </a:r>
            <a:r>
              <a:rPr lang="en-US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26332" y="6432516"/>
            <a:ext cx="2816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67">
                <a:solidFill>
                  <a:schemeClr val="bg1"/>
                </a:solidFill>
                <a:latin typeface="+mn-lt"/>
                <a:cs typeface="Intel Clear"/>
              </a:defRPr>
            </a:lvl1pPr>
          </a:lstStyle>
          <a:p>
            <a:pPr defTabSz="609585"/>
            <a:fld id="{EE2556C5-CE8C-6547-B838-EA80C61A4AF7}" type="slidenum">
              <a:rPr lang="en-US" smtClean="0">
                <a:solidFill>
                  <a:prstClr val="white"/>
                </a:solidFill>
              </a:rPr>
              <a:pPr defTabSz="609585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4" r:id="rId31"/>
    <p:sldLayoutId id="2147483695" r:id="rId32"/>
    <p:sldLayoutId id="2147483696" r:id="rId33"/>
    <p:sldLayoutId id="2147483697" r:id="rId34"/>
  </p:sldLayoutIdLst>
  <p:hf hdr="0" ftr="0" dt="0"/>
  <p:txStyles>
    <p:titleStyle>
      <a:lvl1pPr algn="l" defTabSz="609555" rtl="0" eaLnBrk="1" latinLnBrk="0" hangingPunct="1">
        <a:lnSpc>
          <a:spcPct val="100000"/>
        </a:lnSpc>
        <a:spcBef>
          <a:spcPct val="0"/>
        </a:spcBef>
        <a:buNone/>
        <a:defRPr sz="3733" b="0" i="0" kern="1200" spc="0" baseline="0">
          <a:solidFill>
            <a:schemeClr val="bg1"/>
          </a:solidFill>
          <a:latin typeface="Intel Clear"/>
          <a:ea typeface="Intel Clear"/>
          <a:cs typeface="Intel Clear"/>
        </a:defRPr>
      </a:lvl1pPr>
    </p:titleStyle>
    <p:bodyStyle>
      <a:lvl1pPr marL="0" indent="0" algn="l" defTabSz="609555" rtl="0" eaLnBrk="1" latinLnBrk="0" hangingPunct="1">
        <a:spcBef>
          <a:spcPts val="1600"/>
        </a:spcBef>
        <a:spcAft>
          <a:spcPts val="0"/>
        </a:spcAft>
        <a:buFont typeface="Wingdings" panose="05000000000000000000" pitchFamily="2" charset="2"/>
        <a:buNone/>
        <a:defRPr sz="2400" b="0" kern="1200">
          <a:solidFill>
            <a:schemeClr val="bg1"/>
          </a:solidFill>
          <a:latin typeface="+mn-lt"/>
          <a:ea typeface="+mn-ea"/>
          <a:cs typeface="Intel Clear" panose="020B0604020203020204" pitchFamily="34" charset="0"/>
        </a:defRPr>
      </a:lvl1pPr>
      <a:lvl2pPr marL="300544" indent="-300544" algn="l" defTabSz="609555" rtl="0" eaLnBrk="1" latinLnBrk="0" hangingPunct="1">
        <a:spcBef>
          <a:spcPts val="1600"/>
        </a:spcBef>
        <a:buFont typeface="Wingdings" charset="2"/>
        <a:buChar char="§"/>
        <a:defRPr sz="2133" kern="1200" baseline="0">
          <a:solidFill>
            <a:schemeClr val="bg1"/>
          </a:solidFill>
          <a:latin typeface="+mn-lt"/>
          <a:ea typeface="+mn-ea"/>
          <a:cs typeface="Intel Clear" panose="020B0604020203020204" pitchFamily="34" charset="0"/>
        </a:defRPr>
      </a:lvl2pPr>
      <a:lvl3pPr marL="761944" indent="-304778" algn="l" defTabSz="609555" rtl="0" eaLnBrk="1" latinLnBrk="0" hangingPunct="1">
        <a:spcBef>
          <a:spcPts val="1067"/>
        </a:spcBef>
        <a:buFont typeface="Intel Clear" panose="020B0604020203020204" pitchFamily="34" charset="0"/>
        <a:buChar char="–"/>
        <a:defRPr sz="2133" kern="1200">
          <a:solidFill>
            <a:schemeClr val="bg1"/>
          </a:solidFill>
          <a:latin typeface="+mn-lt"/>
          <a:ea typeface="+mn-ea"/>
          <a:cs typeface="Intel Clear" panose="020B0604020203020204" pitchFamily="34" charset="0"/>
        </a:defRPr>
      </a:lvl3pPr>
      <a:lvl4pPr marL="1293186" indent="-304778" algn="l" defTabSz="60955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bg1"/>
          </a:solidFill>
          <a:latin typeface="+mn-lt"/>
          <a:ea typeface="+mn-ea"/>
          <a:cs typeface="Intel Clear" panose="020B0604020203020204" pitchFamily="34" charset="0"/>
        </a:defRPr>
      </a:lvl4pPr>
      <a:lvl5pPr marL="1758819" indent="-304778" algn="l" defTabSz="609555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867" kern="1200">
          <a:solidFill>
            <a:schemeClr val="bg1"/>
          </a:solidFill>
          <a:latin typeface="+mn-lt"/>
          <a:ea typeface="+mn-ea"/>
          <a:cs typeface="Intel Clear" panose="020B0604020203020204" pitchFamily="34" charset="0"/>
        </a:defRPr>
      </a:lvl5pPr>
      <a:lvl6pPr marL="3352548" indent="-304778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8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8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8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6WYLdF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hyperlink" Target="http://rawgit.com/sci-visus/visus_javascript/master/viewer.html?server=http://molniya.sci.utah.edu/mod_visus?&amp;dataset=topoart_big&amp;field=data&amp;slice=0&amp;axis=2&amp;time=0&amp;vr=0&amp;res=24&amp;palette=&amp;palette_min=0&amp;palette_max=0&amp;vp=1,0,0,0,0,1,0,0,0,0,1,0,0,0,-1,1&amp;vd=1&amp;q=1,0,0,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6WYLdF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hyperlink" Target="http://rawgit.com/sci-visus/visus_javascript/master/viewer.html?server=http://molniya.sci.utah.edu/mod_visus?&amp;dataset=topoart_big&amp;field=data&amp;slice=0&amp;axis=2&amp;time=0&amp;vr=0&amp;res=24&amp;palette=&amp;palette_min=0&amp;palette_max=0&amp;vp=1,0,0,0,0,1,0,0,0,0,1,0,0,0,-1,1&amp;vd=1&amp;q=1,0,0,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43F43-E14D-4309-90E0-8F982BF34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Intel PCC: Modernizing Scientific Visualization and Computation on Many-core Architectures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EAF71-A030-4866-8CBD-A1491457E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487" y="4317167"/>
            <a:ext cx="9241051" cy="1798819"/>
          </a:xfrm>
        </p:spPr>
        <p:txBody>
          <a:bodyPr/>
          <a:lstStyle/>
          <a:p>
            <a:r>
              <a:rPr lang="en-US" dirty="0"/>
              <a:t>Valerio Pascucci, </a:t>
            </a:r>
            <a:br>
              <a:rPr lang="en-US" dirty="0"/>
            </a:br>
            <a:r>
              <a:rPr lang="en-US" dirty="0"/>
              <a:t>Endowed Chair Professor of Computer Science</a:t>
            </a:r>
            <a:br>
              <a:rPr lang="en-US" dirty="0"/>
            </a:br>
            <a:r>
              <a:rPr lang="en-US" dirty="0"/>
              <a:t>Director, Center for Extreme Data Management Analysis and Visualization</a:t>
            </a:r>
            <a:br>
              <a:rPr lang="en-US" dirty="0"/>
            </a:br>
            <a:r>
              <a:rPr lang="en-US" dirty="0"/>
              <a:t>Faculty, Scientific Computing and Imaging Institute</a:t>
            </a:r>
          </a:p>
        </p:txBody>
      </p:sp>
    </p:spTree>
    <p:extLst>
      <p:ext uri="{BB962C8B-B14F-4D97-AF65-F5344CB8AC3E}">
        <p14:creationId xmlns:p14="http://schemas.microsoft.com/office/powerpoint/2010/main" val="1742470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37219-2F23-47DC-996A-F225DAC4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16" y="-51540"/>
            <a:ext cx="10714577" cy="832686"/>
          </a:xfrm>
        </p:spPr>
        <p:txBody>
          <a:bodyPr/>
          <a:lstStyle/>
          <a:p>
            <a:r>
              <a:rPr lang="en-US" sz="4800" dirty="0"/>
              <a:t>Preparing for Exascale Projects (i)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7C056-1F64-40D6-9D9E-8188265E2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515" y="1085946"/>
            <a:ext cx="7878789" cy="1500187"/>
          </a:xfrm>
        </p:spPr>
        <p:txBody>
          <a:bodyPr/>
          <a:lstStyle/>
          <a:p>
            <a:r>
              <a:rPr lang="en-US" dirty="0"/>
              <a:t>A21 Exascale Early Science Program – large scale combustion problem –development of runtime systems and raytracing combustion kernel on Stampede 2 and Theta. Collaboration with GE through DOE PSAAP Center at Utah and ANL + TACC. Scalability to 1728 KNLs on key raytracing radiation kernel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5" y="2890933"/>
            <a:ext cx="5609901" cy="3938624"/>
          </a:xfrm>
          <a:prstGeom prst="rect">
            <a:avLst/>
          </a:prstGeom>
        </p:spPr>
      </p:pic>
      <p:pic>
        <p:nvPicPr>
          <p:cNvPr id="6" name="Picture 5" descr="C:\Users\mb\Documents\PSAAPTSTMAY17\INCITE_Images\INCITE_IMAGE_new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147" y="364803"/>
            <a:ext cx="3334319" cy="34853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063915" y="4114286"/>
            <a:ext cx="5708551" cy="197172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wrap="none" lIns="0" tIns="0" rIns="0" bIns="0" rtlCol="0">
            <a:noAutofit/>
          </a:bodyPr>
          <a:lstStyle/>
          <a:p>
            <a:r>
              <a:rPr lang="en-US" sz="2000" dirty="0">
                <a:solidFill>
                  <a:srgbClr val="003C71"/>
                </a:solidFill>
              </a:rPr>
              <a:t>Performance optimization of Uintah code using</a:t>
            </a:r>
          </a:p>
          <a:p>
            <a:r>
              <a:rPr lang="en-US" sz="2000" dirty="0">
                <a:solidFill>
                  <a:srgbClr val="003C71"/>
                </a:solidFill>
              </a:rPr>
              <a:t>Kokkos library to access OpenMP in a portable</a:t>
            </a:r>
          </a:p>
          <a:p>
            <a:r>
              <a:rPr lang="en-US" sz="2000" dirty="0">
                <a:solidFill>
                  <a:srgbClr val="003C71"/>
                </a:solidFill>
              </a:rPr>
              <a:t>way for large scale runtime codes to move </a:t>
            </a:r>
          </a:p>
          <a:p>
            <a:r>
              <a:rPr lang="en-US" sz="2000" dirty="0">
                <a:solidFill>
                  <a:srgbClr val="003C71"/>
                </a:solidFill>
              </a:rPr>
              <a:t>beyond  present   architectures in a performance</a:t>
            </a:r>
          </a:p>
          <a:p>
            <a:r>
              <a:rPr lang="en-US" sz="2000" dirty="0">
                <a:solidFill>
                  <a:srgbClr val="003C71"/>
                </a:solidFill>
              </a:rPr>
              <a:t>portable manner to  A21 and other exascale </a:t>
            </a:r>
          </a:p>
          <a:p>
            <a:r>
              <a:rPr lang="en-US" sz="2000" dirty="0">
                <a:solidFill>
                  <a:srgbClr val="003C71"/>
                </a:solidFill>
              </a:rPr>
              <a:t>architectures.  </a:t>
            </a:r>
          </a:p>
          <a:p>
            <a:r>
              <a:rPr lang="en-US" sz="2000" dirty="0">
                <a:solidFill>
                  <a:srgbClr val="003C71"/>
                </a:solidFill>
              </a:rPr>
              <a:t>b</a:t>
            </a:r>
          </a:p>
          <a:p>
            <a:endParaRPr lang="en-US" sz="2000" dirty="0">
              <a:solidFill>
                <a:srgbClr val="003C71"/>
              </a:solidFill>
            </a:endParaRPr>
          </a:p>
          <a:p>
            <a:endParaRPr lang="en-US" sz="2000" dirty="0">
              <a:solidFill>
                <a:srgbClr val="003C71"/>
              </a:solidFill>
            </a:endParaRPr>
          </a:p>
          <a:p>
            <a:endParaRPr lang="en-US" sz="2000" dirty="0">
              <a:solidFill>
                <a:srgbClr val="003C71"/>
              </a:solidFill>
            </a:endParaRPr>
          </a:p>
          <a:p>
            <a:r>
              <a:rPr lang="en-US" sz="2000" dirty="0">
                <a:solidFill>
                  <a:srgbClr val="003C71"/>
                </a:solidFill>
              </a:rPr>
              <a:t> </a:t>
            </a:r>
          </a:p>
          <a:p>
            <a:r>
              <a:rPr lang="en-US" sz="2000" dirty="0">
                <a:solidFill>
                  <a:srgbClr val="003C71"/>
                </a:solidFill>
              </a:rPr>
              <a:t> </a:t>
            </a:r>
          </a:p>
          <a:p>
            <a:r>
              <a:rPr lang="en-US" sz="2000" dirty="0">
                <a:solidFill>
                  <a:srgbClr val="003C7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70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40" y="3780552"/>
            <a:ext cx="7156780" cy="3115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637219-2F23-47DC-996A-F225DAC4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16" y="-51540"/>
            <a:ext cx="10714577" cy="832686"/>
          </a:xfrm>
        </p:spPr>
        <p:txBody>
          <a:bodyPr/>
          <a:lstStyle/>
          <a:p>
            <a:r>
              <a:rPr lang="en-US" sz="4000" dirty="0"/>
              <a:t>Preparing for Exascale Projects (ii)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7C056-1F64-40D6-9D9E-8188265E2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683" y="799712"/>
            <a:ext cx="11392011" cy="1500187"/>
          </a:xfrm>
        </p:spPr>
        <p:txBody>
          <a:bodyPr/>
          <a:lstStyle/>
          <a:p>
            <a:pPr>
              <a:tabLst>
                <a:tab pos="7539038" algn="l"/>
              </a:tabLst>
            </a:pPr>
            <a:r>
              <a:rPr lang="en-US" dirty="0"/>
              <a:t>Optimized Neptune code and weather physics. Collaboration with Naval Research Lab  to get Neptune  running quickly on KNL . Use Structure of Arrays approach </a:t>
            </a:r>
          </a:p>
          <a:p>
            <a:r>
              <a:rPr lang="en-US" sz="2000" b="1" dirty="0">
                <a:ea typeface="Calibri"/>
                <a:cs typeface="Calibri"/>
                <a:sym typeface="Calibri"/>
              </a:rPr>
              <a:t>Low-level” OpenMP with OMP DO SIMD achieves ~50x speedup over the 25 parallelized loops of WSM6. </a:t>
            </a:r>
            <a:r>
              <a:rPr lang="en-US" sz="20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Restructure non-trivial logic with nested conditionals, subroutine calls, and unaligned memory access to enable performance. </a:t>
            </a:r>
          </a:p>
          <a:p>
            <a:pPr lvl="0"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en-US" sz="2000" b="1" dirty="0">
                <a:ea typeface="Calibri"/>
                <a:cs typeface="Calibri"/>
                <a:sym typeface="Calibri"/>
              </a:rPr>
              <a:t>“High-level” and “low-level” -</a:t>
            </a:r>
            <a:r>
              <a:rPr lang="en-US" sz="2000" dirty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Restructure of non-trivial loops SOA at top level call in WSM6 and SIMD at the lower level This approach led to</a:t>
            </a:r>
            <a:r>
              <a:rPr lang="en-US" sz="2000" dirty="0"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accent6"/>
                </a:solidFill>
                <a:highlight>
                  <a:srgbClr val="FFFF00"/>
                </a:highlight>
                <a:ea typeface="Calibri"/>
                <a:cs typeface="Calibri"/>
                <a:sym typeface="Calibri"/>
              </a:rPr>
              <a:t>70x</a:t>
            </a:r>
            <a:r>
              <a:rPr lang="en-US" sz="2000" dirty="0">
                <a:ea typeface="Calibri"/>
                <a:cs typeface="Calibri"/>
                <a:sym typeface="Calibri"/>
              </a:rPr>
              <a:t> on WSM6 physics</a:t>
            </a:r>
          </a:p>
          <a:p>
            <a:pPr lvl="0"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en-US" sz="2000" dirty="0">
                <a:ea typeface="Calibri"/>
                <a:cs typeface="Calibri"/>
                <a:sym typeface="Calibri"/>
              </a:rPr>
              <a:t>Best paper at CANDAR 2017 conference in Japan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3" y="3818653"/>
            <a:ext cx="7010400" cy="3039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14083" y="3731053"/>
            <a:ext cx="4507331" cy="524747"/>
          </a:xfrm>
          <a:prstGeom prst="rect">
            <a:avLst/>
          </a:prstGeom>
          <a:solidFill>
            <a:srgbClr val="002060"/>
          </a:solidFill>
        </p:spPr>
        <p:txBody>
          <a:bodyPr vert="horz" wrap="none" lIns="0" tIns="0" rIns="0" bIns="0" rtlCol="0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Weather physics modules  giving complex code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structure – difficult for  performance </a:t>
            </a:r>
          </a:p>
        </p:txBody>
      </p:sp>
      <p:pic>
        <p:nvPicPr>
          <p:cNvPr id="12" name="Shape 131" descr="GraupelCloseUp.jpg"/>
          <p:cNvPicPr preferRelativeResize="0"/>
          <p:nvPr/>
        </p:nvPicPr>
        <p:blipFill rotWithShape="1">
          <a:blip r:embed="rId4">
            <a:alphaModFix/>
          </a:blip>
          <a:srcRect l="18548" t="8801" r="15466" b="5582"/>
          <a:stretch/>
        </p:blipFill>
        <p:spPr>
          <a:xfrm>
            <a:off x="10697386" y="5129064"/>
            <a:ext cx="998308" cy="90276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0781294" y="4815557"/>
            <a:ext cx="914400" cy="1925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wrap="none" lIns="0" tIns="0" rIns="0" bIns="0" rtlCol="0">
            <a:noAutofit/>
          </a:bodyPr>
          <a:lstStyle/>
          <a:p>
            <a:r>
              <a:rPr lang="en-US" sz="1600" dirty="0">
                <a:solidFill>
                  <a:srgbClr val="003C71"/>
                </a:solidFill>
              </a:rPr>
              <a:t>Grauple </a:t>
            </a:r>
          </a:p>
        </p:txBody>
      </p:sp>
    </p:spTree>
    <p:extLst>
      <p:ext uri="{BB962C8B-B14F-4D97-AF65-F5344CB8AC3E}">
        <p14:creationId xmlns:p14="http://schemas.microsoft.com/office/powerpoint/2010/main" val="366460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B3C73-6B0D-4F0A-A5D1-C1B724543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D4E756-2CE2-4FD4-B40C-4CE1C9DB9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OSPRay – VisIT Integration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8DEEF-5DF1-474F-A7CD-23D37488E9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0774" y="1116341"/>
            <a:ext cx="8113852" cy="4567767"/>
          </a:xfrm>
        </p:spPr>
        <p:txBody>
          <a:bodyPr/>
          <a:lstStyle/>
          <a:p>
            <a:r>
              <a:rPr lang="en-US" u="sng" dirty="0"/>
              <a:t>DOE user base, National Laboratories</a:t>
            </a:r>
          </a:p>
          <a:p>
            <a:r>
              <a:rPr lang="en-US" dirty="0"/>
              <a:t>VisIT and PIDX: used in production for Uintah coal boiler efficiency computations, 350M hour 2016 DOE INCITE Award </a:t>
            </a:r>
            <a:br>
              <a:rPr lang="en-US" dirty="0"/>
            </a:br>
            <a:r>
              <a:rPr lang="en-US" dirty="0"/>
              <a:t>(PI: Martin Berzins)</a:t>
            </a:r>
          </a:p>
          <a:p>
            <a:r>
              <a:rPr lang="en-US" dirty="0"/>
              <a:t>Interactive vis. &amp; offline movie rendering not possible with VisIT on Cooley or Theta</a:t>
            </a:r>
          </a:p>
          <a:p>
            <a:r>
              <a:rPr lang="en-US" b="1" dirty="0"/>
              <a:t>OSPRay integration yields</a:t>
            </a:r>
            <a:r>
              <a:rPr lang="en-US" dirty="0"/>
              <a:t> </a:t>
            </a:r>
            <a:r>
              <a:rPr lang="en-US" b="1" dirty="0"/>
              <a:t>10-550x performance improvement enabling interactive production vis!</a:t>
            </a:r>
          </a:p>
          <a:p>
            <a:r>
              <a:rPr lang="en-US" dirty="0"/>
              <a:t>(Q. Wu, A. Knoll, W. Usher, S. Petruzza, V. Pascucci, C. Hansen)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612115-E9E2-48D3-B954-33B5B2723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7116" y="1795587"/>
            <a:ext cx="6125450" cy="281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1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C63C38-A318-420B-B0BF-2CBB5493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8947AA-CD38-4A96-8AE8-2492752E8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992" y="1538737"/>
            <a:ext cx="4719427" cy="4567767"/>
          </a:xfrm>
        </p:spPr>
        <p:txBody>
          <a:bodyPr/>
          <a:lstStyle/>
          <a:p>
            <a:r>
              <a:rPr lang="en-US" dirty="0"/>
              <a:t>Good strong scaling on Theta</a:t>
            </a:r>
          </a:p>
          <a:p>
            <a:r>
              <a:rPr lang="en-US" dirty="0"/>
              <a:t>Compared to VisIT built-in raycaster:</a:t>
            </a:r>
          </a:p>
          <a:p>
            <a:r>
              <a:rPr lang="en-US" dirty="0"/>
              <a:t>	50x speed-up at 8 nodes</a:t>
            </a:r>
          </a:p>
          <a:p>
            <a:r>
              <a:rPr lang="en-US" b="1" dirty="0"/>
              <a:t>	550x speed-up at 64 nodes!</a:t>
            </a:r>
          </a:p>
          <a:p>
            <a:r>
              <a:rPr lang="en-US" dirty="0"/>
              <a:t>VisIT built-in raycaster crashes at 128+ nodes, OSPRay integration continues scaling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859047-6AD7-483A-BBFB-E0440159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OSPRay – VisIT Integration: Scaling on Theta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DD751-AB0C-4188-AF08-570BEC6D5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19" y="1538737"/>
            <a:ext cx="6661713" cy="406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25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C63C38-A318-420B-B0BF-2CBB5493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8947AA-CD38-4A96-8AE8-2492752E8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7485" y="1604438"/>
            <a:ext cx="4522724" cy="4567767"/>
          </a:xfrm>
        </p:spPr>
        <p:txBody>
          <a:bodyPr/>
          <a:lstStyle/>
          <a:p>
            <a:r>
              <a:rPr lang="en-US" dirty="0"/>
              <a:t>Good strong scaling on Stampede 2</a:t>
            </a:r>
          </a:p>
          <a:p>
            <a:r>
              <a:rPr lang="en-US" dirty="0"/>
              <a:t>Compared to VisIT built-in raycaster:</a:t>
            </a:r>
          </a:p>
          <a:p>
            <a:r>
              <a:rPr lang="en-US" dirty="0"/>
              <a:t>	30x speed-up at 2 nodes</a:t>
            </a:r>
          </a:p>
          <a:p>
            <a:r>
              <a:rPr lang="en-US" b="1" dirty="0"/>
              <a:t>	427x speed-up at 128 nodes!</a:t>
            </a:r>
          </a:p>
          <a:p>
            <a:r>
              <a:rPr lang="en-US" dirty="0"/>
              <a:t>VisIT built-in raycaster crashes at 256+ nodes, OSPRay integration continues scaling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859047-6AD7-483A-BBFB-E0440159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OSPRay – VisIT Integration: Scaling on Stampede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DE5513-D597-43EA-BEF7-CB25CC1AD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09" y="1604438"/>
            <a:ext cx="6649126" cy="399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87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438E9-EA4D-4302-ADB3-9D9694D62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8FFA9-4139-41BD-833C-95FB95A7C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013" y="1604963"/>
            <a:ext cx="6522708" cy="456723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u="sng" dirty="0"/>
              <a:t>High quality rendering for simulation users (uintah) and presentations (Paris Fire Museum)</a:t>
            </a:r>
          </a:p>
          <a:p>
            <a:r>
              <a:rPr lang="en-US" dirty="0"/>
              <a:t>Leverage PIDX and OSPRay to provide a lightweight movie rendering utility for Uintah</a:t>
            </a:r>
          </a:p>
          <a:p>
            <a:r>
              <a:rPr lang="en-US" dirty="0">
                <a:solidFill>
                  <a:srgbClr val="FFFFFF"/>
                </a:solidFill>
              </a:rPr>
              <a:t>Also provides interactive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rendering when using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progressive refinement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(30-45FPS on 8 KNL nodes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@ Theta)</a:t>
            </a:r>
          </a:p>
          <a:p>
            <a:r>
              <a:rPr lang="en-US" dirty="0"/>
              <a:t>(W. Usher, S. Kumar)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30DABA-D0D6-46EC-970C-044B3E6A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84" y="411797"/>
            <a:ext cx="6011283" cy="663470"/>
          </a:xfrm>
        </p:spPr>
        <p:txBody>
          <a:bodyPr/>
          <a:lstStyle/>
          <a:p>
            <a:r>
              <a:rPr lang="en-US" dirty="0"/>
              <a:t>Lightweight Movie Renderer with ViSUS PIDX</a:t>
            </a:r>
          </a:p>
        </p:txBody>
      </p:sp>
      <p:pic>
        <p:nvPicPr>
          <p:cNvPr id="4" name="out">
            <a:hlinkClick r:id="" action="ppaction://media"/>
            <a:extLst>
              <a:ext uri="{FF2B5EF4-FFF2-40B4-BE49-F238E27FC236}">
                <a16:creationId xmlns:a16="http://schemas.microsoft.com/office/drawing/2014/main" id="{0575F2AB-BEF2-42BD-99CD-1F5ED66EBF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5595" y="24177"/>
            <a:ext cx="3575768" cy="6346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DC47A-2B18-4F2D-BE77-5F5AEC228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316" y="3282364"/>
            <a:ext cx="3935622" cy="3073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1B8867-B1D7-4A8B-B677-A836AF713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520" y="2907221"/>
            <a:ext cx="2762410" cy="214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A5AB33-A199-4CB4-B7ED-6AC33C606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5E47C-B9DF-4271-AE25-60496C93A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3884" y="1293801"/>
            <a:ext cx="6119115" cy="4940744"/>
          </a:xfrm>
        </p:spPr>
        <p:txBody>
          <a:bodyPr/>
          <a:lstStyle/>
          <a:p>
            <a:r>
              <a:rPr lang="en-US" u="sng" dirty="0"/>
              <a:t>Argonne National Laboratory simulations</a:t>
            </a:r>
          </a:p>
          <a:p>
            <a:r>
              <a:rPr lang="en-US" dirty="0"/>
              <a:t>Enable MPI-parallel applications to use OSPRay for rendering</a:t>
            </a:r>
          </a:p>
          <a:p>
            <a:r>
              <a:rPr lang="en-US" dirty="0"/>
              <a:t>Allow for easier integration into parallel applications like VisIT or </a:t>
            </a:r>
            <a:r>
              <a:rPr lang="en-US" i="1" dirty="0"/>
              <a:t>in situ</a:t>
            </a:r>
            <a:r>
              <a:rPr lang="en-US" dirty="0"/>
              <a:t> use cases in simulations</a:t>
            </a:r>
          </a:p>
          <a:p>
            <a:r>
              <a:rPr lang="en-US" dirty="0"/>
              <a:t>Hands-on tutorial presented at HPC DevCon17 by Will Usher, Jeff Amstutz, Silvio Rizzi, Jim Jeffers and Valerio Pascucci</a:t>
            </a:r>
          </a:p>
          <a:p>
            <a:r>
              <a:rPr lang="en-US" dirty="0"/>
              <a:t>(Will Usher, Jeff Amstutz @ Intel)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682999-30E1-4960-814F-73EA55D99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OSPRay MPI-Distributed Device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26F264-451B-43D7-A604-78BAC671F154}"/>
              </a:ext>
            </a:extLst>
          </p:cNvPr>
          <p:cNvSpPr/>
          <p:nvPr/>
        </p:nvSpPr>
        <p:spPr>
          <a:xfrm>
            <a:off x="6621863" y="1604438"/>
            <a:ext cx="4861816" cy="18136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lvl="0" algn="ctr" defTabSz="457200"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Application </a:t>
            </a:r>
            <a:r>
              <a:rPr lang="en-US" sz="2400" kern="0" dirty="0">
                <a:solidFill>
                  <a:schemeClr val="bg1"/>
                </a:solidFill>
                <a:latin typeface="Arial"/>
              </a:rPr>
              <a:t>_</a:t>
            </a:r>
            <a:r>
              <a:rPr lang="en-US" sz="2400" kern="0" dirty="0">
                <a:solidFill>
                  <a:prstClr val="black"/>
                </a:solidFill>
                <a:latin typeface="Arial"/>
              </a:rPr>
              <a:t>  </a:t>
            </a:r>
            <a:br>
              <a:rPr lang="en-US" sz="2400" kern="0" dirty="0">
                <a:solidFill>
                  <a:prstClr val="black"/>
                </a:solidFill>
                <a:latin typeface="Arial"/>
              </a:rPr>
            </a:br>
            <a:r>
              <a:rPr lang="en-US" sz="2400" kern="0" dirty="0">
                <a:solidFill>
                  <a:prstClr val="black"/>
                </a:solidFill>
                <a:latin typeface="Arial"/>
              </a:rPr>
              <a:t>Rank </a:t>
            </a:r>
            <a:r>
              <a:rPr lang="en-US" sz="2400" kern="0" dirty="0">
                <a:solidFill>
                  <a:schemeClr val="bg1"/>
                </a:solidFill>
                <a:latin typeface="Arial"/>
              </a:rPr>
              <a:t>_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95BEA73-D779-41F5-B2BD-37485630661E}"/>
              </a:ext>
            </a:extLst>
          </p:cNvPr>
          <p:cNvSpPr/>
          <p:nvPr/>
        </p:nvSpPr>
        <p:spPr>
          <a:xfrm>
            <a:off x="6685188" y="2406405"/>
            <a:ext cx="1825536" cy="906810"/>
          </a:xfrm>
          <a:prstGeom prst="roundRect">
            <a:avLst/>
          </a:prstGeom>
          <a:solidFill>
            <a:srgbClr val="0071C5"/>
          </a:solidFill>
          <a:ln w="25400" cap="flat" cmpd="sng" algn="ctr">
            <a:solidFill>
              <a:srgbClr val="0071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OSPRay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CC8ACDA-F549-4627-853F-F64FE08917C9}"/>
              </a:ext>
            </a:extLst>
          </p:cNvPr>
          <p:cNvSpPr/>
          <p:nvPr/>
        </p:nvSpPr>
        <p:spPr>
          <a:xfrm>
            <a:off x="8631948" y="2557540"/>
            <a:ext cx="607048" cy="604540"/>
          </a:xfrm>
          <a:prstGeom prst="rect">
            <a:avLst/>
          </a:prstGeom>
          <a:solidFill>
            <a:srgbClr val="FFA300"/>
          </a:solidFill>
          <a:ln w="25400" cap="flat" cmpd="sng" algn="ctr">
            <a:solidFill>
              <a:srgbClr val="FFA3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8B8FEE-8294-47A8-ACF3-394E258DCFEC}"/>
              </a:ext>
            </a:extLst>
          </p:cNvPr>
          <p:cNvSpPr/>
          <p:nvPr/>
        </p:nvSpPr>
        <p:spPr>
          <a:xfrm>
            <a:off x="9360223" y="2552372"/>
            <a:ext cx="607048" cy="604540"/>
          </a:xfrm>
          <a:prstGeom prst="rect">
            <a:avLst/>
          </a:prstGeom>
          <a:solidFill>
            <a:srgbClr val="FFA300"/>
          </a:solidFill>
          <a:ln w="25400" cap="flat" cmpd="sng" algn="ctr">
            <a:solidFill>
              <a:srgbClr val="FFA3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B1774B-CFEC-4523-8337-B2232052DFCF}"/>
              </a:ext>
            </a:extLst>
          </p:cNvPr>
          <p:cNvSpPr/>
          <p:nvPr/>
        </p:nvSpPr>
        <p:spPr>
          <a:xfrm>
            <a:off x="6621863" y="4070046"/>
            <a:ext cx="4861816" cy="181362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Rank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8D2FA96-86FE-4A4A-8E17-C2DD4E2E16F4}"/>
              </a:ext>
            </a:extLst>
          </p:cNvPr>
          <p:cNvSpPr/>
          <p:nvPr/>
        </p:nvSpPr>
        <p:spPr>
          <a:xfrm>
            <a:off x="6685188" y="4872014"/>
            <a:ext cx="1825536" cy="906810"/>
          </a:xfrm>
          <a:prstGeom prst="roundRect">
            <a:avLst/>
          </a:prstGeom>
          <a:solidFill>
            <a:srgbClr val="0071C5"/>
          </a:solidFill>
          <a:ln w="25400" cap="flat" cmpd="sng" algn="ctr">
            <a:solidFill>
              <a:srgbClr val="0071C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OSPRay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E67CA4-C9B4-4528-BF2E-068B901B5EFE}"/>
              </a:ext>
            </a:extLst>
          </p:cNvPr>
          <p:cNvSpPr/>
          <p:nvPr/>
        </p:nvSpPr>
        <p:spPr>
          <a:xfrm>
            <a:off x="10088495" y="5013623"/>
            <a:ext cx="607048" cy="604540"/>
          </a:xfrm>
          <a:prstGeom prst="rect">
            <a:avLst/>
          </a:prstGeom>
          <a:solidFill>
            <a:srgbClr val="FC4C02"/>
          </a:solidFill>
          <a:ln w="25400" cap="flat" cmpd="sng" algn="ctr">
            <a:solidFill>
              <a:srgbClr val="FC4C0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BC1A2A-587D-40D7-A8AF-426C5C6F96F3}"/>
              </a:ext>
            </a:extLst>
          </p:cNvPr>
          <p:cNvSpPr/>
          <p:nvPr/>
        </p:nvSpPr>
        <p:spPr>
          <a:xfrm>
            <a:off x="10816770" y="5013623"/>
            <a:ext cx="607048" cy="604540"/>
          </a:xfrm>
          <a:prstGeom prst="rect">
            <a:avLst/>
          </a:prstGeom>
          <a:solidFill>
            <a:srgbClr val="FC4C02"/>
          </a:solidFill>
          <a:ln w="25400" cap="flat" cmpd="sng" algn="ctr">
            <a:solidFill>
              <a:srgbClr val="FC4C0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C746F7-58D4-4398-B582-2B5C465660B1}"/>
              </a:ext>
            </a:extLst>
          </p:cNvPr>
          <p:cNvSpPr/>
          <p:nvPr/>
        </p:nvSpPr>
        <p:spPr>
          <a:xfrm>
            <a:off x="10088495" y="2551877"/>
            <a:ext cx="604540" cy="60454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C4C0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A8993B-10F7-49B7-B79C-0F84F25327B8}"/>
              </a:ext>
            </a:extLst>
          </p:cNvPr>
          <p:cNvSpPr/>
          <p:nvPr/>
        </p:nvSpPr>
        <p:spPr>
          <a:xfrm>
            <a:off x="10810276" y="2555882"/>
            <a:ext cx="604540" cy="60454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C4C0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10A212-1745-456F-B609-133DF2242ED4}"/>
              </a:ext>
            </a:extLst>
          </p:cNvPr>
          <p:cNvSpPr/>
          <p:nvPr/>
        </p:nvSpPr>
        <p:spPr>
          <a:xfrm>
            <a:off x="8634456" y="5023149"/>
            <a:ext cx="604540" cy="60454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A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9CB413A-B12C-4D1C-8533-623A1FBC0E53}"/>
              </a:ext>
            </a:extLst>
          </p:cNvPr>
          <p:cNvSpPr/>
          <p:nvPr/>
        </p:nvSpPr>
        <p:spPr>
          <a:xfrm>
            <a:off x="9356237" y="5027154"/>
            <a:ext cx="604540" cy="60454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FA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7" name="commit data">
            <a:extLst>
              <a:ext uri="{FF2B5EF4-FFF2-40B4-BE49-F238E27FC236}">
                <a16:creationId xmlns:a16="http://schemas.microsoft.com/office/drawing/2014/main" id="{A1822204-21FD-4C36-9A42-9C7AB391005A}"/>
              </a:ext>
            </a:extLst>
          </p:cNvPr>
          <p:cNvGrpSpPr/>
          <p:nvPr/>
        </p:nvGrpSpPr>
        <p:grpSpPr>
          <a:xfrm>
            <a:off x="8564581" y="2429446"/>
            <a:ext cx="2932463" cy="3322189"/>
            <a:chOff x="6477558" y="1755167"/>
            <a:chExt cx="2217753" cy="251249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E66A79-5D19-40DA-AA04-6B264CFC14F7}"/>
                </a:ext>
              </a:extLst>
            </p:cNvPr>
            <p:cNvSpPr/>
            <p:nvPr/>
          </p:nvSpPr>
          <p:spPr>
            <a:xfrm>
              <a:off x="6477558" y="1755167"/>
              <a:ext cx="1109027" cy="650734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ACCC07D-30EC-4E9F-A90F-0D8623F89D7F}"/>
                </a:ext>
              </a:extLst>
            </p:cNvPr>
            <p:cNvSpPr/>
            <p:nvPr/>
          </p:nvSpPr>
          <p:spPr>
            <a:xfrm>
              <a:off x="7586284" y="3616930"/>
              <a:ext cx="1109027" cy="650734"/>
            </a:xfrm>
            <a:prstGeom prst="rect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35F1F27-06CC-44F6-8A44-970F198A8F79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>
              <a:off x="7032071" y="2405901"/>
              <a:ext cx="5815" cy="127378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601DA6E-8D66-4853-8501-AD51ED387622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H="1" flipV="1">
              <a:off x="8140780" y="2304959"/>
              <a:ext cx="17" cy="131197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060955D-7582-49DB-94DE-67D603C5006E}"/>
              </a:ext>
            </a:extLst>
          </p:cNvPr>
          <p:cNvCxnSpPr>
            <a:stCxn id="25" idx="2"/>
            <a:endCxn id="29" idx="0"/>
          </p:cNvCxnSpPr>
          <p:nvPr/>
        </p:nvCxnSpPr>
        <p:spPr>
          <a:xfrm>
            <a:off x="7597956" y="3313215"/>
            <a:ext cx="0" cy="1558798"/>
          </a:xfrm>
          <a:prstGeom prst="straightConnector1">
            <a:avLst/>
          </a:prstGeom>
          <a:noFill/>
          <a:ln w="57150" cap="flat" cmpd="sng" algn="ctr">
            <a:solidFill>
              <a:srgbClr val="00AEEF"/>
            </a:solidFill>
            <a:prstDash val="solid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5" name="Content Placeholder 5">
            <a:extLst>
              <a:ext uri="{FF2B5EF4-FFF2-40B4-BE49-F238E27FC236}">
                <a16:creationId xmlns:a16="http://schemas.microsoft.com/office/drawing/2014/main" id="{BC06AC44-DD69-4DD8-A8E8-86A7D8293885}"/>
              </a:ext>
            </a:extLst>
          </p:cNvPr>
          <p:cNvSpPr txBox="1">
            <a:spLocks/>
          </p:cNvSpPr>
          <p:nvPr/>
        </p:nvSpPr>
        <p:spPr>
          <a:xfrm>
            <a:off x="251133" y="6347208"/>
            <a:ext cx="7276568" cy="5075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5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lang="en-US" sz="2400" b="0" kern="1200" dirty="0" smtClean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44" indent="-300544" algn="l" defTabSz="609555" rtl="0" eaLnBrk="1" latinLnBrk="0" hangingPunct="1">
              <a:spcBef>
                <a:spcPts val="1600"/>
              </a:spcBef>
              <a:buFont typeface="Wingdings" charset="2"/>
              <a:buChar char="§"/>
              <a:defRPr lang="en-US" sz="2133" kern="1200" baseline="0" dirty="0" smtClean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44" indent="-304778" algn="l" defTabSz="609555" rtl="0" eaLnBrk="1" latinLnBrk="0" hangingPunct="1">
              <a:spcBef>
                <a:spcPts val="1067"/>
              </a:spcBef>
              <a:buFont typeface="Intel Clear" panose="020B0604020203020204" pitchFamily="34" charset="0"/>
              <a:buChar char="–"/>
              <a:defRPr lang="en-US" sz="1867" kern="1200" dirty="0" smtClean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186" indent="-304778" algn="l" defTabSz="609555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819" indent="-304778" algn="l" defTabSz="60955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54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Will Usher, Jefferson Amstutz, Silvio Rizzi, Jim Jeffers and Valerio Pascucci. </a:t>
            </a:r>
            <a:r>
              <a:rPr lang="en-US" sz="1400" i="1" dirty="0"/>
              <a:t>Using </a:t>
            </a:r>
            <a:r>
              <a:rPr lang="en-US" sz="1200" i="1" dirty="0"/>
              <a:t>OSPRay</a:t>
            </a:r>
            <a:r>
              <a:rPr lang="en-US" sz="1400" i="1" dirty="0"/>
              <a:t> with Data-Distributed Applications. </a:t>
            </a:r>
            <a:r>
              <a:rPr lang="en-US" sz="1400" dirty="0"/>
              <a:t>Intel HPC DevCon, 2017.</a:t>
            </a:r>
          </a:p>
        </p:txBody>
      </p:sp>
    </p:spTree>
    <p:extLst>
      <p:ext uri="{BB962C8B-B14F-4D97-AF65-F5344CB8AC3E}">
        <p14:creationId xmlns:p14="http://schemas.microsoft.com/office/powerpoint/2010/main" val="27360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F278F3-269B-42DB-A2C7-08295E9C4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1BC3FA-777E-42AA-B7A3-D82FDB9EB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013" y="1604963"/>
            <a:ext cx="6880314" cy="26924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u="sng" dirty="0"/>
              <a:t>SENSEI: LBL, ANL, Georgia Tech, VisIt, Kitware collaboration to enable portable in situ analysis</a:t>
            </a:r>
          </a:p>
          <a:p>
            <a:r>
              <a:rPr lang="en-US" dirty="0"/>
              <a:t>Use SENSEI in situ adaptor framework to expose LAMMPS as a “data server”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Interactive remote client connects over MPI using libIS communication library</a:t>
            </a:r>
          </a:p>
          <a:p>
            <a:r>
              <a:rPr lang="en-US" sz="1800" dirty="0"/>
              <a:t>(Will Usher, Silvio Rizzi &amp; Joe Insley @ ANL)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1E1231-2018-4390-81E0-01912C433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Situ Visualization of Molecular Dynamics Simulations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5A951-081B-46BA-8FD7-A0B4AAEA1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623" y="1266825"/>
            <a:ext cx="3239519" cy="32395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271433-2464-4778-9F35-52048C630FF4}"/>
              </a:ext>
            </a:extLst>
          </p:cNvPr>
          <p:cNvGrpSpPr>
            <a:grpSpLocks noChangeAspect="1"/>
          </p:cNvGrpSpPr>
          <p:nvPr/>
        </p:nvGrpSpPr>
        <p:grpSpPr>
          <a:xfrm>
            <a:off x="2715085" y="4313699"/>
            <a:ext cx="8263279" cy="1979243"/>
            <a:chOff x="683287" y="3602336"/>
            <a:chExt cx="11038518" cy="26439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941F929-F2FF-4EA5-8CE0-6FD9217A9825}"/>
                </a:ext>
              </a:extLst>
            </p:cNvPr>
            <p:cNvSpPr/>
            <p:nvPr/>
          </p:nvSpPr>
          <p:spPr>
            <a:xfrm>
              <a:off x="683287" y="4188912"/>
              <a:ext cx="2251667" cy="20574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Simulation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6A1BB3E-90DA-4442-8C4B-7B408C45112C}"/>
                </a:ext>
              </a:extLst>
            </p:cNvPr>
            <p:cNvSpPr/>
            <p:nvPr/>
          </p:nvSpPr>
          <p:spPr>
            <a:xfrm>
              <a:off x="9472381" y="4188912"/>
              <a:ext cx="2249424" cy="20574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Analysis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D35C0D-C024-49BC-84C0-EC3D35F6136A}"/>
                </a:ext>
              </a:extLst>
            </p:cNvPr>
            <p:cNvSpPr/>
            <p:nvPr/>
          </p:nvSpPr>
          <p:spPr>
            <a:xfrm>
              <a:off x="3210448" y="4188912"/>
              <a:ext cx="5943600" cy="205740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A15911-1036-4C57-BC63-259D46DA3ABD}"/>
                </a:ext>
              </a:extLst>
            </p:cNvPr>
            <p:cNvSpPr/>
            <p:nvPr/>
          </p:nvSpPr>
          <p:spPr>
            <a:xfrm>
              <a:off x="2617596" y="4646112"/>
              <a:ext cx="1600200" cy="11430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Data Adaptor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9E296D-C6B9-461F-91FD-6DF6C88C79D8}"/>
                </a:ext>
              </a:extLst>
            </p:cNvPr>
            <p:cNvSpPr/>
            <p:nvPr/>
          </p:nvSpPr>
          <p:spPr>
            <a:xfrm>
              <a:off x="8405682" y="4646112"/>
              <a:ext cx="1554480" cy="11430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Analysis Adaptor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1EE744-95BE-4D64-95CF-F59DE1980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041" y="3602336"/>
              <a:ext cx="2884413" cy="1319277"/>
            </a:xfrm>
            <a:prstGeom prst="rect">
              <a:avLst/>
            </a:prstGeom>
          </p:spPr>
        </p:pic>
      </p:grp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7E74FDD-254A-4BE7-AF76-1397100D5971}"/>
              </a:ext>
            </a:extLst>
          </p:cNvPr>
          <p:cNvSpPr txBox="1">
            <a:spLocks/>
          </p:cNvSpPr>
          <p:nvPr/>
        </p:nvSpPr>
        <p:spPr>
          <a:xfrm>
            <a:off x="251133" y="6347208"/>
            <a:ext cx="8995898" cy="5075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5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lang="en-US" sz="2400" b="0" kern="1200" dirty="0" smtClean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44" indent="-300544" algn="l" defTabSz="609555" rtl="0" eaLnBrk="1" latinLnBrk="0" hangingPunct="1">
              <a:spcBef>
                <a:spcPts val="1600"/>
              </a:spcBef>
              <a:buFont typeface="Wingdings" charset="2"/>
              <a:buChar char="§"/>
              <a:defRPr lang="en-US" sz="2133" kern="1200" baseline="0" dirty="0" smtClean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44" indent="-304778" algn="l" defTabSz="609555" rtl="0" eaLnBrk="1" latinLnBrk="0" hangingPunct="1">
              <a:spcBef>
                <a:spcPts val="1067"/>
              </a:spcBef>
              <a:buFont typeface="Intel Clear" panose="020B0604020203020204" pitchFamily="34" charset="0"/>
              <a:buChar char="–"/>
              <a:defRPr lang="en-US" sz="1867" kern="1200" dirty="0" smtClean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186" indent="-304778" algn="l" defTabSz="609555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819" indent="-304778" algn="l" defTabSz="60955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54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Will Usher, Jefferson Amstutz, Joseph Insley, Aaron Knoll, Michael Papka, Valerio Pascucci, Silvio Rizzi and Venkatram Vishwanath. </a:t>
            </a:r>
            <a:r>
              <a:rPr lang="en-US" sz="1400" i="1" dirty="0"/>
              <a:t>Flexible In Situ Visualization of LAMMPS Simulations.</a:t>
            </a:r>
            <a:r>
              <a:rPr lang="en-US" sz="1400" dirty="0"/>
              <a:t> ISAV Lightning Talks, 2017.</a:t>
            </a:r>
          </a:p>
        </p:txBody>
      </p:sp>
    </p:spTree>
    <p:extLst>
      <p:ext uri="{BB962C8B-B14F-4D97-AF65-F5344CB8AC3E}">
        <p14:creationId xmlns:p14="http://schemas.microsoft.com/office/powerpoint/2010/main" val="2365641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D15F2F-3F32-4CC2-AEDD-BEB2C2E6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B7B0F-B5F6-4EB7-8E95-FE077BFCC4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7485" y="1604438"/>
            <a:ext cx="5342468" cy="1458559"/>
          </a:xfrm>
        </p:spPr>
        <p:txBody>
          <a:bodyPr/>
          <a:lstStyle/>
          <a:p>
            <a:r>
              <a:rPr lang="en-US" dirty="0"/>
              <a:t>Indirect access: interactive remote client connects and requests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B084D-4760-42CA-9C33-8852B84F6A3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7817" y="1604438"/>
            <a:ext cx="5340352" cy="1297309"/>
          </a:xfrm>
        </p:spPr>
        <p:txBody>
          <a:bodyPr/>
          <a:lstStyle/>
          <a:p>
            <a:r>
              <a:rPr lang="en-US" dirty="0"/>
              <a:t>Direct access: simulation and rendering client run in same process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9E0864-B7DB-446E-93C6-494D7F6E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libIS Enables Flexible In Situ Coupling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22DA6D-CB15-46A4-A5D0-02250B43DE4F}"/>
              </a:ext>
            </a:extLst>
          </p:cNvPr>
          <p:cNvGrpSpPr>
            <a:grpSpLocks noChangeAspect="1"/>
          </p:cNvGrpSpPr>
          <p:nvPr/>
        </p:nvGrpSpPr>
        <p:grpSpPr>
          <a:xfrm>
            <a:off x="673985" y="2901747"/>
            <a:ext cx="4795684" cy="2772289"/>
            <a:chOff x="2534714" y="3301702"/>
            <a:chExt cx="5925932" cy="3425665"/>
          </a:xfrm>
        </p:grpSpPr>
        <p:sp>
          <p:nvSpPr>
            <p:cNvPr id="26" name="Rounded Rectangle 114">
              <a:extLst>
                <a:ext uri="{FF2B5EF4-FFF2-40B4-BE49-F238E27FC236}">
                  <a16:creationId xmlns:a16="http://schemas.microsoft.com/office/drawing/2014/main" id="{40D5D6EA-587C-4777-A006-3C893380DAD6}"/>
                </a:ext>
              </a:extLst>
            </p:cNvPr>
            <p:cNvSpPr/>
            <p:nvPr/>
          </p:nvSpPr>
          <p:spPr>
            <a:xfrm>
              <a:off x="6046310" y="3754290"/>
              <a:ext cx="2414336" cy="2477658"/>
            </a:xfrm>
            <a:prstGeom prst="roundRect">
              <a:avLst/>
            </a:prstGeom>
            <a:solidFill>
              <a:srgbClr val="70AD47">
                <a:alpha val="50000"/>
              </a:srgbClr>
            </a:solidFill>
            <a:ln>
              <a:noFill/>
            </a:ln>
            <a:effectLst/>
          </p:spPr>
          <p:txBody>
            <a:bodyPr rtlCol="0" anchor="t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Client</a:t>
              </a:r>
            </a:p>
          </p:txBody>
        </p:sp>
        <p:sp>
          <p:nvSpPr>
            <p:cNvPr id="27" name="Rounded Rectangle 74">
              <a:extLst>
                <a:ext uri="{FF2B5EF4-FFF2-40B4-BE49-F238E27FC236}">
                  <a16:creationId xmlns:a16="http://schemas.microsoft.com/office/drawing/2014/main" id="{1A5D7E0A-681E-4CDE-9693-059FE5AD38D3}"/>
                </a:ext>
              </a:extLst>
            </p:cNvPr>
            <p:cNvSpPr/>
            <p:nvPr/>
          </p:nvSpPr>
          <p:spPr>
            <a:xfrm>
              <a:off x="2534714" y="3301702"/>
              <a:ext cx="2673680" cy="3425665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Simulation</a:t>
              </a:r>
            </a:p>
          </p:txBody>
        </p:sp>
        <p:sp>
          <p:nvSpPr>
            <p:cNvPr id="28" name="Rounded Rectangle 8">
              <a:extLst>
                <a:ext uri="{FF2B5EF4-FFF2-40B4-BE49-F238E27FC236}">
                  <a16:creationId xmlns:a16="http://schemas.microsoft.com/office/drawing/2014/main" id="{23A03525-B165-41AE-8D10-D0F567D19A8E}"/>
                </a:ext>
              </a:extLst>
            </p:cNvPr>
            <p:cNvSpPr/>
            <p:nvPr/>
          </p:nvSpPr>
          <p:spPr>
            <a:xfrm>
              <a:off x="7177286" y="4422528"/>
              <a:ext cx="1128137" cy="67323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5DDDCF4E-71E3-4616-8120-07B7D493C345}"/>
                </a:ext>
              </a:extLst>
            </p:cNvPr>
            <p:cNvSpPr/>
            <p:nvPr/>
          </p:nvSpPr>
          <p:spPr>
            <a:xfrm>
              <a:off x="7177286" y="5348651"/>
              <a:ext cx="1128137" cy="67323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672F31B3-4CCE-44D9-BA17-1924F54F4154}"/>
                </a:ext>
              </a:extLst>
            </p:cNvPr>
            <p:cNvSpPr/>
            <p:nvPr/>
          </p:nvSpPr>
          <p:spPr>
            <a:xfrm>
              <a:off x="2713478" y="3978635"/>
              <a:ext cx="940442" cy="514132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Rounded Rectangle 6">
              <a:extLst>
                <a:ext uri="{FF2B5EF4-FFF2-40B4-BE49-F238E27FC236}">
                  <a16:creationId xmlns:a16="http://schemas.microsoft.com/office/drawing/2014/main" id="{92B0AEC8-84FB-4BB9-B312-67CCAEAB5C4B}"/>
                </a:ext>
              </a:extLst>
            </p:cNvPr>
            <p:cNvSpPr/>
            <p:nvPr/>
          </p:nvSpPr>
          <p:spPr>
            <a:xfrm>
              <a:off x="3488759" y="4056067"/>
              <a:ext cx="949570" cy="349193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Rounded Rectangle 55">
              <a:extLst>
                <a:ext uri="{FF2B5EF4-FFF2-40B4-BE49-F238E27FC236}">
                  <a16:creationId xmlns:a16="http://schemas.microsoft.com/office/drawing/2014/main" id="{36E2953E-11E2-4299-A232-6B1A3F5F7DE5}"/>
                </a:ext>
              </a:extLst>
            </p:cNvPr>
            <p:cNvSpPr/>
            <p:nvPr/>
          </p:nvSpPr>
          <p:spPr>
            <a:xfrm>
              <a:off x="6318268" y="4526615"/>
              <a:ext cx="1049420" cy="461793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23920ED-6CFD-4C36-8DD8-9CB8259D23AE}"/>
                </a:ext>
              </a:extLst>
            </p:cNvPr>
            <p:cNvCxnSpPr>
              <a:cxnSpLocks/>
              <a:stCxn id="32" idx="1"/>
              <a:endCxn id="31" idx="3"/>
            </p:cNvCxnSpPr>
            <p:nvPr/>
          </p:nvCxnSpPr>
          <p:spPr>
            <a:xfrm flipH="1" flipV="1">
              <a:off x="4438329" y="4230664"/>
              <a:ext cx="1879939" cy="526849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C86B1A6-A0AE-4BC9-AA71-0DCF0F582E3E}"/>
                </a:ext>
              </a:extLst>
            </p:cNvPr>
            <p:cNvCxnSpPr>
              <a:cxnSpLocks/>
              <a:stCxn id="32" idx="1"/>
              <a:endCxn id="37" idx="3"/>
            </p:cNvCxnSpPr>
            <p:nvPr/>
          </p:nvCxnSpPr>
          <p:spPr>
            <a:xfrm flipH="1">
              <a:off x="4437363" y="4757512"/>
              <a:ext cx="1880906" cy="144848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sp>
          <p:nvSpPr>
            <p:cNvPr id="35" name="Rounded Rectangle 75">
              <a:extLst>
                <a:ext uri="{FF2B5EF4-FFF2-40B4-BE49-F238E27FC236}">
                  <a16:creationId xmlns:a16="http://schemas.microsoft.com/office/drawing/2014/main" id="{F425DC78-7F1B-4DB4-AF4C-0DD898F828A7}"/>
                </a:ext>
              </a:extLst>
            </p:cNvPr>
            <p:cNvSpPr/>
            <p:nvPr/>
          </p:nvSpPr>
          <p:spPr>
            <a:xfrm>
              <a:off x="6318268" y="5454373"/>
              <a:ext cx="1049420" cy="461793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Rounded Rectangle 109">
              <a:extLst>
                <a:ext uri="{FF2B5EF4-FFF2-40B4-BE49-F238E27FC236}">
                  <a16:creationId xmlns:a16="http://schemas.microsoft.com/office/drawing/2014/main" id="{2DA9A41B-FF36-400C-92B9-743708FA93FB}"/>
                </a:ext>
              </a:extLst>
            </p:cNvPr>
            <p:cNvSpPr/>
            <p:nvPr/>
          </p:nvSpPr>
          <p:spPr>
            <a:xfrm>
              <a:off x="2712512" y="4650331"/>
              <a:ext cx="940442" cy="514132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Rounded Rectangle 111">
              <a:extLst>
                <a:ext uri="{FF2B5EF4-FFF2-40B4-BE49-F238E27FC236}">
                  <a16:creationId xmlns:a16="http://schemas.microsoft.com/office/drawing/2014/main" id="{16CFDC92-2E27-46AB-8590-6599544F7F47}"/>
                </a:ext>
              </a:extLst>
            </p:cNvPr>
            <p:cNvSpPr/>
            <p:nvPr/>
          </p:nvSpPr>
          <p:spPr>
            <a:xfrm>
              <a:off x="3487793" y="4727763"/>
              <a:ext cx="949570" cy="349193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Rounded Rectangle 113">
              <a:extLst>
                <a:ext uri="{FF2B5EF4-FFF2-40B4-BE49-F238E27FC236}">
                  <a16:creationId xmlns:a16="http://schemas.microsoft.com/office/drawing/2014/main" id="{3B72249B-5F7A-4AD8-A6A8-D0C9400CAF2B}"/>
                </a:ext>
              </a:extLst>
            </p:cNvPr>
            <p:cNvSpPr/>
            <p:nvPr/>
          </p:nvSpPr>
          <p:spPr>
            <a:xfrm>
              <a:off x="2715720" y="5317977"/>
              <a:ext cx="940442" cy="514132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Rounded Rectangle 117">
              <a:extLst>
                <a:ext uri="{FF2B5EF4-FFF2-40B4-BE49-F238E27FC236}">
                  <a16:creationId xmlns:a16="http://schemas.microsoft.com/office/drawing/2014/main" id="{67E115E1-2449-4847-AD89-BC936F49887E}"/>
                </a:ext>
              </a:extLst>
            </p:cNvPr>
            <p:cNvSpPr/>
            <p:nvPr/>
          </p:nvSpPr>
          <p:spPr>
            <a:xfrm>
              <a:off x="3491001" y="5395409"/>
              <a:ext cx="949570" cy="349193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Rounded Rectangle 118">
              <a:extLst>
                <a:ext uri="{FF2B5EF4-FFF2-40B4-BE49-F238E27FC236}">
                  <a16:creationId xmlns:a16="http://schemas.microsoft.com/office/drawing/2014/main" id="{AC91A62B-7142-4D48-94E1-7ED4F1F48669}"/>
                </a:ext>
              </a:extLst>
            </p:cNvPr>
            <p:cNvSpPr/>
            <p:nvPr/>
          </p:nvSpPr>
          <p:spPr>
            <a:xfrm>
              <a:off x="2714109" y="5989673"/>
              <a:ext cx="940442" cy="514132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Rounded Rectangle 119">
              <a:extLst>
                <a:ext uri="{FF2B5EF4-FFF2-40B4-BE49-F238E27FC236}">
                  <a16:creationId xmlns:a16="http://schemas.microsoft.com/office/drawing/2014/main" id="{ACFA8E97-D069-4A9B-9519-C0D1634B5A67}"/>
                </a:ext>
              </a:extLst>
            </p:cNvPr>
            <p:cNvSpPr/>
            <p:nvPr/>
          </p:nvSpPr>
          <p:spPr>
            <a:xfrm>
              <a:off x="3489390" y="6067105"/>
              <a:ext cx="949570" cy="349193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6ED1F18-951C-4D29-A98E-92EDF133784A}"/>
                </a:ext>
              </a:extLst>
            </p:cNvPr>
            <p:cNvCxnSpPr>
              <a:cxnSpLocks/>
              <a:stCxn id="35" idx="1"/>
              <a:endCxn id="39" idx="3"/>
            </p:cNvCxnSpPr>
            <p:nvPr/>
          </p:nvCxnSpPr>
          <p:spPr>
            <a:xfrm flipH="1" flipV="1">
              <a:off x="4440570" y="5570006"/>
              <a:ext cx="1877698" cy="115264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FF38D03-E09C-47F8-BE75-E419B37F3D3A}"/>
                </a:ext>
              </a:extLst>
            </p:cNvPr>
            <p:cNvCxnSpPr>
              <a:cxnSpLocks/>
              <a:stCxn id="35" idx="1"/>
              <a:endCxn id="41" idx="3"/>
            </p:cNvCxnSpPr>
            <p:nvPr/>
          </p:nvCxnSpPr>
          <p:spPr>
            <a:xfrm flipH="1">
              <a:off x="4438959" y="5685270"/>
              <a:ext cx="1879309" cy="556432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6F44FC5-3B2A-4F9C-A3A6-FCDE26D6FC7B}"/>
              </a:ext>
            </a:extLst>
          </p:cNvPr>
          <p:cNvGrpSpPr/>
          <p:nvPr/>
        </p:nvGrpSpPr>
        <p:grpSpPr>
          <a:xfrm>
            <a:off x="6136820" y="2963911"/>
            <a:ext cx="5780129" cy="2633597"/>
            <a:chOff x="1984549" y="2979336"/>
            <a:chExt cx="7055788" cy="3416440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1794229-976C-4103-8B25-1F70F0014D9F}"/>
                </a:ext>
              </a:extLst>
            </p:cNvPr>
            <p:cNvGrpSpPr/>
            <p:nvPr/>
          </p:nvGrpSpPr>
          <p:grpSpPr>
            <a:xfrm>
              <a:off x="1984549" y="2979336"/>
              <a:ext cx="3270909" cy="3416440"/>
              <a:chOff x="1984549" y="2979336"/>
              <a:chExt cx="3270909" cy="3416440"/>
            </a:xfrm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B1DF9D5E-1B17-43CE-8374-0BBF7A9BFFD1}"/>
                  </a:ext>
                </a:extLst>
              </p:cNvPr>
              <p:cNvSpPr/>
              <p:nvPr/>
            </p:nvSpPr>
            <p:spPr>
              <a:xfrm>
                <a:off x="1984549" y="2979336"/>
                <a:ext cx="3270909" cy="3416440"/>
              </a:xfrm>
              <a:prstGeom prst="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503CED1E-4AD6-4D24-B385-3860610DAC6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231463" y="3120229"/>
                <a:ext cx="2846154" cy="1471869"/>
                <a:chOff x="5677319" y="4134895"/>
                <a:chExt cx="2846154" cy="2005247"/>
              </a:xfrm>
            </p:grpSpPr>
            <p:sp>
              <p:nvSpPr>
                <p:cNvPr id="104" name="Rounded Rectangle 135">
                  <a:extLst>
                    <a:ext uri="{FF2B5EF4-FFF2-40B4-BE49-F238E27FC236}">
                      <a16:creationId xmlns:a16="http://schemas.microsoft.com/office/drawing/2014/main" id="{009A5D2E-0C47-4F82-A726-5177300FBB4B}"/>
                    </a:ext>
                  </a:extLst>
                </p:cNvPr>
                <p:cNvSpPr/>
                <p:nvPr/>
              </p:nvSpPr>
              <p:spPr>
                <a:xfrm>
                  <a:off x="5677319" y="4134895"/>
                  <a:ext cx="2846154" cy="2005247"/>
                </a:xfrm>
                <a:prstGeom prst="roundRect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Rounded Rectangle 8">
                  <a:extLst>
                    <a:ext uri="{FF2B5EF4-FFF2-40B4-BE49-F238E27FC236}">
                      <a16:creationId xmlns:a16="http://schemas.microsoft.com/office/drawing/2014/main" id="{571789FF-ECF0-48B7-A431-3A0C8149804C}"/>
                    </a:ext>
                  </a:extLst>
                </p:cNvPr>
                <p:cNvSpPr/>
                <p:nvPr/>
              </p:nvSpPr>
              <p:spPr>
                <a:xfrm>
                  <a:off x="5828044" y="4254241"/>
                  <a:ext cx="1783818" cy="788925"/>
                </a:xfrm>
                <a:prstGeom prst="round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Simulation</a:t>
                  </a:r>
                </a:p>
              </p:txBody>
            </p:sp>
            <p:sp>
              <p:nvSpPr>
                <p:cNvPr id="106" name="Rounded Rectangle 55">
                  <a:extLst>
                    <a:ext uri="{FF2B5EF4-FFF2-40B4-BE49-F238E27FC236}">
                      <a16:creationId xmlns:a16="http://schemas.microsoft.com/office/drawing/2014/main" id="{786EA142-2FE9-427D-94E3-CFF07D634DAA}"/>
                    </a:ext>
                  </a:extLst>
                </p:cNvPr>
                <p:cNvSpPr/>
                <p:nvPr/>
              </p:nvSpPr>
              <p:spPr>
                <a:xfrm>
                  <a:off x="7481299" y="4383739"/>
                  <a:ext cx="901495" cy="541145"/>
                </a:xfrm>
                <a:prstGeom prst="roundRect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rgbClr val="70AD47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Rounded Rectangle 8">
                  <a:extLst>
                    <a:ext uri="{FF2B5EF4-FFF2-40B4-BE49-F238E27FC236}">
                      <a16:creationId xmlns:a16="http://schemas.microsoft.com/office/drawing/2014/main" id="{979B0EEC-03E6-4D99-A3F1-C3828117DE8E}"/>
                    </a:ext>
                  </a:extLst>
                </p:cNvPr>
                <p:cNvSpPr/>
                <p:nvPr/>
              </p:nvSpPr>
              <p:spPr>
                <a:xfrm>
                  <a:off x="5828044" y="5197093"/>
                  <a:ext cx="1783818" cy="788925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Client</a:t>
                  </a:r>
                </a:p>
              </p:txBody>
            </p:sp>
            <p:sp>
              <p:nvSpPr>
                <p:cNvPr id="108" name="Rounded Rectangle 55">
                  <a:extLst>
                    <a:ext uri="{FF2B5EF4-FFF2-40B4-BE49-F238E27FC236}">
                      <a16:creationId xmlns:a16="http://schemas.microsoft.com/office/drawing/2014/main" id="{9FFFEE4D-5E9D-4AF4-B7EF-F076F85DA9E9}"/>
                    </a:ext>
                  </a:extLst>
                </p:cNvPr>
                <p:cNvSpPr/>
                <p:nvPr/>
              </p:nvSpPr>
              <p:spPr>
                <a:xfrm>
                  <a:off x="7481299" y="5326591"/>
                  <a:ext cx="901495" cy="541145"/>
                </a:xfrm>
                <a:prstGeom prst="roundRect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rgbClr val="70AD47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9" name="Straight Arrow Connector 108">
                  <a:extLst>
                    <a:ext uri="{FF2B5EF4-FFF2-40B4-BE49-F238E27FC236}">
                      <a16:creationId xmlns:a16="http://schemas.microsoft.com/office/drawing/2014/main" id="{A77099CB-BD81-4938-BE9A-435CE3E712F7}"/>
                    </a:ext>
                  </a:extLst>
                </p:cNvPr>
                <p:cNvCxnSpPr>
                  <a:stCxn id="106" idx="2"/>
                  <a:endCxn id="108" idx="0"/>
                </p:cNvCxnSpPr>
                <p:nvPr/>
              </p:nvCxnSpPr>
              <p:spPr>
                <a:xfrm>
                  <a:off x="7932047" y="4924884"/>
                  <a:ext cx="0" cy="401707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063BC023-CFDD-4E4B-AF78-EB4FA25202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231463" y="4800134"/>
                <a:ext cx="2846154" cy="1471869"/>
                <a:chOff x="5677319" y="4134895"/>
                <a:chExt cx="2846154" cy="2005247"/>
              </a:xfrm>
            </p:grpSpPr>
            <p:sp>
              <p:nvSpPr>
                <p:cNvPr id="98" name="Rounded Rectangle 135">
                  <a:extLst>
                    <a:ext uri="{FF2B5EF4-FFF2-40B4-BE49-F238E27FC236}">
                      <a16:creationId xmlns:a16="http://schemas.microsoft.com/office/drawing/2014/main" id="{5BDB7514-C636-4DF0-B5D4-B27CFF4D1C62}"/>
                    </a:ext>
                  </a:extLst>
                </p:cNvPr>
                <p:cNvSpPr/>
                <p:nvPr/>
              </p:nvSpPr>
              <p:spPr>
                <a:xfrm>
                  <a:off x="5677319" y="4134895"/>
                  <a:ext cx="2846154" cy="2005247"/>
                </a:xfrm>
                <a:prstGeom prst="roundRect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Rounded Rectangle 8">
                  <a:extLst>
                    <a:ext uri="{FF2B5EF4-FFF2-40B4-BE49-F238E27FC236}">
                      <a16:creationId xmlns:a16="http://schemas.microsoft.com/office/drawing/2014/main" id="{1F4F88CF-808E-410B-98C9-3094C439AF10}"/>
                    </a:ext>
                  </a:extLst>
                </p:cNvPr>
                <p:cNvSpPr/>
                <p:nvPr/>
              </p:nvSpPr>
              <p:spPr>
                <a:xfrm>
                  <a:off x="5828043" y="4254241"/>
                  <a:ext cx="1783818" cy="788925"/>
                </a:xfrm>
                <a:prstGeom prst="round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Simulation</a:t>
                  </a:r>
                </a:p>
              </p:txBody>
            </p:sp>
            <p:sp>
              <p:nvSpPr>
                <p:cNvPr id="100" name="Rounded Rectangle 55">
                  <a:extLst>
                    <a:ext uri="{FF2B5EF4-FFF2-40B4-BE49-F238E27FC236}">
                      <a16:creationId xmlns:a16="http://schemas.microsoft.com/office/drawing/2014/main" id="{3B18E5BD-CEC1-47DC-AFB6-05BEEC6018EA}"/>
                    </a:ext>
                  </a:extLst>
                </p:cNvPr>
                <p:cNvSpPr/>
                <p:nvPr/>
              </p:nvSpPr>
              <p:spPr>
                <a:xfrm>
                  <a:off x="7481299" y="4383739"/>
                  <a:ext cx="901495" cy="541145"/>
                </a:xfrm>
                <a:prstGeom prst="roundRect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rgbClr val="70AD47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Rounded Rectangle 8">
                  <a:extLst>
                    <a:ext uri="{FF2B5EF4-FFF2-40B4-BE49-F238E27FC236}">
                      <a16:creationId xmlns:a16="http://schemas.microsoft.com/office/drawing/2014/main" id="{68A7A649-989E-4FCD-897C-C44FDA525343}"/>
                    </a:ext>
                  </a:extLst>
                </p:cNvPr>
                <p:cNvSpPr/>
                <p:nvPr/>
              </p:nvSpPr>
              <p:spPr>
                <a:xfrm>
                  <a:off x="5828044" y="5197093"/>
                  <a:ext cx="1783818" cy="788925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Client</a:t>
                  </a:r>
                </a:p>
              </p:txBody>
            </p:sp>
            <p:sp>
              <p:nvSpPr>
                <p:cNvPr id="102" name="Rounded Rectangle 55">
                  <a:extLst>
                    <a:ext uri="{FF2B5EF4-FFF2-40B4-BE49-F238E27FC236}">
                      <a16:creationId xmlns:a16="http://schemas.microsoft.com/office/drawing/2014/main" id="{61CB831B-3C37-4CA1-AF80-B8381B8CDB7A}"/>
                    </a:ext>
                  </a:extLst>
                </p:cNvPr>
                <p:cNvSpPr/>
                <p:nvPr/>
              </p:nvSpPr>
              <p:spPr>
                <a:xfrm>
                  <a:off x="7481299" y="5326591"/>
                  <a:ext cx="901495" cy="541145"/>
                </a:xfrm>
                <a:prstGeom prst="roundRect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rgbClr val="70AD47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3" name="Straight Arrow Connector 102">
                  <a:extLst>
                    <a:ext uri="{FF2B5EF4-FFF2-40B4-BE49-F238E27FC236}">
                      <a16:creationId xmlns:a16="http://schemas.microsoft.com/office/drawing/2014/main" id="{4F224133-7E40-4AD2-9B51-AA8D8DA146F7}"/>
                    </a:ext>
                  </a:extLst>
                </p:cNvPr>
                <p:cNvCxnSpPr>
                  <a:stCxn id="100" idx="2"/>
                  <a:endCxn id="102" idx="0"/>
                </p:cNvCxnSpPr>
                <p:nvPr/>
              </p:nvCxnSpPr>
              <p:spPr>
                <a:xfrm>
                  <a:off x="7932047" y="4924884"/>
                  <a:ext cx="0" cy="401707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834ED77-D8CD-4A8A-B0CC-B9724F1F1CC4}"/>
                </a:ext>
              </a:extLst>
            </p:cNvPr>
            <p:cNvGrpSpPr/>
            <p:nvPr/>
          </p:nvGrpSpPr>
          <p:grpSpPr>
            <a:xfrm>
              <a:off x="5769428" y="2979336"/>
              <a:ext cx="3270909" cy="3416440"/>
              <a:chOff x="1984549" y="2979336"/>
              <a:chExt cx="3270909" cy="341644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66CAD64-516E-4F96-B3A9-A18DE7D36A82}"/>
                  </a:ext>
                </a:extLst>
              </p:cNvPr>
              <p:cNvSpPr/>
              <p:nvPr/>
            </p:nvSpPr>
            <p:spPr>
              <a:xfrm>
                <a:off x="1984549" y="2979336"/>
                <a:ext cx="3270909" cy="3416440"/>
              </a:xfrm>
              <a:prstGeom prst="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3A8D0561-F87B-4603-AA9D-DC34567B03E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231463" y="3120229"/>
                <a:ext cx="2846154" cy="1471869"/>
                <a:chOff x="5677319" y="4134895"/>
                <a:chExt cx="2846154" cy="2005247"/>
              </a:xfrm>
            </p:grpSpPr>
            <p:sp>
              <p:nvSpPr>
                <p:cNvPr id="89" name="Rounded Rectangle 135">
                  <a:extLst>
                    <a:ext uri="{FF2B5EF4-FFF2-40B4-BE49-F238E27FC236}">
                      <a16:creationId xmlns:a16="http://schemas.microsoft.com/office/drawing/2014/main" id="{BF040FA1-1826-4D38-9E41-8CF4E5052F64}"/>
                    </a:ext>
                  </a:extLst>
                </p:cNvPr>
                <p:cNvSpPr/>
                <p:nvPr/>
              </p:nvSpPr>
              <p:spPr>
                <a:xfrm>
                  <a:off x="5677319" y="4134895"/>
                  <a:ext cx="2846154" cy="2005247"/>
                </a:xfrm>
                <a:prstGeom prst="roundRect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Rounded Rectangle 8">
                  <a:extLst>
                    <a:ext uri="{FF2B5EF4-FFF2-40B4-BE49-F238E27FC236}">
                      <a16:creationId xmlns:a16="http://schemas.microsoft.com/office/drawing/2014/main" id="{DD36AC0F-D421-4CA1-82F1-848F6DAC5E52}"/>
                    </a:ext>
                  </a:extLst>
                </p:cNvPr>
                <p:cNvSpPr/>
                <p:nvPr/>
              </p:nvSpPr>
              <p:spPr>
                <a:xfrm>
                  <a:off x="5828044" y="4254241"/>
                  <a:ext cx="1783818" cy="788925"/>
                </a:xfrm>
                <a:prstGeom prst="round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Simulation</a:t>
                  </a:r>
                </a:p>
              </p:txBody>
            </p:sp>
            <p:sp>
              <p:nvSpPr>
                <p:cNvPr id="91" name="Rounded Rectangle 55">
                  <a:extLst>
                    <a:ext uri="{FF2B5EF4-FFF2-40B4-BE49-F238E27FC236}">
                      <a16:creationId xmlns:a16="http://schemas.microsoft.com/office/drawing/2014/main" id="{FA0134F1-F65E-46BE-97CD-02B9BBD0C1A4}"/>
                    </a:ext>
                  </a:extLst>
                </p:cNvPr>
                <p:cNvSpPr/>
                <p:nvPr/>
              </p:nvSpPr>
              <p:spPr>
                <a:xfrm>
                  <a:off x="7481299" y="4383739"/>
                  <a:ext cx="901495" cy="541145"/>
                </a:xfrm>
                <a:prstGeom prst="roundRect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rgbClr val="70AD47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Rounded Rectangle 8">
                  <a:extLst>
                    <a:ext uri="{FF2B5EF4-FFF2-40B4-BE49-F238E27FC236}">
                      <a16:creationId xmlns:a16="http://schemas.microsoft.com/office/drawing/2014/main" id="{145B3954-8FAE-488D-B9EC-5D7EC39F1CB9}"/>
                    </a:ext>
                  </a:extLst>
                </p:cNvPr>
                <p:cNvSpPr/>
                <p:nvPr/>
              </p:nvSpPr>
              <p:spPr>
                <a:xfrm>
                  <a:off x="5828044" y="5197093"/>
                  <a:ext cx="1783818" cy="788925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Client</a:t>
                  </a:r>
                </a:p>
              </p:txBody>
            </p:sp>
            <p:sp>
              <p:nvSpPr>
                <p:cNvPr id="93" name="Rounded Rectangle 55">
                  <a:extLst>
                    <a:ext uri="{FF2B5EF4-FFF2-40B4-BE49-F238E27FC236}">
                      <a16:creationId xmlns:a16="http://schemas.microsoft.com/office/drawing/2014/main" id="{44E65B5F-D2DF-4581-8C5E-0023A00955B0}"/>
                    </a:ext>
                  </a:extLst>
                </p:cNvPr>
                <p:cNvSpPr/>
                <p:nvPr/>
              </p:nvSpPr>
              <p:spPr>
                <a:xfrm>
                  <a:off x="7481299" y="5326591"/>
                  <a:ext cx="901495" cy="541145"/>
                </a:xfrm>
                <a:prstGeom prst="roundRect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rgbClr val="70AD47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0752B4E3-D62F-439D-B479-FDC07B655887}"/>
                    </a:ext>
                  </a:extLst>
                </p:cNvPr>
                <p:cNvCxnSpPr>
                  <a:stCxn id="91" idx="2"/>
                  <a:endCxn id="93" idx="0"/>
                </p:cNvCxnSpPr>
                <p:nvPr/>
              </p:nvCxnSpPr>
              <p:spPr>
                <a:xfrm>
                  <a:off x="7932047" y="4924884"/>
                  <a:ext cx="0" cy="401707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DD00515-20C8-4814-AB88-139358A7F40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231463" y="4800134"/>
                <a:ext cx="2846154" cy="1471869"/>
                <a:chOff x="5677319" y="4134895"/>
                <a:chExt cx="2846154" cy="2005247"/>
              </a:xfrm>
            </p:grpSpPr>
            <p:sp>
              <p:nvSpPr>
                <p:cNvPr id="83" name="Rounded Rectangle 135">
                  <a:extLst>
                    <a:ext uri="{FF2B5EF4-FFF2-40B4-BE49-F238E27FC236}">
                      <a16:creationId xmlns:a16="http://schemas.microsoft.com/office/drawing/2014/main" id="{4C33A588-A8CF-41B7-889B-9226D61CE904}"/>
                    </a:ext>
                  </a:extLst>
                </p:cNvPr>
                <p:cNvSpPr/>
                <p:nvPr/>
              </p:nvSpPr>
              <p:spPr>
                <a:xfrm>
                  <a:off x="5677319" y="4134895"/>
                  <a:ext cx="2846154" cy="2005247"/>
                </a:xfrm>
                <a:prstGeom prst="roundRect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Rounded Rectangle 8">
                  <a:extLst>
                    <a:ext uri="{FF2B5EF4-FFF2-40B4-BE49-F238E27FC236}">
                      <a16:creationId xmlns:a16="http://schemas.microsoft.com/office/drawing/2014/main" id="{E29B8AD5-FAA7-453E-9780-198B0CF00850}"/>
                    </a:ext>
                  </a:extLst>
                </p:cNvPr>
                <p:cNvSpPr/>
                <p:nvPr/>
              </p:nvSpPr>
              <p:spPr>
                <a:xfrm>
                  <a:off x="5828044" y="4254241"/>
                  <a:ext cx="1783818" cy="788925"/>
                </a:xfrm>
                <a:prstGeom prst="roundRect">
                  <a:avLst/>
                </a:prstGeom>
                <a:solidFill>
                  <a:srgbClr val="4472C4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Simulation</a:t>
                  </a:r>
                </a:p>
              </p:txBody>
            </p:sp>
            <p:sp>
              <p:nvSpPr>
                <p:cNvPr id="85" name="Rounded Rectangle 55">
                  <a:extLst>
                    <a:ext uri="{FF2B5EF4-FFF2-40B4-BE49-F238E27FC236}">
                      <a16:creationId xmlns:a16="http://schemas.microsoft.com/office/drawing/2014/main" id="{ADD658E2-D45B-4731-BDEE-192C66F5B905}"/>
                    </a:ext>
                  </a:extLst>
                </p:cNvPr>
                <p:cNvSpPr/>
                <p:nvPr/>
              </p:nvSpPr>
              <p:spPr>
                <a:xfrm>
                  <a:off x="7481299" y="4383739"/>
                  <a:ext cx="901495" cy="541145"/>
                </a:xfrm>
                <a:prstGeom prst="roundRect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rgbClr val="70AD47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ounded Rectangle 8">
                  <a:extLst>
                    <a:ext uri="{FF2B5EF4-FFF2-40B4-BE49-F238E27FC236}">
                      <a16:creationId xmlns:a16="http://schemas.microsoft.com/office/drawing/2014/main" id="{766BD7BD-9B06-498B-BAB7-F22F8ED2A195}"/>
                    </a:ext>
                  </a:extLst>
                </p:cNvPr>
                <p:cNvSpPr/>
                <p:nvPr/>
              </p:nvSpPr>
              <p:spPr>
                <a:xfrm>
                  <a:off x="5828044" y="5197093"/>
                  <a:ext cx="1783818" cy="788925"/>
                </a:xfrm>
                <a:prstGeom prst="roundRect">
                  <a:avLst/>
                </a:prstGeom>
                <a:solidFill>
                  <a:srgbClr val="FFC000"/>
                </a:solidFill>
                <a:ln w="12700" cap="flat" cmpd="sng" algn="ctr">
                  <a:solidFill>
                    <a:srgbClr val="FFC000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Client</a:t>
                  </a:r>
                </a:p>
              </p:txBody>
            </p:sp>
            <p:sp>
              <p:nvSpPr>
                <p:cNvPr id="87" name="Rounded Rectangle 55">
                  <a:extLst>
                    <a:ext uri="{FF2B5EF4-FFF2-40B4-BE49-F238E27FC236}">
                      <a16:creationId xmlns:a16="http://schemas.microsoft.com/office/drawing/2014/main" id="{D2BC89AD-DE3A-4D18-8898-048151AD491D}"/>
                    </a:ext>
                  </a:extLst>
                </p:cNvPr>
                <p:cNvSpPr/>
                <p:nvPr/>
              </p:nvSpPr>
              <p:spPr>
                <a:xfrm>
                  <a:off x="7481299" y="5326591"/>
                  <a:ext cx="901495" cy="541145"/>
                </a:xfrm>
                <a:prstGeom prst="roundRect">
                  <a:avLst/>
                </a:prstGeom>
                <a:solidFill>
                  <a:srgbClr val="70AD47"/>
                </a:solidFill>
                <a:ln w="12700" cap="flat" cmpd="sng" algn="ctr">
                  <a:solidFill>
                    <a:srgbClr val="70AD47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E0A3B300-51F5-4CA6-86C0-047FE1D76E6B}"/>
                    </a:ext>
                  </a:extLst>
                </p:cNvPr>
                <p:cNvCxnSpPr>
                  <a:stCxn id="85" idx="2"/>
                  <a:endCxn id="87" idx="0"/>
                </p:cNvCxnSpPr>
                <p:nvPr/>
              </p:nvCxnSpPr>
              <p:spPr>
                <a:xfrm>
                  <a:off x="7932047" y="4924884"/>
                  <a:ext cx="0" cy="401707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</p:grpSp>
      </p:grpSp>
      <p:sp>
        <p:nvSpPr>
          <p:cNvPr id="118" name="Content Placeholder 5">
            <a:extLst>
              <a:ext uri="{FF2B5EF4-FFF2-40B4-BE49-F238E27FC236}">
                <a16:creationId xmlns:a16="http://schemas.microsoft.com/office/drawing/2014/main" id="{8F1A98C2-588F-4626-AD3B-74AB0BFDF795}"/>
              </a:ext>
            </a:extLst>
          </p:cNvPr>
          <p:cNvSpPr txBox="1">
            <a:spLocks/>
          </p:cNvSpPr>
          <p:nvPr/>
        </p:nvSpPr>
        <p:spPr>
          <a:xfrm>
            <a:off x="251132" y="6347208"/>
            <a:ext cx="9762191" cy="5075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5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lang="en-US" sz="2400" b="0" kern="1200" dirty="0" smtClean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44" indent="-300544" algn="l" defTabSz="609555" rtl="0" eaLnBrk="1" latinLnBrk="0" hangingPunct="1">
              <a:spcBef>
                <a:spcPts val="1600"/>
              </a:spcBef>
              <a:buFont typeface="Wingdings" charset="2"/>
              <a:buChar char="§"/>
              <a:defRPr lang="en-US" sz="2133" kern="1200" baseline="0" dirty="0" smtClean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44" indent="-304778" algn="l" defTabSz="609555" rtl="0" eaLnBrk="1" latinLnBrk="0" hangingPunct="1">
              <a:spcBef>
                <a:spcPts val="1067"/>
              </a:spcBef>
              <a:buFont typeface="Intel Clear" panose="020B0604020203020204" pitchFamily="34" charset="0"/>
              <a:buChar char="–"/>
              <a:defRPr lang="en-US" sz="1867" kern="1200" dirty="0" smtClean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186" indent="-304778" algn="l" defTabSz="609555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819" indent="-304778" algn="l" defTabSz="60955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54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Will Usher, Jefferson Amstutz, Joseph Insley, Aaron Knoll, Michael Papka, Valerio Pascucci, Silvio Rizzi and Venkatram Vishwanath. </a:t>
            </a:r>
            <a:r>
              <a:rPr lang="en-US" sz="1400" i="1" dirty="0"/>
              <a:t>Flexible In Situ Visualization of LAMMPS Simulations.</a:t>
            </a:r>
            <a:r>
              <a:rPr lang="en-US" sz="1400" dirty="0"/>
              <a:t> ISAV Lightning Talks, 2017.</a:t>
            </a:r>
          </a:p>
        </p:txBody>
      </p:sp>
    </p:spTree>
    <p:extLst>
      <p:ext uri="{BB962C8B-B14F-4D97-AF65-F5344CB8AC3E}">
        <p14:creationId xmlns:p14="http://schemas.microsoft.com/office/powerpoint/2010/main" val="384411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1ADA78-6A60-4331-B24D-680D0D2CC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t="19818" r="11813" b="7655"/>
          <a:stretch/>
        </p:blipFill>
        <p:spPr>
          <a:xfrm>
            <a:off x="2886252" y="3180822"/>
            <a:ext cx="6227423" cy="31817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579A68-D1CA-4E92-A3AF-09FFE2C1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FF06EA-EAF3-4582-BDA0-BD6C6E9D5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of OSPRay into ViSUS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419F76-8313-4B7D-B2F7-1A959037E2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350" y="1185384"/>
            <a:ext cx="11593650" cy="21169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u="sng" dirty="0"/>
              <a:t>Tools for Oil and Gas industry and Brain Initiative</a:t>
            </a:r>
          </a:p>
          <a:p>
            <a:r>
              <a:rPr lang="en-US" dirty="0"/>
              <a:t>ViSUS + IDX format: state-of-the-art streaming and visualization for massive datasets</a:t>
            </a:r>
          </a:p>
          <a:p>
            <a:r>
              <a:rPr lang="en-US" dirty="0"/>
              <a:t>Potential for new streaming and optimized volume type in OSPRay to leverage IDX, provide high quality rendering for ViSUS users </a:t>
            </a:r>
          </a:p>
          <a:p>
            <a:r>
              <a:rPr lang="en-US" dirty="0"/>
              <a:t>(Will Usher)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E1FA2A-F1AF-4EC8-B5D4-3D06E8C25EEA}"/>
              </a:ext>
            </a:extLst>
          </p:cNvPr>
          <p:cNvSpPr/>
          <p:nvPr/>
        </p:nvSpPr>
        <p:spPr>
          <a:xfrm>
            <a:off x="148108" y="6362556"/>
            <a:ext cx="11359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Courtesy: Aniketh Venkat, Frederick Federer, Cameron Christensen, Attila Gyulassy, Will Usher, Alessandra Angelucci and Valerio Pascucci, </a:t>
            </a:r>
            <a:r>
              <a:rPr lang="en-US" sz="1200" i="1" dirty="0">
                <a:solidFill>
                  <a:schemeClr val="bg1"/>
                </a:solidFill>
              </a:rPr>
              <a:t>"An Online System for Continuous Image Acquisition of Long-range Circuits in Cleared Primate Cortex"</a:t>
            </a:r>
            <a:r>
              <a:rPr lang="en-US" sz="1200" dirty="0">
                <a:solidFill>
                  <a:schemeClr val="bg1"/>
                </a:solidFill>
              </a:rPr>
              <a:t>, 5155.531, Washington, D. C. Society for Neuroscience 2017 Online.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AB5543D-DAF1-44B5-BD8F-A17517282D5F}"/>
              </a:ext>
            </a:extLst>
          </p:cNvPr>
          <p:cNvSpPr txBox="1">
            <a:spLocks/>
          </p:cNvSpPr>
          <p:nvPr/>
        </p:nvSpPr>
        <p:spPr>
          <a:xfrm>
            <a:off x="9248860" y="3251914"/>
            <a:ext cx="2759075" cy="277214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0955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44" indent="-300544" algn="l" defTabSz="609555" rtl="0" eaLnBrk="1" latinLnBrk="0" hangingPunct="1">
              <a:spcBef>
                <a:spcPts val="1600"/>
              </a:spcBef>
              <a:buFont typeface="Wingdings" charset="2"/>
              <a:buChar char="§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44" indent="-304778" algn="l" defTabSz="609555" rtl="0" eaLnBrk="1" latinLnBrk="0" hangingPunct="1">
              <a:spcBef>
                <a:spcPts val="1067"/>
              </a:spcBef>
              <a:buFont typeface="Intel Clear" panose="020B0604020203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186" indent="-304778" algn="l" defTabSz="60955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819" indent="-304778" algn="l" defTabSz="60955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867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54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600GB microscopy scan of Macaque monkey visual cortex from Brain Initiative project with the Moran Eye Center, rendered interactively with OSPRay on FSM</a:t>
            </a:r>
          </a:p>
        </p:txBody>
      </p:sp>
    </p:spTree>
    <p:extLst>
      <p:ext uri="{BB962C8B-B14F-4D97-AF65-F5344CB8AC3E}">
        <p14:creationId xmlns:p14="http://schemas.microsoft.com/office/powerpoint/2010/main" val="1424769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026AA9-03AF-4030-84B5-9096999E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6332" y="6432516"/>
            <a:ext cx="281603" cy="365125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39C2C-E218-4A61-9215-C488AFFC6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25" y="184369"/>
            <a:ext cx="10972800" cy="752917"/>
          </a:xfrm>
        </p:spPr>
        <p:txBody>
          <a:bodyPr/>
          <a:lstStyle/>
          <a:p>
            <a:r>
              <a:rPr lang="en-US" sz="3200" dirty="0"/>
              <a:t>Intel PCC: Modernizing Scientific Visualization with In Place and In Situ Ray Tracing on Many-core Architectures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4358C9-0FD0-41B8-A05F-610B3DF51D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0076" y="1284666"/>
            <a:ext cx="8084337" cy="4761192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Scientific Computing and Imaging Institute: World leader in scientific visualization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Intel centers at SCI: involving 4 faculty, 4 postdocs, 7 students, 2 scientists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IPCC for “Modernizing Scientific Visualization with In Place and In Situ Ray Tracing on Many-core Architectures”</a:t>
            </a:r>
          </a:p>
          <a:p>
            <a:pPr marL="58610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PIs: Valerio Pascucci, Martin Berzins</a:t>
            </a:r>
            <a:endParaRPr lang="en-US" sz="1600" dirty="0">
              <a:solidFill>
                <a:srgbClr val="FF0000"/>
              </a:solidFill>
            </a:endParaRPr>
          </a:p>
          <a:p>
            <a:pPr marL="58610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Applying OSPRay to visualization and HPC production in practice (i.e., Uintah, VisIt)</a:t>
            </a:r>
          </a:p>
          <a:p>
            <a:pPr marL="58610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Visualization analysis research: IO, topology, multifield/multidimensional (ViSUS)</a:t>
            </a:r>
          </a:p>
          <a:p>
            <a:pPr marL="58610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Staging Intel resources for both the Vis Center and IPCC.</a:t>
            </a:r>
          </a:p>
          <a:p>
            <a:pPr marL="58610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Preparing for exascale on DOE A21 via early science program </a:t>
            </a:r>
          </a:p>
          <a:p>
            <a:pPr marL="58610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Optimizing next-gen Navy weather codes for Intel KNL and beyond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Intel Vis Center at Utah</a:t>
            </a:r>
          </a:p>
          <a:p>
            <a:pPr marL="58610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PIs: Chris Johnson, Ingo Wald (INTEL) </a:t>
            </a:r>
          </a:p>
          <a:p>
            <a:pPr marL="58610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Large-scale vis and HPC technology on CPU/Phi hardware (OSPRay)</a:t>
            </a:r>
          </a:p>
          <a:p>
            <a:pPr marL="58610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Students: Mengjiao Han, Laura Lediaev</a:t>
            </a:r>
          </a:p>
          <a:p>
            <a:pPr marL="58610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New postdoc: Feng Wang</a:t>
            </a:r>
          </a:p>
          <a:p>
            <a:pPr marL="586105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dirty="0"/>
              <a:t>Strong collaboration between the two Intel efforts, </a:t>
            </a:r>
            <a:r>
              <a:rPr lang="en-US" sz="1600" b="1" u="sng" dirty="0"/>
              <a:t>weekly group meeting together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45B659-D8AA-4331-A554-950605FDE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018" y="1250055"/>
            <a:ext cx="3766982" cy="25045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D4052D-EE33-4635-9CDD-70D26239C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860" y="4010156"/>
            <a:ext cx="1097280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D33521-4B36-429B-AB3A-7876E8FFC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087" y="3985856"/>
            <a:ext cx="1097280" cy="1828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BE78A4-9F75-4175-9EE8-01668AA7F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973" y="4010156"/>
            <a:ext cx="109728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r="19878"/>
          <a:stretch/>
        </p:blipFill>
        <p:spPr>
          <a:xfrm>
            <a:off x="7451945" y="3985856"/>
            <a:ext cx="127753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1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BabelFlow: </a:t>
            </a:r>
            <a:r>
              <a:rPr lang="en-US" sz="4000" dirty="0"/>
              <a:t>An Embedded Domain Specific Language for Parallel Analysis and Visualization </a:t>
            </a:r>
            <a:br>
              <a:rPr lang="en-US" sz="4000" dirty="0"/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769" y="2608628"/>
            <a:ext cx="6706238" cy="3260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10"/>
          <p:cNvSpPr txBox="1">
            <a:spLocks/>
          </p:cNvSpPr>
          <p:nvPr/>
        </p:nvSpPr>
        <p:spPr>
          <a:xfrm>
            <a:off x="256198" y="2012986"/>
            <a:ext cx="5181571" cy="4052992"/>
          </a:xfrm>
          <a:prstGeom prst="rect">
            <a:avLst/>
          </a:prstGeom>
        </p:spPr>
        <p:txBody>
          <a:bodyPr/>
          <a:lstStyle>
            <a:lvl1pPr marL="0" indent="0" algn="l" defTabSz="60955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44" indent="-300544" algn="l" defTabSz="609555" rtl="0" eaLnBrk="1" latinLnBrk="0" hangingPunct="1">
              <a:spcBef>
                <a:spcPts val="1600"/>
              </a:spcBef>
              <a:buFont typeface="Wingdings" charset="2"/>
              <a:buChar char="§"/>
              <a:defRPr sz="2133" kern="1200" baseline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44" indent="-304778" algn="l" defTabSz="609555" rtl="0" eaLnBrk="1" latinLnBrk="0" hangingPunct="1">
              <a:spcBef>
                <a:spcPts val="1067"/>
              </a:spcBef>
              <a:buFont typeface="Intel Clear" panose="020B0604020203020204" pitchFamily="34" charset="0"/>
              <a:buChar char="–"/>
              <a:defRPr sz="2133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186" indent="-304778" algn="l" defTabSz="609555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819" indent="-304778" algn="l" defTabSz="60955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867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54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u="sng" dirty="0"/>
              <a:t>DoE Exascale initiative: easy adoption of diverse runtime systems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Decouple algorithm definition from implementation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Simple Dataflow graph represents the communication patterns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Implicitly asynchronous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Runtime agnostic</a:t>
            </a:r>
          </a:p>
          <a:p>
            <a:r>
              <a:rPr lang="en-US" dirty="0"/>
              <a:t>(Steve Petruzza, Peer-Timo Bremer)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54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Experimenting different algorithms </a:t>
            </a:r>
            <a:br>
              <a:rPr lang="en-US" dirty="0"/>
            </a:br>
            <a:r>
              <a:rPr lang="en-US" dirty="0"/>
              <a:t>on multiple runtimes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66955" y="1901659"/>
            <a:ext cx="6553350" cy="3691470"/>
          </a:xfrm>
        </p:spPr>
        <p:txBody>
          <a:bodyPr/>
          <a:lstStyle/>
          <a:p>
            <a:r>
              <a:rPr lang="en-US" dirty="0"/>
              <a:t>More use cases: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Visualization </a:t>
            </a:r>
          </a:p>
          <a:p>
            <a:pPr marL="643444" lvl="1" indent="-342900">
              <a:buFont typeface="Arial"/>
              <a:buChar char="•"/>
            </a:pPr>
            <a:r>
              <a:rPr lang="en-US" dirty="0"/>
              <a:t>Rendering with reduction compositing</a:t>
            </a:r>
          </a:p>
          <a:p>
            <a:pPr marL="643444" lvl="1" indent="-342900">
              <a:buFont typeface="Arial"/>
              <a:buChar char="•"/>
            </a:pPr>
            <a:r>
              <a:rPr lang="en-US" dirty="0"/>
              <a:t>Rendering with binary swap compositing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Topological analysis for features extraction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3D image registration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407306" y="1851409"/>
            <a:ext cx="6553350" cy="36914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5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44" indent="-300544" algn="l" defTabSz="609555" rtl="0" eaLnBrk="1" latinLnBrk="0" hangingPunct="1">
              <a:spcBef>
                <a:spcPts val="1600"/>
              </a:spcBef>
              <a:buFont typeface="Wingdings" charset="2"/>
              <a:buChar char="§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44" indent="-304778" algn="l" defTabSz="609555" rtl="0" eaLnBrk="1" latinLnBrk="0" hangingPunct="1">
              <a:spcBef>
                <a:spcPts val="1067"/>
              </a:spcBef>
              <a:buFont typeface="Intel Clear" panose="020B0604020203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186" indent="-304778" algn="l" defTabSz="60955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819" indent="-304778" algn="l" defTabSz="60955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867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54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Runtime backends: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MPI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Charm++ 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Legion (S3D Sandia NL)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HPX</a:t>
            </a:r>
          </a:p>
        </p:txBody>
      </p:sp>
    </p:spTree>
    <p:extLst>
      <p:ext uri="{BB962C8B-B14F-4D97-AF65-F5344CB8AC3E}">
        <p14:creationId xmlns:p14="http://schemas.microsoft.com/office/powerpoint/2010/main" val="3922302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rendering with different composite algorithms on multiple runtimes</a:t>
            </a:r>
          </a:p>
        </p:txBody>
      </p:sp>
      <p:pic>
        <p:nvPicPr>
          <p:cNvPr id="5" name="Picture 4" descr="comp_red_2k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r="9809"/>
          <a:stretch/>
        </p:blipFill>
        <p:spPr>
          <a:xfrm>
            <a:off x="4188414" y="2027424"/>
            <a:ext cx="3941915" cy="3471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omp_bs_2k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r="11523"/>
          <a:stretch/>
        </p:blipFill>
        <p:spPr>
          <a:xfrm>
            <a:off x="8322784" y="2042964"/>
            <a:ext cx="3869216" cy="3472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omp_total_bs_2k-eps-converted-to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r="9867"/>
          <a:stretch/>
        </p:blipFill>
        <p:spPr>
          <a:xfrm>
            <a:off x="0" y="2012986"/>
            <a:ext cx="3966492" cy="3466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35018" y="5579620"/>
            <a:ext cx="2877845" cy="43231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Volume rendering (VTK)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62321" y="5623940"/>
            <a:ext cx="2877845" cy="43231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Reduce composite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99449" y="5596920"/>
            <a:ext cx="2877845" cy="432319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Binary swap composite</a:t>
            </a:r>
          </a:p>
        </p:txBody>
      </p:sp>
    </p:spTree>
    <p:extLst>
      <p:ext uri="{BB962C8B-B14F-4D97-AF65-F5344CB8AC3E}">
        <p14:creationId xmlns:p14="http://schemas.microsoft.com/office/powerpoint/2010/main" val="2324794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603" cy="3651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US" sz="1067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607484" y="205331"/>
            <a:ext cx="10972800" cy="58727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-237045" algn="l" rtl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733"/>
              <a:buFont typeface="Arial"/>
              <a:buNone/>
            </a:pPr>
            <a:r>
              <a:rPr lang="en-US" dirty="0"/>
              <a:t>SMP computation of Morse-Smale complexes</a:t>
            </a:r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468437" y="1086239"/>
            <a:ext cx="10970700" cy="28290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US" u="sng" dirty="0"/>
              <a:t>DOE science analytics, Seismic Data, High Resolution Imaging </a:t>
            </a: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US" dirty="0"/>
              <a:t>Topological structure is basis for many analytics</a:t>
            </a:r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US" dirty="0"/>
              <a:t>First large-scale computation with accurate geometric embedding</a:t>
            </a:r>
          </a:p>
          <a:p>
            <a:pPr marL="419100" marR="0" lvl="0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Numeric streamline computation</a:t>
            </a:r>
          </a:p>
          <a:p>
            <a:pPr marL="419100" marR="0" lvl="0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Majority of workload is combinatorics and memory access</a:t>
            </a:r>
          </a:p>
          <a:p>
            <a:pPr marL="419100" marR="0" lvl="0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Asynchronous threads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 KNL: 10x larger data than previously possible, 32x faster</a:t>
            </a:r>
          </a:p>
          <a:p>
            <a:pPr marL="419100" marR="0" lvl="0" indent="-3429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Better scaling than laptop or Haswell: memory-heavy, low flops  </a:t>
            </a:r>
          </a:p>
          <a:p>
            <a:pPr marL="0" marR="0" lvl="0" indent="-152400" algn="l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dirty="0"/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6401" y="999063"/>
            <a:ext cx="2679649" cy="28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8779" y="4208957"/>
            <a:ext cx="8599148" cy="25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774" y="4208960"/>
            <a:ext cx="2724876" cy="251604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3757808" y="6112848"/>
            <a:ext cx="1562794" cy="31966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400" dirty="0"/>
              <a:t>4-core i7-3630QM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6698174" y="6112848"/>
            <a:ext cx="2330269" cy="297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400" dirty="0"/>
              <a:t>64-core Xeon Phi 7210 (KNL)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9598533" y="6134519"/>
            <a:ext cx="2250300" cy="2979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400" dirty="0"/>
              <a:t>72-core Xeon E7-8890 v3</a:t>
            </a:r>
          </a:p>
        </p:txBody>
      </p:sp>
      <p:sp>
        <p:nvSpPr>
          <p:cNvPr id="12" name="Shape 168">
            <a:extLst>
              <a:ext uri="{FF2B5EF4-FFF2-40B4-BE49-F238E27FC236}">
                <a16:creationId xmlns:a16="http://schemas.microsoft.com/office/drawing/2014/main" id="{9A56997A-8498-4F71-A121-008C63C56050}"/>
              </a:ext>
            </a:extLst>
          </p:cNvPr>
          <p:cNvSpPr txBox="1"/>
          <p:nvPr/>
        </p:nvSpPr>
        <p:spPr>
          <a:xfrm>
            <a:off x="1640504" y="5473764"/>
            <a:ext cx="1404148" cy="44471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400" dirty="0"/>
              <a:t>64-core Xeon Phi 7210 (KNL)</a:t>
            </a:r>
          </a:p>
        </p:txBody>
      </p:sp>
    </p:spTree>
    <p:extLst>
      <p:ext uri="{BB962C8B-B14F-4D97-AF65-F5344CB8AC3E}">
        <p14:creationId xmlns:p14="http://schemas.microsoft.com/office/powerpoint/2010/main" val="2861738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US" sz="1067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587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-237045" algn="l" rtl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733"/>
              <a:buFont typeface="Arial"/>
              <a:buNone/>
            </a:pPr>
            <a:r>
              <a:rPr lang="en-US" dirty="0"/>
              <a:t>Large-scale rendering for gallery with OSPRay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479570" y="1193302"/>
            <a:ext cx="11528462" cy="22070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indent="-152400"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en-US" sz="2400" b="0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Massive picture (1.5 </a:t>
            </a: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giga</a:t>
            </a:r>
            <a:r>
              <a:rPr lang="en-US" sz="2400" b="0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pixel) for </a:t>
            </a:r>
            <a:r>
              <a:rPr lang="fr-FR" b="1" dirty="0"/>
              <a:t>Muséographe Co Commissaire Expo FEU (Paris exhibit)</a:t>
            </a:r>
            <a:endParaRPr lang="en-US" sz="2400" b="1" i="0" u="none" strike="noStrike" cap="none" dirty="0">
              <a:solidFill>
                <a:schemeClr val="lt1"/>
              </a:solidFill>
              <a:ea typeface="Arial"/>
              <a:cs typeface="Arial"/>
            </a:endParaRPr>
          </a:p>
          <a:p>
            <a:pPr marL="4191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/>
              <a:t>Mixed solid objects (spheres, streamlines) with volume rendering</a:t>
            </a:r>
          </a:p>
          <a:p>
            <a:pPr marL="4191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F</a:t>
            </a:r>
            <a:r>
              <a:rPr lang="en-US" sz="2000" b="0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ound and fixed edge case bugs in OSPRay: precision &amp; </a:t>
            </a:r>
            <a:r>
              <a:rPr lang="en-US" sz="2000" dirty="0"/>
              <a:t>integer overflow is</a:t>
            </a:r>
            <a:r>
              <a:rPr lang="en-US" sz="1800" dirty="0"/>
              <a:t>sues, framebuffer size limits</a:t>
            </a:r>
          </a:p>
          <a:p>
            <a:pPr indent="-152400">
              <a:buClr>
                <a:schemeClr val="lt1"/>
              </a:buClr>
              <a:buSzPts val="2400"/>
            </a:pPr>
            <a:r>
              <a:rPr lang="en-US" sz="2400" b="0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View full resolution with ViSUS web viewer: </a:t>
            </a:r>
            <a:r>
              <a:rPr lang="en-US" dirty="0">
                <a:solidFill>
                  <a:srgbClr val="F8D44C"/>
                </a:solidFill>
                <a:hlinkClick r:id="rId3"/>
              </a:rPr>
              <a:t>goo.gl/6WYLdF</a:t>
            </a:r>
            <a:r>
              <a:rPr lang="en-US" dirty="0">
                <a:solidFill>
                  <a:srgbClr val="FFFFFF"/>
                </a:solidFill>
              </a:rPr>
              <a:t> </a:t>
            </a:r>
            <a:endParaRPr lang="en-US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692A2D-A002-4C88-8B4F-58F7A8876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" y="3505987"/>
            <a:ext cx="9594501" cy="2710827"/>
          </a:xfrm>
          <a:prstGeom prst="rect">
            <a:avLst/>
          </a:prstGeom>
        </p:spPr>
      </p:pic>
      <p:pic>
        <p:nvPicPr>
          <p:cNvPr id="11" name="Shape 179">
            <a:extLst>
              <a:ext uri="{FF2B5EF4-FFF2-40B4-BE49-F238E27FC236}">
                <a16:creationId xmlns:a16="http://schemas.microsoft.com/office/drawing/2014/main" id="{CA1B0294-E32A-43E6-A6CE-0FA2CF0521F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07676" y="4537028"/>
            <a:ext cx="2163850" cy="170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80">
            <a:extLst>
              <a:ext uri="{FF2B5EF4-FFF2-40B4-BE49-F238E27FC236}">
                <a16:creationId xmlns:a16="http://schemas.microsoft.com/office/drawing/2014/main" id="{B09E00CE-1C77-490A-A917-25EEEE28BE6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9249"/>
          <a:stretch/>
        </p:blipFill>
        <p:spPr>
          <a:xfrm>
            <a:off x="9907676" y="3097142"/>
            <a:ext cx="2163850" cy="1334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830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11726332" y="6432516"/>
            <a:ext cx="281700" cy="3651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en-US" sz="1067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607484" y="411797"/>
            <a:ext cx="10972800" cy="587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-237045" algn="l" rtl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733"/>
              <a:buFont typeface="Arial"/>
              <a:buNone/>
            </a:pPr>
            <a:r>
              <a:rPr lang="en-US" dirty="0"/>
              <a:t>Large-scale rendering for gallery with OSPRay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body" idx="4294967295"/>
          </p:nvPr>
        </p:nvSpPr>
        <p:spPr>
          <a:xfrm>
            <a:off x="479570" y="1193302"/>
            <a:ext cx="11528462" cy="22070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indent="-152400"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en-US" sz="2400" b="0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Massive picture (1.5 </a:t>
            </a: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giga</a:t>
            </a:r>
            <a:r>
              <a:rPr lang="en-US" sz="2400" b="0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pixel) for </a:t>
            </a:r>
            <a:r>
              <a:rPr lang="fr-FR" b="1" dirty="0"/>
              <a:t>Muséographe Co Commissaire Expo FEU (Paris exhibit)</a:t>
            </a:r>
            <a:endParaRPr lang="en-US" sz="2400" b="1" i="0" u="none" strike="noStrike" cap="none" dirty="0">
              <a:solidFill>
                <a:schemeClr val="lt1"/>
              </a:solidFill>
              <a:ea typeface="Arial"/>
              <a:cs typeface="Arial"/>
            </a:endParaRPr>
          </a:p>
          <a:p>
            <a:pPr marL="4191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/>
              <a:t>Mixed solid objects (spheres, streamlines) with volume rendering</a:t>
            </a:r>
          </a:p>
          <a:p>
            <a:pPr marL="4191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F</a:t>
            </a:r>
            <a:r>
              <a:rPr lang="en-US" sz="2000" b="0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ound and fixed edge case bugs in OSPRay: precision &amp; </a:t>
            </a:r>
            <a:r>
              <a:rPr lang="en-US" sz="2000" dirty="0"/>
              <a:t>integer overflow is</a:t>
            </a:r>
            <a:r>
              <a:rPr lang="en-US" sz="1800" dirty="0"/>
              <a:t>sues, framebuffer size limits</a:t>
            </a:r>
          </a:p>
          <a:p>
            <a:pPr indent="-152400">
              <a:buClr>
                <a:schemeClr val="lt1"/>
              </a:buClr>
              <a:buSzPts val="2400"/>
            </a:pPr>
            <a:r>
              <a:rPr lang="en-US" sz="2400" b="0" i="0" u="none" strike="noStrike" cap="none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View full resolution with ViSUS web viewer: </a:t>
            </a:r>
            <a:r>
              <a:rPr lang="en-US" dirty="0">
                <a:solidFill>
                  <a:srgbClr val="F8D44C"/>
                </a:solidFill>
                <a:hlinkClick r:id="rId3"/>
              </a:rPr>
              <a:t>goo.gl/6WYLdF</a:t>
            </a:r>
            <a:r>
              <a:rPr lang="en-US" dirty="0">
                <a:solidFill>
                  <a:srgbClr val="FFFFFF"/>
                </a:solidFill>
              </a:rPr>
              <a:t> </a:t>
            </a:r>
            <a:endParaRPr lang="en-US" u="sng" dirty="0">
              <a:solidFill>
                <a:schemeClr val="hlink"/>
              </a:solidFill>
              <a:hlinkClick r:id="rId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692A2D-A002-4C88-8B4F-58F7A8876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" y="3505987"/>
            <a:ext cx="9594501" cy="2710827"/>
          </a:xfrm>
          <a:prstGeom prst="rect">
            <a:avLst/>
          </a:prstGeom>
        </p:spPr>
      </p:pic>
      <p:pic>
        <p:nvPicPr>
          <p:cNvPr id="11" name="Shape 179">
            <a:extLst>
              <a:ext uri="{FF2B5EF4-FFF2-40B4-BE49-F238E27FC236}">
                <a16:creationId xmlns:a16="http://schemas.microsoft.com/office/drawing/2014/main" id="{CA1B0294-E32A-43E6-A6CE-0FA2CF0521F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07676" y="4537028"/>
            <a:ext cx="2163850" cy="170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80">
            <a:extLst>
              <a:ext uri="{FF2B5EF4-FFF2-40B4-BE49-F238E27FC236}">
                <a16:creationId xmlns:a16="http://schemas.microsoft.com/office/drawing/2014/main" id="{B09E00CE-1C77-490A-A917-25EEEE28BE6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9249"/>
          <a:stretch/>
        </p:blipFill>
        <p:spPr>
          <a:xfrm>
            <a:off x="4997003" y="69121"/>
            <a:ext cx="7074523" cy="4362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989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aac HD:Users:u0407585:Desktop:dep_after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14" y="1229820"/>
            <a:ext cx="3200400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saac HD:Users:u0407585:Desktop:gas_temperatu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42" y="1229820"/>
            <a:ext cx="32004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726689" y="5661956"/>
            <a:ext cx="3007357" cy="646331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69.3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Million Compute Hours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  <a:noFill/>
          <a:ln w="31750" cap="flat" cmpd="sng" algn="ctr">
            <a:noFill/>
            <a:prstDash val="solid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Production Simulations run using PIDX helped save 40% of total simulation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7134050" y="2309798"/>
            <a:ext cx="4869059" cy="2585323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“ With PIDX I/O time came down from 50% of total simulation time to 7%, thus allowing us to dump more data more frequently and have a much better understanding of the actual science.” 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– Ben Isaac (PhD, PIDX user and Research Associate at Institute for Clean &amp; Secure Energy)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32320" y="5661955"/>
            <a:ext cx="1456745" cy="646331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US" dirty="0">
                <a:solidFill>
                  <a:schemeClr val="bg1"/>
                </a:solidFill>
              </a:rPr>
              <a:t>260,712 </a:t>
            </a:r>
          </a:p>
          <a:p>
            <a:r>
              <a:rPr lang="en-US" dirty="0">
                <a:solidFill>
                  <a:schemeClr val="bg1"/>
                </a:solidFill>
              </a:rPr>
              <a:t>Cores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3330" y="5627230"/>
            <a:ext cx="1620315" cy="646331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r>
              <a:rPr lang="en-US" dirty="0">
                <a:solidFill>
                  <a:schemeClr val="bg1"/>
                </a:solidFill>
              </a:rPr>
              <a:t>~200 Terabytes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DA621EC-5073-467C-AFBC-460037C63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6407" y="1309558"/>
            <a:ext cx="4814537" cy="577104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1" u="sng" dirty="0"/>
              <a:t>NNSA application for exascale computing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711747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01" y="1238159"/>
            <a:ext cx="5839805" cy="4400641"/>
          </a:xfrm>
          <a:prstGeom prst="rect">
            <a:avLst/>
          </a:prstGeom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DA621EC-5073-467C-AFBC-460037C63F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1" dirty="0"/>
              <a:t>PIDX salient features</a:t>
            </a: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342900" indent="-342900">
              <a:spcBef>
                <a:spcPts val="0"/>
              </a:spcBef>
              <a:buFont typeface="Arial" panose="05000000000000000000" pitchFamily="2" charset="2"/>
              <a:buChar char="•"/>
            </a:pPr>
            <a:r>
              <a:rPr lang="en-US" sz="2000" dirty="0"/>
              <a:t>Has shown scalability to 768K cores.</a:t>
            </a:r>
          </a:p>
          <a:p>
            <a:pPr marL="342900" indent="-342900">
              <a:spcBef>
                <a:spcPts val="0"/>
              </a:spcBef>
              <a:buFont typeface="Arial" panose="05000000000000000000" pitchFamily="2" charset="2"/>
              <a:buChar char="•"/>
            </a:pPr>
            <a:r>
              <a:rPr lang="en-US" sz="2000" dirty="0"/>
              <a:t>Generates analysis and visualization appropriate data format.</a:t>
            </a:r>
          </a:p>
          <a:p>
            <a:pPr marL="342900" indent="-342900">
              <a:spcBef>
                <a:spcPts val="0"/>
              </a:spcBef>
              <a:buFont typeface="Arial" panose="05000000000000000000" pitchFamily="2" charset="2"/>
              <a:buChar char="•"/>
            </a:pPr>
            <a:r>
              <a:rPr lang="en-US" sz="2000" dirty="0"/>
              <a:t>Allows real-time monitoring of simulation.</a:t>
            </a:r>
          </a:p>
          <a:p>
            <a:pPr marL="342900" indent="-342900">
              <a:spcBef>
                <a:spcPts val="0"/>
              </a:spcBef>
              <a:buFont typeface="Arial" panose="05000000000000000000" pitchFamily="2" charset="2"/>
              <a:buChar char="•"/>
            </a:pPr>
            <a:r>
              <a:rPr lang="en-US" sz="2000" dirty="0"/>
              <a:t>Allows ROI based dumps. </a:t>
            </a:r>
          </a:p>
          <a:p>
            <a:pPr marL="342900" indent="-342900">
              <a:spcBef>
                <a:spcPts val="0"/>
              </a:spcBef>
              <a:buFont typeface="Arial" panose="05000000000000000000" pitchFamily="2" charset="2"/>
              <a:buChar char="•"/>
            </a:pPr>
            <a:r>
              <a:rPr lang="en-US" sz="2000" dirty="0"/>
              <a:t>Uses ZFP compression scheme. </a:t>
            </a:r>
          </a:p>
          <a:p>
            <a:pPr marL="342900" indent="-342900">
              <a:spcBef>
                <a:spcPts val="0"/>
              </a:spcBef>
              <a:buFont typeface="Arial" panose="05000000000000000000" pitchFamily="2" charset="2"/>
              <a:buChar char="•"/>
            </a:pPr>
            <a:r>
              <a:rPr lang="en-US" sz="2000" dirty="0"/>
              <a:t>Exposes lots of parameters and is tunable for specific machine needs</a:t>
            </a:r>
          </a:p>
          <a:p>
            <a:pPr marL="285750" indent="-285750">
              <a:spcBef>
                <a:spcPts val="0"/>
              </a:spcBef>
              <a:buChar char="•"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(Sidharth Kumar)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C3CD75-89D8-4B69-AFE9-DA090C986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 dirty="0"/>
              <a:t>Parallel IDX I/O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217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7098" y="395731"/>
            <a:ext cx="10972800" cy="587270"/>
          </a:xfrm>
        </p:spPr>
        <p:txBody>
          <a:bodyPr/>
          <a:lstStyle/>
          <a:p>
            <a:r>
              <a:rPr lang="en-US" dirty="0"/>
              <a:t>High Performance Parallel IO: PIDX on Cray/Intel DataWarp (burst buffers)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37098" y="1839476"/>
            <a:ext cx="7425342" cy="3959440"/>
          </a:xfrm>
        </p:spPr>
        <p:txBody>
          <a:bodyPr/>
          <a:lstStyle/>
          <a:p>
            <a:r>
              <a:rPr lang="en-US" u="sng" dirty="0"/>
              <a:t>Early access to Cray/Intel DataWarp on Shaheen II (KAUST)</a:t>
            </a:r>
          </a:p>
          <a:p>
            <a:r>
              <a:rPr lang="en-US" dirty="0"/>
              <a:t>Good scalability performance</a:t>
            </a:r>
            <a:br>
              <a:rPr lang="en-US" dirty="0"/>
            </a:br>
            <a:r>
              <a:rPr lang="en-US" dirty="0"/>
              <a:t>on both Burst Buffers and Luster filesystem</a:t>
            </a:r>
          </a:p>
          <a:p>
            <a:r>
              <a:rPr lang="en-US" dirty="0"/>
              <a:t>Presented in KAUST’s talks and tutorials: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Burst Buffer: From Alpha to Omega, tutorial for the early users on KAUST Burst Buffer, KAUST, 24 January 2017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BOF - Burst Buffers: Early Experiences and Outlook, 15 November 2016, SC16, </a:t>
            </a:r>
            <a:br>
              <a:rPr lang="en-US" sz="1600" dirty="0"/>
            </a:br>
            <a:r>
              <a:rPr lang="en-US" sz="1600" dirty="0"/>
              <a:t>Salt Lake City, USA</a:t>
            </a:r>
            <a:endParaRPr lang="en-US" dirty="0"/>
          </a:p>
          <a:p>
            <a:r>
              <a:rPr lang="en-US" dirty="0"/>
              <a:t>(Steve Petruzza, Sidharth Kumar)</a:t>
            </a:r>
          </a:p>
        </p:txBody>
      </p:sp>
      <p:pic>
        <p:nvPicPr>
          <p:cNvPr id="6" name="Picture 5" descr="Screen Shot 2017-12-06 at 15.26.2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28" y="2256165"/>
            <a:ext cx="4380319" cy="26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05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140235A-4953-40AD-B56E-E7DE60F65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19" y="73785"/>
            <a:ext cx="2543175" cy="26384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2FEA46-9AFD-4E10-BFE9-9F726B414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6BE6FE-D526-4DB3-8CCB-B8504C1A2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234" y="1434584"/>
            <a:ext cx="5732152" cy="5264256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1200"/>
              </a:spcBef>
            </a:pPr>
            <a:r>
              <a:rPr lang="en-US" u="sng" dirty="0"/>
              <a:t>Brain Initiative</a:t>
            </a:r>
          </a:p>
          <a:p>
            <a:pPr>
              <a:spcBef>
                <a:spcPts val="1200"/>
              </a:spcBef>
            </a:pPr>
            <a:r>
              <a:rPr lang="en-US" dirty="0"/>
              <a:t>Early prototypes using OSPRay:</a:t>
            </a:r>
            <a:endParaRPr lang="en-US" dirty="0">
              <a:solidFill>
                <a:schemeClr val="tx1"/>
              </a:solidFill>
            </a:endParaRPr>
          </a:p>
          <a:p>
            <a:pPr marL="643255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Room-scale model viewer </a:t>
            </a:r>
            <a:br>
              <a:rPr lang="en-US" sz="2100" dirty="0"/>
            </a:br>
            <a:r>
              <a:rPr lang="en-US" sz="2100" dirty="0"/>
              <a:t>– load small models and walk around them</a:t>
            </a:r>
          </a:p>
          <a:p>
            <a:pPr marL="643255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Seated 360 viewer – render 360 panorama of the scene and display in VR</a:t>
            </a:r>
          </a:p>
          <a:p>
            <a:pPr>
              <a:spcBef>
                <a:spcPts val="1200"/>
              </a:spcBef>
            </a:pPr>
            <a:r>
              <a:rPr lang="en-US" dirty="0"/>
              <a:t>Potential for ray tracing to be effective rendering method for VR</a:t>
            </a:r>
          </a:p>
          <a:p>
            <a:pPr marL="643255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Foveated rendering</a:t>
            </a:r>
          </a:p>
          <a:p>
            <a:pPr marL="643255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Render samples asynchronously &amp; reproject</a:t>
            </a:r>
          </a:p>
          <a:p>
            <a:pPr>
              <a:spcBef>
                <a:spcPts val="1200"/>
              </a:spcBef>
            </a:pPr>
            <a:r>
              <a:rPr lang="en-US" dirty="0"/>
              <a:t>(Will Usher, Pavol Klacansky)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E50DFB-3217-4E39-A7D6-2AEAB189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56" y="119021"/>
            <a:ext cx="10972800" cy="540087"/>
          </a:xfrm>
        </p:spPr>
        <p:txBody>
          <a:bodyPr/>
          <a:lstStyle/>
          <a:p>
            <a:r>
              <a:rPr lang="en-US" dirty="0"/>
              <a:t>Ray Tracing for </a:t>
            </a:r>
            <a:br>
              <a:rPr lang="en-US" dirty="0"/>
            </a:br>
            <a:r>
              <a:rPr lang="en-US" dirty="0"/>
              <a:t>Virtual Reality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EEC3F-FBCF-44C4-A4AF-AE611BEB62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19" y="3429000"/>
            <a:ext cx="5538316" cy="2769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B9ECC5-9F40-44FC-B3AD-A793A41B1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723" y="668241"/>
            <a:ext cx="2632667" cy="2632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1559" t="9474" b="13354"/>
          <a:stretch/>
        </p:blipFill>
        <p:spPr>
          <a:xfrm>
            <a:off x="7443989" y="22016"/>
            <a:ext cx="4748012" cy="334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93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4EA168-649D-4305-9833-EE1BCE7D4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64" r="100000">
                        <a14:foregroundMark x1="95272" y1="15478" x2="96690" y2="28174"/>
                        <a14:foregroundMark x1="95981" y1="6261" x2="97991" y2="8870"/>
                        <a14:backgroundMark x1="98582" y1="1913" x2="99054" y2="3478"/>
                        <a14:backgroundMark x1="97754" y1="96174" x2="99054" y2="93565"/>
                        <a14:backgroundMark x1="41726" y1="88696" x2="44326" y2="91304"/>
                        <a14:backgroundMark x1="71631" y1="93217" x2="76241" y2="98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701" y="3404721"/>
            <a:ext cx="4346299" cy="29511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E1DBCE-F696-4641-9B18-97B0A3532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0FFEAA-25E8-48C1-B157-9D0064A6E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Synergistic Projects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4020E-E897-4BEC-9F45-97FAD2E764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1849" y="1081203"/>
            <a:ext cx="8584253" cy="45677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b="1" dirty="0"/>
              <a:t>CEDMAV: UofU Center for Extreme Data Management Analysis and Visualization  (director </a:t>
            </a:r>
            <a:r>
              <a:rPr lang="en-US" sz="1800" dirty="0"/>
              <a:t>Valerio Pascucci): vis, IO, HPC, and analysis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ViSUS: disk-out-of-core streaming visualization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Topological analysis (i.e., massively thread-parallel Morse-Smale complexes on KNL)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PIDX IO infrastructure (Sidharth Kumar, Steve Petruzza)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Uintah: </a:t>
            </a:r>
            <a:r>
              <a:rPr lang="en-US" sz="1800" dirty="0"/>
              <a:t>DOE PSAAP II efficient coal boiler simulation (Phil Smith, Utah ICSE) and DOE INCITE computational awards (Martin Berzins)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350M hours for 2016 — the largest single open-science computational </a:t>
            </a:r>
            <a:br>
              <a:rPr lang="en-US" sz="1600" b="1" dirty="0"/>
            </a:br>
            <a:r>
              <a:rPr lang="en-US" sz="1600" b="1" dirty="0"/>
              <a:t>effort in the nation -extended to 430M hours focus now on DOE A21 exascale via early science program award.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Students: John Holmen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NEPTUNE: </a:t>
            </a:r>
            <a:r>
              <a:rPr lang="en-US" sz="1800" dirty="0"/>
              <a:t>OpenMP Optimization of Navy NWP codes (Martin Berzins)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Readiness for exascale via OpenMP and algorithmic improvements for KNL and beyond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Students: T.A.J. Ouermi (“TAJO”)</a:t>
            </a:r>
          </a:p>
          <a:p>
            <a:pPr>
              <a:spcBef>
                <a:spcPts val="600"/>
              </a:spcBef>
            </a:pPr>
            <a:r>
              <a:rPr lang="en-US" sz="1800" b="1" dirty="0"/>
              <a:t>ALCF-Intel-Vis </a:t>
            </a:r>
            <a:r>
              <a:rPr lang="en-US" sz="1800" dirty="0"/>
              <a:t>Collaboration with Argonne National Laboratory: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Mike Papka (director of ALCF), Joe Insley (ALCF vis lead), Silvio Rizzi (ALCF vis staff)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8A4C0-9F9B-4DDA-91BD-7ECF8D979F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102" y="451431"/>
            <a:ext cx="2622525" cy="29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75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37219-2F23-47DC-996A-F225DAC4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7C056-1F64-40D6-9D9E-8188265E2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34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D93EC4-F2A9-4270-9B76-88F99F4E7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1AB6F1-9DCD-4A99-AFAF-DAA056485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15" y="109143"/>
            <a:ext cx="10972800" cy="587270"/>
          </a:xfrm>
        </p:spPr>
        <p:txBody>
          <a:bodyPr/>
          <a:lstStyle/>
          <a:p>
            <a:r>
              <a:rPr lang="en-US" dirty="0"/>
              <a:t>Published Papers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727F6-99F5-4783-9730-A41AAFCF26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6349" y="741559"/>
            <a:ext cx="11704716" cy="4567767"/>
          </a:xfrm>
        </p:spPr>
        <p:txBody>
          <a:bodyPr vert="horz" lIns="0" tIns="0" rIns="0" bIns="0" rtlCol="0" anchor="t">
            <a:noAutofit/>
          </a:bodyPr>
          <a:lstStyle/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W. Usher, J. Amstutz, C. Brownlee, A. Knoll, I. Wald. Progressive CPU Volume Rendering with Sample Accumulation. </a:t>
            </a:r>
            <a:r>
              <a:rPr lang="en-US" sz="2000" i="1" dirty="0"/>
              <a:t>Eurographics Symp. on Parallel Graphics and Visualization  (</a:t>
            </a:r>
            <a:r>
              <a:rPr lang="en-US" sz="2000" b="1" i="1" dirty="0">
                <a:solidFill>
                  <a:schemeClr val="accent4"/>
                </a:solidFill>
              </a:rPr>
              <a:t>EGPGV </a:t>
            </a:r>
            <a:r>
              <a:rPr lang="en-US" sz="2000" b="1" dirty="0">
                <a:solidFill>
                  <a:schemeClr val="accent4"/>
                </a:solidFill>
              </a:rPr>
              <a:t>2017</a:t>
            </a:r>
            <a:r>
              <a:rPr lang="en-US" sz="2000" dirty="0"/>
              <a:t>)</a:t>
            </a:r>
            <a:r>
              <a:rPr lang="en-US" sz="2000" i="1" dirty="0"/>
              <a:t>.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W. Usher, P. Klacansky, F. Federer, P.-T. Bremer, A. Knoll, J. Yarch, A. Angelucci, Valerio Pascucci. A Virtual Reality Visualization Tool for Neuron Tracing. </a:t>
            </a:r>
            <a:r>
              <a:rPr lang="en-US" sz="2000" b="1" i="1" dirty="0">
                <a:solidFill>
                  <a:schemeClr val="accent4"/>
                </a:solidFill>
              </a:rPr>
              <a:t>IEEE TVCG 2018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T.A.J. Ouermi, A. Knoll, R. M. Kirby, M. Berzins. OpenMP 4 Fortran Modernization of WSM6 for KNL. </a:t>
            </a:r>
            <a:r>
              <a:rPr lang="en-US" sz="2000" i="1" dirty="0"/>
              <a:t>In Proceedings of </a:t>
            </a:r>
            <a:r>
              <a:rPr lang="en-US" sz="2000" b="1" i="1" dirty="0">
                <a:solidFill>
                  <a:schemeClr val="accent4"/>
                </a:solidFill>
              </a:rPr>
              <a:t>PEARC17</a:t>
            </a:r>
            <a:r>
              <a:rPr lang="en-US" sz="2000" i="1" dirty="0"/>
              <a:t>, New Orleans, LA, USA, </a:t>
            </a:r>
            <a:r>
              <a:rPr lang="en-US" sz="2000" dirty="0"/>
              <a:t>2017</a:t>
            </a:r>
            <a:r>
              <a:rPr lang="en-US" sz="2000" i="1" dirty="0"/>
              <a:t>.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J. K. Holmen, A. Humphrey, D. Sunderland, and M. Berzins. Improving Uintah’s Scalability Through the Use of Portable Kokkos-Based Data Parallel Tasks. </a:t>
            </a:r>
            <a:r>
              <a:rPr lang="en-US" sz="2000" i="1" dirty="0"/>
              <a:t>In Proc. of </a:t>
            </a:r>
            <a:r>
              <a:rPr lang="en-US" sz="2000" b="1" i="1" dirty="0">
                <a:solidFill>
                  <a:schemeClr val="accent4"/>
                </a:solidFill>
              </a:rPr>
              <a:t>PEARC17</a:t>
            </a:r>
            <a:r>
              <a:rPr lang="en-US" sz="2000" i="1" dirty="0"/>
              <a:t>, New Orleans, </a:t>
            </a:r>
            <a:r>
              <a:rPr lang="en-US" sz="2000" dirty="0"/>
              <a:t>2017</a:t>
            </a:r>
            <a:r>
              <a:rPr lang="en-US" sz="2000" i="1" dirty="0"/>
              <a:t>.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T. A.J. Ouermi, Aaron Knoll, Robert M. Kirby, Martin Berzins. </a:t>
            </a:r>
            <a:r>
              <a:rPr lang="en-US" sz="2000" i="1" dirty="0"/>
              <a:t>Optimization Strategies for WSM6 on Intel Micro-architectures. </a:t>
            </a:r>
            <a:r>
              <a:rPr lang="en-US" sz="2000" b="1" dirty="0">
                <a:solidFill>
                  <a:schemeClr val="accent4"/>
                </a:solidFill>
              </a:rPr>
              <a:t>CANDAR</a:t>
            </a:r>
            <a:r>
              <a:rPr lang="en-US" sz="2000" dirty="0"/>
              <a:t> workshop, Japan November 2017.  </a:t>
            </a:r>
            <a:r>
              <a:rPr lang="en-US" sz="2000" b="1" dirty="0"/>
              <a:t>Best Paper Award.</a:t>
            </a:r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Steve Petruzza, Aniketh Venkat, Attila Gyulassy, Giorgio Scorzelli, Frederick Federer, Allessandra Angelucci, Valerio Pascucci, Peer-Timo Bremer. </a:t>
            </a:r>
            <a:r>
              <a:rPr lang="en-US" sz="2000" i="1" dirty="0"/>
              <a:t>ISAVS: Interactive Scalable Analysis and Visualization System. </a:t>
            </a:r>
            <a:r>
              <a:rPr lang="en-US" sz="2000" b="1" dirty="0">
                <a:solidFill>
                  <a:schemeClr val="accent4"/>
                </a:solidFill>
              </a:rPr>
              <a:t>ACM SIGGRAPH Asia 2017 </a:t>
            </a:r>
            <a:r>
              <a:rPr lang="en-US" sz="2000" dirty="0"/>
              <a:t>Symposium on Visualization.</a:t>
            </a:r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Ingo Wald, Carson Brownlee, Will Usher, Aaron Knoll. </a:t>
            </a:r>
            <a:r>
              <a:rPr lang="en-US" sz="2000" i="1" dirty="0"/>
              <a:t>CPU Volume Rendering of Adaptive Mesh Refinement Data</a:t>
            </a:r>
            <a:r>
              <a:rPr lang="en-US" sz="2000" dirty="0"/>
              <a:t>.</a:t>
            </a:r>
            <a:r>
              <a:rPr lang="en-US" sz="2000" i="1" dirty="0"/>
              <a:t> </a:t>
            </a:r>
            <a:r>
              <a:rPr lang="en-US" sz="2000" b="1" dirty="0">
                <a:solidFill>
                  <a:schemeClr val="accent4"/>
                </a:solidFill>
              </a:rPr>
              <a:t>ACM SIGGRAPH Asia 2017 </a:t>
            </a:r>
            <a:r>
              <a:rPr lang="en-US" sz="2000" dirty="0"/>
              <a:t>Symposium on Visualization.</a:t>
            </a:r>
          </a:p>
          <a:p>
            <a:pPr marL="228600" lvl="0" indent="-2286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S. Kumar, D. Hoang, S. Petruzza, J. Edwards, V. Pascucci. Reducing network congestion and synchronization overhead during aggregation of hierarchical data. </a:t>
            </a:r>
            <a:r>
              <a:rPr lang="en-US" sz="2000" i="1" dirty="0"/>
              <a:t>Proc. of the IEEE International Conference on High Performance Computing, Data, and Analytics (</a:t>
            </a:r>
            <a:r>
              <a:rPr lang="en-US" sz="2000" b="1" i="1" dirty="0">
                <a:solidFill>
                  <a:schemeClr val="accent4"/>
                </a:solidFill>
              </a:rPr>
              <a:t>HiPC 2017</a:t>
            </a:r>
            <a:r>
              <a:rPr lang="en-US" sz="2000" i="1" dirty="0"/>
              <a:t>), Jaipur (India).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4057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D0F5C-38CF-4529-9192-A7CB4350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C770C8-0B8F-4F0A-A6FD-052A0967A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Progressive CPU Volume Rendering with Sample Accumulation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81C65-0754-4321-B517-5D8BDE0D1C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7487" y="1604439"/>
            <a:ext cx="6542907" cy="4567767"/>
          </a:xfrm>
        </p:spPr>
        <p:txBody>
          <a:bodyPr/>
          <a:lstStyle/>
          <a:p>
            <a:r>
              <a:rPr lang="en-US" dirty="0"/>
              <a:t>Object-space progressive volume rendering</a:t>
            </a:r>
          </a:p>
          <a:p>
            <a:r>
              <a:rPr lang="en-US" dirty="0"/>
              <a:t>Defer computation of samples until you need them</a:t>
            </a:r>
          </a:p>
          <a:p>
            <a:r>
              <a:rPr lang="en-US" dirty="0"/>
              <a:t>	CPU/KNL with large memory</a:t>
            </a:r>
          </a:p>
          <a:p>
            <a:r>
              <a:rPr lang="en-US" dirty="0"/>
              <a:t>	CPU/KNL clusters</a:t>
            </a:r>
          </a:p>
          <a:p>
            <a:r>
              <a:rPr lang="en-US" dirty="0"/>
              <a:t>Great for interactive viewing of massive volume data expensive</a:t>
            </a:r>
            <a:r>
              <a:rPr lang="fr-FR" dirty="0"/>
              <a:t> computational kernels (RBFs, etc.)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3E4FF-38C9-475D-B6DB-8D878730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385" y="1233376"/>
            <a:ext cx="4113488" cy="50214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D2EE39-C4DA-4ECC-A942-893928597C71}"/>
              </a:ext>
            </a:extLst>
          </p:cNvPr>
          <p:cNvSpPr/>
          <p:nvPr/>
        </p:nvSpPr>
        <p:spPr>
          <a:xfrm>
            <a:off x="607484" y="6362556"/>
            <a:ext cx="9438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Will Usher, Jefferson Amstutz, Carson Brownlee, Aaron Knoll, Ingo Wald. Progressive CPU Volume Rendering with Sample Accumulation. </a:t>
            </a:r>
            <a:r>
              <a:rPr lang="en-US" sz="1200" i="1" dirty="0">
                <a:solidFill>
                  <a:schemeClr val="bg1"/>
                </a:solidFill>
              </a:rPr>
              <a:t>Eurographics Symposium on Parallel Graphics and Visualization (EGPGV) </a:t>
            </a:r>
            <a:r>
              <a:rPr lang="en-US" sz="1200" dirty="0">
                <a:solidFill>
                  <a:schemeClr val="bg1"/>
                </a:solidFill>
              </a:rPr>
              <a:t>2017</a:t>
            </a:r>
            <a:r>
              <a:rPr lang="en-US" sz="1200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7581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D0F5C-38CF-4529-9192-A7CB4350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C770C8-0B8F-4F0A-A6FD-052A0967A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Virtual Reality Visualization Tool for Neuron Tracing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81C65-0754-4321-B517-5D8BDE0D1C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7487" y="1604439"/>
            <a:ext cx="6542907" cy="4567767"/>
          </a:xfrm>
        </p:spPr>
        <p:txBody>
          <a:bodyPr/>
          <a:lstStyle/>
          <a:p>
            <a:r>
              <a:rPr lang="en-US" dirty="0"/>
              <a:t>Application &amp; design study exploring how VR can be used to for manual neuron tracing in connectomics</a:t>
            </a:r>
          </a:p>
          <a:p>
            <a:r>
              <a:rPr lang="en-US" dirty="0"/>
              <a:t>Uses GPU raycasting of small subregion of data combined with out of core streaming of IDX data format to meet VR performance requirements</a:t>
            </a:r>
          </a:p>
          <a:p>
            <a:r>
              <a:rPr lang="en-US" dirty="0"/>
              <a:t>Can we use OSPRay or Embree for ray traced VR?</a:t>
            </a:r>
          </a:p>
          <a:p>
            <a:r>
              <a:rPr lang="en-US" dirty="0"/>
              <a:t>	Benefits: Easier to sample adaptively for foveated rendering, correct distorted rendering</a:t>
            </a:r>
          </a:p>
          <a:p>
            <a:r>
              <a:rPr lang="en-US" dirty="0"/>
              <a:t>	Challenges: Performance?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D2EE39-C4DA-4ECC-A942-893928597C71}"/>
              </a:ext>
            </a:extLst>
          </p:cNvPr>
          <p:cNvSpPr/>
          <p:nvPr/>
        </p:nvSpPr>
        <p:spPr>
          <a:xfrm>
            <a:off x="607484" y="6362556"/>
            <a:ext cx="7350987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Will Usher, Pavol Klacansky, Frederick Federer, Peer-Timo Bremer, Aaron Knoll, Jeff Yarch, Alessandra Angelucci, Valerio Pascucci. A Virtual Reality Visualization Tool for Neuron Tracing. </a:t>
            </a:r>
            <a:r>
              <a:rPr lang="en-US" sz="1200" i="1" dirty="0">
                <a:solidFill>
                  <a:schemeClr val="bg1"/>
                </a:solidFill>
              </a:rPr>
              <a:t>IEEE TVCG </a:t>
            </a:r>
            <a:r>
              <a:rPr lang="en-US" sz="1200" dirty="0">
                <a:solidFill>
                  <a:schemeClr val="bg1"/>
                </a:solidFill>
              </a:rPr>
              <a:t>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B6A6C-F931-40A0-8359-28982CA5D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006" y="1045029"/>
            <a:ext cx="4053370" cy="52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08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D0F5C-38CF-4529-9192-A7CB4350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34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C770C8-0B8F-4F0A-A6FD-052A0967A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Volume Rendering of Adaptive Mesh Refinement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81C65-0754-4321-B517-5D8BDE0D1C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7487" y="1604439"/>
            <a:ext cx="6542907" cy="4567767"/>
          </a:xfrm>
        </p:spPr>
        <p:txBody>
          <a:bodyPr/>
          <a:lstStyle/>
          <a:p>
            <a:r>
              <a:rPr lang="en-US" dirty="0"/>
              <a:t>Presents comprehensive solution for raycasting AMR data efficiently</a:t>
            </a:r>
          </a:p>
          <a:p>
            <a:r>
              <a:rPr lang="en-US" dirty="0"/>
              <a:t>Compelling performance for large datasets, compared to previous GPU approaches</a:t>
            </a:r>
          </a:p>
          <a:p>
            <a:r>
              <a:rPr lang="en-US" dirty="0"/>
              <a:t>Implemented in OSPRay and released publicly in 1.4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D2EE39-C4DA-4ECC-A942-893928597C71}"/>
              </a:ext>
            </a:extLst>
          </p:cNvPr>
          <p:cNvSpPr/>
          <p:nvPr/>
        </p:nvSpPr>
        <p:spPr>
          <a:xfrm>
            <a:off x="607484" y="6362556"/>
            <a:ext cx="7350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Ingo Wald, Carson Brownlee, Will Usher, Aaron Knoll. </a:t>
            </a:r>
            <a:r>
              <a:rPr lang="en-US" sz="1200" i="1" dirty="0">
                <a:solidFill>
                  <a:schemeClr val="bg1"/>
                </a:solidFill>
              </a:rPr>
              <a:t>CPU Volume Rendering of Adaptive Mesh Refinement Data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ACM SIGGRAPH Asia 2017 Symposium on Visualization.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009065-24B9-4778-B68A-0E584B35F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097" y="1097504"/>
            <a:ext cx="3994905" cy="516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87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35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841" y="357757"/>
            <a:ext cx="10972800" cy="587270"/>
          </a:xfrm>
        </p:spPr>
        <p:txBody>
          <a:bodyPr/>
          <a:lstStyle/>
          <a:p>
            <a:r>
              <a:rPr lang="en-US" sz="4000" dirty="0"/>
              <a:t>ISAVS: Interactive Scalable Analysis and Visualization System</a:t>
            </a:r>
            <a:endParaRPr lang="zh-CN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404" t="375" r="12114" b="5441"/>
          <a:stretch/>
        </p:blipFill>
        <p:spPr>
          <a:xfrm>
            <a:off x="4661299" y="3524784"/>
            <a:ext cx="3026467" cy="2606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10"/>
          <p:cNvSpPr txBox="1">
            <a:spLocks/>
          </p:cNvSpPr>
          <p:nvPr/>
        </p:nvSpPr>
        <p:spPr>
          <a:xfrm>
            <a:off x="188642" y="1931926"/>
            <a:ext cx="7458591" cy="4228622"/>
          </a:xfrm>
          <a:prstGeom prst="rect">
            <a:avLst/>
          </a:prstGeom>
        </p:spPr>
        <p:txBody>
          <a:bodyPr/>
          <a:lstStyle>
            <a:lvl1pPr marL="0" indent="0" algn="l" defTabSz="60955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44" indent="-300544" algn="l" defTabSz="609555" rtl="0" eaLnBrk="1" latinLnBrk="0" hangingPunct="1">
              <a:spcBef>
                <a:spcPts val="1600"/>
              </a:spcBef>
              <a:buFont typeface="Wingdings" charset="2"/>
              <a:buChar char="§"/>
              <a:defRPr sz="2133" kern="1200" baseline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44" indent="-304778" algn="l" defTabSz="609555" rtl="0" eaLnBrk="1" latinLnBrk="0" hangingPunct="1">
              <a:spcBef>
                <a:spcPts val="1067"/>
              </a:spcBef>
              <a:buFont typeface="Intel Clear" panose="020B0604020203020204" pitchFamily="34" charset="0"/>
              <a:buChar char="–"/>
              <a:defRPr sz="2133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186" indent="-304778" algn="l" defTabSz="609555" rtl="0" eaLnBrk="1" latinLnBrk="0" hangingPunct="1">
              <a:spcBef>
                <a:spcPct val="20000"/>
              </a:spcBef>
              <a:buFont typeface="Arial"/>
              <a:buChar char="–"/>
              <a:defRPr sz="1867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819" indent="-304778" algn="l" defTabSz="60955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867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54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/>
              <a:t>End-to-end system for data movement analysis and visualization</a:t>
            </a:r>
          </a:p>
          <a:p>
            <a:pPr marL="342900" indent="-342900">
              <a:buFont typeface="Arial"/>
              <a:buChar char="•"/>
            </a:pPr>
            <a:r>
              <a:rPr lang="en-US" altLang="zh-CN" dirty="0"/>
              <a:t>New task based abstraction using a new EDSL</a:t>
            </a:r>
          </a:p>
          <a:p>
            <a:pPr marL="643444" lvl="1" indent="-342900">
              <a:buFont typeface="Arial"/>
              <a:buChar char="•"/>
            </a:pPr>
            <a:r>
              <a:rPr lang="en-US" altLang="zh-CN" dirty="0"/>
              <a:t>Scale your application from</a:t>
            </a:r>
            <a:br>
              <a:rPr lang="en-US" altLang="zh-CN" dirty="0"/>
            </a:br>
            <a:r>
              <a:rPr lang="en-US" altLang="zh-CN" dirty="0"/>
              <a:t>a commodity PC </a:t>
            </a:r>
            <a:br>
              <a:rPr lang="en-US" altLang="zh-CN" dirty="0"/>
            </a:br>
            <a:r>
              <a:rPr lang="en-US" altLang="zh-CN" dirty="0"/>
              <a:t>(for interactive analysis)</a:t>
            </a:r>
            <a:br>
              <a:rPr lang="en-US" altLang="zh-CN" dirty="0"/>
            </a:br>
            <a:r>
              <a:rPr lang="en-US" altLang="zh-CN" dirty="0"/>
              <a:t>to HPC systems</a:t>
            </a:r>
          </a:p>
          <a:p>
            <a:pPr marL="643444" lvl="1" indent="-342900">
              <a:buFont typeface="Arial"/>
              <a:buChar char="•"/>
            </a:pPr>
            <a:r>
              <a:rPr lang="en-US" altLang="zh-CN" dirty="0"/>
              <a:t>Brain data analysis and </a:t>
            </a:r>
            <a:br>
              <a:rPr lang="en-US" altLang="zh-CN" dirty="0"/>
            </a:br>
            <a:r>
              <a:rPr lang="en-US" altLang="zh-CN" dirty="0"/>
              <a:t>visualization use cases</a:t>
            </a:r>
          </a:p>
          <a:p>
            <a:pPr marL="342900" indent="-342900">
              <a:buFont typeface="Arial"/>
              <a:buChar char="•"/>
            </a:pPr>
            <a:endParaRPr lang="zh-CN" altLang="en-US"/>
          </a:p>
        </p:txBody>
      </p:sp>
      <p:pic>
        <p:nvPicPr>
          <p:cNvPr id="4" name="Picture 3" descr="Screen Shot 2017-12-06 at 14.54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796" y="1188878"/>
            <a:ext cx="4113450" cy="4944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A7A228-7156-45BB-B476-0071FC5E9EEE}"/>
              </a:ext>
            </a:extLst>
          </p:cNvPr>
          <p:cNvSpPr/>
          <p:nvPr/>
        </p:nvSpPr>
        <p:spPr>
          <a:xfrm>
            <a:off x="607483" y="6362556"/>
            <a:ext cx="98308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Steve Petruzza, Aniketh Venkat, Attila Gyulassy, Giorgio Scorzelli, Frederick Federer, Allessandra Angelucci, Valerio Pascucci, Peer-Timo Bremer. </a:t>
            </a:r>
            <a:r>
              <a:rPr lang="en-US" sz="1200" i="1" dirty="0">
                <a:solidFill>
                  <a:schemeClr val="bg1"/>
                </a:solidFill>
              </a:rPr>
              <a:t>ISAVS: Interactive Scalable Analysis and Visualization System. </a:t>
            </a:r>
            <a:r>
              <a:rPr lang="en-US" sz="1200" dirty="0">
                <a:solidFill>
                  <a:schemeClr val="bg1"/>
                </a:solidFill>
              </a:rPr>
              <a:t>ACM SIGGRAPH Asia 2017 Symposium on Visualization.</a:t>
            </a:r>
          </a:p>
        </p:txBody>
      </p:sp>
    </p:spTree>
    <p:extLst>
      <p:ext uri="{BB962C8B-B14F-4D97-AF65-F5344CB8AC3E}">
        <p14:creationId xmlns:p14="http://schemas.microsoft.com/office/powerpoint/2010/main" val="251958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1F339D-633D-47DE-8515-4FECA5F90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A3416-5DDA-4874-AF64-69A355965C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WSM6 – physics component of next generation Navy weather simulation code</a:t>
            </a:r>
          </a:p>
          <a:p>
            <a:r>
              <a:rPr lang="en-US" dirty="0"/>
              <a:t>Combination of multiple optimizations: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Code restructuring to enable thread and vector parallelism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Data reorganization with structures of arrays (SOA) to increase locality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Directive based vectorization with !$OMP SIMD</a:t>
            </a:r>
          </a:p>
          <a:p>
            <a:r>
              <a:rPr lang="en-US" b="1" dirty="0"/>
              <a:t>70x speed up over serial on KNL!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18A7D8-20A7-426F-AA02-24D0F643A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Strategies for WSM6 on KNL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F79F0-295E-4B0D-BCA4-83AF816457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10291" r="5972"/>
          <a:stretch/>
        </p:blipFill>
        <p:spPr>
          <a:xfrm>
            <a:off x="7413925" y="979715"/>
            <a:ext cx="3647552" cy="2539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46379C-3458-4490-BEC7-C3C082C6C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4" t="5111" r="7801" b="6141"/>
          <a:stretch/>
        </p:blipFill>
        <p:spPr>
          <a:xfrm>
            <a:off x="6747468" y="3456635"/>
            <a:ext cx="4980466" cy="2888901"/>
          </a:xfrm>
          <a:prstGeom prst="rect">
            <a:avLst/>
          </a:prstGeom>
        </p:spPr>
      </p:pic>
      <p:sp>
        <p:nvSpPr>
          <p:cNvPr id="8" name="Shape 185">
            <a:extLst>
              <a:ext uri="{FF2B5EF4-FFF2-40B4-BE49-F238E27FC236}">
                <a16:creationId xmlns:a16="http://schemas.microsoft.com/office/drawing/2014/main" id="{C9949BBD-56C4-442B-8082-F34ABD92B676}"/>
              </a:ext>
            </a:extLst>
          </p:cNvPr>
          <p:cNvSpPr/>
          <p:nvPr/>
        </p:nvSpPr>
        <p:spPr>
          <a:xfrm>
            <a:off x="8113185" y="6409899"/>
            <a:ext cx="2249032" cy="1726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</a:rPr>
              <a:t>Number of threads</a:t>
            </a:r>
          </a:p>
        </p:txBody>
      </p:sp>
      <p:sp>
        <p:nvSpPr>
          <p:cNvPr id="9" name="Shape 185">
            <a:extLst>
              <a:ext uri="{FF2B5EF4-FFF2-40B4-BE49-F238E27FC236}">
                <a16:creationId xmlns:a16="http://schemas.microsoft.com/office/drawing/2014/main" id="{7F7292BE-7077-4B9E-A477-1310DF2345AD}"/>
              </a:ext>
            </a:extLst>
          </p:cNvPr>
          <p:cNvSpPr/>
          <p:nvPr/>
        </p:nvSpPr>
        <p:spPr>
          <a:xfrm>
            <a:off x="5703722" y="5461282"/>
            <a:ext cx="1140487" cy="2494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Speed-up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083F98-A61D-471C-B1F7-758313A7D7CC}"/>
              </a:ext>
            </a:extLst>
          </p:cNvPr>
          <p:cNvSpPr/>
          <p:nvPr/>
        </p:nvSpPr>
        <p:spPr>
          <a:xfrm>
            <a:off x="607484" y="6362556"/>
            <a:ext cx="7350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T. A.J. Ouermi, Aaron Knoll, Robert M. Kirby, Martin Berzins. </a:t>
            </a:r>
            <a:r>
              <a:rPr lang="en-US" sz="1200" i="1" dirty="0">
                <a:solidFill>
                  <a:schemeClr val="bg1"/>
                </a:solidFill>
              </a:rPr>
              <a:t>Optimization Strategies for WSM6 on Intel Micro-architectures. </a:t>
            </a:r>
            <a:r>
              <a:rPr lang="en-US" sz="1200" dirty="0">
                <a:solidFill>
                  <a:schemeClr val="bg1"/>
                </a:solidFill>
              </a:rPr>
              <a:t>CANDAR workshop, Japan November 2017.  </a:t>
            </a:r>
            <a:r>
              <a:rPr lang="en-US" sz="1200" b="1" dirty="0">
                <a:solidFill>
                  <a:schemeClr val="bg1"/>
                </a:solidFill>
              </a:rPr>
              <a:t>Best Paper Award.</a:t>
            </a:r>
          </a:p>
        </p:txBody>
      </p:sp>
    </p:spTree>
    <p:extLst>
      <p:ext uri="{BB962C8B-B14F-4D97-AF65-F5344CB8AC3E}">
        <p14:creationId xmlns:p14="http://schemas.microsoft.com/office/powerpoint/2010/main" val="3760138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D0F5C-38CF-4529-9192-A7CB4350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37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C770C8-0B8F-4F0A-A6FD-052A0967A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OpenMP 4 Fortran Modernization of WSM6 for KNL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81C65-0754-4321-B517-5D8BDE0D1C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7487" y="1604439"/>
            <a:ext cx="6542907" cy="4567767"/>
          </a:xfrm>
        </p:spPr>
        <p:txBody>
          <a:bodyPr/>
          <a:lstStyle/>
          <a:p>
            <a:r>
              <a:rPr lang="en-US" dirty="0"/>
              <a:t>Shows that even naive, “low-level” OpenMP approaches can dramatically speed up complex NWP codes (in Fortran)</a:t>
            </a:r>
          </a:p>
          <a:p>
            <a:r>
              <a:rPr lang="en-US" dirty="0"/>
              <a:t>!$OMP SIMD directives work (with conditionals, function calls)</a:t>
            </a:r>
          </a:p>
          <a:p>
            <a:r>
              <a:rPr lang="en-US" dirty="0"/>
              <a:t>Parallel sections have 57x speedup over serial on KNL, for a heavily memory-bound code!</a:t>
            </a:r>
          </a:p>
          <a:p>
            <a:r>
              <a:rPr lang="en-US" dirty="0"/>
              <a:t>Can similar approaches work in C++ (OSPRay tsimd?)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D2EE39-C4DA-4ECC-A942-893928597C71}"/>
              </a:ext>
            </a:extLst>
          </p:cNvPr>
          <p:cNvSpPr/>
          <p:nvPr/>
        </p:nvSpPr>
        <p:spPr>
          <a:xfrm>
            <a:off x="607484" y="6362556"/>
            <a:ext cx="7350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T.A.J. Ouermi, Aaron Knoll, Robert M. Kirby, and Martin Berzins. OpenMP 4 Fortran Modernization of WSM6 for KNL. </a:t>
            </a:r>
            <a:r>
              <a:rPr lang="en-US" sz="1200" i="1" dirty="0">
                <a:solidFill>
                  <a:schemeClr val="bg1"/>
                </a:solidFill>
              </a:rPr>
              <a:t>In Proceedings of PEARC17, New Orleans, LA, USA, </a:t>
            </a:r>
            <a:r>
              <a:rPr lang="en-US" sz="1200" dirty="0">
                <a:solidFill>
                  <a:schemeClr val="bg1"/>
                </a:solidFill>
              </a:rPr>
              <a:t>2017</a:t>
            </a:r>
            <a:r>
              <a:rPr lang="en-US" sz="1200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34225E-EB3B-497F-BF42-DEAA34A2A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988"/>
          <a:stretch/>
        </p:blipFill>
        <p:spPr>
          <a:xfrm>
            <a:off x="7341514" y="1206795"/>
            <a:ext cx="4032740" cy="2681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15EBE0-BFB2-432A-8F25-90AED5708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514" y="3991003"/>
            <a:ext cx="4032740" cy="21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00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D0F5C-38CF-4529-9192-A7CB4350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38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C770C8-0B8F-4F0A-A6FD-052A0967A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Uintah’s Scalability Through the Use of Portable Kokkos-Based Data Parallel Tasks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81C65-0754-4321-B517-5D8BDE0D1C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7487" y="1604439"/>
            <a:ext cx="6542907" cy="4567767"/>
          </a:xfrm>
        </p:spPr>
        <p:txBody>
          <a:bodyPr/>
          <a:lstStyle/>
          <a:p>
            <a:r>
              <a:rPr lang="en-US" dirty="0"/>
              <a:t>Work from John Holmen on Uintah thread scalability</a:t>
            </a:r>
          </a:p>
          <a:p>
            <a:r>
              <a:rPr lang="en-US" dirty="0"/>
              <a:t>	RMCRT: radiation transport, a ray tracing code for future CFD computations in Uintah</a:t>
            </a:r>
          </a:p>
          <a:p>
            <a:r>
              <a:rPr lang="en-US" dirty="0"/>
              <a:t>Uses Kokkos for platform portability, mapping data to KNL architecture through built-in operators.</a:t>
            </a:r>
          </a:p>
          <a:p>
            <a:r>
              <a:rPr lang="en-US" dirty="0"/>
              <a:t>Stampede KNLs show encouraging performance at scale vs Titan GPUs.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D2EE39-C4DA-4ECC-A942-893928597C71}"/>
              </a:ext>
            </a:extLst>
          </p:cNvPr>
          <p:cNvSpPr/>
          <p:nvPr/>
        </p:nvSpPr>
        <p:spPr>
          <a:xfrm>
            <a:off x="607484" y="6362556"/>
            <a:ext cx="9064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J. K. Holmen, A. Humphrey, D. Sunderland, and M. Berzins. Improving Uintah’s Scalability Through the Use of Portable Kokkos-Based Data Parallel Tasks. </a:t>
            </a:r>
            <a:r>
              <a:rPr lang="en-US" sz="1200" i="1" dirty="0">
                <a:solidFill>
                  <a:schemeClr val="bg1"/>
                </a:solidFill>
              </a:rPr>
              <a:t>In Proceedings of PEARC17, New Orleans, LA, USA </a:t>
            </a:r>
            <a:r>
              <a:rPr lang="en-US" sz="1200" dirty="0">
                <a:solidFill>
                  <a:schemeClr val="bg1"/>
                </a:solidFill>
              </a:rPr>
              <a:t>2017</a:t>
            </a:r>
            <a:r>
              <a:rPr lang="en-US" sz="1200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8B05FE-E28B-4372-B1AF-3CAC49BB7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699"/>
          <a:stretch/>
        </p:blipFill>
        <p:spPr>
          <a:xfrm>
            <a:off x="7413768" y="1517149"/>
            <a:ext cx="3888232" cy="1954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688022-48DB-46BA-B2B3-FDD059E64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080" y="3509873"/>
            <a:ext cx="4277608" cy="279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96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39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3026" y="215028"/>
            <a:ext cx="10972800" cy="587270"/>
          </a:xfrm>
        </p:spPr>
        <p:txBody>
          <a:bodyPr/>
          <a:lstStyle/>
          <a:p>
            <a:r>
              <a:rPr lang="en-US" dirty="0"/>
              <a:t>Reducing network congestion and synchronization overhead during aggregation of hierarchical data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42" y="1604703"/>
            <a:ext cx="3634241" cy="4567237"/>
          </a:xfr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0981C65-0754-4321-B517-5D8BDE0D1CE8}"/>
              </a:ext>
            </a:extLst>
          </p:cNvPr>
          <p:cNvSpPr txBox="1">
            <a:spLocks/>
          </p:cNvSpPr>
          <p:nvPr/>
        </p:nvSpPr>
        <p:spPr>
          <a:xfrm>
            <a:off x="607487" y="1604439"/>
            <a:ext cx="6542907" cy="4567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09555" rtl="0" eaLnBrk="1" latinLnBrk="0" hangingPunct="1">
              <a:spcBef>
                <a:spcPts val="160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300544" indent="-300544" algn="l" defTabSz="609555" rtl="0" eaLnBrk="1" latinLnBrk="0" hangingPunct="1">
              <a:spcBef>
                <a:spcPts val="1600"/>
              </a:spcBef>
              <a:buFont typeface="Wingdings" charset="2"/>
              <a:buChar char="§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761944" indent="-304778" algn="l" defTabSz="609555" rtl="0" eaLnBrk="1" latinLnBrk="0" hangingPunct="1">
              <a:spcBef>
                <a:spcPts val="1067"/>
              </a:spcBef>
              <a:buFont typeface="Intel Clear" panose="020B0604020203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1293186" indent="-304778" algn="l" defTabSz="60955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758819" indent="-304778" algn="l" defTabSz="609555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867" kern="1200">
                <a:solidFill>
                  <a:schemeClr val="bg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335254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8" algn="l" defTabSz="60955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Char char="•"/>
            </a:pPr>
            <a:r>
              <a:rPr lang="en-US" dirty="0"/>
              <a:t>Topology-aware aggregation using indexing templates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Avoiding overheads of all-to-one aggregation with domain partitioning</a:t>
            </a:r>
          </a:p>
        </p:txBody>
      </p:sp>
      <p:pic>
        <p:nvPicPr>
          <p:cNvPr id="7" name="Picture 6" descr="Screen Shot 2017-10-15 at 16.46.4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29"/>
          <a:stretch/>
        </p:blipFill>
        <p:spPr>
          <a:xfrm>
            <a:off x="373026" y="3516249"/>
            <a:ext cx="3505913" cy="2655425"/>
          </a:xfrm>
          <a:prstGeom prst="rect">
            <a:avLst/>
          </a:prstGeom>
        </p:spPr>
      </p:pic>
      <p:pic>
        <p:nvPicPr>
          <p:cNvPr id="8" name="Picture 7" descr="Screen Shot 2017-10-15 at 16.46.4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6"/>
          <a:stretch/>
        </p:blipFill>
        <p:spPr>
          <a:xfrm>
            <a:off x="4113400" y="3516249"/>
            <a:ext cx="3447973" cy="26554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D2EE39-C4DA-4ECC-A942-893928597C71}"/>
              </a:ext>
            </a:extLst>
          </p:cNvPr>
          <p:cNvSpPr/>
          <p:nvPr/>
        </p:nvSpPr>
        <p:spPr>
          <a:xfrm>
            <a:off x="203446" y="6335976"/>
            <a:ext cx="8946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Sidharth Kumar, Duong Hoang, Steve Petruzza, John Edwards, Valerio Pascucci. Reducing network congestion and synchronization overhead during aggregation of hierarchical data. In proceeding of HiPC, Jaipur, India 2017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9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181" y="128337"/>
            <a:ext cx="5659624" cy="30487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6ED088-2CD6-48B6-BFD1-A698CF87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078545-0463-44D7-B7DA-695E966E6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07" y="400202"/>
            <a:ext cx="5828317" cy="587270"/>
          </a:xfrm>
        </p:spPr>
        <p:txBody>
          <a:bodyPr/>
          <a:lstStyle/>
          <a:p>
            <a:r>
              <a:rPr lang="en-US" dirty="0"/>
              <a:t>IPCC Hardware Resources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4CA1E7-3F52-42FE-A633-6D92EF6AB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613" y="3437228"/>
            <a:ext cx="3947110" cy="2672453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4163B28-1B02-43A1-A1A6-CA613FC589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5762" y="1430847"/>
            <a:ext cx="7164912" cy="45677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200" dirty="0"/>
              <a:t>2 Dual Socket Xeon E5: saturn5, titan4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Quad-socket Brickland-EX platform: fsm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	</a:t>
            </a:r>
            <a:r>
              <a:rPr lang="en-US" sz="1800" dirty="0"/>
              <a:t>4x Xeon E7 CPUs – 72 cores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	3TB RAM (thanks Micron!)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2 KNL DAP workstations: cthulhu, hastur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All resources with FastX for remote visualization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Four 4K 60” displays for high resolution vis, demos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Open to SCI, ANL, other collaborators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Thanks to Mark West, Darrell Black, Intel IDD</a:t>
            </a:r>
          </a:p>
          <a:p>
            <a:pPr>
              <a:spcBef>
                <a:spcPts val="600"/>
              </a:spcBef>
            </a:pPr>
            <a:endParaRPr lang="en-US" sz="2200" dirty="0"/>
          </a:p>
          <a:p>
            <a:pPr>
              <a:spcBef>
                <a:spcPts val="600"/>
              </a:spcBef>
            </a:pPr>
            <a:r>
              <a:rPr lang="en-US" sz="2200" dirty="0"/>
              <a:t>Holiday wish list for 2018: Quad-node KNL DAP, </a:t>
            </a:r>
            <a:br>
              <a:rPr lang="en-US" sz="2200" dirty="0"/>
            </a:br>
            <a:r>
              <a:rPr lang="en-US" sz="2200" dirty="0"/>
              <a:t>Skylake Xeon workstation</a:t>
            </a:r>
          </a:p>
        </p:txBody>
      </p:sp>
      <p:pic>
        <p:nvPicPr>
          <p:cNvPr id="20" name="Content Placeholder 8">
            <a:extLst>
              <a:ext uri="{FF2B5EF4-FFF2-40B4-BE49-F238E27FC236}">
                <a16:creationId xmlns:a16="http://schemas.microsoft.com/office/drawing/2014/main" id="{CB5F988A-E2F1-47AD-8C7F-5986A0C39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687" y="4252287"/>
            <a:ext cx="1654790" cy="20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47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C81DE1-F2D8-42EA-A8C0-31D57D32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Talks and Outreach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60379-2155-4F5C-8516-C95A4FA37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F9B199-086D-43BC-8546-7E5D7367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40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3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A98F26-91C6-41CE-AD3F-3BA41DE6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41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2EB2E4-983E-4B81-8B10-D091224E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8" y="64068"/>
            <a:ext cx="10972800" cy="587270"/>
          </a:xfrm>
        </p:spPr>
        <p:txBody>
          <a:bodyPr/>
          <a:lstStyle/>
          <a:p>
            <a:r>
              <a:rPr lang="en-US" dirty="0"/>
              <a:t>Talks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9E205-0ED2-46DD-8E2F-6E50A51636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5697" y="625485"/>
            <a:ext cx="11823324" cy="4567767"/>
          </a:xfrm>
        </p:spPr>
        <p:txBody>
          <a:bodyPr/>
          <a:lstStyle/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Will Usher presented the CPU particle rendering portion of the IEEE VIS17 tutorial “Interactive Visualization of Large Dynamic Particle Data” 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T.A.J. Ouermi presented on optimizing NEPTUNE code at the Fall 2017 IXPUG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Steve Petruzza presented on “High Performance I/O and streaming visualization of large scale data from scientific simulations” at the ISC Workshop on In Situ Visualization.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Steve Petruzza presented on “ISAVS: Interactive Scalable Analysis and Visualization System” at the SIGGASIA Symposium on Visualization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T.A.J. Ouermi presented on “Optimization Strategies for WSM6 on KNL” at CANDAR17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Valerio Pascucci, invited presentation at Salishan conference on “Extreme Data Management Analysis and </a:t>
            </a:r>
            <a:br>
              <a:rPr lang="en-US" sz="1800" dirty="0"/>
            </a:br>
            <a:r>
              <a:rPr lang="en-US" sz="1800" dirty="0"/>
              <a:t>Visualization for Exascale Supercomputers”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Valerio Pascucci, </a:t>
            </a:r>
            <a:r>
              <a:rPr lang="en-US" sz="1800" u="sng" dirty="0"/>
              <a:t>Keynote talk </a:t>
            </a:r>
            <a:r>
              <a:rPr lang="en-US" sz="1800" dirty="0"/>
              <a:t>at TopHPC 2017, Tehran “Extreme Data Management Analysis and Visualization for Exascale Supercomputers”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Valerio Pascucci, </a:t>
            </a:r>
            <a:r>
              <a:rPr lang="en-US" sz="1800" u="sng" dirty="0"/>
              <a:t>Keynote talk </a:t>
            </a:r>
            <a:r>
              <a:rPr lang="en-US" sz="1800" dirty="0"/>
              <a:t>at Geometry Understanding in Higher Dimensions, Paris 2017, “Interactive Visualization of High Dimensional Data Between Curse of Dimensionality and Failure of Intuition”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Valerio Pascucci, invited talk at Dagstuhl workshop 2017, “Observations on Scalable Topological Methods for Analysis and Visualization”</a:t>
            </a:r>
          </a:p>
          <a:p>
            <a:pPr lvl="1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Valerio Pascucci, invited talk at LANL summer school, “Interactive Visualization of High Dimensional Data Between Curse of Dimensionality and Failure of Intuition”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Will Usher, ISAV17 lightning talk on LAMMPS in situ integration with OSPRay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Will Usher, hands on OSPRay’s MPI distributed device features, as part of the in situ workshop at HPC DevCon17</a:t>
            </a:r>
          </a:p>
        </p:txBody>
      </p:sp>
    </p:spTree>
    <p:extLst>
      <p:ext uri="{BB962C8B-B14F-4D97-AF65-F5344CB8AC3E}">
        <p14:creationId xmlns:p14="http://schemas.microsoft.com/office/powerpoint/2010/main" val="37405210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45212B-F7EA-4DEC-9DEF-1DE83115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42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ABAEF5-8DD8-4D9B-A58F-A61B1BF8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476AC-6F30-4F74-8154-78119D33D4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Demos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Demos of molecular rendering at SC16, HPC DevCon16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Demos of in situ LAMMPS rendering with ANL at SC17 and HPC DevCon17</a:t>
            </a:r>
          </a:p>
          <a:p>
            <a:r>
              <a:rPr lang="en-US" dirty="0"/>
              <a:t>Code Releases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Code for Sample Accumulation Volume Rendering paper release on Github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Code for OSPRay virtual reality prototypes on Github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OSPRay AMR volume released in 1.4 and available on OSPRay Github</a:t>
            </a:r>
          </a:p>
        </p:txBody>
      </p:sp>
    </p:spTree>
    <p:extLst>
      <p:ext uri="{BB962C8B-B14F-4D97-AF65-F5344CB8AC3E}">
        <p14:creationId xmlns:p14="http://schemas.microsoft.com/office/powerpoint/2010/main" val="1053754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BD4611-3817-40D3-AF9D-2136A49A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C61EAF-D4AB-4C92-845E-CEA80E6BB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F67D9A-6300-453A-8B8D-3EC294F4C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43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22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F02EA0-C1DE-488E-86F3-7AB70D03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44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FF5CFD-01B8-4CD0-8466-9C28C14EE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in the Pipeline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EFA6C-1C7B-4E12-B33B-8720EE6808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7487" y="1604439"/>
            <a:ext cx="10970683" cy="456776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Unified Particle File Formats (with Guido Reina, Michael Krone, Megamol group)</a:t>
            </a:r>
          </a:p>
          <a:p>
            <a:r>
              <a:rPr lang="en-US" dirty="0"/>
              <a:t>	Patrick Gralka (student @ Stuttgart) will visit in Spring 2018</a:t>
            </a:r>
          </a:p>
          <a:p>
            <a:r>
              <a:rPr lang="en-US" dirty="0"/>
              <a:t>Fast Parallel IO for particle data (Will Usher, Sidharth Kumar)</a:t>
            </a:r>
          </a:p>
          <a:p>
            <a:r>
              <a:rPr lang="en-US" dirty="0"/>
              <a:t>ANL HACC Cosmology rendering at scale (Will Usher, Silvio Rizzi and Joe Insley @ ANL)</a:t>
            </a:r>
          </a:p>
          <a:p>
            <a:r>
              <a:rPr lang="en-US" dirty="0"/>
              <a:t>	Will Usher visiting ANL in Spring 2018</a:t>
            </a:r>
          </a:p>
          <a:p>
            <a:r>
              <a:rPr lang="en-US" dirty="0"/>
              <a:t>In Situ analytics with Babelflow, KNL optimizations, OSPRay for rendering (Steve Petruzza, Will Usher)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1562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7DA410-6AB4-422E-BCE0-6F0293EAE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45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F7E5B3-45AC-4812-892F-259282B8C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Papers in the Pipeline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7CF45-5D43-4666-8509-B73F3A7C06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1539" y="1609755"/>
            <a:ext cx="10970683" cy="456776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Evaluating IO and Rendering Scalability of VisIt, PIDX and OSPRay in Production Visualization </a:t>
            </a:r>
            <a:r>
              <a:rPr lang="en-US" sz="1800" dirty="0"/>
              <a:t>(Qi Wu, Aaron Knoll, Will Usher,  Chuck Hansen)</a:t>
            </a:r>
          </a:p>
          <a:p>
            <a:r>
              <a:rPr lang="en-US" dirty="0"/>
              <a:t>An Integrated Approach to Scaling Task-Based Runtime Systems for Next Generation Engineering Problems </a:t>
            </a:r>
            <a:r>
              <a:rPr lang="en-US" sz="1800" dirty="0"/>
              <a:t>(Sidharth Kumar, Steve Petruzza, Will Usher, Uintah Team)</a:t>
            </a:r>
            <a:endParaRPr lang="en-US" dirty="0"/>
          </a:p>
          <a:p>
            <a:r>
              <a:rPr lang="en-US" dirty="0"/>
              <a:t>Ray Tracing Generalized Stream Line Primitives</a:t>
            </a:r>
            <a:r>
              <a:rPr lang="en-US" sz="1800" dirty="0"/>
              <a:t> (Ingo Wald @ Intel</a:t>
            </a:r>
            <a:r>
              <a:rPr lang="en-US" sz="1800" i="1" dirty="0"/>
              <a:t>, </a:t>
            </a:r>
            <a:r>
              <a:rPr lang="en-US" sz="1800" dirty="0"/>
              <a:t>Mengjiao Han, Will Usher, Chris Johnson)</a:t>
            </a:r>
          </a:p>
          <a:p>
            <a:r>
              <a:rPr lang="en-US" dirty="0"/>
              <a:t>Particle Rendering State-of-the-Art Report </a:t>
            </a:r>
            <a:r>
              <a:rPr lang="en-US" sz="1800" dirty="0"/>
              <a:t>(Michael Michalski &amp; Jens Krüger @ Duisberg-Essen, Jens Schneider @ KAUST, Guido Reina @ Stuttgart, Will Usher, Rüdiger Westermann @ TU-Munich)</a:t>
            </a:r>
            <a:endParaRPr lang="en-US" dirty="0"/>
          </a:p>
          <a:p>
            <a:r>
              <a:rPr lang="en-US" dirty="0"/>
              <a:t>OSPRay Distributed Rendering Overview </a:t>
            </a:r>
            <a:r>
              <a:rPr lang="en-US" sz="1800" dirty="0"/>
              <a:t>(Will Usher and Ingo Wald, Jefferson Amstutz, Carson Brownlee @ Intel)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000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49A78E-A009-43C0-B082-46F918809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46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7AC38-C77C-41F1-800A-5C1E1089E2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200"/>
              </a:spcBef>
            </a:pPr>
            <a:r>
              <a:rPr lang="en-US" sz="1800" dirty="0"/>
              <a:t>Intel Parallel Computing Centers Program</a:t>
            </a:r>
          </a:p>
          <a:p>
            <a:pPr>
              <a:spcBef>
                <a:spcPts val="200"/>
              </a:spcBef>
            </a:pPr>
            <a:endParaRPr lang="en-US" sz="1800" dirty="0"/>
          </a:p>
          <a:p>
            <a:pPr>
              <a:spcBef>
                <a:spcPts val="200"/>
              </a:spcBef>
            </a:pPr>
            <a:r>
              <a:rPr lang="en-US" sz="1800" dirty="0"/>
              <a:t>Argonne Leadership Computing Facility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DOE DE-AC02-06CH11357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NSF CISE ACI-0904631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DOE NNSA DE-NA0002375	</a:t>
            </a:r>
          </a:p>
          <a:p>
            <a:pPr>
              <a:spcBef>
                <a:spcPts val="200"/>
              </a:spcBef>
            </a:pPr>
            <a:endParaRPr lang="en-US" sz="1800" dirty="0"/>
          </a:p>
          <a:p>
            <a:pPr>
              <a:spcBef>
                <a:spcPts val="200"/>
              </a:spcBef>
            </a:pPr>
            <a:r>
              <a:rPr lang="en-US" sz="1800" dirty="0"/>
              <a:t>OSPRay team: Ingo Wald, Jim Jeffers, Carson Brownlee, Jeff Amstutz, Johannes Guenther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Intel: Mark West, Darrell Black, Brian Napier, Lisa Smith, Joe Curley, Kent Li, Nathan Schulz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Argonne LCF: Mike Papka, Joe Insley, Silvio Rizzi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Argonne Materials Science Division: Kah Chun Lau, Larry Curtiss, Hakim </a:t>
            </a:r>
            <a:r>
              <a:rPr lang="en-US" sz="1800" dirty="0" err="1"/>
              <a:t>Iddir</a:t>
            </a:r>
            <a:r>
              <a:rPr lang="en-US" sz="1800" dirty="0"/>
              <a:t>, Lei Cheng</a:t>
            </a:r>
          </a:p>
          <a:p>
            <a:pPr>
              <a:spcBef>
                <a:spcPts val="200"/>
              </a:spcBef>
            </a:pPr>
            <a:endParaRPr lang="en-US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BC2A7A-7E11-4AEA-A95C-41106EE7DF8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7288" y="2180008"/>
            <a:ext cx="5567362" cy="3992192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200"/>
              </a:spcBef>
            </a:pPr>
            <a:r>
              <a:rPr lang="en-US" sz="1800" dirty="0"/>
              <a:t>Argonne Center for Nanoscale Materials: Bin Liu, Maria Chan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Argonne Chemical Sciences and Engineering: Julius </a:t>
            </a:r>
            <a:r>
              <a:rPr lang="en-US" sz="1800" dirty="0" err="1"/>
              <a:t>Jellinek</a:t>
            </a:r>
            <a:r>
              <a:rPr lang="en-US" sz="1800" dirty="0"/>
              <a:t>, </a:t>
            </a:r>
            <a:r>
              <a:rPr lang="en-US" sz="1800" dirty="0" err="1"/>
              <a:t>Aslihan</a:t>
            </a:r>
            <a:r>
              <a:rPr lang="en-US" sz="1800" dirty="0"/>
              <a:t> Sumer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KAUST supercomputing laboratory: Georgios </a:t>
            </a:r>
            <a:r>
              <a:rPr lang="en-US" sz="1800" dirty="0" err="1"/>
              <a:t>Markomanolis</a:t>
            </a:r>
            <a:endParaRPr lang="en-US" sz="1800" dirty="0"/>
          </a:p>
          <a:p>
            <a:pPr>
              <a:spcBef>
                <a:spcPts val="200"/>
              </a:spcBef>
            </a:pPr>
            <a:r>
              <a:rPr lang="en-US" sz="1800" dirty="0"/>
              <a:t>RIKEN supercomputing center: </a:t>
            </a:r>
            <a:r>
              <a:rPr lang="en-US" sz="1800" dirty="0" err="1"/>
              <a:t>Jorji</a:t>
            </a:r>
            <a:r>
              <a:rPr lang="en-US" sz="1800" dirty="0"/>
              <a:t> </a:t>
            </a:r>
            <a:r>
              <a:rPr lang="en-US" sz="1800" dirty="0" err="1"/>
              <a:t>Nonaka</a:t>
            </a:r>
            <a:endParaRPr lang="en-US" sz="1800" dirty="0"/>
          </a:p>
          <a:p>
            <a:pPr>
              <a:spcBef>
                <a:spcPts val="200"/>
              </a:spcBef>
            </a:pPr>
            <a:r>
              <a:rPr lang="en-US" sz="1800" dirty="0"/>
              <a:t>Navy Research Lab: Alex </a:t>
            </a:r>
            <a:r>
              <a:rPr lang="en-US" sz="1800" dirty="0" err="1"/>
              <a:t>Reinecke</a:t>
            </a:r>
            <a:r>
              <a:rPr lang="en-US" sz="1800" dirty="0"/>
              <a:t>, Kevin Viner</a:t>
            </a:r>
          </a:p>
          <a:p>
            <a:pPr>
              <a:spcBef>
                <a:spcPts val="200"/>
              </a:spcBef>
            </a:pPr>
            <a:r>
              <a:rPr lang="nn-NO" sz="1800" dirty="0"/>
              <a:t>DOD PETTT / Engility: Rajiv Bendale</a:t>
            </a:r>
          </a:p>
          <a:p>
            <a:pPr>
              <a:spcBef>
                <a:spcPts val="200"/>
              </a:spcBef>
            </a:pPr>
            <a:r>
              <a:rPr lang="pt-BR" sz="1800" dirty="0"/>
              <a:t>TACC: Paul Navratil, Greg Abrams</a:t>
            </a:r>
          </a:p>
          <a:p>
            <a:pPr>
              <a:spcBef>
                <a:spcPts val="200"/>
              </a:spcBef>
            </a:pPr>
            <a:r>
              <a:rPr lang="en-US" sz="1800" dirty="0"/>
              <a:t>Micron: Ed </a:t>
            </a:r>
            <a:r>
              <a:rPr lang="en-US" sz="1800" dirty="0" err="1"/>
              <a:t>Caward</a:t>
            </a:r>
            <a:r>
              <a:rPr lang="en-US" sz="1800" dirty="0"/>
              <a:t>, </a:t>
            </a:r>
            <a:r>
              <a:rPr lang="en-US" sz="1800" dirty="0" err="1"/>
              <a:t>Janene</a:t>
            </a:r>
            <a:r>
              <a:rPr lang="en-US" sz="1800" dirty="0"/>
              <a:t> </a:t>
            </a:r>
            <a:r>
              <a:rPr lang="en-US" sz="1800" dirty="0" err="1"/>
              <a:t>Ellefson</a:t>
            </a:r>
            <a:endParaRPr lang="en-US" sz="1800" dirty="0"/>
          </a:p>
          <a:p>
            <a:pPr>
              <a:spcBef>
                <a:spcPts val="200"/>
              </a:spcBef>
            </a:pPr>
            <a:r>
              <a:rPr lang="en-US" sz="1800" dirty="0" err="1"/>
              <a:t>VisIt-OSPRay</a:t>
            </a:r>
            <a:r>
              <a:rPr lang="en-US" sz="1800" dirty="0"/>
              <a:t> effort: Hank Childs, Jian Huang, </a:t>
            </a:r>
            <a:r>
              <a:rPr lang="en-US" sz="1800" dirty="0" err="1"/>
              <a:t>Alok</a:t>
            </a:r>
            <a:r>
              <a:rPr lang="en-US" sz="1800" dirty="0"/>
              <a:t> </a:t>
            </a:r>
            <a:r>
              <a:rPr lang="en-US" sz="1800" dirty="0" err="1"/>
              <a:t>Hota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E050DE-C6BB-4B25-82A3-4CEC6F05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 and Thanks</a:t>
            </a:r>
          </a:p>
        </p:txBody>
      </p:sp>
    </p:spTree>
    <p:extLst>
      <p:ext uri="{BB962C8B-B14F-4D97-AF65-F5344CB8AC3E}">
        <p14:creationId xmlns:p14="http://schemas.microsoft.com/office/powerpoint/2010/main" val="1751983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7484" y="212178"/>
            <a:ext cx="10972800" cy="587270"/>
          </a:xfrm>
        </p:spPr>
        <p:txBody>
          <a:bodyPr/>
          <a:lstStyle/>
          <a:p>
            <a:r>
              <a:rPr lang="en-US" sz="3700" dirty="0"/>
              <a:t>Broader Impact and Collaborations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07484" y="1058442"/>
            <a:ext cx="10970683" cy="4567767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HPC centers :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ANL, LLNL, KAUST, TACC, RIKEN, …</a:t>
            </a:r>
          </a:p>
          <a:p>
            <a:pPr>
              <a:spcBef>
                <a:spcPts val="600"/>
              </a:spcBef>
            </a:pPr>
            <a:r>
              <a:rPr lang="en-US" dirty="0"/>
              <a:t>Industry/Labs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Total and another big oil and gas company, General Electric (via PSAAP)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Naval Research Laboratory climate codes</a:t>
            </a:r>
          </a:p>
          <a:p>
            <a:pPr>
              <a:spcBef>
                <a:spcPts val="600"/>
              </a:spcBef>
            </a:pPr>
            <a:r>
              <a:rPr lang="en-US" dirty="0"/>
              <a:t>Funding agencies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NSF, DoE, NIH, NNSA (Brain initiative, Exascale computing, </a:t>
            </a:r>
            <a:br>
              <a:rPr lang="en-US" dirty="0"/>
            </a:br>
            <a:r>
              <a:rPr lang="en-US" dirty="0"/>
              <a:t>Data Sharing and Collaboration, Cyberinfrastructure, Large Scale Imaging, Nuclear Fuel Cycle,  ...)</a:t>
            </a:r>
          </a:p>
          <a:p>
            <a:pPr>
              <a:spcBef>
                <a:spcPts val="600"/>
              </a:spcBef>
            </a:pPr>
            <a:r>
              <a:rPr lang="en-US" dirty="0"/>
              <a:t>Target machines: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Theta (Knights Landing), Stapede 2 (Knights Landing), Shaheen 2 (Haswell), Quartz/Surface (Xeon E5), … 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in addition to K, Mira, Surface, Vulcan, …</a:t>
            </a:r>
          </a:p>
        </p:txBody>
      </p:sp>
    </p:spTree>
    <p:extLst>
      <p:ext uri="{BB962C8B-B14F-4D97-AF65-F5344CB8AC3E}">
        <p14:creationId xmlns:p14="http://schemas.microsoft.com/office/powerpoint/2010/main" val="1125204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FD0C1A-3F28-4F21-B0F1-E7D167E43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C24DB-AF71-492C-AD38-3F4214C34D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Will Usher </a:t>
            </a:r>
            <a:r>
              <a:rPr lang="en-US" i="1" dirty="0">
                <a:solidFill>
                  <a:srgbClr val="FFFF00"/>
                </a:solidFill>
              </a:rPr>
              <a:t>(Valerio Pascucci)</a:t>
            </a:r>
          </a:p>
          <a:p>
            <a:r>
              <a:rPr lang="en-US" dirty="0"/>
              <a:t>Jon Holmen </a:t>
            </a:r>
            <a:r>
              <a:rPr lang="en-US" i="1" dirty="0"/>
              <a:t>(Martin Berzins)</a:t>
            </a:r>
            <a:endParaRPr lang="en-US" dirty="0"/>
          </a:p>
          <a:p>
            <a:r>
              <a:rPr lang="en-US" dirty="0"/>
              <a:t>T.A.J. Ouermi </a:t>
            </a:r>
            <a:r>
              <a:rPr lang="en-US" i="1" dirty="0"/>
              <a:t>(Martin Berzins)</a:t>
            </a:r>
            <a:endParaRPr lang="en-US" dirty="0"/>
          </a:p>
          <a:p>
            <a:r>
              <a:rPr lang="en-US" dirty="0"/>
              <a:t>Pavol Klacansky </a:t>
            </a:r>
            <a:r>
              <a:rPr lang="en-US" i="1" dirty="0"/>
              <a:t>(Valerio Pascucci)</a:t>
            </a:r>
          </a:p>
          <a:p>
            <a:r>
              <a:rPr lang="en-US" dirty="0"/>
              <a:t>Qi Wu </a:t>
            </a:r>
            <a:r>
              <a:rPr lang="en-US" i="1" dirty="0"/>
              <a:t>(Chuck Hansen)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F2BFC4-CDC5-4F44-B246-A8FFF18962AF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Attila Gyulassy (Valerio Pascucci)</a:t>
            </a:r>
          </a:p>
          <a:p>
            <a:r>
              <a:rPr lang="en-US" dirty="0"/>
              <a:t>Peer-Timo Bremer (Valerio Pascucci)</a:t>
            </a:r>
          </a:p>
          <a:p>
            <a:r>
              <a:rPr lang="en-US" dirty="0"/>
              <a:t>Steve Petruzza </a:t>
            </a:r>
            <a:r>
              <a:rPr lang="en-US" i="1" dirty="0"/>
              <a:t>(Valerio Pascucci)</a:t>
            </a:r>
          </a:p>
          <a:p>
            <a:r>
              <a:rPr lang="en-US" dirty="0"/>
              <a:t>Sidharth Kumar </a:t>
            </a:r>
            <a:r>
              <a:rPr lang="en-US" i="1" dirty="0"/>
              <a:t>(Valerio Pascucci)</a:t>
            </a:r>
            <a:endParaRPr lang="en-US" dirty="0"/>
          </a:p>
          <a:p>
            <a:r>
              <a:rPr lang="en-US" dirty="0"/>
              <a:t>Duong Hoang </a:t>
            </a:r>
            <a:r>
              <a:rPr lang="en-US" i="1" dirty="0"/>
              <a:t>(Valerio Pascucci)</a:t>
            </a:r>
            <a:endParaRPr lang="en-US" dirty="0"/>
          </a:p>
          <a:p>
            <a:endParaRPr lang="en-US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F0C654-E9A0-4283-A48C-95814771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IPCC Collaborating Personnel</a:t>
            </a:r>
          </a:p>
        </p:txBody>
      </p:sp>
    </p:spTree>
    <p:extLst>
      <p:ext uri="{BB962C8B-B14F-4D97-AF65-F5344CB8AC3E}">
        <p14:creationId xmlns:p14="http://schemas.microsoft.com/office/powerpoint/2010/main" val="3295470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EC682-5DEE-4C78-BB16-3C254634B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056" y="1371600"/>
            <a:ext cx="1981907" cy="1075567"/>
          </a:xfrm>
          <a:prstGeom prst="rect">
            <a:avLst/>
          </a:prstGeom>
        </p:spPr>
      </p:pic>
      <p:sp>
        <p:nvSpPr>
          <p:cNvPr id="135" name="End-to-enD Analysis  and visualization Framework"/>
          <p:cNvSpPr txBox="1">
            <a:spLocks noGrp="1"/>
          </p:cNvSpPr>
          <p:nvPr>
            <p:ph type="title"/>
          </p:nvPr>
        </p:nvSpPr>
        <p:spPr>
          <a:xfrm>
            <a:off x="291137" y="149598"/>
            <a:ext cx="11827944" cy="1012397"/>
          </a:xfrm>
          <a:prstGeom prst="rect">
            <a:avLst/>
          </a:prstGeom>
        </p:spPr>
        <p:txBody>
          <a:bodyPr/>
          <a:lstStyle/>
          <a:p>
            <a:pPr>
              <a:defRPr sz="6400"/>
            </a:pPr>
            <a:r>
              <a:rPr lang="it-IT" sz="6000"/>
              <a:t>Overall IPCC Target Demostration</a:t>
            </a:r>
            <a:endParaRPr sz="6000" dirty="0"/>
          </a:p>
        </p:txBody>
      </p:sp>
      <p:pic>
        <p:nvPicPr>
          <p:cNvPr id="136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9215" y="1124536"/>
            <a:ext cx="755968" cy="115195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Rounded Rectangle"/>
          <p:cNvSpPr/>
          <p:nvPr/>
        </p:nvSpPr>
        <p:spPr>
          <a:xfrm>
            <a:off x="65627" y="1063154"/>
            <a:ext cx="3891678" cy="2693890"/>
          </a:xfrm>
          <a:prstGeom prst="roundRect">
            <a:avLst>
              <a:gd name="adj" fmla="val 15428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38" name="Scientific data production"/>
          <p:cNvSpPr txBox="1"/>
          <p:nvPr/>
        </p:nvSpPr>
        <p:spPr>
          <a:xfrm>
            <a:off x="118128" y="2652999"/>
            <a:ext cx="1806092" cy="758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Scientific data production</a:t>
            </a:r>
            <a:r>
              <a:rPr lang="en-US" sz="1200" dirty="0">
                <a:solidFill>
                  <a:schemeClr val="bg1"/>
                </a:solidFill>
              </a:rPr>
              <a:t>:</a:t>
            </a:r>
            <a:r>
              <a:rPr lang="it-IT" sz="1200">
                <a:solidFill>
                  <a:schemeClr val="bg1"/>
                </a:solidFill>
              </a:rPr>
              <a:t> </a:t>
            </a:r>
            <a:br>
              <a:rPr lang="it-IT" sz="1200">
                <a:solidFill>
                  <a:schemeClr val="bg1"/>
                </a:solidFill>
              </a:rPr>
            </a:br>
            <a:r>
              <a:rPr lang="it-IT" sz="1200">
                <a:solidFill>
                  <a:schemeClr val="bg1"/>
                </a:solidFill>
              </a:rPr>
              <a:t>simulation (Uintah, ...), imaging (light srouces, microscopes, ...)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39" name="Transfer /Conversion to IDX"/>
          <p:cNvSpPr/>
          <p:nvPr/>
        </p:nvSpPr>
        <p:spPr>
          <a:xfrm>
            <a:off x="1653392" y="4279467"/>
            <a:ext cx="1506681" cy="576017"/>
          </a:xfrm>
          <a:prstGeom prst="roundRect">
            <a:avLst>
              <a:gd name="adj" fmla="val 25083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sz="1200" dirty="0">
                <a:solidFill>
                  <a:schemeClr val="bg1"/>
                </a:solidFill>
              </a:rPr>
              <a:t>Transfer /Conversion to IDX</a:t>
            </a:r>
          </a:p>
        </p:txBody>
      </p:sp>
      <p:pic>
        <p:nvPicPr>
          <p:cNvPr id="140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20680" y="4552742"/>
            <a:ext cx="607508" cy="70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62987" y="4552742"/>
            <a:ext cx="607508" cy="70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05294" y="4552742"/>
            <a:ext cx="607508" cy="70737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Rounded Rectangle"/>
          <p:cNvSpPr/>
          <p:nvPr/>
        </p:nvSpPr>
        <p:spPr>
          <a:xfrm>
            <a:off x="3859440" y="4424146"/>
            <a:ext cx="2614601" cy="1479906"/>
          </a:xfrm>
          <a:prstGeom prst="roundRect">
            <a:avLst>
              <a:gd name="adj" fmla="val 20994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44" name="Data repository local / shared file system"/>
          <p:cNvSpPr txBox="1"/>
          <p:nvPr/>
        </p:nvSpPr>
        <p:spPr>
          <a:xfrm>
            <a:off x="3994821" y="5245818"/>
            <a:ext cx="2343839" cy="5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/>
          <a:p>
            <a:pPr algn="ctr"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00" dirty="0">
                <a:solidFill>
                  <a:schemeClr val="bg1"/>
                </a:solidFill>
              </a:rPr>
              <a:t>Data repository</a:t>
            </a:r>
            <a:br>
              <a:rPr sz="1200" dirty="0">
                <a:solidFill>
                  <a:schemeClr val="bg1"/>
                </a:solidFill>
              </a:rPr>
            </a:br>
            <a:r>
              <a:rPr sz="1200" dirty="0">
                <a:solidFill>
                  <a:schemeClr val="bg1"/>
                </a:solidFill>
              </a:rPr>
              <a:t>local / shared file system</a:t>
            </a:r>
          </a:p>
        </p:txBody>
      </p:sp>
      <p:sp>
        <p:nvSpPr>
          <p:cNvPr id="145" name="Shape"/>
          <p:cNvSpPr/>
          <p:nvPr/>
        </p:nvSpPr>
        <p:spPr>
          <a:xfrm>
            <a:off x="4153981" y="2682005"/>
            <a:ext cx="1993673" cy="1213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66" y="0"/>
                </a:moveTo>
                <a:lnTo>
                  <a:pt x="18434" y="0"/>
                </a:lnTo>
                <a:cubicBezTo>
                  <a:pt x="18888" y="0"/>
                  <a:pt x="19230" y="0"/>
                  <a:pt x="19520" y="27"/>
                </a:cubicBezTo>
                <a:cubicBezTo>
                  <a:pt x="19810" y="55"/>
                  <a:pt x="20047" y="110"/>
                  <a:pt x="20292" y="219"/>
                </a:cubicBezTo>
                <a:cubicBezTo>
                  <a:pt x="20560" y="357"/>
                  <a:pt x="20799" y="576"/>
                  <a:pt x="20996" y="854"/>
                </a:cubicBezTo>
                <a:cubicBezTo>
                  <a:pt x="21193" y="1132"/>
                  <a:pt x="21347" y="1471"/>
                  <a:pt x="21445" y="1850"/>
                </a:cubicBezTo>
                <a:cubicBezTo>
                  <a:pt x="21522" y="2196"/>
                  <a:pt x="21561" y="2532"/>
                  <a:pt x="21581" y="2945"/>
                </a:cubicBezTo>
                <a:cubicBezTo>
                  <a:pt x="21600" y="3357"/>
                  <a:pt x="21600" y="3846"/>
                  <a:pt x="21600" y="4498"/>
                </a:cubicBezTo>
                <a:lnTo>
                  <a:pt x="21600" y="17122"/>
                </a:lnTo>
                <a:cubicBezTo>
                  <a:pt x="21600" y="17764"/>
                  <a:pt x="21600" y="18248"/>
                  <a:pt x="21581" y="18658"/>
                </a:cubicBezTo>
                <a:cubicBezTo>
                  <a:pt x="21561" y="19068"/>
                  <a:pt x="21522" y="19404"/>
                  <a:pt x="21445" y="19750"/>
                </a:cubicBezTo>
                <a:cubicBezTo>
                  <a:pt x="21347" y="20129"/>
                  <a:pt x="21193" y="20468"/>
                  <a:pt x="20996" y="20746"/>
                </a:cubicBezTo>
                <a:cubicBezTo>
                  <a:pt x="20799" y="21024"/>
                  <a:pt x="20560" y="21243"/>
                  <a:pt x="20292" y="21381"/>
                </a:cubicBezTo>
                <a:cubicBezTo>
                  <a:pt x="20047" y="21490"/>
                  <a:pt x="19810" y="21545"/>
                  <a:pt x="19518" y="21573"/>
                </a:cubicBezTo>
                <a:cubicBezTo>
                  <a:pt x="19226" y="21600"/>
                  <a:pt x="18881" y="21600"/>
                  <a:pt x="18420" y="21600"/>
                </a:cubicBezTo>
                <a:lnTo>
                  <a:pt x="3166" y="21600"/>
                </a:lnTo>
                <a:cubicBezTo>
                  <a:pt x="2712" y="21600"/>
                  <a:pt x="2370" y="21600"/>
                  <a:pt x="2080" y="21573"/>
                </a:cubicBezTo>
                <a:cubicBezTo>
                  <a:pt x="1790" y="21545"/>
                  <a:pt x="1553" y="21490"/>
                  <a:pt x="1308" y="21381"/>
                </a:cubicBezTo>
                <a:cubicBezTo>
                  <a:pt x="1040" y="21243"/>
                  <a:pt x="801" y="21024"/>
                  <a:pt x="604" y="20746"/>
                </a:cubicBezTo>
                <a:cubicBezTo>
                  <a:pt x="407" y="20468"/>
                  <a:pt x="253" y="20129"/>
                  <a:pt x="155" y="19750"/>
                </a:cubicBezTo>
                <a:cubicBezTo>
                  <a:pt x="78" y="19404"/>
                  <a:pt x="39" y="19068"/>
                  <a:pt x="19" y="18655"/>
                </a:cubicBezTo>
                <a:cubicBezTo>
                  <a:pt x="0" y="18243"/>
                  <a:pt x="0" y="17754"/>
                  <a:pt x="0" y="17102"/>
                </a:cubicBezTo>
                <a:lnTo>
                  <a:pt x="0" y="4478"/>
                </a:lnTo>
                <a:cubicBezTo>
                  <a:pt x="0" y="3836"/>
                  <a:pt x="0" y="3352"/>
                  <a:pt x="19" y="2942"/>
                </a:cubicBezTo>
                <a:cubicBezTo>
                  <a:pt x="39" y="2532"/>
                  <a:pt x="78" y="2196"/>
                  <a:pt x="155" y="1850"/>
                </a:cubicBezTo>
                <a:cubicBezTo>
                  <a:pt x="253" y="1471"/>
                  <a:pt x="407" y="1132"/>
                  <a:pt x="604" y="854"/>
                </a:cubicBezTo>
                <a:cubicBezTo>
                  <a:pt x="801" y="576"/>
                  <a:pt x="1040" y="357"/>
                  <a:pt x="1308" y="219"/>
                </a:cubicBezTo>
                <a:cubicBezTo>
                  <a:pt x="1553" y="110"/>
                  <a:pt x="1790" y="55"/>
                  <a:pt x="2082" y="27"/>
                </a:cubicBezTo>
                <a:cubicBezTo>
                  <a:pt x="2374" y="0"/>
                  <a:pt x="2719" y="0"/>
                  <a:pt x="3180" y="0"/>
                </a:cubicBezTo>
                <a:lnTo>
                  <a:pt x="3166" y="0"/>
                </a:lnTo>
                <a:close/>
              </a:path>
            </a:pathLst>
          </a:custGeom>
          <a:ln w="25400">
            <a:solidFill>
              <a:srgbClr val="85888D"/>
            </a:solidFill>
            <a:miter lim="400000"/>
          </a:ln>
        </p:spPr>
        <p:txBody>
          <a:bodyPr lIns="25400" tIns="25400" rIns="25400" bIns="25400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46" name="Rounded Rectangle"/>
          <p:cNvSpPr/>
          <p:nvPr/>
        </p:nvSpPr>
        <p:spPr>
          <a:xfrm>
            <a:off x="6707188" y="1163638"/>
            <a:ext cx="3182786" cy="1814512"/>
          </a:xfrm>
          <a:prstGeom prst="roundRect">
            <a:avLst>
              <a:gd name="adj" fmla="val 17124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47" name="ViSUS  Interactive visualization"/>
          <p:cNvSpPr txBox="1"/>
          <p:nvPr/>
        </p:nvSpPr>
        <p:spPr>
          <a:xfrm>
            <a:off x="7137546" y="2506714"/>
            <a:ext cx="2316747" cy="473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/>
          <a:p>
            <a:pPr algn="ctr"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00" dirty="0">
                <a:solidFill>
                  <a:schemeClr val="bg1"/>
                </a:solidFill>
              </a:rPr>
              <a:t>ViSUS </a:t>
            </a:r>
            <a:r>
              <a:rPr lang="it-IT" sz="1200" dirty="0">
                <a:solidFill>
                  <a:schemeClr val="bg1"/>
                </a:solidFill>
              </a:rPr>
              <a:t>/ VisIt / Power wall</a:t>
            </a:r>
            <a:r>
              <a:rPr lang="en-US" dirty="0"/>
              <a:t/>
            </a:r>
            <a:br>
              <a:rPr lang="en-US" dirty="0"/>
            </a:br>
            <a:r>
              <a:rPr lang="it-IT" sz="1200" dirty="0">
                <a:solidFill>
                  <a:schemeClr val="bg1"/>
                </a:solidFill>
              </a:rPr>
              <a:t>Visualization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48" name="Rounded Rectangle"/>
          <p:cNvSpPr/>
          <p:nvPr/>
        </p:nvSpPr>
        <p:spPr>
          <a:xfrm>
            <a:off x="7095368" y="4384250"/>
            <a:ext cx="3208039" cy="1796523"/>
          </a:xfrm>
          <a:prstGeom prst="roundRect">
            <a:avLst>
              <a:gd name="adj" fmla="val 20994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49" name="HPC System"/>
          <p:cNvSpPr txBox="1"/>
          <p:nvPr/>
        </p:nvSpPr>
        <p:spPr>
          <a:xfrm>
            <a:off x="7222798" y="5464375"/>
            <a:ext cx="1241072" cy="33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HPC System</a:t>
            </a:r>
          </a:p>
        </p:txBody>
      </p:sp>
      <p:sp>
        <p:nvSpPr>
          <p:cNvPr id="150" name="Rounded Rectangle"/>
          <p:cNvSpPr/>
          <p:nvPr/>
        </p:nvSpPr>
        <p:spPr>
          <a:xfrm>
            <a:off x="10507323" y="1228725"/>
            <a:ext cx="1168428" cy="1432770"/>
          </a:xfrm>
          <a:prstGeom prst="roundRect">
            <a:avLst>
              <a:gd name="adj" fmla="val 20908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51" name="Interactive Analysis"/>
          <p:cNvSpPr txBox="1"/>
          <p:nvPr/>
        </p:nvSpPr>
        <p:spPr>
          <a:xfrm>
            <a:off x="8037090" y="3144095"/>
            <a:ext cx="839048" cy="473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00" dirty="0">
                <a:solidFill>
                  <a:schemeClr val="bg1"/>
                </a:solidFill>
              </a:rPr>
              <a:t>Interactive</a:t>
            </a:r>
            <a:br>
              <a:rPr sz="1200" dirty="0">
                <a:solidFill>
                  <a:schemeClr val="bg1"/>
                </a:solidFill>
              </a:rPr>
            </a:br>
            <a:r>
              <a:rPr sz="1200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152" name="Task Graph"/>
          <p:cNvSpPr/>
          <p:nvPr/>
        </p:nvSpPr>
        <p:spPr>
          <a:xfrm>
            <a:off x="10212014" y="3171825"/>
            <a:ext cx="1651512" cy="1299964"/>
          </a:xfrm>
          <a:prstGeom prst="roundRect">
            <a:avLst>
              <a:gd name="adj" fmla="val 12550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b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algn="ctr"/>
            <a:r>
              <a:rPr sz="1200" dirty="0">
                <a:solidFill>
                  <a:schemeClr val="bg1"/>
                </a:solidFill>
              </a:rPr>
              <a:t>Task Graph</a:t>
            </a:r>
          </a:p>
        </p:txBody>
      </p:sp>
      <p:sp>
        <p:nvSpPr>
          <p:cNvPr id="153" name="Update"/>
          <p:cNvSpPr txBox="1"/>
          <p:nvPr/>
        </p:nvSpPr>
        <p:spPr>
          <a:xfrm>
            <a:off x="6967926" y="3568039"/>
            <a:ext cx="628174" cy="28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Update</a:t>
            </a:r>
          </a:p>
        </p:txBody>
      </p:sp>
      <p:sp>
        <p:nvSpPr>
          <p:cNvPr id="154" name="Line"/>
          <p:cNvSpPr/>
          <p:nvPr/>
        </p:nvSpPr>
        <p:spPr>
          <a:xfrm flipV="1">
            <a:off x="7585640" y="3025139"/>
            <a:ext cx="1" cy="1357409"/>
          </a:xfrm>
          <a:prstGeom prst="line">
            <a:avLst/>
          </a:prstGeom>
          <a:ln w="25400">
            <a:solidFill>
              <a:schemeClr val="bg2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55" name="Line"/>
          <p:cNvSpPr/>
          <p:nvPr/>
        </p:nvSpPr>
        <p:spPr>
          <a:xfrm>
            <a:off x="10907421" y="2705100"/>
            <a:ext cx="1" cy="478590"/>
          </a:xfrm>
          <a:prstGeom prst="line">
            <a:avLst/>
          </a:prstGeom>
          <a:ln w="25400">
            <a:solidFill>
              <a:schemeClr val="bg2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56" name="User/Analysis developer"/>
          <p:cNvSpPr txBox="1"/>
          <p:nvPr/>
        </p:nvSpPr>
        <p:spPr>
          <a:xfrm>
            <a:off x="10621637" y="2152650"/>
            <a:ext cx="1066980" cy="473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/>
          <a:p>
            <a:pPr algn="ctr"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00" dirty="0">
                <a:solidFill>
                  <a:schemeClr val="bg1"/>
                </a:solidFill>
              </a:rPr>
              <a:t>User/Analysis</a:t>
            </a:r>
            <a:br>
              <a:rPr sz="1200" dirty="0">
                <a:solidFill>
                  <a:schemeClr val="bg1"/>
                </a:solidFill>
              </a:rPr>
            </a:br>
            <a:r>
              <a:rPr sz="1200" dirty="0">
                <a:solidFill>
                  <a:schemeClr val="bg1"/>
                </a:solidFill>
              </a:rPr>
              <a:t>developer</a:t>
            </a:r>
          </a:p>
        </p:txBody>
      </p:sp>
      <p:sp>
        <p:nvSpPr>
          <p:cNvPr id="157" name="Large scale Analysis"/>
          <p:cNvSpPr txBox="1"/>
          <p:nvPr/>
        </p:nvSpPr>
        <p:spPr>
          <a:xfrm>
            <a:off x="7988834" y="3851845"/>
            <a:ext cx="935560" cy="473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200" dirty="0">
                <a:solidFill>
                  <a:schemeClr val="bg1"/>
                </a:solidFill>
              </a:rPr>
              <a:t>Large scale</a:t>
            </a:r>
            <a:br>
              <a:rPr sz="1200" dirty="0">
                <a:solidFill>
                  <a:schemeClr val="bg1"/>
                </a:solidFill>
              </a:rPr>
            </a:br>
            <a:r>
              <a:rPr sz="1200" dirty="0">
                <a:solidFill>
                  <a:schemeClr val="bg1"/>
                </a:solidFill>
              </a:rPr>
              <a:t>Analysis</a:t>
            </a:r>
          </a:p>
        </p:txBody>
      </p:sp>
      <p:sp>
        <p:nvSpPr>
          <p:cNvPr id="158" name="Line"/>
          <p:cNvSpPr/>
          <p:nvPr/>
        </p:nvSpPr>
        <p:spPr>
          <a:xfrm>
            <a:off x="7858125" y="3806825"/>
            <a:ext cx="2346174" cy="563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" y="21600"/>
                </a:moveTo>
                <a:lnTo>
                  <a:pt x="0" y="43"/>
                </a:lnTo>
                <a:lnTo>
                  <a:pt x="21600" y="0"/>
                </a:lnTo>
              </a:path>
            </a:pathLst>
          </a:custGeom>
          <a:ln w="25400">
            <a:solidFill>
              <a:schemeClr val="bg2"/>
            </a:solidFill>
            <a:miter lim="400000"/>
            <a:headEnd type="triangle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59" name="Line"/>
          <p:cNvSpPr/>
          <p:nvPr/>
        </p:nvSpPr>
        <p:spPr>
          <a:xfrm>
            <a:off x="7854950" y="3025775"/>
            <a:ext cx="2354111" cy="60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3" y="21600"/>
                </a:lnTo>
                <a:lnTo>
                  <a:pt x="21600" y="21553"/>
                </a:lnTo>
              </a:path>
            </a:pathLst>
          </a:custGeom>
          <a:ln w="25400">
            <a:solidFill>
              <a:schemeClr val="bg2"/>
            </a:solidFill>
            <a:miter lim="400000"/>
            <a:headEnd type="triangle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60" name="Implement"/>
          <p:cNvSpPr txBox="1"/>
          <p:nvPr/>
        </p:nvSpPr>
        <p:spPr>
          <a:xfrm>
            <a:off x="10964578" y="2800350"/>
            <a:ext cx="847577" cy="28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Implement</a:t>
            </a:r>
          </a:p>
        </p:txBody>
      </p:sp>
      <p:sp>
        <p:nvSpPr>
          <p:cNvPr id="161" name="Line"/>
          <p:cNvSpPr/>
          <p:nvPr/>
        </p:nvSpPr>
        <p:spPr>
          <a:xfrm flipH="1">
            <a:off x="9902405" y="1810720"/>
            <a:ext cx="608714" cy="1"/>
          </a:xfrm>
          <a:prstGeom prst="line">
            <a:avLst/>
          </a:prstGeom>
          <a:ln w="25400">
            <a:solidFill>
              <a:schemeClr val="bg2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62" name="Use"/>
          <p:cNvSpPr txBox="1"/>
          <p:nvPr/>
        </p:nvSpPr>
        <p:spPr>
          <a:xfrm>
            <a:off x="10069122" y="1552575"/>
            <a:ext cx="382393" cy="28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Use</a:t>
            </a:r>
          </a:p>
        </p:txBody>
      </p:sp>
      <p:sp>
        <p:nvSpPr>
          <p:cNvPr id="163" name="Line"/>
          <p:cNvSpPr/>
          <p:nvPr/>
        </p:nvSpPr>
        <p:spPr>
          <a:xfrm flipH="1">
            <a:off x="6481459" y="5192630"/>
            <a:ext cx="606491" cy="1"/>
          </a:xfrm>
          <a:prstGeom prst="line">
            <a:avLst/>
          </a:prstGeom>
          <a:ln w="25400">
            <a:solidFill>
              <a:schemeClr val="bg2"/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64" name="Access"/>
          <p:cNvSpPr txBox="1"/>
          <p:nvPr/>
        </p:nvSpPr>
        <p:spPr>
          <a:xfrm>
            <a:off x="6476976" y="4867551"/>
            <a:ext cx="628333" cy="28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Access</a:t>
            </a:r>
          </a:p>
        </p:txBody>
      </p:sp>
      <p:sp>
        <p:nvSpPr>
          <p:cNvPr id="165" name="Line"/>
          <p:cNvSpPr/>
          <p:nvPr/>
        </p:nvSpPr>
        <p:spPr>
          <a:xfrm>
            <a:off x="5108525" y="3906178"/>
            <a:ext cx="1" cy="473873"/>
          </a:xfrm>
          <a:prstGeom prst="line">
            <a:avLst/>
          </a:prstGeom>
          <a:ln w="25400">
            <a:solidFill>
              <a:schemeClr val="bg2"/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66" name="Access"/>
          <p:cNvSpPr txBox="1"/>
          <p:nvPr/>
        </p:nvSpPr>
        <p:spPr>
          <a:xfrm>
            <a:off x="5103597" y="4019000"/>
            <a:ext cx="628332" cy="28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Access</a:t>
            </a:r>
          </a:p>
        </p:txBody>
      </p:sp>
      <p:sp>
        <p:nvSpPr>
          <p:cNvPr id="167" name="Line"/>
          <p:cNvSpPr/>
          <p:nvPr/>
        </p:nvSpPr>
        <p:spPr>
          <a:xfrm>
            <a:off x="5027274" y="1991902"/>
            <a:ext cx="1662775" cy="658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" y="21600"/>
                </a:moveTo>
                <a:lnTo>
                  <a:pt x="0" y="0"/>
                </a:lnTo>
                <a:lnTo>
                  <a:pt x="21600" y="192"/>
                </a:lnTo>
              </a:path>
            </a:pathLst>
          </a:custGeom>
          <a:ln w="25400">
            <a:solidFill>
              <a:schemeClr val="bg2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68" name="Query"/>
          <p:cNvSpPr txBox="1"/>
          <p:nvPr/>
        </p:nvSpPr>
        <p:spPr>
          <a:xfrm>
            <a:off x="5266633" y="2169457"/>
            <a:ext cx="534506" cy="28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Query</a:t>
            </a:r>
          </a:p>
        </p:txBody>
      </p:sp>
      <p:sp>
        <p:nvSpPr>
          <p:cNvPr id="169" name="Data Streaming"/>
          <p:cNvSpPr txBox="1"/>
          <p:nvPr/>
        </p:nvSpPr>
        <p:spPr>
          <a:xfrm>
            <a:off x="4935949" y="1700512"/>
            <a:ext cx="1195873" cy="28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Data Streaming</a:t>
            </a:r>
          </a:p>
        </p:txBody>
      </p:sp>
      <p:sp>
        <p:nvSpPr>
          <p:cNvPr id="170" name="Line"/>
          <p:cNvSpPr/>
          <p:nvPr/>
        </p:nvSpPr>
        <p:spPr>
          <a:xfrm>
            <a:off x="5199350" y="2174560"/>
            <a:ext cx="1475766" cy="477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" y="21600"/>
                </a:moveTo>
                <a:lnTo>
                  <a:pt x="0" y="0"/>
                </a:lnTo>
                <a:lnTo>
                  <a:pt x="21600" y="192"/>
                </a:lnTo>
              </a:path>
            </a:pathLst>
          </a:custGeom>
          <a:ln w="25400">
            <a:solidFill>
              <a:schemeClr val="bg2"/>
            </a:solidFill>
            <a:miter lim="400000"/>
            <a:headEnd type="triangle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71" name="Line"/>
          <p:cNvSpPr/>
          <p:nvPr/>
        </p:nvSpPr>
        <p:spPr>
          <a:xfrm>
            <a:off x="2441731" y="3784672"/>
            <a:ext cx="1" cy="473873"/>
          </a:xfrm>
          <a:prstGeom prst="line">
            <a:avLst/>
          </a:prstGeom>
          <a:ln w="25400">
            <a:solidFill>
              <a:schemeClr val="bg2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72" name="Generate data"/>
          <p:cNvSpPr txBox="1"/>
          <p:nvPr/>
        </p:nvSpPr>
        <p:spPr>
          <a:xfrm>
            <a:off x="2475014" y="3818055"/>
            <a:ext cx="1120054" cy="28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Generate data</a:t>
            </a:r>
          </a:p>
        </p:txBody>
      </p:sp>
      <p:sp>
        <p:nvSpPr>
          <p:cNvPr id="173" name="Line"/>
          <p:cNvSpPr/>
          <p:nvPr/>
        </p:nvSpPr>
        <p:spPr>
          <a:xfrm>
            <a:off x="2422037" y="4853918"/>
            <a:ext cx="1455844" cy="370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" y="0"/>
                </a:moveTo>
                <a:lnTo>
                  <a:pt x="0" y="21600"/>
                </a:lnTo>
                <a:lnTo>
                  <a:pt x="21600" y="21592"/>
                </a:lnTo>
              </a:path>
            </a:pathLst>
          </a:custGeom>
          <a:ln w="25400">
            <a:solidFill>
              <a:schemeClr val="bg2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74" name="Save data"/>
          <p:cNvSpPr txBox="1"/>
          <p:nvPr/>
        </p:nvSpPr>
        <p:spPr>
          <a:xfrm>
            <a:off x="2628707" y="5254075"/>
            <a:ext cx="812669" cy="28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Save data</a:t>
            </a:r>
          </a:p>
        </p:txBody>
      </p:sp>
      <p:pic>
        <p:nvPicPr>
          <p:cNvPr id="175" name="Screen Shot 2017-06-28 at 10.45.22.png" descr="Screen Shot 2017-06-28 at 10.45.22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27825" y="1243013"/>
            <a:ext cx="1734185" cy="1074453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ViSUS Server"/>
          <p:cNvSpPr txBox="1"/>
          <p:nvPr/>
        </p:nvSpPr>
        <p:spPr>
          <a:xfrm>
            <a:off x="4519677" y="2734007"/>
            <a:ext cx="1177696" cy="282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/>
          <a:lstStyle>
            <a:lvl1pPr defTabSz="5842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ViSUS Server</a:t>
            </a:r>
          </a:p>
        </p:txBody>
      </p:sp>
      <p:pic>
        <p:nvPicPr>
          <p:cNvPr id="180" name="server.png" descr="serve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73029" y="3023882"/>
            <a:ext cx="1358901" cy="844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graph.png" descr="graph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364431" y="3371850"/>
            <a:ext cx="1358901" cy="742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user.png" descr="user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55003" y="1466850"/>
            <a:ext cx="755651" cy="74295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Line"/>
          <p:cNvSpPr/>
          <p:nvPr/>
        </p:nvSpPr>
        <p:spPr>
          <a:xfrm>
            <a:off x="5027274" y="1988595"/>
            <a:ext cx="1662775" cy="658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" y="21600"/>
                </a:moveTo>
                <a:lnTo>
                  <a:pt x="0" y="0"/>
                </a:lnTo>
                <a:lnTo>
                  <a:pt x="21600" y="192"/>
                </a:lnTo>
              </a:path>
            </a:pathLst>
          </a:custGeom>
          <a:ln w="25400">
            <a:solidFill>
              <a:schemeClr val="bg2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pPr defTabSz="292100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78" y="1437735"/>
            <a:ext cx="1216520" cy="75955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54EA168-649D-4305-9833-EE1BCE7D45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64" r="100000">
                        <a14:foregroundMark x1="95272" y1="15478" x2="96690" y2="28174"/>
                        <a14:foregroundMark x1="95981" y1="6261" x2="97991" y2="8870"/>
                        <a14:backgroundMark x1="98582" y1="1913" x2="99054" y2="3478"/>
                        <a14:backgroundMark x1="97754" y1="96174" x2="99054" y2="93565"/>
                        <a14:backgroundMark x1="41726" y1="88696" x2="44326" y2="91304"/>
                        <a14:backgroundMark x1="71631" y1="93217" x2="76241" y2="98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50" y="4393006"/>
            <a:ext cx="2584118" cy="1754616"/>
          </a:xfrm>
          <a:prstGeom prst="rect">
            <a:avLst/>
          </a:prstGeom>
        </p:spPr>
      </p:pic>
      <p:pic>
        <p:nvPicPr>
          <p:cNvPr id="1026" name="Picture 2" descr="Image result for shaheen II kus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4" b="89966" l="8197" r="94208">
                        <a14:foregroundMark x1="86011" y1="48469" x2="90383" y2="56463"/>
                        <a14:foregroundMark x1="90383" y1="48129" x2="91148" y2="48129"/>
                        <a14:foregroundMark x1="91148" y1="51871" x2="91148" y2="5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81" y="805623"/>
            <a:ext cx="3188127" cy="20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L beamline xra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"/>
          <a:stretch/>
        </p:blipFill>
        <p:spPr bwMode="auto">
          <a:xfrm>
            <a:off x="1956292" y="2410691"/>
            <a:ext cx="1841417" cy="11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947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5F2D49-BEC6-4962-8A1F-4F54564C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9A803E-9F51-4EC8-BDAE-33C4C29D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82" y="164353"/>
            <a:ext cx="10972800" cy="587270"/>
          </a:xfrm>
        </p:spPr>
        <p:txBody>
          <a:bodyPr/>
          <a:lstStyle/>
          <a:p>
            <a:r>
              <a:rPr lang="en-US" dirty="0"/>
              <a:t>Projects</a:t>
            </a:r>
            <a:endParaRPr lang="en-US" i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7134D9-4F65-4B6D-8C12-C3FC24B953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43987" y="814480"/>
            <a:ext cx="10541697" cy="4567767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OSPRay – ViSUS Integration (Will Usher)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OSPRay – VisIT Integration for interactive visualization(Qi Wu)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In Situ Vis. of Molecular Simulations (Will Usher, Silvio Rizzi &amp; Joe Insley @ </a:t>
            </a:r>
            <a:r>
              <a:rPr lang="en-US" i="1" dirty="0"/>
              <a:t>ANL</a:t>
            </a:r>
            <a:r>
              <a:rPr lang="en-US" dirty="0"/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Many-core Computing (T.A.J. Ouermi)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Prepare for Exascle (Jon Holmen)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MPI-Distributed Device and API for OSPRay (Will Usher, Jeff Amstutz @ </a:t>
            </a:r>
            <a:r>
              <a:rPr lang="en-US" i="1" dirty="0"/>
              <a:t>Intel</a:t>
            </a:r>
            <a:r>
              <a:rPr lang="en-US" dirty="0"/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Babelflow (Steve Petruzza)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Parallel computation of Morse-Smale complexes (Attila Gyulassy, Timo Bremer)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High-performance Parallel IO (Sidharth Kumar)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Ray Tracing for VR (Will Usher, Pavol Klacansky)</a:t>
            </a:r>
          </a:p>
        </p:txBody>
      </p:sp>
    </p:spTree>
    <p:extLst>
      <p:ext uri="{BB962C8B-B14F-4D97-AF65-F5344CB8AC3E}">
        <p14:creationId xmlns:p14="http://schemas.microsoft.com/office/powerpoint/2010/main" val="367542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37219-2F23-47DC-996A-F225DAC4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58" y="0"/>
            <a:ext cx="10714577" cy="831949"/>
          </a:xfrm>
        </p:spPr>
        <p:txBody>
          <a:bodyPr/>
          <a:lstStyle/>
          <a:p>
            <a:r>
              <a:rPr lang="en-US" sz="4800" dirty="0"/>
              <a:t>Projects Impact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7C056-1F64-40D6-9D9E-8188265E2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29" y="1302113"/>
            <a:ext cx="11674630" cy="513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08339"/>
      </p:ext>
    </p:extLst>
  </p:cSld>
  <p:clrMapOvr>
    <a:masterClrMapping/>
  </p:clrMapOvr>
</p:sld>
</file>

<file path=ppt/theme/theme1.xml><?xml version="1.0" encoding="utf-8"?>
<a:theme xmlns:a="http://schemas.openxmlformats.org/drawingml/2006/main" name="NPG PPTx Template Wide Dark">
  <a:themeElements>
    <a:clrScheme name="Custom 2">
      <a:dk1>
        <a:sysClr val="windowText" lastClr="000000"/>
      </a:dk1>
      <a:lt1>
        <a:sysClr val="window" lastClr="FFFFFF"/>
      </a:lt1>
      <a:dk2>
        <a:srgbClr val="003C71"/>
      </a:dk2>
      <a:lt2>
        <a:srgbClr val="B1BABF"/>
      </a:lt2>
      <a:accent1>
        <a:srgbClr val="B7D108"/>
      </a:accent1>
      <a:accent2>
        <a:srgbClr val="0071C5"/>
      </a:accent2>
      <a:accent3>
        <a:srgbClr val="009CDA"/>
      </a:accent3>
      <a:accent4>
        <a:srgbClr val="F8D44C"/>
      </a:accent4>
      <a:accent5>
        <a:srgbClr val="FFA400"/>
      </a:accent5>
      <a:accent6>
        <a:srgbClr val="FF4E00"/>
      </a:accent6>
      <a:hlink>
        <a:srgbClr val="C3D600"/>
      </a:hlink>
      <a:folHlink>
        <a:srgbClr val="0071C5"/>
      </a:folHlink>
    </a:clrScheme>
    <a:fontScheme name="Intel Clear">
      <a:majorFont>
        <a:latin typeface="Intel Clear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2">
            <a:lumMod val="20000"/>
            <a:lumOff val="80000"/>
          </a:schemeClr>
        </a:solidFill>
      </a:spPr>
      <a:bodyPr vert="horz" lIns="0" tIns="0" rIns="0" bIns="0" rtlCol="0">
        <a:noAutofit/>
      </a:bodyPr>
      <a:lstStyle>
        <a:defPPr>
          <a:defRPr sz="1100" dirty="0" smtClean="0">
            <a:solidFill>
              <a:srgbClr val="003C7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2746</Words>
  <Application>Microsoft Office PowerPoint</Application>
  <PresentationFormat>Widescreen</PresentationFormat>
  <Paragraphs>425</Paragraphs>
  <Slides>46</Slides>
  <Notes>3</Notes>
  <HiddenSlides>2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宋体</vt:lpstr>
      <vt:lpstr>Arial</vt:lpstr>
      <vt:lpstr>Calibri</vt:lpstr>
      <vt:lpstr>Helvetica Light</vt:lpstr>
      <vt:lpstr>Intel Clear</vt:lpstr>
      <vt:lpstr>Intel Clear Light</vt:lpstr>
      <vt:lpstr>Intel Clear Pro</vt:lpstr>
      <vt:lpstr>Lucida Grande</vt:lpstr>
      <vt:lpstr>Neo Sans Intel</vt:lpstr>
      <vt:lpstr>Noto Sans Symbols</vt:lpstr>
      <vt:lpstr>Wingdings</vt:lpstr>
      <vt:lpstr>NPG PPTx Template Wide Dark</vt:lpstr>
      <vt:lpstr>Intel PCC: Modernizing Scientific Visualization and Computation on Many-core Architectures</vt:lpstr>
      <vt:lpstr>Intel PCC: Modernizing Scientific Visualization with In Place and In Situ Ray Tracing on Many-core Architectures</vt:lpstr>
      <vt:lpstr>Synergistic Projects</vt:lpstr>
      <vt:lpstr>IPCC Hardware Resources</vt:lpstr>
      <vt:lpstr>Broader Impact and Collaborations</vt:lpstr>
      <vt:lpstr>IPCC Collaborating Personnel</vt:lpstr>
      <vt:lpstr>Overall IPCC Target Demostration</vt:lpstr>
      <vt:lpstr>Projects</vt:lpstr>
      <vt:lpstr>Projects Impact</vt:lpstr>
      <vt:lpstr>Preparing for Exascale Projects (i) </vt:lpstr>
      <vt:lpstr>Preparing for Exascale Projects (ii) </vt:lpstr>
      <vt:lpstr>OSPRay – VisIT Integration</vt:lpstr>
      <vt:lpstr>OSPRay – VisIT Integration: Scaling on Theta</vt:lpstr>
      <vt:lpstr>OSPRay – VisIT Integration: Scaling on Stampede 2</vt:lpstr>
      <vt:lpstr>Lightweight Movie Renderer with ViSUS PIDX</vt:lpstr>
      <vt:lpstr>OSPRay MPI-Distributed Device</vt:lpstr>
      <vt:lpstr>In Situ Visualization of Molecular Dynamics Simulations</vt:lpstr>
      <vt:lpstr>libIS Enables Flexible In Situ Coupling</vt:lpstr>
      <vt:lpstr>Integration of OSPRay into ViSUS</vt:lpstr>
      <vt:lpstr>BabelFlow: An Embedded Domain Specific Language for Parallel Analysis and Visualization  </vt:lpstr>
      <vt:lpstr>Experimenting different algorithms  on multiple runtimes</vt:lpstr>
      <vt:lpstr>Volume rendering with different composite algorithms on multiple runtimes</vt:lpstr>
      <vt:lpstr>SMP computation of Morse-Smale complexes</vt:lpstr>
      <vt:lpstr>Large-scale rendering for gallery with OSPRay</vt:lpstr>
      <vt:lpstr>Large-scale rendering for gallery with OSPRay</vt:lpstr>
      <vt:lpstr>PowerPoint Presentation</vt:lpstr>
      <vt:lpstr>Parallel IDX I/O Library</vt:lpstr>
      <vt:lpstr>High Performance Parallel IO: PIDX on Cray/Intel DataWarp (burst buffers)</vt:lpstr>
      <vt:lpstr>Ray Tracing for  Virtual Reality</vt:lpstr>
      <vt:lpstr>Papers</vt:lpstr>
      <vt:lpstr>Published Papers</vt:lpstr>
      <vt:lpstr>Progressive CPU Volume Rendering with Sample Accumulation</vt:lpstr>
      <vt:lpstr>A Virtual Reality Visualization Tool for Neuron Tracing</vt:lpstr>
      <vt:lpstr>CPU Volume Rendering of Adaptive Mesh Refinement Data</vt:lpstr>
      <vt:lpstr>ISAVS: Interactive Scalable Analysis and Visualization System</vt:lpstr>
      <vt:lpstr>Optimization Strategies for WSM6 on KNL</vt:lpstr>
      <vt:lpstr>OpenMP 4 Fortran Modernization of WSM6 for KNL</vt:lpstr>
      <vt:lpstr>Improving Uintah’s Scalability Through the Use of Portable Kokkos-Based Data Parallel Tasks</vt:lpstr>
      <vt:lpstr>Reducing network congestion and synchronization overhead during aggregation of hierarchical data</vt:lpstr>
      <vt:lpstr>Talks and Outreach </vt:lpstr>
      <vt:lpstr>Talks</vt:lpstr>
      <vt:lpstr>Outreach</vt:lpstr>
      <vt:lpstr>Future Work</vt:lpstr>
      <vt:lpstr>Projects in the Pipeline</vt:lpstr>
      <vt:lpstr>Papers in the Pipeline</vt:lpstr>
      <vt:lpstr>Acknowledgements and 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 PCC: Modernizing Scientific Visualization with In Place and In Situ Ray Tracing on Many-core Architectures</dc:title>
  <dc:creator>mbz</dc:creator>
  <cp:lastModifiedBy>Valerio Pascucci</cp:lastModifiedBy>
  <cp:revision>49</cp:revision>
  <dcterms:modified xsi:type="dcterms:W3CDTF">2017-12-18T17:39:39Z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acfaebc3-10ae-4343-a59b-63cb8b2c3101</vt:lpwstr>
  </property>
  <property fmtid="{D5CDD505-2E9C-101B-9397-08002B2CF9AE}" pid="3" name="CTP_BU">
    <vt:lpwstr>ENTERPRISE AND GOVERNMENT</vt:lpwstr>
  </property>
  <property fmtid="{D5CDD505-2E9C-101B-9397-08002B2CF9AE}" pid="4" name="CTP_TimeStamp">
    <vt:lpwstr>2017-11-01 23:41:59Z</vt:lpwstr>
  </property>
  <property fmtid="{D5CDD505-2E9C-101B-9397-08002B2CF9AE}" pid="5" name="CTPClassification">
    <vt:lpwstr>CTP_IC</vt:lpwstr>
  </property>
</Properties>
</file>