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mov" ContentType="video/quicktime"/>
  <Default Extension="tif" ContentType="image/t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61" r:id="rId3"/>
    <p:sldId id="271" r:id="rId4"/>
    <p:sldId id="259" r:id="rId5"/>
    <p:sldId id="272" r:id="rId6"/>
    <p:sldId id="262" r:id="rId7"/>
    <p:sldId id="263" r:id="rId8"/>
    <p:sldId id="264" r:id="rId9"/>
    <p:sldId id="270" r:id="rId10"/>
    <p:sldId id="260" r:id="rId11"/>
    <p:sldId id="265" r:id="rId12"/>
    <p:sldId id="266" r:id="rId13"/>
    <p:sldId id="267" r:id="rId14"/>
    <p:sldId id="268" r:id="rId15"/>
    <p:sldId id="269" r:id="rId1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87" d="100"/>
          <a:sy n="87" d="100"/>
        </p:scale>
        <p:origin x="1856" y="20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378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350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1699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0397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8498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5693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5770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1432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Title Text</a:t>
            </a:r>
          </a:p>
        </p:txBody>
      </p:sp>
      <p:sp>
        <p:nvSpPr>
          <p:cNvPr id="12" name="Shape 12"/>
          <p:cNvSpPr>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Shape 94"/>
          <p:cNvSpPr>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270000" y="6718300"/>
            <a:ext cx="10464800" cy="1422400"/>
          </a:xfrm>
          <a:prstGeom prst="rect">
            <a:avLst/>
          </a:prstGeom>
        </p:spPr>
        <p:txBody>
          <a:bodyPr anchor="b"/>
          <a:lstStyle/>
          <a:p>
            <a:r>
              <a:t>Title Text</a:t>
            </a:r>
          </a:p>
        </p:txBody>
      </p:sp>
      <p:sp>
        <p:nvSpPr>
          <p:cNvPr id="22" name="Shape 22"/>
          <p:cNvSpPr>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270000" y="3225800"/>
            <a:ext cx="10464800" cy="33020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b="0">
                <a:latin typeface="+mn-lt"/>
                <a:ea typeface="+mn-ea"/>
                <a:cs typeface="+mn-cs"/>
                <a:sym typeface="Helvetica Neue Medium"/>
              </a:defRPr>
            </a:lvl1pPr>
          </a:lstStyle>
          <a:p>
            <a:r>
              <a:t>Title Text</a:t>
            </a:r>
          </a:p>
        </p:txBody>
      </p:sp>
      <p:sp>
        <p:nvSpPr>
          <p:cNvPr id="40" name="Shape 40"/>
          <p:cNvSpPr>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1pPr>
      <a:lvl2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2pPr>
      <a:lvl3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3pPr>
      <a:lvl4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4pPr>
      <a:lvl5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5pPr>
      <a:lvl6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6pPr>
      <a:lvl7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7pPr>
      <a:lvl8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8pPr>
      <a:lvl9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physics.cancer.gov/network/UniversityofUtah.aspx"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hyperlink" Target="https://www.alterlab.org/orly/genetics.html" TargetMode="External"/><Relationship Id="rId4" Type="http://schemas.openxmlformats.org/officeDocument/2006/relationships/hyperlink" Target="http://dx.plos.org/10.1371/journal.pone.0164546" TargetMode="External"/><Relationship Id="rId5" Type="http://schemas.openxmlformats.org/officeDocument/2006/relationships/hyperlink" Target="http://dx.plos.org/10.1371/journal.pone.0121396"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hyperlink" Target="http://dx.doi.org/10.1371/journal.pone.0078913" TargetMode="External"/><Relationship Id="rId4" Type="http://schemas.openxmlformats.org/officeDocument/2006/relationships/hyperlink" Target="http://dx.doi.org/10.1371/journal.pone.0030098" TargetMode="External"/><Relationship Id="rId5" Type="http://schemas.openxmlformats.org/officeDocument/2006/relationships/hyperlink" Target="http://dx.doi.org/10.1371/journal.pone.0028072" TargetMode="External"/><Relationship Id="rId6" Type="http://schemas.openxmlformats.org/officeDocument/2006/relationships/hyperlink" Target="http://dx.doi.org/10.1371/journal.pone.0018768" TargetMode="External"/><Relationship Id="rId7" Type="http://schemas.openxmlformats.org/officeDocument/2006/relationships/hyperlink" Target="http://www.ncbi.nlm.nih.gov/pubmed/19888207" TargetMode="External"/><Relationship Id="rId8" Type="http://schemas.openxmlformats.org/officeDocument/2006/relationships/hyperlink" Target="http://dx.doi.org/10.1073/pnas.0709146104"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5.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7.png"/><Relationship Id="rId14" Type="http://schemas.openxmlformats.org/officeDocument/2006/relationships/image" Target="../media/image18.png"/><Relationship Id="rId15" Type="http://schemas.openxmlformats.org/officeDocument/2006/relationships/image" Target="../media/image19.png"/><Relationship Id="rId16" Type="http://schemas.openxmlformats.org/officeDocument/2006/relationships/image" Target="../media/image20.png"/><Relationship Id="rId17" Type="http://schemas.openxmlformats.org/officeDocument/2006/relationships/image" Target="../media/image21.png"/><Relationship Id="rId18" Type="http://schemas.openxmlformats.org/officeDocument/2006/relationships/image" Target="../media/image22.tif"/><Relationship Id="rId19" Type="http://schemas.openxmlformats.org/officeDocument/2006/relationships/image" Target="../media/image23.png"/><Relationship Id="rId1" Type="http://schemas.microsoft.com/office/2007/relationships/media" Target="../media/media1.mov"/><Relationship Id="rId2" Type="http://schemas.openxmlformats.org/officeDocument/2006/relationships/video" Target="../media/media1.mov"/><Relationship Id="rId3" Type="http://schemas.openxmlformats.org/officeDocument/2006/relationships/slideLayout" Target="../slideLayouts/slideLayout6.xml"/><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jpeg"/><Relationship Id="rId10"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5" Type="http://schemas.openxmlformats.org/officeDocument/2006/relationships/image" Target="../media/image26.jpg"/><Relationship Id="rId6" Type="http://schemas.openxmlformats.org/officeDocument/2006/relationships/image" Target="../media/image27.jpg"/><Relationship Id="rId7" Type="http://schemas.openxmlformats.org/officeDocument/2006/relationships/image" Target="../media/image28.png"/><Relationship Id="rId8" Type="http://schemas.openxmlformats.org/officeDocument/2006/relationships/image" Target="../media/image29.jpg"/><Relationship Id="rId1" Type="http://schemas.openxmlformats.org/officeDocument/2006/relationships/slideLayout" Target="../slideLayouts/slideLayout1.xml"/><Relationship Id="rId2" Type="http://schemas.openxmlformats.org/officeDocument/2006/relationships/hyperlink" Target="https://www.nih.gov/news-events/news-releases/nih-releases-strategic-plan-data-scienc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doi.org/10.1073/pnas.171586911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b="18829"/>
          <a:stretch/>
        </p:blipFill>
        <p:spPr>
          <a:xfrm>
            <a:off x="5757705" y="0"/>
            <a:ext cx="7247095" cy="9736854"/>
          </a:xfrm>
          <a:prstGeom prst="rect">
            <a:avLst/>
          </a:prstGeom>
        </p:spPr>
      </p:pic>
      <p:sp>
        <p:nvSpPr>
          <p:cNvPr id="119" name="Shape 119"/>
          <p:cNvSpPr>
            <a:spLocks noGrp="1"/>
          </p:cNvSpPr>
          <p:nvPr>
            <p:ph type="ctrTitle"/>
          </p:nvPr>
        </p:nvSpPr>
        <p:spPr>
          <a:xfrm>
            <a:off x="762503" y="676868"/>
            <a:ext cx="6984776" cy="4678903"/>
          </a:xfrm>
          <a:prstGeom prst="rect">
            <a:avLst/>
          </a:prstGeom>
        </p:spPr>
        <p:txBody>
          <a:bodyPr lIns="0" tIns="0" rIns="0" bIns="0" anchor="t">
            <a:noAutofit/>
          </a:bodyPr>
          <a:lstStyle/>
          <a:p>
            <a:pPr algn="l" defTabSz="457200">
              <a:defRPr sz="3200">
                <a:latin typeface="Helvetica"/>
                <a:ea typeface="Helvetica"/>
                <a:cs typeface="Helvetica"/>
                <a:sym typeface="Helvetica"/>
              </a:defRPr>
            </a:pPr>
            <a:r>
              <a:rPr sz="4000" dirty="0"/>
              <a:t>The Huntsman Cancer Institute (HCI) and</a:t>
            </a:r>
            <a:r>
              <a:rPr lang="en-US" sz="4000" dirty="0"/>
              <a:t> </a:t>
            </a:r>
            <a:r>
              <a:rPr sz="4000" dirty="0"/>
              <a:t>Scientific Computing and Imaging (SCI) Institute</a:t>
            </a:r>
            <a:r>
              <a:rPr lang="en-US" sz="4000" dirty="0"/>
              <a:t> </a:t>
            </a:r>
            <a:r>
              <a:rPr sz="4000" dirty="0"/>
              <a:t>Center for Cancer Data Science</a:t>
            </a:r>
          </a:p>
        </p:txBody>
      </p:sp>
      <p:sp>
        <p:nvSpPr>
          <p:cNvPr id="15" name="TextBox 14"/>
          <p:cNvSpPr txBox="1"/>
          <p:nvPr/>
        </p:nvSpPr>
        <p:spPr>
          <a:xfrm>
            <a:off x="783771" y="4382411"/>
            <a:ext cx="5828046" cy="18261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800" b="0" dirty="0"/>
              <a:t>Today, fundamental problems in cancer research are being solved with the help of data science and artificial intelligence.</a:t>
            </a:r>
            <a:endParaRPr kumimoji="0" lang="en-US" sz="2800" b="0" i="0" u="none" strike="noStrike" cap="none" spc="0" normalizeH="0" baseline="0" dirty="0">
              <a:ln>
                <a:noFill/>
              </a:ln>
              <a:solidFill>
                <a:srgbClr val="000000"/>
              </a:solidFill>
              <a:effectLst/>
              <a:uFillTx/>
              <a:sym typeface="Helvetica Neue"/>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8491" y="8299939"/>
            <a:ext cx="1765704" cy="908467"/>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534" y="8447948"/>
            <a:ext cx="2683567" cy="762407"/>
          </a:xfrm>
          <a:prstGeom prst="rect">
            <a:avLst/>
          </a:prstGeom>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44A1DB05-ECF7-0244-AC5D-0753EBBC7FD4}"/>
              </a:ext>
            </a:extLst>
          </p:cNvPr>
          <p:cNvSpPr>
            <a:spLocks noGrp="1"/>
          </p:cNvSpPr>
          <p:nvPr>
            <p:ph type="title"/>
          </p:nvPr>
        </p:nvSpPr>
        <p:spPr>
          <a:xfrm>
            <a:off x="1270000" y="152400"/>
            <a:ext cx="10464800" cy="886460"/>
          </a:xfrm>
        </p:spPr>
        <p:txBody>
          <a:bodyPr>
            <a:normAutofit/>
          </a:bodyPr>
          <a:lstStyle/>
          <a:p>
            <a:r>
              <a:rPr lang="en-US" sz="4000" dirty="0">
                <a:latin typeface="+mn-lt"/>
                <a:cs typeface="+mn-cs"/>
              </a:rPr>
              <a:t>Current SCI Cancer </a:t>
            </a:r>
            <a:r>
              <a:rPr lang="en-US" sz="4000" dirty="0" smtClean="0">
                <a:latin typeface="+mn-lt"/>
                <a:cs typeface="+mn-cs"/>
              </a:rPr>
              <a:t>Projects - </a:t>
            </a:r>
            <a:r>
              <a:rPr lang="en-US" sz="4000" dirty="0" err="1" smtClean="0">
                <a:latin typeface="+mn-lt"/>
                <a:cs typeface="+mn-cs"/>
              </a:rPr>
              <a:t>Sarang</a:t>
            </a:r>
            <a:r>
              <a:rPr lang="en-US" sz="4000" dirty="0" smtClean="0">
                <a:latin typeface="+mn-lt"/>
                <a:cs typeface="+mn-cs"/>
              </a:rPr>
              <a:t> Joshi</a:t>
            </a:r>
            <a:endParaRPr lang="en-US" sz="4000" dirty="0">
              <a:latin typeface="+mn-lt"/>
              <a:cs typeface="+mn-cs"/>
            </a:endParaRPr>
          </a:p>
        </p:txBody>
      </p:sp>
      <p:sp>
        <p:nvSpPr>
          <p:cNvPr id="4" name="Text Placeholder 3">
            <a:extLst>
              <a:ext uri="{FF2B5EF4-FFF2-40B4-BE49-F238E27FC236}">
                <a16:creationId xmlns:a16="http://schemas.microsoft.com/office/drawing/2014/main" xmlns="" id="{AF6AED94-287E-A043-B5E9-05707BC88B7B}"/>
              </a:ext>
            </a:extLst>
          </p:cNvPr>
          <p:cNvSpPr>
            <a:spLocks noGrp="1"/>
          </p:cNvSpPr>
          <p:nvPr>
            <p:ph type="body" sz="quarter" idx="1"/>
          </p:nvPr>
        </p:nvSpPr>
        <p:spPr>
          <a:xfrm>
            <a:off x="1270000" y="1171529"/>
            <a:ext cx="10464800" cy="3931920"/>
          </a:xfrm>
        </p:spPr>
        <p:txBody>
          <a:bodyPr>
            <a:noAutofit/>
          </a:bodyPr>
          <a:lstStyle/>
          <a:p>
            <a:pPr marL="342900" indent="-342900" algn="l">
              <a:buFont typeface="Arial" panose="020B0604020202020204" pitchFamily="34" charset="0"/>
              <a:buChar char="•"/>
            </a:pPr>
            <a:r>
              <a:rPr lang="en-US" sz="2400" smtClean="0"/>
              <a:t>Personalized </a:t>
            </a:r>
            <a:r>
              <a:rPr lang="en-US" sz="2400" dirty="0"/>
              <a:t>Motion Management for Truly 4D Lung Stereotactic </a:t>
            </a:r>
            <a:r>
              <a:rPr lang="en-US" sz="2400"/>
              <a:t>Body </a:t>
            </a:r>
            <a:r>
              <a:rPr lang="en-US" sz="2400" smtClean="0"/>
              <a:t>Radiotherapy (</a:t>
            </a:r>
            <a:r>
              <a:rPr lang="en-US" sz="2400" dirty="0"/>
              <a:t>NCI R01CA169102: U of Maryland prime Utah PI: Joshi)</a:t>
            </a:r>
          </a:p>
          <a:p>
            <a:pPr marL="342900" indent="-342900" algn="l">
              <a:buFont typeface="Arial" panose="020B0604020202020204" pitchFamily="34" charset="0"/>
              <a:buChar char="•"/>
            </a:pPr>
            <a:r>
              <a:rPr lang="en-US" sz="2400" dirty="0"/>
              <a:t>Validation and translation of a non-invasive, MR-guided breast cancer therapy (NCI 1R01CA224141 PI: Payne, Joshi)</a:t>
            </a:r>
          </a:p>
          <a:p>
            <a:pPr marL="342900" indent="-342900" algn="l">
              <a:buFont typeface="Arial" panose="020B0604020202020204" pitchFamily="34" charset="0"/>
              <a:buChar char="•"/>
            </a:pPr>
            <a:r>
              <a:rPr lang="en-US" sz="2400" dirty="0"/>
              <a:t>Quantitative CT imaging biomarkers in lung cancer to assess prognosis and predict response to therapy on initial and longitudinal CT imaging: Pilot project with (Joshi, Schroeder and </a:t>
            </a:r>
            <a:r>
              <a:rPr lang="en-US" sz="2400" dirty="0" err="1"/>
              <a:t>Akerley</a:t>
            </a:r>
            <a:r>
              <a:rPr lang="en-US" sz="2400" dirty="0" smtClean="0"/>
              <a:t>)</a:t>
            </a:r>
            <a:endParaRPr lang="en-US" sz="2400" dirty="0"/>
          </a:p>
          <a:p>
            <a:pPr algn="l"/>
            <a:endParaRPr lang="en-US" sz="2400" dirty="0" smtClean="0"/>
          </a:p>
          <a:p>
            <a:pPr algn="l"/>
            <a:endParaRPr lang="en-US" sz="2400" dirty="0"/>
          </a:p>
          <a:p>
            <a:pPr marL="342900" indent="-342900" algn="l">
              <a:buFont typeface="Arial" panose="020B0604020202020204" pitchFamily="34" charset="0"/>
              <a:buChar char="•"/>
            </a:pPr>
            <a:r>
              <a:rPr lang="en-US" sz="2400" dirty="0"/>
              <a:t>J. Hinkle, M. </a:t>
            </a:r>
            <a:r>
              <a:rPr lang="en-US" sz="2400" dirty="0" err="1"/>
              <a:t>Szegedi</a:t>
            </a:r>
            <a:r>
              <a:rPr lang="en-US" sz="2400" dirty="0"/>
              <a:t>, B. Wang, </a:t>
            </a:r>
            <a:r>
              <a:rPr lang="en-US" sz="2400" b="1" dirty="0"/>
              <a:t>B. Salter</a:t>
            </a:r>
            <a:r>
              <a:rPr lang="en-US" sz="2400" dirty="0"/>
              <a:t>, and </a:t>
            </a:r>
            <a:r>
              <a:rPr lang="en-US" sz="2400" b="1" dirty="0"/>
              <a:t>S. Joshi</a:t>
            </a:r>
            <a:r>
              <a:rPr lang="en-US" sz="2400" dirty="0"/>
              <a:t>. 4D CT image reconstruction with diffeomorphic motion model. Medical image analysis vol. 16(6) (2012), pp.1307–1316.</a:t>
            </a:r>
          </a:p>
          <a:p>
            <a:pPr marL="342900" indent="-342900" algn="l">
              <a:buFont typeface="Arial" panose="020B0604020202020204" pitchFamily="34" charset="0"/>
              <a:buChar char="•"/>
            </a:pPr>
            <a:r>
              <a:rPr lang="en-US" sz="2400" dirty="0"/>
              <a:t>V. Sarkar, B. Wang, J. Hinkle, V. J. Gonzalez, Y. J. Hitchcock, P. </a:t>
            </a:r>
            <a:r>
              <a:rPr lang="en-US" sz="2400" dirty="0" err="1"/>
              <a:t>Rassiah-Szegedi</a:t>
            </a:r>
            <a:r>
              <a:rPr lang="en-US" sz="2400" dirty="0"/>
              <a:t>, </a:t>
            </a:r>
            <a:r>
              <a:rPr lang="en-US" sz="2400" b="1" dirty="0"/>
              <a:t>S. Joshi</a:t>
            </a:r>
            <a:r>
              <a:rPr lang="en-US" sz="2400" dirty="0"/>
              <a:t>, and </a:t>
            </a:r>
            <a:r>
              <a:rPr lang="en-US" sz="2400" b="1" dirty="0"/>
              <a:t>B. J. Salter</a:t>
            </a:r>
            <a:r>
              <a:rPr lang="en-US" sz="2400" dirty="0"/>
              <a:t>. </a:t>
            </a:r>
            <a:r>
              <a:rPr lang="en-US" sz="2400" dirty="0" err="1"/>
              <a:t>Dosimetric</a:t>
            </a:r>
            <a:r>
              <a:rPr lang="en-US" sz="2400" dirty="0"/>
              <a:t> evaluation of a virtual image-guidance alternative to explicit 6 degree of freedom robotic couch correction. Practical radiation oncology vol. 2(2) (2012), pp.122–137.</a:t>
            </a:r>
          </a:p>
          <a:p>
            <a:pPr marL="342900" indent="-342900" algn="l">
              <a:buFont typeface="Arial" panose="020B0604020202020204" pitchFamily="34" charset="0"/>
              <a:buChar char="•"/>
            </a:pPr>
            <a:r>
              <a:rPr lang="en-US" sz="2400" dirty="0"/>
              <a:t>S. E. </a:t>
            </a:r>
            <a:r>
              <a:rPr lang="en-US" sz="2400" dirty="0" err="1"/>
              <a:t>Geneser</a:t>
            </a:r>
            <a:r>
              <a:rPr lang="en-US" sz="2400" dirty="0"/>
              <a:t>, J. Hinkle, R. M. Kirby, B. Wang, </a:t>
            </a:r>
            <a:r>
              <a:rPr lang="en-US" sz="2400" b="1" dirty="0"/>
              <a:t>B. Salter</a:t>
            </a:r>
            <a:r>
              <a:rPr lang="en-US" sz="2400" dirty="0"/>
              <a:t>, and </a:t>
            </a:r>
            <a:r>
              <a:rPr lang="en-US" sz="2400" b="1" dirty="0"/>
              <a:t>S. Joshi</a:t>
            </a:r>
            <a:r>
              <a:rPr lang="en-US" sz="2400" dirty="0"/>
              <a:t>. Quantifying variability in radiation dose due to respiratory-induced tumor motion. Medical image analysis vol. 15(4) (2011), pp.640–649.</a:t>
            </a:r>
          </a:p>
          <a:p>
            <a:pPr marL="571500" indent="-571500" algn="l">
              <a:buFont typeface="Arial" panose="020B0604020202020204" pitchFamily="34" charset="0"/>
              <a:buChar char="•"/>
            </a:pPr>
            <a:endParaRPr lang="en-US" sz="2400" dirty="0"/>
          </a:p>
          <a:p>
            <a:pPr marL="571500" indent="-571500" algn="l">
              <a:buFont typeface="Arial" panose="020B0604020202020204" pitchFamily="34" charset="0"/>
              <a:buChar char="•"/>
            </a:pPr>
            <a:endParaRPr lang="en-US" sz="2400" dirty="0"/>
          </a:p>
          <a:p>
            <a:pPr algn="l"/>
            <a:endParaRPr lang="en-US" dirty="0"/>
          </a:p>
          <a:p>
            <a:pPr marL="571500" indent="-571500" algn="l">
              <a:buFont typeface="Arial" panose="020B0604020202020204" pitchFamily="34" charset="0"/>
              <a:buChar char="•"/>
            </a:pPr>
            <a:endParaRPr lang="en-US" dirty="0"/>
          </a:p>
        </p:txBody>
      </p:sp>
      <p:sp>
        <p:nvSpPr>
          <p:cNvPr id="5" name="Title 2">
            <a:extLst>
              <a:ext uri="{FF2B5EF4-FFF2-40B4-BE49-F238E27FC236}">
                <a16:creationId xmlns:a16="http://schemas.microsoft.com/office/drawing/2014/main" xmlns="" id="{87B56CE7-B164-DD4B-BD09-76D860A06C2B}"/>
              </a:ext>
            </a:extLst>
          </p:cNvPr>
          <p:cNvSpPr txBox="1">
            <a:spLocks/>
          </p:cNvSpPr>
          <p:nvPr/>
        </p:nvSpPr>
        <p:spPr>
          <a:xfrm>
            <a:off x="1270000" y="3771621"/>
            <a:ext cx="10464800" cy="7759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lvl1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1pPr>
            <a:lvl2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2pPr>
            <a:lvl3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3pPr>
            <a:lvl4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4pPr>
            <a:lvl5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5pPr>
            <a:lvl6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6pPr>
            <a:lvl7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7pPr>
            <a:lvl8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8pPr>
            <a:lvl9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9pPr>
          </a:lstStyle>
          <a:p>
            <a:pPr hangingPunct="1"/>
            <a:r>
              <a:rPr lang="en-US" sz="4000" dirty="0">
                <a:latin typeface="+mn-lt"/>
              </a:rPr>
              <a:t>Previous Collaborations with HCI</a:t>
            </a:r>
          </a:p>
        </p:txBody>
      </p:sp>
      <p:sp>
        <p:nvSpPr>
          <p:cNvPr id="6" name="Text Placeholder 3">
            <a:extLst>
              <a:ext uri="{FF2B5EF4-FFF2-40B4-BE49-F238E27FC236}">
                <a16:creationId xmlns:a16="http://schemas.microsoft.com/office/drawing/2014/main" xmlns="" id="{ED7B7A79-D8CB-4546-A1B4-7EEF52C4C7DB}"/>
              </a:ext>
            </a:extLst>
          </p:cNvPr>
          <p:cNvSpPr txBox="1">
            <a:spLocks/>
          </p:cNvSpPr>
          <p:nvPr/>
        </p:nvSpPr>
        <p:spPr>
          <a:xfrm>
            <a:off x="1270000" y="5628640"/>
            <a:ext cx="10464800" cy="39319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t">
            <a:normAutofit/>
          </a:bodyPr>
          <a:lstStyle>
            <a:lvl1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a:lstStyle>
          <a:p>
            <a:pPr algn="l" hangingPunct="1"/>
            <a:endParaRPr lang="en-US" sz="2400" dirty="0"/>
          </a:p>
          <a:p>
            <a:pPr marL="571500" lvl="2" indent="-571500" algn="l" hangingPunct="1">
              <a:buFont typeface="Arial" panose="020B0604020202020204" pitchFamily="34" charset="0"/>
              <a:buChar char="•"/>
            </a:pPr>
            <a:endParaRPr lang="en-US" sz="2400" dirty="0"/>
          </a:p>
          <a:p>
            <a:pPr marL="571500" indent="-571500" algn="l" hangingPunct="1">
              <a:buFont typeface="Arial" panose="020B0604020202020204" pitchFamily="34" charset="0"/>
              <a:buChar char="•"/>
            </a:pPr>
            <a:endParaRPr lang="en-US" sz="2400" dirty="0"/>
          </a:p>
          <a:p>
            <a:pPr marL="571500" indent="-571500" algn="l" hangingPunct="1">
              <a:buFont typeface="Arial" panose="020B0604020202020204" pitchFamily="34" charset="0"/>
              <a:buChar char="•"/>
            </a:pPr>
            <a:endParaRPr lang="en-US" sz="2400" dirty="0"/>
          </a:p>
          <a:p>
            <a:pPr marL="571500" indent="-571500" algn="l" hangingPunct="1">
              <a:buFont typeface="Arial" panose="020B0604020202020204" pitchFamily="34" charset="0"/>
              <a:buChar char="•"/>
            </a:pPr>
            <a:endParaRPr lang="en-US" sz="2400" dirty="0"/>
          </a:p>
          <a:p>
            <a:pPr marL="571500" indent="-571500" algn="l" hangingPunct="1">
              <a:buFont typeface="Arial" panose="020B0604020202020204" pitchFamily="34" charset="0"/>
              <a:buChar char="•"/>
            </a:pPr>
            <a:endParaRPr lang="en-US" sz="2400" dirty="0"/>
          </a:p>
        </p:txBody>
      </p:sp>
    </p:spTree>
    <p:extLst>
      <p:ext uri="{BB962C8B-B14F-4D97-AF65-F5344CB8AC3E}">
        <p14:creationId xmlns:p14="http://schemas.microsoft.com/office/powerpoint/2010/main" val="2889974252"/>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44A1DB05-ECF7-0244-AC5D-0753EBBC7FD4}"/>
              </a:ext>
            </a:extLst>
          </p:cNvPr>
          <p:cNvSpPr>
            <a:spLocks noGrp="1"/>
          </p:cNvSpPr>
          <p:nvPr>
            <p:ph type="title"/>
          </p:nvPr>
        </p:nvSpPr>
        <p:spPr>
          <a:xfrm>
            <a:off x="1270000" y="152400"/>
            <a:ext cx="10464800" cy="886460"/>
          </a:xfrm>
        </p:spPr>
        <p:txBody>
          <a:bodyPr>
            <a:normAutofit/>
          </a:bodyPr>
          <a:lstStyle/>
          <a:p>
            <a:r>
              <a:rPr lang="en-US" sz="4000" dirty="0">
                <a:latin typeface="+mn-lt"/>
                <a:cs typeface="+mn-cs"/>
              </a:rPr>
              <a:t>Current SCI Cancer Projects – </a:t>
            </a:r>
            <a:r>
              <a:rPr lang="en-US" sz="4000" dirty="0" err="1">
                <a:latin typeface="+mn-lt"/>
                <a:cs typeface="+mn-cs"/>
              </a:rPr>
              <a:t>Orly</a:t>
            </a:r>
            <a:r>
              <a:rPr lang="en-US" sz="4000" dirty="0">
                <a:latin typeface="+mn-lt"/>
                <a:cs typeface="+mn-cs"/>
              </a:rPr>
              <a:t> Alter</a:t>
            </a:r>
          </a:p>
        </p:txBody>
      </p:sp>
      <p:sp>
        <p:nvSpPr>
          <p:cNvPr id="4" name="Text Placeholder 3">
            <a:extLst>
              <a:ext uri="{FF2B5EF4-FFF2-40B4-BE49-F238E27FC236}">
                <a16:creationId xmlns="" xmlns:a16="http://schemas.microsoft.com/office/drawing/2014/main" id="{AF6AED94-287E-A043-B5E9-05707BC88B7B}"/>
              </a:ext>
            </a:extLst>
          </p:cNvPr>
          <p:cNvSpPr>
            <a:spLocks noGrp="1"/>
          </p:cNvSpPr>
          <p:nvPr>
            <p:ph type="body" sz="quarter" idx="1"/>
          </p:nvPr>
        </p:nvSpPr>
        <p:spPr>
          <a:xfrm>
            <a:off x="946485" y="1171528"/>
            <a:ext cx="11117178" cy="8213104"/>
          </a:xfrm>
        </p:spPr>
        <p:txBody>
          <a:bodyPr>
            <a:noAutofit/>
          </a:bodyPr>
          <a:lstStyle/>
          <a:p>
            <a:pPr algn="just"/>
            <a:r>
              <a:rPr lang="en-US" sz="2400" b="1" dirty="0"/>
              <a:t>Principal Investigator:</a:t>
            </a:r>
          </a:p>
          <a:p>
            <a:pPr marL="457200" indent="-457200" algn="l">
              <a:buAutoNum type="arabicPeriod"/>
            </a:pPr>
            <a:r>
              <a:rPr lang="en-US" sz="2400" dirty="0"/>
              <a:t>$2,970,389 in NCI U01 CA-202144, 9/23/2015–8/31/2020: Multi-Tensor Decompositions for Personalized Cancer Diagnostics and Prognostics, to PI </a:t>
            </a:r>
            <a:r>
              <a:rPr lang="en-US" sz="2400" b="1" dirty="0"/>
              <a:t>O. Alter</a:t>
            </a:r>
            <a:r>
              <a:rPr lang="en-US" sz="2400" dirty="0"/>
              <a:t> with co-investigators H. A. Hanson, R. L. Jensen, C. A. Palmer, and C. T. </a:t>
            </a:r>
            <a:r>
              <a:rPr lang="en-US" sz="2400" dirty="0" err="1"/>
              <a:t>Wittwer</a:t>
            </a:r>
            <a:r>
              <a:rPr lang="en-US" sz="2400" dirty="0"/>
              <a:t>, and consultant R. A. Horn (University of Utah); </a:t>
            </a:r>
            <a:r>
              <a:rPr lang="en-US" sz="2400" u="sng" dirty="0">
                <a:hlinkClick r:id="rId3"/>
              </a:rPr>
              <a:t>http://physics.cancer.gov/network/UniversityofUtah.aspx</a:t>
            </a:r>
            <a:endParaRPr lang="en-US" sz="2400" u="sng" dirty="0"/>
          </a:p>
          <a:p>
            <a:pPr marL="457200" indent="-457200" algn="l">
              <a:buFontTx/>
              <a:buAutoNum type="arabicPeriod"/>
            </a:pPr>
            <a:r>
              <a:rPr lang="en-US" sz="2400" dirty="0"/>
              <a:t>$113,751 in NCI U01 CA-202144 S1, Year 2: Clinical Translation of a Platform-Independent Genomic Predictor of GBM, to PI </a:t>
            </a:r>
            <a:r>
              <a:rPr lang="en-US" sz="2400" b="1" dirty="0"/>
              <a:t>O. Alter</a:t>
            </a:r>
            <a:r>
              <a:rPr lang="en-US" sz="2400" dirty="0"/>
              <a:t>.</a:t>
            </a:r>
          </a:p>
          <a:p>
            <a:pPr marL="457200" indent="-457200" algn="just">
              <a:buAutoNum type="arabicPeriod"/>
            </a:pPr>
            <a:r>
              <a:rPr lang="en-US" sz="2400" dirty="0"/>
              <a:t>$147,865 in NCI U01 CA-202144 S2, Year 3: Subtyping Prostate Cancer using a Familial Multi-Omics Analysis, to PI </a:t>
            </a:r>
            <a:r>
              <a:rPr lang="en-US" sz="2400" b="1" dirty="0"/>
              <a:t>O. Alter</a:t>
            </a:r>
            <a:r>
              <a:rPr lang="en-US" sz="2400" dirty="0"/>
              <a:t>, with co-investigator </a:t>
            </a:r>
            <a:r>
              <a:rPr lang="en-US" sz="2400" b="1" dirty="0"/>
              <a:t>H. A. Hanson</a:t>
            </a:r>
            <a:r>
              <a:rPr lang="en-US" sz="2400" dirty="0"/>
              <a:t> (University of Utah).</a:t>
            </a:r>
            <a:endParaRPr lang="en-US" sz="2400" u="sng" dirty="0"/>
          </a:p>
          <a:p>
            <a:pPr marL="457200" indent="-457200" algn="l">
              <a:buFontTx/>
              <a:buAutoNum type="arabicPeriod"/>
            </a:pPr>
            <a:r>
              <a:rPr lang="en-US" sz="2400" dirty="0"/>
              <a:t>$7,500 in Cancer Research (CR) UK Project, 3/27/2007– : Global Effects of DNA Replication and DNA Replication Origin Activity on Eukaryotic Gene Expression, to PI </a:t>
            </a:r>
            <a:r>
              <a:rPr lang="en-US" sz="2400" b="1" dirty="0"/>
              <a:t>O. Alter</a:t>
            </a:r>
            <a:r>
              <a:rPr lang="en-US" sz="2400" dirty="0"/>
              <a:t> (University of Utah) with co-investigator J. F. X. </a:t>
            </a:r>
            <a:r>
              <a:rPr lang="en-US" sz="2400" dirty="0" err="1"/>
              <a:t>Diffley</a:t>
            </a:r>
            <a:r>
              <a:rPr lang="en-US" sz="2400" dirty="0"/>
              <a:t> (CR UK).</a:t>
            </a:r>
          </a:p>
          <a:p>
            <a:pPr algn="just"/>
            <a:r>
              <a:rPr lang="en-US" sz="2400" b="1" dirty="0"/>
              <a:t>Co-Mentor:</a:t>
            </a:r>
          </a:p>
          <a:p>
            <a:pPr marL="457200" indent="-457200" algn="l">
              <a:buAutoNum type="arabicPeriod"/>
            </a:pPr>
            <a:r>
              <a:rPr lang="en-US" sz="2400" dirty="0"/>
              <a:t>$747,520 in NCI K07 CA230150, 7/6/2018–6/30/2023: Subtyping Bladder Cancer: A Multi-</a:t>
            </a:r>
            <a:r>
              <a:rPr lang="en-US" sz="2400" dirty="0" err="1"/>
              <a:t>omic</a:t>
            </a:r>
            <a:r>
              <a:rPr lang="en-US" sz="2400" dirty="0"/>
              <a:t>, Exposure-informed, Genealogical Approach (</a:t>
            </a:r>
            <a:r>
              <a:rPr lang="en-US" sz="2400" dirty="0" err="1"/>
              <a:t>MErGE</a:t>
            </a:r>
            <a:r>
              <a:rPr lang="en-US" sz="2400" dirty="0"/>
              <a:t>), to PI </a:t>
            </a:r>
            <a:r>
              <a:rPr lang="en-US" sz="2400" b="1" dirty="0"/>
              <a:t>H. A. Hanson</a:t>
            </a:r>
            <a:r>
              <a:rPr lang="en-US" sz="2400" dirty="0"/>
              <a:t> with mentor N. J. Camp and co-mentors </a:t>
            </a:r>
            <a:r>
              <a:rPr lang="en-US" sz="2400" b="1" dirty="0"/>
              <a:t>O. Alter</a:t>
            </a:r>
            <a:r>
              <a:rPr lang="en-US" sz="2400" dirty="0"/>
              <a:t> and K. R. Smith (University of Utah).</a:t>
            </a:r>
          </a:p>
        </p:txBody>
      </p:sp>
    </p:spTree>
    <p:extLst>
      <p:ext uri="{BB962C8B-B14F-4D97-AF65-F5344CB8AC3E}">
        <p14:creationId xmlns:p14="http://schemas.microsoft.com/office/powerpoint/2010/main" val="1088153813"/>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44A1DB05-ECF7-0244-AC5D-0753EBBC7FD4}"/>
              </a:ext>
            </a:extLst>
          </p:cNvPr>
          <p:cNvSpPr>
            <a:spLocks noGrp="1"/>
          </p:cNvSpPr>
          <p:nvPr>
            <p:ph type="title"/>
          </p:nvPr>
        </p:nvSpPr>
        <p:spPr>
          <a:xfrm>
            <a:off x="1270000" y="152400"/>
            <a:ext cx="10464800" cy="886460"/>
          </a:xfrm>
        </p:spPr>
        <p:txBody>
          <a:bodyPr>
            <a:normAutofit/>
          </a:bodyPr>
          <a:lstStyle/>
          <a:p>
            <a:r>
              <a:rPr lang="en-US" sz="4000" dirty="0">
                <a:latin typeface="+mn-lt"/>
                <a:cs typeface="+mn-cs"/>
              </a:rPr>
              <a:t>Current SCI Cancer Projects – </a:t>
            </a:r>
            <a:r>
              <a:rPr lang="en-US" sz="4000" dirty="0" err="1">
                <a:latin typeface="+mn-lt"/>
                <a:cs typeface="+mn-cs"/>
              </a:rPr>
              <a:t>Orly</a:t>
            </a:r>
            <a:r>
              <a:rPr lang="en-US" sz="4000" dirty="0">
                <a:latin typeface="+mn-lt"/>
                <a:cs typeface="+mn-cs"/>
              </a:rPr>
              <a:t> Alter</a:t>
            </a:r>
          </a:p>
        </p:txBody>
      </p:sp>
      <p:sp>
        <p:nvSpPr>
          <p:cNvPr id="4" name="Text Placeholder 3">
            <a:extLst>
              <a:ext uri="{FF2B5EF4-FFF2-40B4-BE49-F238E27FC236}">
                <a16:creationId xmlns="" xmlns:a16="http://schemas.microsoft.com/office/drawing/2014/main" id="{AF6AED94-287E-A043-B5E9-05707BC88B7B}"/>
              </a:ext>
            </a:extLst>
          </p:cNvPr>
          <p:cNvSpPr>
            <a:spLocks noGrp="1"/>
          </p:cNvSpPr>
          <p:nvPr>
            <p:ph type="body" sz="quarter" idx="1"/>
          </p:nvPr>
        </p:nvSpPr>
        <p:spPr>
          <a:xfrm>
            <a:off x="946485" y="1171528"/>
            <a:ext cx="11117178" cy="8213104"/>
          </a:xfrm>
        </p:spPr>
        <p:txBody>
          <a:bodyPr>
            <a:noAutofit/>
          </a:bodyPr>
          <a:lstStyle/>
          <a:p>
            <a:pPr algn="just"/>
            <a:r>
              <a:rPr lang="en-US" sz="2400" b="1" dirty="0"/>
              <a:t>Co-Mentor (continued):</a:t>
            </a:r>
          </a:p>
          <a:p>
            <a:pPr marL="457200" indent="-457200" algn="l">
              <a:buFont typeface="+mj-lt"/>
              <a:buAutoNum type="arabicPeriod" startAt="2"/>
            </a:pPr>
            <a:r>
              <a:rPr lang="en-US" sz="2400" dirty="0"/>
              <a:t>$360,000 in HCI IRG 129785 American Cancer Society (ACS) grant, 1/1/2017–12/31/2019, to </a:t>
            </a:r>
            <a:r>
              <a:rPr lang="en-US" sz="2400" b="1" dirty="0"/>
              <a:t>PI D. E. Ayer</a:t>
            </a:r>
            <a:r>
              <a:rPr lang="en-US" sz="2400" dirty="0"/>
              <a:t>, with </a:t>
            </a:r>
            <a:r>
              <a:rPr lang="en-US" sz="2400" b="1" dirty="0"/>
              <a:t>review board members</a:t>
            </a:r>
            <a:r>
              <a:rPr lang="en-US" sz="2400" dirty="0"/>
              <a:t> N. Agarwal, </a:t>
            </a:r>
            <a:r>
              <a:rPr lang="en-US" sz="2400" b="1" dirty="0"/>
              <a:t>O. Alter</a:t>
            </a:r>
            <a:r>
              <a:rPr lang="en-US" sz="2400" dirty="0"/>
              <a:t>, D. E. Ayer, M. E. Engel, D. Grossman, A. C. Kirchhoff, K. B. Mooney, P. J. Moos, T. G. Oliver, E. A. </a:t>
            </a:r>
            <a:r>
              <a:rPr lang="en-US" sz="2400" dirty="0" err="1"/>
              <a:t>Raetz</a:t>
            </a:r>
            <a:r>
              <a:rPr lang="en-US" sz="2400" dirty="0"/>
              <a:t>, J. P. Rutter, C. M. Ulrich, K. E. Varley, B. E. </a:t>
            </a:r>
            <a:r>
              <a:rPr lang="en-US" sz="2400" dirty="0" err="1"/>
              <a:t>Welm</a:t>
            </a:r>
            <a:r>
              <a:rPr lang="en-US" sz="2400" dirty="0"/>
              <a:t>, T. L. Werner, and J. T. Yap (University of Utah).</a:t>
            </a:r>
          </a:p>
          <a:p>
            <a:pPr marL="457200" indent="-457200" algn="l">
              <a:buFont typeface="+mj-lt"/>
              <a:buAutoNum type="arabicPeriod" startAt="2"/>
            </a:pPr>
            <a:r>
              <a:rPr lang="en-US" sz="2400" dirty="0"/>
              <a:t>$1,043,208 in NIDDK T32 DK-110966, 7/1/2016–6/30/2021: The University of Utah Interdisciplinary Training Program in Bioinformatics and Diabetes, Obesity and Metabolic Disease, to </a:t>
            </a:r>
            <a:r>
              <a:rPr lang="en-US" sz="2400" b="1" dirty="0"/>
              <a:t>PIs W. W. Chapman</a:t>
            </a:r>
            <a:r>
              <a:rPr lang="en-US" sz="2400" dirty="0"/>
              <a:t> and </a:t>
            </a:r>
            <a:r>
              <a:rPr lang="en-US" sz="2400" b="1" dirty="0"/>
              <a:t>S. J. Fisher</a:t>
            </a:r>
            <a:r>
              <a:rPr lang="en-US" sz="2400" dirty="0"/>
              <a:t>, with with </a:t>
            </a:r>
            <a:r>
              <a:rPr lang="en-US" sz="2400" b="1" dirty="0"/>
              <a:t>computational mentors </a:t>
            </a:r>
            <a:r>
              <a:rPr lang="en-US" sz="2400" dirty="0"/>
              <a:t>F. R. Adler, </a:t>
            </a:r>
            <a:r>
              <a:rPr lang="en-US" sz="2400" b="1" dirty="0"/>
              <a:t>O. Alter</a:t>
            </a:r>
            <a:r>
              <a:rPr lang="en-US" sz="2400" dirty="0"/>
              <a:t>, B. R. Cairns, L. A. Cannon-Albright, T. E. Cheatham, M. B. Cummins, J. M. Dean, G. Del </a:t>
            </a:r>
            <a:r>
              <a:rPr lang="en-US" sz="2400" dirty="0" err="1"/>
              <a:t>Fiol</a:t>
            </a:r>
            <a:r>
              <a:rPr lang="en-US" sz="2400" dirty="0"/>
              <a:t>, K. </a:t>
            </a:r>
            <a:r>
              <a:rPr lang="en-US" sz="2400" dirty="0" err="1"/>
              <a:t>Eilbeck</a:t>
            </a:r>
            <a:r>
              <a:rPr lang="en-US" sz="2400" dirty="0"/>
              <a:t>, J. C. </a:t>
            </a:r>
            <a:r>
              <a:rPr lang="en-US" sz="2400" dirty="0" err="1"/>
              <a:t>Faceli</a:t>
            </a:r>
            <a:r>
              <a:rPr lang="en-US" sz="2400" dirty="0"/>
              <a:t>, A. L. Fogelson, B. S. Gibson, T. H. Greene, J. F. Hurdle, L. B. </a:t>
            </a:r>
            <a:r>
              <a:rPr lang="en-US" sz="2400" dirty="0" err="1"/>
              <a:t>Jorde</a:t>
            </a:r>
            <a:r>
              <a:rPr lang="en-US" sz="2400" dirty="0"/>
              <a:t>, S. Joshi, K. Kawamoto, J. P. Keener, A. Lex, G. Luo, G. T. Marth, R. S. MacLeod, C. McAdam-Marx, A. R. Quinlan, M. D. </a:t>
            </a:r>
            <a:r>
              <a:rPr lang="en-US" sz="2400" dirty="0" err="1"/>
              <a:t>Yandell</a:t>
            </a:r>
            <a:r>
              <a:rPr lang="en-US" sz="2400" dirty="0"/>
              <a:t>, and biological mentors B. K. Ambati, S. </a:t>
            </a:r>
            <a:r>
              <a:rPr lang="en-US" sz="2400" dirty="0" err="1"/>
              <a:t>Beddhu</a:t>
            </a:r>
            <a:r>
              <a:rPr lang="en-US" sz="2400" dirty="0"/>
              <a:t>, S. </a:t>
            </a:r>
            <a:r>
              <a:rPr lang="en-US" sz="2400" dirty="0" err="1"/>
              <a:t>Boudina</a:t>
            </a:r>
            <a:r>
              <a:rPr lang="en-US" sz="2400" dirty="0"/>
              <a:t>, A. K. Cheung, D. H. C. Chou, M. J. Drummond, T. E. Graham, C. T. Gregg, M. E. R. Harnett, R. Hess, A. L. Hughes, D. E. Kohan, L. A. </a:t>
            </a:r>
            <a:r>
              <a:rPr lang="en-US" sz="2400" dirty="0" err="1"/>
              <a:t>Lesniewski</a:t>
            </a:r>
            <a:r>
              <a:rPr lang="en-US" sz="2400" dirty="0"/>
              <a:t>, D. Y. Li, T. G. </a:t>
            </a:r>
            <a:r>
              <a:rPr lang="en-US" sz="2400" dirty="0" err="1"/>
              <a:t>Liou</a:t>
            </a:r>
            <a:r>
              <a:rPr lang="en-US" sz="2400" dirty="0"/>
              <a:t>, C. L. </a:t>
            </a:r>
            <a:r>
              <a:rPr lang="en-US" sz="2400" dirty="0" err="1"/>
              <a:t>Murtaugh</a:t>
            </a:r>
            <a:r>
              <a:rPr lang="en-US" sz="2400" dirty="0"/>
              <a:t>, R. M. O’Connell, K. L. Raphael, J. L. Round, J. P. Rutter, A. Schlegel, A. G. Smith, C. S. </a:t>
            </a:r>
            <a:r>
              <a:rPr lang="en-US" sz="2400" dirty="0" err="1"/>
              <a:t>Thummel</a:t>
            </a:r>
            <a:r>
              <a:rPr lang="en-US" sz="2400" dirty="0"/>
              <a:t>, C. J. Villanueva, C. K. Welt, A. S. </a:t>
            </a:r>
            <a:r>
              <a:rPr lang="en-US" sz="2400" dirty="0" err="1"/>
              <a:t>Weyrich</a:t>
            </a:r>
            <a:r>
              <a:rPr lang="en-US" sz="2400" dirty="0"/>
              <a:t>, D. R. </a:t>
            </a:r>
            <a:r>
              <a:rPr lang="en-US" sz="2400" dirty="0" err="1"/>
              <a:t>Winge</a:t>
            </a:r>
            <a:r>
              <a:rPr lang="en-US" sz="2400" dirty="0"/>
              <a:t>, and T. Yang (University of Utah).</a:t>
            </a:r>
          </a:p>
        </p:txBody>
      </p:sp>
    </p:spTree>
    <p:extLst>
      <p:ext uri="{BB962C8B-B14F-4D97-AF65-F5344CB8AC3E}">
        <p14:creationId xmlns:p14="http://schemas.microsoft.com/office/powerpoint/2010/main" val="1549565222"/>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44A1DB05-ECF7-0244-AC5D-0753EBBC7FD4}"/>
              </a:ext>
            </a:extLst>
          </p:cNvPr>
          <p:cNvSpPr>
            <a:spLocks noGrp="1"/>
          </p:cNvSpPr>
          <p:nvPr>
            <p:ph type="title"/>
          </p:nvPr>
        </p:nvSpPr>
        <p:spPr>
          <a:xfrm>
            <a:off x="1270000" y="152400"/>
            <a:ext cx="10464800" cy="886460"/>
          </a:xfrm>
        </p:spPr>
        <p:txBody>
          <a:bodyPr>
            <a:normAutofit/>
          </a:bodyPr>
          <a:lstStyle/>
          <a:p>
            <a:r>
              <a:rPr lang="en-US" sz="4000" dirty="0">
                <a:latin typeface="+mn-lt"/>
                <a:cs typeface="+mn-cs"/>
              </a:rPr>
              <a:t>Current SCI Cancer Projects – </a:t>
            </a:r>
            <a:r>
              <a:rPr lang="en-US" sz="4000" dirty="0" err="1">
                <a:latin typeface="+mn-lt"/>
                <a:cs typeface="+mn-cs"/>
              </a:rPr>
              <a:t>Orly</a:t>
            </a:r>
            <a:r>
              <a:rPr lang="en-US" sz="4000" dirty="0">
                <a:latin typeface="+mn-lt"/>
                <a:cs typeface="+mn-cs"/>
              </a:rPr>
              <a:t> Alter</a:t>
            </a:r>
          </a:p>
        </p:txBody>
      </p:sp>
      <p:sp>
        <p:nvSpPr>
          <p:cNvPr id="4" name="Text Placeholder 3">
            <a:extLst>
              <a:ext uri="{FF2B5EF4-FFF2-40B4-BE49-F238E27FC236}">
                <a16:creationId xmlns="" xmlns:a16="http://schemas.microsoft.com/office/drawing/2014/main" id="{AF6AED94-287E-A043-B5E9-05707BC88B7B}"/>
              </a:ext>
            </a:extLst>
          </p:cNvPr>
          <p:cNvSpPr>
            <a:spLocks noGrp="1"/>
          </p:cNvSpPr>
          <p:nvPr>
            <p:ph type="body" sz="quarter" idx="1"/>
          </p:nvPr>
        </p:nvSpPr>
        <p:spPr>
          <a:xfrm>
            <a:off x="946485" y="1171528"/>
            <a:ext cx="11117178" cy="8213104"/>
          </a:xfrm>
        </p:spPr>
        <p:txBody>
          <a:bodyPr>
            <a:noAutofit/>
          </a:bodyPr>
          <a:lstStyle/>
          <a:p>
            <a:pPr algn="l"/>
            <a:r>
              <a:rPr lang="en-US" sz="2400" b="1" dirty="0"/>
              <a:t>Co-Mentor (continued):</a:t>
            </a:r>
          </a:p>
          <a:p>
            <a:pPr marL="457200" indent="-457200" algn="l">
              <a:buFont typeface="+mj-lt"/>
              <a:buAutoNum type="arabicPeriod" startAt="4"/>
            </a:pPr>
            <a:r>
              <a:rPr lang="en-US" sz="2400" dirty="0"/>
              <a:t>$1,366,000 in NHGRI T32 HG-008962, 6/1/2016–5/31/2021: The University of Utah Health Sciences (UUHS) Training Program in Genomic Medicine, to </a:t>
            </a:r>
            <a:r>
              <a:rPr lang="en-US" sz="2400" b="1" dirty="0"/>
              <a:t>PI L. B. </a:t>
            </a:r>
            <a:r>
              <a:rPr lang="en-US" sz="2400" b="1" dirty="0" err="1"/>
              <a:t>Jorde</a:t>
            </a:r>
            <a:r>
              <a:rPr lang="en-US" sz="2400" b="1" dirty="0"/>
              <a:t> </a:t>
            </a:r>
            <a:r>
              <a:rPr lang="en-US" sz="2400" dirty="0"/>
              <a:t>(University of Utah), with external advisory committee members E. R. </a:t>
            </a:r>
            <a:r>
              <a:rPr lang="en-US" sz="2400" dirty="0" err="1"/>
              <a:t>Mardis</a:t>
            </a:r>
            <a:r>
              <a:rPr lang="en-US" sz="2400" dirty="0"/>
              <a:t> (Washington University in St. Louis and Nationwide Children’s Hospital), J. A. Phillips, III (Vanderbilt University), and L. J. </a:t>
            </a:r>
            <a:r>
              <a:rPr lang="en-US" sz="2400" dirty="0" err="1"/>
              <a:t>Ptacek</a:t>
            </a:r>
            <a:r>
              <a:rPr lang="en-US" sz="2400" dirty="0"/>
              <a:t> (University of California at San Francisco), internal steering committee members and mentors B. R. Cairns, N. J. Camp, D. Y. Li, D. W. </a:t>
            </a:r>
            <a:r>
              <a:rPr lang="en-US" sz="2400" dirty="0" err="1"/>
              <a:t>Neklason</a:t>
            </a:r>
            <a:r>
              <a:rPr lang="en-US" sz="2400" dirty="0"/>
              <a:t>, K. R. Smith, S. H. </a:t>
            </a:r>
            <a:r>
              <a:rPr lang="en-US" sz="2400" dirty="0" err="1"/>
              <a:t>Tavtigian</a:t>
            </a:r>
            <a:r>
              <a:rPr lang="en-US" sz="2400" dirty="0"/>
              <a:t>, M. W. Varner, D. H. </a:t>
            </a:r>
            <a:r>
              <a:rPr lang="en-US" sz="2400" dirty="0" err="1"/>
              <a:t>Viskochil</a:t>
            </a:r>
            <a:r>
              <a:rPr lang="en-US" sz="2400" dirty="0"/>
              <a:t>, K. V. </a:t>
            </a:r>
            <a:r>
              <a:rPr lang="en-US" sz="2400" dirty="0" err="1"/>
              <a:t>Voelkerding</a:t>
            </a:r>
            <a:r>
              <a:rPr lang="en-US" sz="2400" dirty="0"/>
              <a:t>, R. B. Weiss, M. D. </a:t>
            </a:r>
            <a:r>
              <a:rPr lang="en-US" sz="2400" dirty="0" err="1"/>
              <a:t>Yandell</a:t>
            </a:r>
            <a:r>
              <a:rPr lang="en-US" sz="2400" dirty="0"/>
              <a:t>, and J. H. Yost, steering committee member and emerging mentor L. C. </a:t>
            </a:r>
            <a:r>
              <a:rPr lang="en-US" sz="2400" dirty="0" err="1"/>
              <a:t>Murtaugh</a:t>
            </a:r>
            <a:r>
              <a:rPr lang="en-US" sz="2400" dirty="0"/>
              <a:t>, steering committee members S. B. </a:t>
            </a:r>
            <a:r>
              <a:rPr lang="en-US" sz="2400" dirty="0" err="1"/>
              <a:t>Bleyl</a:t>
            </a:r>
            <a:r>
              <a:rPr lang="en-US" sz="2400" dirty="0"/>
              <a:t>, J. L. Contreras, and W. H. </a:t>
            </a:r>
            <a:r>
              <a:rPr lang="en-US" sz="2400" dirty="0" err="1"/>
              <a:t>Dere</a:t>
            </a:r>
            <a:r>
              <a:rPr lang="en-US" sz="2400" dirty="0"/>
              <a:t>, </a:t>
            </a:r>
            <a:r>
              <a:rPr lang="en-US" sz="2400" b="1" dirty="0"/>
              <a:t>mentors</a:t>
            </a:r>
            <a:r>
              <a:rPr lang="en-US" sz="2400" dirty="0"/>
              <a:t> </a:t>
            </a:r>
            <a:r>
              <a:rPr lang="en-US" sz="2400" b="1" dirty="0"/>
              <a:t>O. Alter</a:t>
            </a:r>
            <a:r>
              <a:rPr lang="en-US" sz="2400" dirty="0"/>
              <a:t>, J. L. </a:t>
            </a:r>
            <a:r>
              <a:rPr lang="en-US" sz="2400" dirty="0" err="1"/>
              <a:t>Bonkowsky</a:t>
            </a:r>
            <a:r>
              <a:rPr lang="en-US" sz="2400" dirty="0"/>
              <a:t>, J. R. Botkin, D. I. </a:t>
            </a:r>
            <a:r>
              <a:rPr lang="en-US" sz="2400" dirty="0" err="1"/>
              <a:t>Brixner</a:t>
            </a:r>
            <a:r>
              <a:rPr lang="en-US" sz="2400" dirty="0"/>
              <a:t>, L. A. Cannon-Albright, H. H. Coon, K. </a:t>
            </a:r>
            <a:r>
              <a:rPr lang="en-US" sz="2400" dirty="0" err="1"/>
              <a:t>Eilbeck</a:t>
            </a:r>
            <a:r>
              <a:rPr lang="en-US" sz="2400" dirty="0"/>
              <a:t>, J. Gertz, S. L. </a:t>
            </a:r>
            <a:r>
              <a:rPr lang="en-US" sz="2400" dirty="0" err="1"/>
              <a:t>Guthery</a:t>
            </a:r>
            <a:r>
              <a:rPr lang="en-US" sz="2400" dirty="0"/>
              <a:t>, K. A. </a:t>
            </a:r>
            <a:r>
              <a:rPr lang="en-US" sz="2400" dirty="0" err="1"/>
              <a:t>Kaphingst</a:t>
            </a:r>
            <a:r>
              <a:rPr lang="en-US" sz="2400" dirty="0"/>
              <a:t>, G. T. Marth, A. R. Quinlan, J. D. Schiffman, M. </a:t>
            </a:r>
            <a:r>
              <a:rPr lang="en-US" sz="2400" dirty="0" err="1"/>
              <a:t>Tristani-Firouzi</a:t>
            </a:r>
            <a:r>
              <a:rPr lang="en-US" sz="2400" dirty="0"/>
              <a:t>, C. K. Welt, and A. S. </a:t>
            </a:r>
            <a:r>
              <a:rPr lang="en-US" sz="2400" dirty="0" err="1"/>
              <a:t>Weyrich</a:t>
            </a:r>
            <a:r>
              <a:rPr lang="en-US" sz="2400" dirty="0"/>
              <a:t>, and emerging mentors L. </a:t>
            </a:r>
            <a:r>
              <a:rPr lang="en-US" sz="2400" dirty="0" err="1"/>
              <a:t>Brunelli</a:t>
            </a:r>
            <a:r>
              <a:rPr lang="en-US" sz="2400" dirty="0"/>
              <a:t>, A. </a:t>
            </a:r>
            <a:r>
              <a:rPr lang="en-US" sz="2400" dirty="0" err="1"/>
              <a:t>Kumanovics</a:t>
            </a:r>
            <a:r>
              <a:rPr lang="en-US" sz="2400" dirty="0"/>
              <a:t>, and K. E. Varley (University of Utah).</a:t>
            </a:r>
          </a:p>
          <a:p>
            <a:pPr marL="457200" indent="-457200" algn="just">
              <a:buFont typeface="+mj-lt"/>
              <a:buAutoNum type="arabicPeriod" startAt="4"/>
            </a:pPr>
            <a:endParaRPr lang="en-US" sz="2400" dirty="0"/>
          </a:p>
        </p:txBody>
      </p:sp>
    </p:spTree>
    <p:extLst>
      <p:ext uri="{BB962C8B-B14F-4D97-AF65-F5344CB8AC3E}">
        <p14:creationId xmlns:p14="http://schemas.microsoft.com/office/powerpoint/2010/main" val="1901498771"/>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44A1DB05-ECF7-0244-AC5D-0753EBBC7FD4}"/>
              </a:ext>
            </a:extLst>
          </p:cNvPr>
          <p:cNvSpPr>
            <a:spLocks noGrp="1"/>
          </p:cNvSpPr>
          <p:nvPr>
            <p:ph type="title"/>
          </p:nvPr>
        </p:nvSpPr>
        <p:spPr>
          <a:xfrm>
            <a:off x="280219" y="152400"/>
            <a:ext cx="12536129" cy="886460"/>
          </a:xfrm>
        </p:spPr>
        <p:txBody>
          <a:bodyPr>
            <a:normAutofit fontScale="90000"/>
          </a:bodyPr>
          <a:lstStyle/>
          <a:p>
            <a:r>
              <a:rPr lang="en-US" sz="4000" smtClean="0">
                <a:latin typeface="+mn-lt"/>
                <a:cs typeface="+mn-cs"/>
              </a:rPr>
              <a:t>Selected Cancer </a:t>
            </a:r>
            <a:r>
              <a:rPr lang="en-US" sz="4000" dirty="0">
                <a:latin typeface="+mn-lt"/>
                <a:cs typeface="+mn-cs"/>
              </a:rPr>
              <a:t>Publications – HCI Investigator </a:t>
            </a:r>
            <a:r>
              <a:rPr lang="en-US" sz="4000" dirty="0" err="1">
                <a:latin typeface="+mn-lt"/>
                <a:cs typeface="+mn-cs"/>
              </a:rPr>
              <a:t>Orly</a:t>
            </a:r>
            <a:r>
              <a:rPr lang="en-US" sz="4000" dirty="0">
                <a:latin typeface="+mn-lt"/>
                <a:cs typeface="+mn-cs"/>
              </a:rPr>
              <a:t> Alter</a:t>
            </a:r>
          </a:p>
        </p:txBody>
      </p:sp>
      <p:sp>
        <p:nvSpPr>
          <p:cNvPr id="4" name="Text Placeholder 3">
            <a:extLst>
              <a:ext uri="{FF2B5EF4-FFF2-40B4-BE49-F238E27FC236}">
                <a16:creationId xmlns="" xmlns:a16="http://schemas.microsoft.com/office/drawing/2014/main" id="{AF6AED94-287E-A043-B5E9-05707BC88B7B}"/>
              </a:ext>
            </a:extLst>
          </p:cNvPr>
          <p:cNvSpPr>
            <a:spLocks noGrp="1"/>
          </p:cNvSpPr>
          <p:nvPr>
            <p:ph type="body" sz="quarter" idx="1"/>
          </p:nvPr>
        </p:nvSpPr>
        <p:spPr>
          <a:xfrm>
            <a:off x="946485" y="1171528"/>
            <a:ext cx="11117178" cy="8213104"/>
          </a:xfrm>
        </p:spPr>
        <p:txBody>
          <a:bodyPr>
            <a:noAutofit/>
          </a:bodyPr>
          <a:lstStyle/>
          <a:p>
            <a:pPr algn="l"/>
            <a:r>
              <a:rPr lang="en-US" sz="2400" u="sng" dirty="0">
                <a:hlinkClick r:id="rId3"/>
              </a:rPr>
              <a:t>https://www.alterlab.org/orly/genetics.html</a:t>
            </a:r>
            <a:endParaRPr lang="en-US" sz="2400" u="sng" dirty="0"/>
          </a:p>
          <a:p>
            <a:pPr algn="l"/>
            <a:endParaRPr lang="en-US" sz="2000" b="1" dirty="0"/>
          </a:p>
          <a:p>
            <a:pPr algn="l"/>
            <a:r>
              <a:rPr lang="en-US" sz="2000" b="1" dirty="0" smtClean="0"/>
              <a:t>Book </a:t>
            </a:r>
            <a:r>
              <a:rPr lang="en-US" sz="2000" b="1" dirty="0"/>
              <a:t>in Preparation</a:t>
            </a:r>
          </a:p>
          <a:p>
            <a:pPr marL="457200" indent="-457200" algn="l">
              <a:buFont typeface="+mj-lt"/>
              <a:buAutoNum type="arabicPeriod"/>
            </a:pPr>
            <a:r>
              <a:rPr lang="en-US" sz="2000" b="1" dirty="0"/>
              <a:t>O. Alter</a:t>
            </a:r>
            <a:r>
              <a:rPr lang="en-US" sz="2000" dirty="0"/>
              <a:t>, </a:t>
            </a:r>
            <a:r>
              <a:rPr lang="en-US" sz="2000" i="1" dirty="0"/>
              <a:t>Genomic Signal Processing: Discovery of Principles of Nature from Matrix and Tensor Modeling of Large-Scale Molecular Biological Data</a:t>
            </a:r>
            <a:r>
              <a:rPr lang="en-US" sz="2000" dirty="0"/>
              <a:t>. New York, NY: Wiley-</a:t>
            </a:r>
            <a:r>
              <a:rPr lang="en-US" sz="2000" dirty="0" err="1"/>
              <a:t>Interscience</a:t>
            </a:r>
            <a:r>
              <a:rPr lang="en-US" sz="2000" dirty="0"/>
              <a:t> (in preparation).</a:t>
            </a:r>
          </a:p>
          <a:p>
            <a:pPr algn="l"/>
            <a:endParaRPr lang="en-US" sz="2000" b="1" dirty="0"/>
          </a:p>
          <a:p>
            <a:pPr algn="l"/>
            <a:r>
              <a:rPr lang="en-US" sz="2000" b="1" dirty="0"/>
              <a:t>Journal Papers</a:t>
            </a:r>
          </a:p>
          <a:p>
            <a:pPr marL="457200" indent="-457200" algn="l">
              <a:buFont typeface="+mj-lt"/>
              <a:buAutoNum type="arabicPeriod" startAt="2"/>
            </a:pPr>
            <a:r>
              <a:rPr lang="en-US" sz="2000" dirty="0"/>
              <a:t>K. A. Aiello and </a:t>
            </a:r>
            <a:r>
              <a:rPr lang="en-US" sz="2000" b="1" dirty="0"/>
              <a:t>O. Alter</a:t>
            </a:r>
            <a:r>
              <a:rPr lang="en-US" sz="2000" dirty="0"/>
              <a:t>, "Platform-Independent Genome-Wide Pattern of DNA Copy-Number Alterations Predicting Astrocytoma Survival and Response to Treatment Revealed by the GSVD Formulated as a Comparative Spectral Decomposition," </a:t>
            </a:r>
            <a:r>
              <a:rPr lang="en-US" sz="2000" i="1" dirty="0"/>
              <a:t>Public Library of Science (</a:t>
            </a:r>
            <a:r>
              <a:rPr lang="en-US" sz="2000" i="1" dirty="0" err="1"/>
              <a:t>PLoS</a:t>
            </a:r>
            <a:r>
              <a:rPr lang="en-US" sz="2000" i="1" dirty="0"/>
              <a:t>) One</a:t>
            </a:r>
            <a:r>
              <a:rPr lang="en-US" sz="2000" dirty="0"/>
              <a:t> 11 (10), article e0164546 (October 2016); </a:t>
            </a:r>
            <a:r>
              <a:rPr lang="en-US" sz="2000" dirty="0">
                <a:hlinkClick r:id="rId4"/>
              </a:rPr>
              <a:t>doi: 10.1371/journal.pone.0164546</a:t>
            </a:r>
            <a:r>
              <a:rPr lang="en-US" sz="2000" dirty="0"/>
              <a:t>.</a:t>
            </a:r>
          </a:p>
          <a:p>
            <a:pPr marL="457200" indent="-457200" algn="l">
              <a:buFont typeface="+mj-lt"/>
              <a:buAutoNum type="arabicPeriod" startAt="3"/>
            </a:pPr>
            <a:r>
              <a:rPr lang="en-US" sz="2000" dirty="0"/>
              <a:t>P. </a:t>
            </a:r>
            <a:r>
              <a:rPr lang="en-US" sz="2000" dirty="0" err="1"/>
              <a:t>Sankaranarayanan</a:t>
            </a:r>
            <a:r>
              <a:rPr lang="en-US" sz="2000" dirty="0"/>
              <a:t>,* T. E. </a:t>
            </a:r>
            <a:r>
              <a:rPr lang="en-US" sz="2000" dirty="0" err="1"/>
              <a:t>Schomay</a:t>
            </a:r>
            <a:r>
              <a:rPr lang="en-US" sz="2000" dirty="0"/>
              <a:t>,* K. A. Aiello and </a:t>
            </a:r>
            <a:r>
              <a:rPr lang="en-US" sz="2000" b="1" dirty="0"/>
              <a:t>O. Alter</a:t>
            </a:r>
            <a:r>
              <a:rPr lang="en-US" sz="2000" dirty="0"/>
              <a:t>, "Tensor GSVD of Patient- and Platform-Matched Tumor and Normal DNA Copy-Number Profiles Uncovers Chromosome Arm-Wide Patterns of Tumor-Exclusive Platform-Consistent Alterations Encoding for Cell Transformation and Predicting Ovarian Cancer Survival," </a:t>
            </a:r>
            <a:r>
              <a:rPr lang="en-US" sz="2000" i="1" dirty="0"/>
              <a:t>Public Library of Science (</a:t>
            </a:r>
            <a:r>
              <a:rPr lang="en-US" sz="2000" i="1" dirty="0" err="1"/>
              <a:t>PLoS</a:t>
            </a:r>
            <a:r>
              <a:rPr lang="en-US" sz="2000" i="1" dirty="0"/>
              <a:t>) One</a:t>
            </a:r>
            <a:r>
              <a:rPr lang="en-US" sz="2000" dirty="0"/>
              <a:t> 10 (4), article e0121396 (April 2015); </a:t>
            </a:r>
            <a:r>
              <a:rPr lang="en-US" sz="2000" dirty="0">
                <a:hlinkClick r:id="rId5"/>
              </a:rPr>
              <a:t>doi: 10.1371/journal.pone.0121396</a:t>
            </a:r>
            <a:r>
              <a:rPr lang="en-US" sz="2000" dirty="0"/>
              <a:t>.</a:t>
            </a:r>
            <a:br>
              <a:rPr lang="en-US" sz="2000" dirty="0"/>
            </a:br>
            <a:r>
              <a:rPr lang="en-US" sz="2000" dirty="0"/>
              <a:t>Press Release: J. Kiefer, "New Method Increases Accuracy of Ovarian Cancer Prognosis and Diagnosis," </a:t>
            </a:r>
            <a:r>
              <a:rPr lang="en-US" sz="2000" i="1" dirty="0"/>
              <a:t>American Association for the Advancement of Science (AAAS) </a:t>
            </a:r>
            <a:r>
              <a:rPr lang="en-US" sz="2000" i="1" dirty="0" err="1"/>
              <a:t>EurekAlert</a:t>
            </a:r>
            <a:r>
              <a:rPr lang="en-US" sz="2000" i="1" dirty="0"/>
              <a:t>!</a:t>
            </a:r>
            <a:r>
              <a:rPr lang="en-US" sz="2000" dirty="0"/>
              <a:t> (April 15, 2015).</a:t>
            </a:r>
            <a:br>
              <a:rPr lang="en-US" sz="2000" dirty="0"/>
            </a:br>
            <a:r>
              <a:rPr lang="en-US" sz="2000" dirty="0"/>
              <a:t>Feature: R. Atkins, "Calculating Cancer Cures," </a:t>
            </a:r>
            <a:r>
              <a:rPr lang="en-US" sz="2000" i="1" dirty="0"/>
              <a:t>National Academy of Engineering (NAE) Innovation Podcast and Radio Series</a:t>
            </a:r>
            <a:r>
              <a:rPr lang="en-US" sz="2000" dirty="0"/>
              <a:t> (April 19, 2015).</a:t>
            </a:r>
            <a:br>
              <a:rPr lang="en-US" sz="2000" dirty="0"/>
            </a:br>
            <a:r>
              <a:rPr lang="en-US" sz="2000" dirty="0"/>
              <a:t>Feature: F. </a:t>
            </a:r>
            <a:r>
              <a:rPr lang="en-US" sz="2000" dirty="0" err="1"/>
              <a:t>Pavlou</a:t>
            </a:r>
            <a:r>
              <a:rPr lang="en-US" sz="2000" dirty="0"/>
              <a:t>, "Big Data, Hidden Knowledge," </a:t>
            </a:r>
            <a:r>
              <a:rPr lang="en-US" sz="2000" i="1" dirty="0"/>
              <a:t>The Pathologist</a:t>
            </a:r>
            <a:r>
              <a:rPr lang="en-US" sz="2000" dirty="0"/>
              <a:t> (June 15, 2015).</a:t>
            </a:r>
          </a:p>
        </p:txBody>
      </p:sp>
    </p:spTree>
    <p:extLst>
      <p:ext uri="{BB962C8B-B14F-4D97-AF65-F5344CB8AC3E}">
        <p14:creationId xmlns:p14="http://schemas.microsoft.com/office/powerpoint/2010/main" val="1061477505"/>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44A1DB05-ECF7-0244-AC5D-0753EBBC7FD4}"/>
              </a:ext>
            </a:extLst>
          </p:cNvPr>
          <p:cNvSpPr>
            <a:spLocks noGrp="1"/>
          </p:cNvSpPr>
          <p:nvPr>
            <p:ph type="title"/>
          </p:nvPr>
        </p:nvSpPr>
        <p:spPr>
          <a:xfrm>
            <a:off x="1270000" y="152400"/>
            <a:ext cx="10464800" cy="886460"/>
          </a:xfrm>
        </p:spPr>
        <p:txBody>
          <a:bodyPr>
            <a:normAutofit fontScale="90000"/>
          </a:bodyPr>
          <a:lstStyle/>
          <a:p>
            <a:r>
              <a:rPr lang="en-US" sz="4000" dirty="0">
                <a:latin typeface="+mn-lt"/>
                <a:cs typeface="+mn-cs"/>
              </a:rPr>
              <a:t>Cancer Publications </a:t>
            </a:r>
            <a:r>
              <a:rPr lang="en-US" sz="4000">
                <a:latin typeface="+mn-lt"/>
                <a:cs typeface="+mn-cs"/>
              </a:rPr>
              <a:t>– HCI </a:t>
            </a:r>
            <a:r>
              <a:rPr lang="en-US" sz="4000" dirty="0">
                <a:latin typeface="+mn-lt"/>
                <a:cs typeface="+mn-cs"/>
              </a:rPr>
              <a:t>Investigator </a:t>
            </a:r>
            <a:r>
              <a:rPr lang="en-US" sz="4000" dirty="0" err="1">
                <a:latin typeface="+mn-lt"/>
                <a:cs typeface="+mn-cs"/>
              </a:rPr>
              <a:t>Orly</a:t>
            </a:r>
            <a:r>
              <a:rPr lang="en-US" sz="4000" dirty="0">
                <a:latin typeface="+mn-lt"/>
                <a:cs typeface="+mn-cs"/>
              </a:rPr>
              <a:t> Alter</a:t>
            </a:r>
          </a:p>
        </p:txBody>
      </p:sp>
      <p:sp>
        <p:nvSpPr>
          <p:cNvPr id="4" name="Text Placeholder 3">
            <a:extLst>
              <a:ext uri="{FF2B5EF4-FFF2-40B4-BE49-F238E27FC236}">
                <a16:creationId xmlns="" xmlns:a16="http://schemas.microsoft.com/office/drawing/2014/main" id="{AF6AED94-287E-A043-B5E9-05707BC88B7B}"/>
              </a:ext>
            </a:extLst>
          </p:cNvPr>
          <p:cNvSpPr>
            <a:spLocks noGrp="1"/>
          </p:cNvSpPr>
          <p:nvPr>
            <p:ph type="body" sz="quarter" idx="1"/>
          </p:nvPr>
        </p:nvSpPr>
        <p:spPr>
          <a:xfrm>
            <a:off x="946485" y="1171527"/>
            <a:ext cx="11117178" cy="8389567"/>
          </a:xfrm>
        </p:spPr>
        <p:txBody>
          <a:bodyPr>
            <a:noAutofit/>
          </a:bodyPr>
          <a:lstStyle/>
          <a:p>
            <a:pPr algn="l"/>
            <a:r>
              <a:rPr lang="en-US" sz="2000" b="1" dirty="0"/>
              <a:t>Journal Papers (continued):</a:t>
            </a:r>
          </a:p>
          <a:p>
            <a:pPr marL="457200" indent="-457200" algn="l">
              <a:buFont typeface="+mj-lt"/>
              <a:buAutoNum type="arabicPeriod" startAt="4"/>
            </a:pPr>
            <a:r>
              <a:rPr lang="en-US" sz="2000" dirty="0"/>
              <a:t>N. M. </a:t>
            </a:r>
            <a:r>
              <a:rPr lang="en-US" sz="2000" dirty="0" err="1"/>
              <a:t>Bertagnolli</a:t>
            </a:r>
            <a:r>
              <a:rPr lang="en-US" sz="2000" dirty="0"/>
              <a:t>, J. A. Drake, J. M. </a:t>
            </a:r>
            <a:r>
              <a:rPr lang="en-US" sz="2000" dirty="0" err="1"/>
              <a:t>Tennessen</a:t>
            </a:r>
            <a:r>
              <a:rPr lang="en-US" sz="2000" dirty="0"/>
              <a:t> and </a:t>
            </a:r>
            <a:r>
              <a:rPr lang="en-US" sz="2000" b="1" dirty="0"/>
              <a:t>O. Alter</a:t>
            </a:r>
            <a:r>
              <a:rPr lang="en-US" sz="2000" dirty="0"/>
              <a:t>, "SVD Identifies Transcript Length Distribution Functions from DNA Microarray Data and Reveals Evolutionary Forces Globally Affecting GBM Metabolism," </a:t>
            </a:r>
            <a:r>
              <a:rPr lang="en-US" sz="2000" i="1" dirty="0"/>
              <a:t>Public Library of Science (</a:t>
            </a:r>
            <a:r>
              <a:rPr lang="en-US" sz="2000" i="1" dirty="0" err="1"/>
              <a:t>PLoS</a:t>
            </a:r>
            <a:r>
              <a:rPr lang="en-US" sz="2000" i="1" dirty="0"/>
              <a:t>) One</a:t>
            </a:r>
            <a:r>
              <a:rPr lang="en-US" sz="2000" dirty="0"/>
              <a:t> 8 (11), article e78913 (November 2013); </a:t>
            </a:r>
            <a:r>
              <a:rPr lang="en-US" sz="2000" dirty="0">
                <a:hlinkClick r:id="rId3"/>
              </a:rPr>
              <a:t>doi: 10.1371/journal.pone.0078913</a:t>
            </a:r>
            <a:r>
              <a:rPr lang="en-US" sz="2000" dirty="0"/>
              <a:t>.</a:t>
            </a:r>
          </a:p>
          <a:p>
            <a:pPr marL="457200" indent="-457200" algn="l">
              <a:buFont typeface="+mj-lt"/>
              <a:buAutoNum type="arabicPeriod" startAt="4"/>
            </a:pPr>
            <a:r>
              <a:rPr lang="en-US" sz="2000" dirty="0"/>
              <a:t>C. H. Lee,* B. O. Alpert,* P. </a:t>
            </a:r>
            <a:r>
              <a:rPr lang="en-US" sz="2000" dirty="0" err="1"/>
              <a:t>Sankaranarayanan</a:t>
            </a:r>
            <a:r>
              <a:rPr lang="en-US" sz="2000" dirty="0"/>
              <a:t> and </a:t>
            </a:r>
            <a:r>
              <a:rPr lang="en-US" sz="2000" b="1" dirty="0"/>
              <a:t>O. Alter</a:t>
            </a:r>
            <a:r>
              <a:rPr lang="en-US" sz="2000" dirty="0"/>
              <a:t>, "GSVD Comparison of Patient-Matched Normal and Tumor </a:t>
            </a:r>
            <a:r>
              <a:rPr lang="en-US" sz="2000" dirty="0" err="1"/>
              <a:t>aCGH</a:t>
            </a:r>
            <a:r>
              <a:rPr lang="en-US" sz="2000" dirty="0"/>
              <a:t> Profiles Reveals Global Copy-Number Alterations Predicting Glioblastoma Multiforme Survival," </a:t>
            </a:r>
            <a:r>
              <a:rPr lang="en-US" sz="2000" i="1" dirty="0"/>
              <a:t>Public Library of Science (</a:t>
            </a:r>
            <a:r>
              <a:rPr lang="en-US" sz="2000" i="1" dirty="0" err="1"/>
              <a:t>PLoS</a:t>
            </a:r>
            <a:r>
              <a:rPr lang="en-US" sz="2000" i="1" dirty="0"/>
              <a:t>) One</a:t>
            </a:r>
            <a:r>
              <a:rPr lang="en-US" sz="2000" dirty="0"/>
              <a:t> 7 (1), article e30098 (January 2012); </a:t>
            </a:r>
            <a:r>
              <a:rPr lang="en-US" sz="2000" dirty="0">
                <a:hlinkClick r:id="rId4"/>
              </a:rPr>
              <a:t>doi: 10.1371/journal.pone.0030098</a:t>
            </a:r>
            <a:r>
              <a:rPr lang="en-US" sz="2000" dirty="0"/>
              <a:t>.</a:t>
            </a:r>
          </a:p>
          <a:p>
            <a:pPr marL="457200" indent="-457200" algn="l">
              <a:buFont typeface="+mj-lt"/>
              <a:buAutoNum type="arabicPeriod" startAt="4"/>
            </a:pPr>
            <a:r>
              <a:rPr lang="en-US" sz="2000" dirty="0"/>
              <a:t>S. P. </a:t>
            </a:r>
            <a:r>
              <a:rPr lang="en-US" sz="2000" dirty="0" err="1"/>
              <a:t>Ponnapalli</a:t>
            </a:r>
            <a:r>
              <a:rPr lang="en-US" sz="2000" dirty="0"/>
              <a:t>, M. A. Saunders, C. F. Van Loan and </a:t>
            </a:r>
            <a:r>
              <a:rPr lang="en-US" sz="2000" b="1" dirty="0"/>
              <a:t>O. Alter</a:t>
            </a:r>
            <a:r>
              <a:rPr lang="en-US" sz="2000" dirty="0"/>
              <a:t>, "A Higher-Order Generalized Singular Value Decomposition for Comparison of Global mRNA Expression from Multiple Organisms," </a:t>
            </a:r>
            <a:r>
              <a:rPr lang="en-US" sz="2000" i="1" dirty="0"/>
              <a:t>Public Library of Science (</a:t>
            </a:r>
            <a:r>
              <a:rPr lang="en-US" sz="2000" i="1" dirty="0" err="1"/>
              <a:t>PLoS</a:t>
            </a:r>
            <a:r>
              <a:rPr lang="en-US" sz="2000" i="1" dirty="0"/>
              <a:t>) One</a:t>
            </a:r>
            <a:r>
              <a:rPr lang="en-US" sz="2000" dirty="0"/>
              <a:t> 6 (12), article e28072 (December 2011); </a:t>
            </a:r>
            <a:r>
              <a:rPr lang="en-US" sz="2000" dirty="0">
                <a:hlinkClick r:id="rId5"/>
              </a:rPr>
              <a:t>doi: 10.1371/journal.pone.0028072</a:t>
            </a:r>
            <a:r>
              <a:rPr lang="en-US" sz="2000" dirty="0"/>
              <a:t>.</a:t>
            </a:r>
            <a:br>
              <a:rPr lang="en-US" sz="2000" dirty="0"/>
            </a:br>
            <a:r>
              <a:rPr lang="en-US" sz="2000" dirty="0"/>
              <a:t>Mention: Among 10% Most Cited in </a:t>
            </a:r>
            <a:r>
              <a:rPr lang="en-US" sz="2000" i="1" dirty="0" err="1"/>
              <a:t>PLoS</a:t>
            </a:r>
            <a:r>
              <a:rPr lang="en-US" sz="2000" i="1" dirty="0"/>
              <a:t> One</a:t>
            </a:r>
            <a:r>
              <a:rPr lang="en-US" sz="2000" dirty="0"/>
              <a:t>.</a:t>
            </a:r>
          </a:p>
          <a:p>
            <a:pPr marL="457200" indent="-457200" algn="l">
              <a:buFont typeface="+mj-lt"/>
              <a:buAutoNum type="arabicPeriod" startAt="4"/>
            </a:pPr>
            <a:r>
              <a:rPr lang="en-US" sz="2000" dirty="0"/>
              <a:t>C. </a:t>
            </a:r>
            <a:r>
              <a:rPr lang="en-US" sz="2000" dirty="0" err="1"/>
              <a:t>Muralidhara</a:t>
            </a:r>
            <a:r>
              <a:rPr lang="en-US" sz="2000" dirty="0"/>
              <a:t>, A. M. Gross, R. R. </a:t>
            </a:r>
            <a:r>
              <a:rPr lang="en-US" sz="2000" dirty="0" err="1"/>
              <a:t>Gutell</a:t>
            </a:r>
            <a:r>
              <a:rPr lang="en-US" sz="2000" dirty="0"/>
              <a:t> and </a:t>
            </a:r>
            <a:r>
              <a:rPr lang="en-US" sz="2000" b="1" dirty="0"/>
              <a:t>O. Alter</a:t>
            </a:r>
            <a:r>
              <a:rPr lang="en-US" sz="2000" dirty="0"/>
              <a:t>, "Tensor Decomposition Reveals Concurrent Evolutionary Convergences and Divergences and Correlations with Structural Motifs in Ribosomal RNA," </a:t>
            </a:r>
            <a:r>
              <a:rPr lang="en-US" sz="2000" i="1" dirty="0"/>
              <a:t>Public Library of Science (</a:t>
            </a:r>
            <a:r>
              <a:rPr lang="en-US" sz="2000" i="1" dirty="0" err="1"/>
              <a:t>PLoS</a:t>
            </a:r>
            <a:r>
              <a:rPr lang="en-US" sz="2000" i="1" dirty="0"/>
              <a:t>) One</a:t>
            </a:r>
            <a:r>
              <a:rPr lang="en-US" sz="2000" dirty="0"/>
              <a:t> 6 (4), article e18768 (April 2011); </a:t>
            </a:r>
            <a:r>
              <a:rPr lang="en-US" sz="2000" dirty="0">
                <a:hlinkClick r:id="rId6"/>
              </a:rPr>
              <a:t>doi: 10.1371/journal.pone.0018768</a:t>
            </a:r>
            <a:r>
              <a:rPr lang="en-US" sz="2000" dirty="0"/>
              <a:t>.</a:t>
            </a:r>
          </a:p>
          <a:p>
            <a:pPr marL="457200" indent="-457200" algn="l">
              <a:buFont typeface="+mj-lt"/>
              <a:buAutoNum type="arabicPeriod" startAt="4"/>
            </a:pPr>
            <a:r>
              <a:rPr lang="en-US" sz="2000" dirty="0"/>
              <a:t>L. </a:t>
            </a:r>
            <a:r>
              <a:rPr lang="en-US" sz="2000" dirty="0" err="1"/>
              <a:t>Omberg</a:t>
            </a:r>
            <a:r>
              <a:rPr lang="en-US" sz="2000" dirty="0"/>
              <a:t>, J. R. Meyerson, K. Kobayashi, L. S. Drury, J. F. X. </a:t>
            </a:r>
            <a:r>
              <a:rPr lang="en-US" sz="2000" dirty="0" err="1"/>
              <a:t>Diffley</a:t>
            </a:r>
            <a:r>
              <a:rPr lang="en-US" sz="2000" dirty="0"/>
              <a:t> and </a:t>
            </a:r>
            <a:r>
              <a:rPr lang="en-US" sz="2000" b="1" dirty="0"/>
              <a:t>O. Alter</a:t>
            </a:r>
            <a:r>
              <a:rPr lang="en-US" sz="2000" dirty="0"/>
              <a:t>, "Global Effects of DNA Replication and DNA Replication Origin Activity on Eukaryotic Gene Expression," </a:t>
            </a:r>
            <a:r>
              <a:rPr lang="en-US" sz="2000" i="1" dirty="0"/>
              <a:t>Molecular Systems Biology (MSB)</a:t>
            </a:r>
            <a:r>
              <a:rPr lang="en-US" sz="2000" dirty="0"/>
              <a:t> 5, article 312 (October 2009); </a:t>
            </a:r>
            <a:r>
              <a:rPr lang="en-US" sz="2000" dirty="0">
                <a:hlinkClick r:id="rId7"/>
              </a:rPr>
              <a:t>doi: 10.1038/msb.2009.70</a:t>
            </a:r>
            <a:r>
              <a:rPr lang="en-US" sz="2000" dirty="0"/>
              <a:t>.</a:t>
            </a:r>
            <a:br>
              <a:rPr lang="en-US" sz="2000" dirty="0"/>
            </a:br>
            <a:r>
              <a:rPr lang="en-US" sz="2000" dirty="0"/>
              <a:t>Review: M. </a:t>
            </a:r>
            <a:r>
              <a:rPr lang="en-US" sz="2000" dirty="0" err="1"/>
              <a:t>Méchali</a:t>
            </a:r>
            <a:r>
              <a:rPr lang="en-US" sz="2000" dirty="0"/>
              <a:t>, </a:t>
            </a:r>
            <a:r>
              <a:rPr lang="en-US" sz="2000" i="1" dirty="0"/>
              <a:t>Faculty of 1000</a:t>
            </a:r>
            <a:r>
              <a:rPr lang="en-US" sz="2000" dirty="0"/>
              <a:t> evaluation 1728974 (February 2010).</a:t>
            </a:r>
          </a:p>
          <a:p>
            <a:pPr marL="457200" indent="-457200" algn="l">
              <a:buFont typeface="+mj-lt"/>
              <a:buAutoNum type="arabicPeriod" startAt="4"/>
            </a:pPr>
            <a:r>
              <a:rPr lang="en-US" sz="2000" dirty="0"/>
              <a:t>L. </a:t>
            </a:r>
            <a:r>
              <a:rPr lang="en-US" sz="2000" dirty="0" err="1"/>
              <a:t>Omberg</a:t>
            </a:r>
            <a:r>
              <a:rPr lang="en-US" sz="2000" dirty="0"/>
              <a:t>, G. H. Golub and </a:t>
            </a:r>
            <a:r>
              <a:rPr lang="en-US" sz="2000" b="1" dirty="0"/>
              <a:t>O. Alter</a:t>
            </a:r>
            <a:r>
              <a:rPr lang="en-US" sz="2000" dirty="0"/>
              <a:t>, "A Tensor Higher-Order Singular Value Decomposition for Integrative Analysis of DNA Microarray Data from Different Studies," </a:t>
            </a:r>
            <a:r>
              <a:rPr lang="en-US" sz="2000" i="1" dirty="0"/>
              <a:t>Proceedings of the National Academy of Sciences (PNAS) USA</a:t>
            </a:r>
            <a:r>
              <a:rPr lang="en-US" sz="2000" dirty="0"/>
              <a:t> 104 (47), pp. 18371–18376 (November 2007); </a:t>
            </a:r>
            <a:r>
              <a:rPr lang="en-US" sz="2000" dirty="0">
                <a:hlinkClick r:id="rId8"/>
              </a:rPr>
              <a:t>doi: 10.1073/pnas.0709146104</a:t>
            </a:r>
            <a:r>
              <a:rPr lang="en-US" sz="2000" dirty="0"/>
              <a:t>.</a:t>
            </a:r>
          </a:p>
          <a:p>
            <a:pPr algn="l"/>
            <a:endParaRPr lang="en-US" sz="2000" dirty="0"/>
          </a:p>
        </p:txBody>
      </p:sp>
    </p:spTree>
    <p:extLst>
      <p:ext uri="{BB962C8B-B14F-4D97-AF65-F5344CB8AC3E}">
        <p14:creationId xmlns:p14="http://schemas.microsoft.com/office/powerpoint/2010/main" val="368136004"/>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813" y="1224116"/>
            <a:ext cx="10074594" cy="7226710"/>
          </a:xfrm>
          <a:prstGeom prst="rect">
            <a:avLst/>
          </a:prstGeom>
        </p:spPr>
      </p:pic>
    </p:spTree>
    <p:extLst>
      <p:ext uri="{BB962C8B-B14F-4D97-AF65-F5344CB8AC3E}">
        <p14:creationId xmlns:p14="http://schemas.microsoft.com/office/powerpoint/2010/main" val="166239657"/>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973" y="1401097"/>
            <a:ext cx="9354979" cy="6710516"/>
          </a:xfrm>
          <a:prstGeom prst="rect">
            <a:avLst/>
          </a:prstGeom>
        </p:spPr>
      </p:pic>
    </p:spTree>
    <p:extLst>
      <p:ext uri="{BB962C8B-B14F-4D97-AF65-F5344CB8AC3E}">
        <p14:creationId xmlns:p14="http://schemas.microsoft.com/office/powerpoint/2010/main" val="121733650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145427" y="5342437"/>
            <a:ext cx="7056733"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dirty="0"/>
              <a:t>Data Science Data Management</a:t>
            </a:r>
          </a:p>
          <a:p>
            <a:pPr algn="l"/>
            <a:r>
              <a:rPr lang="en-US" b="0" dirty="0"/>
              <a:t>1.	Large-Scale Databases (F. Li)</a:t>
            </a:r>
          </a:p>
          <a:p>
            <a:pPr algn="l"/>
            <a:r>
              <a:rPr lang="en-US" b="0" dirty="0"/>
              <a:t>2.	Remote Access and Streaming (V. </a:t>
            </a:r>
            <a:r>
              <a:rPr lang="en-US" b="0" dirty="0" err="1"/>
              <a:t>Pascucci</a:t>
            </a:r>
            <a:r>
              <a:rPr lang="en-US" b="0" dirty="0"/>
              <a:t>)</a:t>
            </a:r>
            <a:endParaRPr kumimoji="0" lang="en-US" sz="2400" b="0" i="0" u="none" strike="noStrike" cap="none" spc="0" normalizeH="0" baseline="0" dirty="0">
              <a:ln>
                <a:noFill/>
              </a:ln>
              <a:solidFill>
                <a:srgbClr val="000000"/>
              </a:solidFill>
              <a:effectLst/>
              <a:uFillTx/>
              <a:sym typeface="Helvetica Neue"/>
            </a:endParaRPr>
          </a:p>
        </p:txBody>
      </p:sp>
      <p:sp>
        <p:nvSpPr>
          <p:cNvPr id="7" name="TextBox 6"/>
          <p:cNvSpPr txBox="1"/>
          <p:nvPr/>
        </p:nvSpPr>
        <p:spPr>
          <a:xfrm>
            <a:off x="5123766" y="553729"/>
            <a:ext cx="7496069" cy="26879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dirty="0"/>
              <a:t>Data Science (or AI) Algorithms</a:t>
            </a:r>
          </a:p>
          <a:p>
            <a:pPr algn="l"/>
            <a:r>
              <a:rPr lang="en-US" b="0" dirty="0"/>
              <a:t>1.	Tensor Decompositions (</a:t>
            </a:r>
            <a:r>
              <a:rPr lang="en-US" b="0" dirty="0" err="1"/>
              <a:t>Orly’s</a:t>
            </a:r>
            <a:r>
              <a:rPr lang="en-US" b="0" dirty="0"/>
              <a:t> U01, Heidi’s K07, 	Rosalie’s F99)</a:t>
            </a:r>
          </a:p>
          <a:p>
            <a:pPr algn="l"/>
            <a:r>
              <a:rPr lang="en-US" b="0" dirty="0"/>
              <a:t>2.	Deep Learning in Image Analysis </a:t>
            </a:r>
          </a:p>
          <a:p>
            <a:pPr algn="l"/>
            <a:r>
              <a:rPr lang="en-US" b="0" dirty="0"/>
              <a:t>	(S. </a:t>
            </a:r>
            <a:r>
              <a:rPr lang="en-US" b="0" dirty="0" smtClean="0"/>
              <a:t>Joshi, R. Whitaker, </a:t>
            </a:r>
            <a:r>
              <a:rPr lang="en-US" b="0" dirty="0"/>
              <a:t>and T. </a:t>
            </a:r>
            <a:r>
              <a:rPr lang="en-US" b="0" dirty="0" err="1"/>
              <a:t>Tasdizen</a:t>
            </a:r>
            <a:r>
              <a:rPr lang="en-US" b="0" dirty="0"/>
              <a:t>)</a:t>
            </a:r>
          </a:p>
          <a:p>
            <a:pPr algn="l"/>
            <a:r>
              <a:rPr lang="en-US" b="0" dirty="0"/>
              <a:t>3.	Visualization (A. Lex, M. Meyer, B. Wang)</a:t>
            </a:r>
          </a:p>
          <a:p>
            <a:pPr lvl="3" indent="0" algn="l"/>
            <a:r>
              <a:rPr lang="en-US" b="0" dirty="0"/>
              <a:t>4.	Large-Scale Simulation (M. </a:t>
            </a:r>
            <a:r>
              <a:rPr lang="en-US" b="0" dirty="0" err="1"/>
              <a:t>Berzins</a:t>
            </a:r>
            <a:r>
              <a:rPr lang="en-US" b="0" dirty="0"/>
              <a:t>, T. </a:t>
            </a:r>
            <a:r>
              <a:rPr lang="en-US" b="0" dirty="0" err="1"/>
              <a:t>Bidone</a:t>
            </a:r>
            <a:r>
              <a:rPr lang="en-US" b="0" dirty="0"/>
              <a:t>)</a:t>
            </a:r>
            <a:endParaRPr kumimoji="0" lang="en-US" sz="2400" b="0" i="0" u="none" strike="noStrike" cap="none" spc="0" normalizeH="0" baseline="0" dirty="0">
              <a:ln>
                <a:noFill/>
              </a:ln>
              <a:solidFill>
                <a:srgbClr val="000000"/>
              </a:solidFill>
              <a:effectLst/>
              <a:uFillTx/>
              <a:sym typeface="Helvetica Neue"/>
            </a:endParaRPr>
          </a:p>
        </p:txBody>
      </p:sp>
      <p:sp>
        <p:nvSpPr>
          <p:cNvPr id="8" name="TextBox 7"/>
          <p:cNvSpPr txBox="1"/>
          <p:nvPr/>
        </p:nvSpPr>
        <p:spPr>
          <a:xfrm>
            <a:off x="614064" y="5343779"/>
            <a:ext cx="5126335"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dirty="0">
                <a:solidFill>
                  <a:srgbClr val="0070C0"/>
                </a:solidFill>
              </a:rPr>
              <a:t>Cancer Data</a:t>
            </a:r>
          </a:p>
          <a:p>
            <a:pPr algn="l"/>
            <a:r>
              <a:rPr lang="en-US" b="0" dirty="0">
                <a:solidFill>
                  <a:srgbClr val="0070C0"/>
                </a:solidFill>
              </a:rPr>
              <a:t>1.	Patients Information</a:t>
            </a:r>
          </a:p>
          <a:p>
            <a:pPr algn="l"/>
            <a:r>
              <a:rPr lang="en-US" b="0" dirty="0">
                <a:solidFill>
                  <a:srgbClr val="0070C0"/>
                </a:solidFill>
              </a:rPr>
              <a:t>    	(e.g., UPDB)</a:t>
            </a:r>
          </a:p>
          <a:p>
            <a:pPr algn="l"/>
            <a:r>
              <a:rPr lang="en-US" b="0" dirty="0">
                <a:solidFill>
                  <a:srgbClr val="0070C0"/>
                </a:solidFill>
              </a:rPr>
              <a:t>2.	Tumor Samples</a:t>
            </a:r>
          </a:p>
          <a:p>
            <a:pPr algn="l"/>
            <a:r>
              <a:rPr lang="en-US" b="0" dirty="0">
                <a:solidFill>
                  <a:srgbClr val="0070C0"/>
                </a:solidFill>
              </a:rPr>
              <a:t>3.	’Omics (</a:t>
            </a:r>
            <a:r>
              <a:rPr lang="en-US" b="0">
                <a:solidFill>
                  <a:srgbClr val="0070C0"/>
                </a:solidFill>
              </a:rPr>
              <a:t>e.g., ORIEN</a:t>
            </a:r>
            <a:r>
              <a:rPr lang="en-US" b="0" dirty="0">
                <a:solidFill>
                  <a:srgbClr val="0070C0"/>
                </a:solidFill>
              </a:rPr>
              <a:t>)</a:t>
            </a:r>
          </a:p>
          <a:p>
            <a:pPr algn="l"/>
            <a:r>
              <a:rPr lang="en-US" b="0" dirty="0">
                <a:solidFill>
                  <a:srgbClr val="0070C0"/>
                </a:solidFill>
              </a:rPr>
              <a:t>4.	Imaging</a:t>
            </a:r>
          </a:p>
          <a:p>
            <a:pPr algn="l"/>
            <a:r>
              <a:rPr lang="en-US" b="0" dirty="0">
                <a:solidFill>
                  <a:srgbClr val="0070C0"/>
                </a:solidFill>
              </a:rPr>
              <a:t>5.	Model Organisms and</a:t>
            </a:r>
          </a:p>
          <a:p>
            <a:pPr algn="l"/>
            <a:r>
              <a:rPr lang="en-US" b="0" dirty="0">
                <a:solidFill>
                  <a:srgbClr val="0070C0"/>
                </a:solidFill>
              </a:rPr>
              <a:t>	Systems</a:t>
            </a:r>
            <a:endParaRPr kumimoji="0" lang="en-US" sz="2400" b="0" i="0" u="none" strike="noStrike" cap="none" spc="0" normalizeH="0" baseline="0" dirty="0">
              <a:ln>
                <a:noFill/>
              </a:ln>
              <a:solidFill>
                <a:srgbClr val="0070C0"/>
              </a:solidFill>
              <a:effectLst/>
              <a:uFillTx/>
              <a:sym typeface="Helvetica Neue"/>
            </a:endParaRPr>
          </a:p>
        </p:txBody>
      </p:sp>
      <p:sp>
        <p:nvSpPr>
          <p:cNvPr id="9" name="TextBox 8"/>
          <p:cNvSpPr txBox="1"/>
          <p:nvPr/>
        </p:nvSpPr>
        <p:spPr>
          <a:xfrm>
            <a:off x="644210" y="560429"/>
            <a:ext cx="4324030" cy="26879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dirty="0">
                <a:solidFill>
                  <a:schemeClr val="accent3">
                    <a:lumMod val="75000"/>
                  </a:schemeClr>
                </a:solidFill>
              </a:rPr>
              <a:t>Fundamental Problems </a:t>
            </a:r>
          </a:p>
          <a:p>
            <a:pPr algn="l"/>
            <a:r>
              <a:rPr lang="en-US" dirty="0">
                <a:solidFill>
                  <a:schemeClr val="accent3">
                    <a:lumMod val="75000"/>
                  </a:schemeClr>
                </a:solidFill>
              </a:rPr>
              <a:t>in Cancer Research</a:t>
            </a:r>
            <a:r>
              <a:rPr lang="en-US" b="0" dirty="0">
                <a:solidFill>
                  <a:schemeClr val="accent3">
                    <a:lumMod val="75000"/>
                  </a:schemeClr>
                </a:solidFill>
              </a:rPr>
              <a:t/>
            </a:r>
            <a:br>
              <a:rPr lang="en-US" b="0" dirty="0">
                <a:solidFill>
                  <a:schemeClr val="accent3">
                    <a:lumMod val="75000"/>
                  </a:schemeClr>
                </a:solidFill>
              </a:rPr>
            </a:br>
            <a:r>
              <a:rPr lang="en-US" b="0" dirty="0">
                <a:solidFill>
                  <a:schemeClr val="accent3">
                    <a:lumMod val="75000"/>
                  </a:schemeClr>
                </a:solidFill>
              </a:rPr>
              <a:t>1.	Prevention</a:t>
            </a:r>
          </a:p>
          <a:p>
            <a:pPr algn="l"/>
            <a:r>
              <a:rPr lang="en-US" b="0" dirty="0">
                <a:solidFill>
                  <a:schemeClr val="accent3">
                    <a:lumMod val="75000"/>
                  </a:schemeClr>
                </a:solidFill>
              </a:rPr>
              <a:t>2.	Detection</a:t>
            </a:r>
          </a:p>
          <a:p>
            <a:pPr algn="l"/>
            <a:r>
              <a:rPr lang="en-US" b="0" dirty="0">
                <a:solidFill>
                  <a:schemeClr val="accent3">
                    <a:lumMod val="75000"/>
                  </a:schemeClr>
                </a:solidFill>
              </a:rPr>
              <a:t>3.	Prognosis and Diagnosis</a:t>
            </a:r>
          </a:p>
          <a:p>
            <a:pPr algn="l"/>
            <a:r>
              <a:rPr lang="en-US" b="0" dirty="0">
                <a:solidFill>
                  <a:schemeClr val="accent3">
                    <a:lumMod val="75000"/>
                  </a:schemeClr>
                </a:solidFill>
              </a:rPr>
              <a:t>4.	Treatment</a:t>
            </a:r>
          </a:p>
          <a:p>
            <a:pPr algn="l"/>
            <a:r>
              <a:rPr lang="en-US" b="0" dirty="0">
                <a:solidFill>
                  <a:schemeClr val="accent3">
                    <a:lumMod val="75000"/>
                  </a:schemeClr>
                </a:solidFill>
              </a:rPr>
              <a:t>5.	Drug Development</a:t>
            </a:r>
            <a:endParaRPr kumimoji="0" lang="en-US" sz="2400" b="0" i="0" u="none" strike="noStrike" cap="none" spc="0" normalizeH="0" baseline="0" dirty="0">
              <a:ln>
                <a:noFill/>
              </a:ln>
              <a:solidFill>
                <a:schemeClr val="accent3">
                  <a:lumMod val="75000"/>
                </a:schemeClr>
              </a:solidFill>
              <a:effectLst/>
              <a:uFillTx/>
              <a:sym typeface="Helvetica Neue"/>
            </a:endParaRP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31291" t="28767" r="1649" b="14333"/>
          <a:stretch/>
        </p:blipFill>
        <p:spPr>
          <a:xfrm>
            <a:off x="8503920" y="6766560"/>
            <a:ext cx="3911600" cy="2479040"/>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7920" y="6731050"/>
            <a:ext cx="3302000" cy="2595829"/>
          </a:xfrm>
          <a:prstGeom prst="rect">
            <a:avLst/>
          </a:prstGeom>
        </p:spPr>
      </p:pic>
      <p:sp>
        <p:nvSpPr>
          <p:cNvPr id="16" name="Rectangle 15"/>
          <p:cNvSpPr/>
          <p:nvPr/>
        </p:nvSpPr>
        <p:spPr>
          <a:xfrm>
            <a:off x="497840" y="508000"/>
            <a:ext cx="12090400" cy="4561840"/>
          </a:xfrm>
          <a:prstGeom prst="rect">
            <a:avLst/>
          </a:prstGeom>
          <a:noFill/>
          <a:ln w="19050" cap="flat">
            <a:solidFill>
              <a:schemeClr val="accent3">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 name="Rectangle 14"/>
          <p:cNvSpPr/>
          <p:nvPr/>
        </p:nvSpPr>
        <p:spPr>
          <a:xfrm>
            <a:off x="497840" y="5252720"/>
            <a:ext cx="12110720" cy="4216400"/>
          </a:xfrm>
          <a:prstGeom prst="rect">
            <a:avLst/>
          </a:prstGeom>
          <a:noFill/>
          <a:ln w="19050"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5136" y="3383258"/>
            <a:ext cx="2584704" cy="161544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7910" y="3476396"/>
            <a:ext cx="2858330" cy="1429165"/>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1131" y="3398976"/>
            <a:ext cx="2289025" cy="1584005"/>
          </a:xfrm>
          <a:prstGeom prst="rect">
            <a:avLst/>
          </a:prstGeom>
        </p:spPr>
      </p:pic>
    </p:spTree>
    <p:extLst>
      <p:ext uri="{BB962C8B-B14F-4D97-AF65-F5344CB8AC3E}">
        <p14:creationId xmlns:p14="http://schemas.microsoft.com/office/powerpoint/2010/main" val="192021198"/>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 name="Shape 989"/>
          <p:cNvSpPr>
            <a:spLocks noGrp="1"/>
          </p:cNvSpPr>
          <p:nvPr>
            <p:ph type="title"/>
          </p:nvPr>
        </p:nvSpPr>
        <p:spPr>
          <a:xfrm>
            <a:off x="106115" y="0"/>
            <a:ext cx="12465192" cy="1761067"/>
          </a:xfrm>
          <a:prstGeom prst="rect">
            <a:avLst/>
          </a:prstGeom>
        </p:spPr>
        <p:txBody>
          <a:bodyPr/>
          <a:lstStyle>
            <a:lvl1pPr>
              <a:defRPr sz="2800"/>
            </a:lvl1pPr>
          </a:lstStyle>
          <a:p>
            <a:pPr>
              <a:defRPr>
                <a:effectLst/>
              </a:defRPr>
            </a:pPr>
            <a:r>
              <a:t>Research Cores</a:t>
            </a:r>
          </a:p>
        </p:txBody>
      </p:sp>
      <p:pic>
        <p:nvPicPr>
          <p:cNvPr id="990" name="cores1.png"/>
          <p:cNvPicPr>
            <a:picLocks/>
          </p:cNvPicPr>
          <p:nvPr/>
        </p:nvPicPr>
        <p:blipFill>
          <a:blip r:embed="rId4">
            <a:extLst/>
          </a:blip>
          <a:stretch>
            <a:fillRect/>
          </a:stretch>
        </p:blipFill>
        <p:spPr>
          <a:xfrm>
            <a:off x="1733973" y="0"/>
            <a:ext cx="9753600" cy="9753600"/>
          </a:xfrm>
          <a:prstGeom prst="rect">
            <a:avLst/>
          </a:prstGeom>
          <a:solidFill>
            <a:schemeClr val="accent1"/>
          </a:solidFill>
          <a:ln w="12700">
            <a:noFill/>
            <a:miter lim="400000"/>
          </a:ln>
        </p:spPr>
      </p:pic>
      <p:sp>
        <p:nvSpPr>
          <p:cNvPr id="991" name="Shape 991"/>
          <p:cNvSpPr/>
          <p:nvPr/>
        </p:nvSpPr>
        <p:spPr>
          <a:xfrm>
            <a:off x="5527040" y="4009813"/>
            <a:ext cx="1842347" cy="1842347"/>
          </a:xfrm>
          <a:prstGeom prst="ellipse">
            <a:avLst/>
          </a:prstGeom>
          <a:solidFill>
            <a:srgbClr val="FFFB00"/>
          </a:solidFill>
          <a:ln w="12700">
            <a:solidFill>
              <a:srgbClr val="FFFFFF"/>
            </a:solidFill>
          </a:ln>
        </p:spPr>
        <p:txBody>
          <a:bodyPr lIns="72249" tIns="72249" rIns="72249" bIns="72249" anchor="ctr"/>
          <a:lstStyle/>
          <a:p>
            <a:pPr marL="57797" marR="57797" defTabSz="1300460">
              <a:defRPr sz="2400">
                <a:solidFill>
                  <a:srgbClr val="FFFFFF"/>
                </a:solidFill>
                <a:uFill>
                  <a:solidFill>
                    <a:srgbClr val="FFFFFF"/>
                  </a:solidFill>
                </a:uFill>
                <a:latin typeface="Times New Roman"/>
                <a:ea typeface="Times New Roman"/>
                <a:cs typeface="Times New Roman"/>
                <a:sym typeface="Times New Roman"/>
              </a:defRPr>
            </a:pPr>
            <a:endParaRPr sz="3413">
              <a:solidFill>
                <a:srgbClr val="FFFFFF"/>
              </a:solidFill>
              <a:uFill>
                <a:solidFill>
                  <a:srgbClr val="FFFFFF"/>
                </a:solidFill>
              </a:uFill>
              <a:latin typeface="Times New Roman"/>
              <a:ea typeface="Times New Roman"/>
              <a:cs typeface="Times New Roman"/>
              <a:sym typeface="Times New Roman"/>
            </a:endParaRPr>
          </a:p>
        </p:txBody>
      </p:sp>
      <p:sp>
        <p:nvSpPr>
          <p:cNvPr id="992" name="Shape 992"/>
          <p:cNvSpPr/>
          <p:nvPr/>
        </p:nvSpPr>
        <p:spPr>
          <a:xfrm>
            <a:off x="5310293" y="3251200"/>
            <a:ext cx="2491604" cy="583593"/>
          </a:xfrm>
          <a:prstGeom prst="rect">
            <a:avLst/>
          </a:prstGeom>
          <a:ln w="12700">
            <a:miter lim="400000"/>
          </a:ln>
          <a:extLst>
            <a:ext uri="{C572A759-6A51-4108-AA02-DFA0A04FC94B}">
              <ma14:wrappingTextBoxFlag xmlns:ma14="http://schemas.microsoft.com/office/mac/drawingml/2011/main" val="1"/>
            </a:ext>
          </a:extLst>
        </p:spPr>
        <p:txBody>
          <a:bodyPr wrap="square" lIns="72249" tIns="72249" rIns="72249" bIns="72249">
            <a:spAutoFit/>
          </a:bodyPr>
          <a:lstStyle>
            <a:lvl1pPr marL="40639" marR="40639" algn="ctr" defTabSz="914400">
              <a:buClr>
                <a:srgbClr val="FFFFFF"/>
              </a:buClr>
              <a:buFont typeface="Helvetica"/>
              <a:defRPr sz="2000">
                <a:solidFill>
                  <a:srgbClr val="FFFFFF"/>
                </a:solidFill>
                <a:uFill>
                  <a:solidFill>
                    <a:srgbClr val="FFFFFF"/>
                  </a:solidFill>
                </a:uFill>
              </a:defRPr>
            </a:lvl1pPr>
          </a:lstStyle>
          <a:p>
            <a:r>
              <a:rPr sz="2844" dirty="0">
                <a:latin typeface="Helvetica"/>
                <a:ea typeface="Helvetica"/>
                <a:cs typeface="Helvetica"/>
                <a:sym typeface="Helvetica"/>
              </a:rPr>
              <a:t>Visualization</a:t>
            </a:r>
          </a:p>
        </p:txBody>
      </p:sp>
      <p:sp>
        <p:nvSpPr>
          <p:cNvPr id="993" name="Shape 993"/>
          <p:cNvSpPr/>
          <p:nvPr/>
        </p:nvSpPr>
        <p:spPr>
          <a:xfrm>
            <a:off x="3980976" y="5795571"/>
            <a:ext cx="2402276" cy="583593"/>
          </a:xfrm>
          <a:prstGeom prst="rect">
            <a:avLst/>
          </a:prstGeom>
          <a:ln w="12700">
            <a:miter lim="400000"/>
          </a:ln>
          <a:extLst>
            <a:ext uri="{C572A759-6A51-4108-AA02-DFA0A04FC94B}">
              <ma14:wrappingTextBoxFlag xmlns:ma14="http://schemas.microsoft.com/office/mac/drawingml/2011/main" val="1"/>
            </a:ext>
          </a:extLst>
        </p:spPr>
        <p:txBody>
          <a:bodyPr lIns="72249" tIns="72249" rIns="72249" bIns="72249">
            <a:spAutoFit/>
          </a:bodyPr>
          <a:lstStyle>
            <a:lvl1pPr marL="40639" marR="40639" algn="ctr" defTabSz="914400">
              <a:buClr>
                <a:srgbClr val="FFFFFF"/>
              </a:buClr>
              <a:buFont typeface="Helvetica"/>
              <a:defRPr sz="2000">
                <a:solidFill>
                  <a:srgbClr val="FFFFFF"/>
                </a:solidFill>
                <a:uFill>
                  <a:solidFill>
                    <a:srgbClr val="FFFFFF"/>
                  </a:solidFill>
                </a:uFill>
              </a:defRPr>
            </a:lvl1pPr>
          </a:lstStyle>
          <a:p>
            <a:r>
              <a:rPr sz="2844">
                <a:latin typeface="Helvetica"/>
                <a:ea typeface="Helvetica"/>
                <a:cs typeface="Helvetica"/>
                <a:sym typeface="Helvetica"/>
              </a:rPr>
              <a:t>Computing</a:t>
            </a:r>
          </a:p>
        </p:txBody>
      </p:sp>
      <p:sp>
        <p:nvSpPr>
          <p:cNvPr id="994" name="Shape 994"/>
          <p:cNvSpPr/>
          <p:nvPr/>
        </p:nvSpPr>
        <p:spPr>
          <a:xfrm>
            <a:off x="6369004" y="5743787"/>
            <a:ext cx="2402276" cy="1021277"/>
          </a:xfrm>
          <a:prstGeom prst="rect">
            <a:avLst/>
          </a:prstGeom>
          <a:ln w="12700">
            <a:miter lim="400000"/>
          </a:ln>
          <a:extLst>
            <a:ext uri="{C572A759-6A51-4108-AA02-DFA0A04FC94B}">
              <ma14:wrappingTextBoxFlag xmlns:ma14="http://schemas.microsoft.com/office/mac/drawingml/2011/main" val="1"/>
            </a:ext>
          </a:extLst>
        </p:spPr>
        <p:txBody>
          <a:bodyPr lIns="72249" tIns="72249" rIns="72249" bIns="72249">
            <a:spAutoFit/>
          </a:bodyPr>
          <a:lstStyle/>
          <a:p>
            <a:pPr marL="57797" marR="57797" defTabSz="1300460">
              <a:buClr>
                <a:srgbClr val="FFFFFF"/>
              </a:buClr>
              <a:defRPr sz="2000">
                <a:solidFill>
                  <a:srgbClr val="FFFFFF"/>
                </a:solidFill>
                <a:uFill>
                  <a:solidFill>
                    <a:srgbClr val="FFFFFF"/>
                  </a:solidFill>
                </a:uFill>
              </a:defRPr>
            </a:pPr>
            <a:r>
              <a:rPr sz="2844">
                <a:solidFill>
                  <a:srgbClr val="FFFFFF"/>
                </a:solidFill>
                <a:uFill>
                  <a:solidFill>
                    <a:srgbClr val="FFFFFF"/>
                  </a:solidFill>
                </a:uFill>
                <a:latin typeface="Helvetica"/>
                <a:ea typeface="Helvetica"/>
                <a:cs typeface="Helvetica"/>
                <a:sym typeface="Helvetica"/>
              </a:rPr>
              <a:t>Image</a:t>
            </a:r>
          </a:p>
          <a:p>
            <a:pPr marL="57797" marR="57797" defTabSz="1300460">
              <a:buClr>
                <a:srgbClr val="FFFFFF"/>
              </a:buClr>
              <a:defRPr sz="2000">
                <a:solidFill>
                  <a:srgbClr val="FFFFFF"/>
                </a:solidFill>
                <a:uFill>
                  <a:solidFill>
                    <a:srgbClr val="FFFFFF"/>
                  </a:solidFill>
                </a:uFill>
              </a:defRPr>
            </a:pPr>
            <a:r>
              <a:rPr sz="2844" dirty="0">
                <a:solidFill>
                  <a:srgbClr val="FFFFFF"/>
                </a:solidFill>
                <a:uFill>
                  <a:solidFill>
                    <a:srgbClr val="FFFFFF"/>
                  </a:solidFill>
                </a:uFill>
                <a:latin typeface="Helvetica"/>
                <a:ea typeface="Helvetica"/>
                <a:cs typeface="Helvetica"/>
                <a:sym typeface="Helvetica"/>
              </a:rPr>
              <a:t>Analysis</a:t>
            </a:r>
          </a:p>
        </p:txBody>
      </p:sp>
      <p:sp>
        <p:nvSpPr>
          <p:cNvPr id="995" name="Shape 995"/>
          <p:cNvSpPr/>
          <p:nvPr/>
        </p:nvSpPr>
        <p:spPr>
          <a:xfrm>
            <a:off x="5474715" y="4142646"/>
            <a:ext cx="1968782" cy="1438571"/>
          </a:xfrm>
          <a:prstGeom prst="rect">
            <a:avLst/>
          </a:prstGeom>
          <a:ln w="12700">
            <a:miter lim="400000"/>
          </a:ln>
          <a:extLst>
            <a:ext uri="{C572A759-6A51-4108-AA02-DFA0A04FC94B}">
              <ma14:wrappingTextBoxFlag xmlns:ma14="http://schemas.microsoft.com/office/mac/drawingml/2011/main" val="1"/>
            </a:ext>
          </a:extLst>
        </p:spPr>
        <p:txBody>
          <a:bodyPr lIns="72249" tIns="72249" rIns="72249" bIns="72249">
            <a:spAutoFit/>
          </a:bodyPr>
          <a:lstStyle/>
          <a:p>
            <a:pPr marL="57797" marR="57797" defTabSz="1300460">
              <a:buClr>
                <a:srgbClr val="000000"/>
              </a:buClr>
              <a:defRPr b="1">
                <a:uFill>
                  <a:solidFill>
                    <a:srgbClr val="000000"/>
                  </a:solidFill>
                </a:uFill>
              </a:defRPr>
            </a:pPr>
            <a:r>
              <a:rPr lang="en-US" sz="2800" smtClean="0">
                <a:uFill>
                  <a:solidFill>
                    <a:srgbClr val="000000"/>
                  </a:solidFill>
                </a:uFill>
                <a:latin typeface="Helvetica"/>
                <a:ea typeface="Helvetica"/>
                <a:cs typeface="Helvetica"/>
                <a:sym typeface="Helvetica"/>
              </a:rPr>
              <a:t>HCI</a:t>
            </a:r>
          </a:p>
          <a:p>
            <a:pPr marL="57797" marR="57797" defTabSz="1300460">
              <a:buClr>
                <a:srgbClr val="000000"/>
              </a:buClr>
              <a:defRPr b="1">
                <a:uFill>
                  <a:solidFill>
                    <a:srgbClr val="000000"/>
                  </a:solidFill>
                </a:uFill>
              </a:defRPr>
            </a:pPr>
            <a:r>
              <a:rPr lang="en-US" sz="2800" dirty="0" smtClean="0">
                <a:uFill>
                  <a:solidFill>
                    <a:srgbClr val="000000"/>
                  </a:solidFill>
                </a:uFill>
                <a:latin typeface="Helvetica"/>
                <a:ea typeface="Helvetica"/>
                <a:cs typeface="Helvetica"/>
                <a:sym typeface="Helvetica"/>
              </a:rPr>
              <a:t>Cancer </a:t>
            </a:r>
            <a:r>
              <a:rPr lang="en-US" sz="2800" dirty="0" smtClean="0">
                <a:uFill>
                  <a:solidFill>
                    <a:srgbClr val="000000"/>
                  </a:solidFill>
                </a:uFill>
                <a:latin typeface="Helvetica"/>
                <a:ea typeface="Helvetica"/>
                <a:cs typeface="Helvetica"/>
                <a:sym typeface="Helvetica"/>
              </a:rPr>
              <a:t>Research</a:t>
            </a:r>
            <a:endParaRPr sz="2800" dirty="0">
              <a:uFill>
                <a:solidFill>
                  <a:srgbClr val="000000"/>
                </a:solidFill>
              </a:uFill>
              <a:latin typeface="Helvetica"/>
              <a:ea typeface="Helvetica"/>
              <a:cs typeface="Helvetica"/>
              <a:sym typeface="Helvetica"/>
            </a:endParaRPr>
          </a:p>
        </p:txBody>
      </p:sp>
      <p:pic>
        <p:nvPicPr>
          <p:cNvPr id="1007" name="10x13_6.png"/>
          <p:cNvPicPr>
            <a:picLocks/>
          </p:cNvPicPr>
          <p:nvPr/>
        </p:nvPicPr>
        <p:blipFill>
          <a:blip r:embed="rId5">
            <a:extLst/>
          </a:blip>
          <a:stretch>
            <a:fillRect/>
          </a:stretch>
        </p:blipFill>
        <p:spPr>
          <a:xfrm>
            <a:off x="6719147" y="6827520"/>
            <a:ext cx="1584960" cy="2059093"/>
          </a:xfrm>
          <a:prstGeom prst="rect">
            <a:avLst/>
          </a:prstGeom>
          <a:ln w="12700">
            <a:miter lim="400000"/>
          </a:ln>
          <a:effectLst>
            <a:outerShdw blurRad="63500" dist="38100" dir="2700000" rotWithShape="0">
              <a:srgbClr val="929292">
                <a:alpha val="39997"/>
              </a:srgbClr>
            </a:outerShdw>
          </a:effectLst>
        </p:spPr>
      </p:pic>
      <p:pic>
        <p:nvPicPr>
          <p:cNvPr id="1008" name="image.png"/>
          <p:cNvPicPr>
            <a:picLocks/>
          </p:cNvPicPr>
          <p:nvPr/>
        </p:nvPicPr>
        <p:blipFill>
          <a:blip r:embed="rId6">
            <a:extLst/>
          </a:blip>
          <a:srcRect l="17347" t="23333" r="18707" b="3938"/>
          <a:stretch>
            <a:fillRect/>
          </a:stretch>
        </p:blipFill>
        <p:spPr>
          <a:xfrm>
            <a:off x="8000295" y="7357335"/>
            <a:ext cx="2492587" cy="1591734"/>
          </a:xfrm>
          <a:prstGeom prst="rect">
            <a:avLst/>
          </a:prstGeom>
          <a:ln w="12700">
            <a:miter lim="400000"/>
          </a:ln>
          <a:effectLst>
            <a:outerShdw blurRad="63500" dist="38100" dir="2700000" rotWithShape="0">
              <a:srgbClr val="929292">
                <a:alpha val="39997"/>
              </a:srgbClr>
            </a:outerShdw>
          </a:effectLst>
        </p:spPr>
      </p:pic>
      <p:pic>
        <p:nvPicPr>
          <p:cNvPr id="1009" name="image.png"/>
          <p:cNvPicPr>
            <a:picLocks/>
          </p:cNvPicPr>
          <p:nvPr/>
        </p:nvPicPr>
        <p:blipFill>
          <a:blip r:embed="rId7">
            <a:extLst/>
          </a:blip>
          <a:srcRect r="807"/>
          <a:stretch>
            <a:fillRect/>
          </a:stretch>
        </p:blipFill>
        <p:spPr>
          <a:xfrm>
            <a:off x="4443307" y="1941871"/>
            <a:ext cx="2275840" cy="1300480"/>
          </a:xfrm>
          <a:prstGeom prst="rect">
            <a:avLst/>
          </a:prstGeom>
          <a:ln w="12700">
            <a:miter lim="400000"/>
          </a:ln>
          <a:effectLst>
            <a:outerShdw blurRad="63500" dist="38100" dir="2700000" rotWithShape="0">
              <a:srgbClr val="929292">
                <a:alpha val="39997"/>
              </a:srgbClr>
            </a:outerShdw>
          </a:effectLst>
        </p:spPr>
      </p:pic>
      <p:pic>
        <p:nvPicPr>
          <p:cNvPr id="1010" name="Kim_JofNeuroscienceMethods2012.png"/>
          <p:cNvPicPr>
            <a:picLocks/>
          </p:cNvPicPr>
          <p:nvPr/>
        </p:nvPicPr>
        <p:blipFill>
          <a:blip r:embed="rId8">
            <a:extLst/>
          </a:blip>
          <a:stretch>
            <a:fillRect/>
          </a:stretch>
        </p:blipFill>
        <p:spPr>
          <a:xfrm>
            <a:off x="9320107" y="3251201"/>
            <a:ext cx="2059093" cy="1614312"/>
          </a:xfrm>
          <a:prstGeom prst="rect">
            <a:avLst/>
          </a:prstGeom>
          <a:ln w="12700">
            <a:miter lim="400000"/>
          </a:ln>
          <a:effectLst>
            <a:outerShdw blurRad="63500" dist="38100" dir="2700000" rotWithShape="0">
              <a:srgbClr val="929292">
                <a:alpha val="39997"/>
              </a:srgbClr>
            </a:outerShdw>
          </a:effectLst>
        </p:spPr>
      </p:pic>
      <p:pic>
        <p:nvPicPr>
          <p:cNvPr id="1011" name="Short_NIMG-12-1102R1.jpg"/>
          <p:cNvPicPr>
            <a:picLocks/>
          </p:cNvPicPr>
          <p:nvPr/>
        </p:nvPicPr>
        <p:blipFill>
          <a:blip r:embed="rId9">
            <a:extLst/>
          </a:blip>
          <a:stretch>
            <a:fillRect/>
          </a:stretch>
        </p:blipFill>
        <p:spPr>
          <a:xfrm>
            <a:off x="9427577" y="6068906"/>
            <a:ext cx="2029743" cy="1517227"/>
          </a:xfrm>
          <a:prstGeom prst="rect">
            <a:avLst/>
          </a:prstGeom>
          <a:ln w="12700">
            <a:miter lim="400000"/>
          </a:ln>
          <a:effectLst>
            <a:outerShdw blurRad="63500" dist="38100" dir="2700000" rotWithShape="0">
              <a:srgbClr val="929292">
                <a:alpha val="39997"/>
              </a:srgbClr>
            </a:outerShdw>
          </a:effectLst>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78631" y="273778"/>
            <a:ext cx="2584704" cy="1615440"/>
          </a:xfrm>
          <a:prstGeom prst="rect">
            <a:avLst/>
          </a:prstGeom>
        </p:spPr>
      </p:pic>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47972" y="1102425"/>
            <a:ext cx="2858330" cy="1429165"/>
          </a:xfrm>
          <a:prstGeom prst="rect">
            <a:avLst/>
          </a:prstGeom>
        </p:spPr>
      </p:pic>
      <p:pic>
        <p:nvPicPr>
          <p:cNvPr id="28" name="Picture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66648" y="4951784"/>
            <a:ext cx="2289025" cy="1584005"/>
          </a:xfrm>
          <a:prstGeom prst="rect">
            <a:avLst/>
          </a:prstGeom>
        </p:spPr>
      </p:pic>
      <p:pic>
        <p:nvPicPr>
          <p:cNvPr id="29" name="plos_genetics_cover.png"/>
          <p:cNvPicPr>
            <a:picLocks/>
          </p:cNvPicPr>
          <p:nvPr/>
        </p:nvPicPr>
        <p:blipFill>
          <a:blip r:embed="rId13">
            <a:extLst/>
          </a:blip>
          <a:stretch>
            <a:fillRect/>
          </a:stretch>
        </p:blipFill>
        <p:spPr>
          <a:xfrm>
            <a:off x="8402294" y="4248229"/>
            <a:ext cx="1688591" cy="2187191"/>
          </a:xfrm>
          <a:prstGeom prst="rect">
            <a:avLst/>
          </a:prstGeom>
          <a:ln w="12700">
            <a:miter lim="400000"/>
          </a:ln>
        </p:spPr>
      </p:pic>
      <p:pic>
        <p:nvPicPr>
          <p:cNvPr id="30" name="Screen Shot 2017-03-16 at 9.11.29 PM, March 16, 2017.png"/>
          <p:cNvPicPr>
            <a:picLocks noChangeAspect="1"/>
          </p:cNvPicPr>
          <p:nvPr/>
        </p:nvPicPr>
        <p:blipFill>
          <a:blip r:embed="rId14">
            <a:extLst/>
          </a:blip>
          <a:stretch>
            <a:fillRect/>
          </a:stretch>
        </p:blipFill>
        <p:spPr>
          <a:xfrm>
            <a:off x="4300425" y="129608"/>
            <a:ext cx="3195397" cy="1563088"/>
          </a:xfrm>
          <a:prstGeom prst="rect">
            <a:avLst/>
          </a:prstGeom>
          <a:ln w="12700">
            <a:miter lim="400000"/>
          </a:ln>
        </p:spPr>
      </p:pic>
      <p:pic>
        <p:nvPicPr>
          <p:cNvPr id="2" name="Pictur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40284" y="6459359"/>
            <a:ext cx="2239264" cy="2595409"/>
          </a:xfrm>
          <a:prstGeom prst="rect">
            <a:avLst/>
          </a:prstGeom>
        </p:spPr>
      </p:pic>
      <p:pic>
        <p:nvPicPr>
          <p:cNvPr id="25" name="weiss-angio-live-4d.mov"/>
          <p:cNvPicPr>
            <a:picLocks/>
          </p:cNvPicPr>
          <p:nvPr>
            <a:videoFile r:link="rId2"/>
            <p:extLst>
              <p:ext uri="{DAA4B4D4-6D71-4841-9C94-3DE7FCFB9230}">
                <p14:media xmlns:p14="http://schemas.microsoft.com/office/powerpoint/2010/main" r:embed="rId1"/>
              </p:ext>
            </p:extLst>
          </p:nvPr>
        </p:nvPicPr>
        <p:blipFill>
          <a:blip r:embed="rId16">
            <a:extLst/>
          </a:blip>
          <a:stretch>
            <a:fillRect/>
          </a:stretch>
        </p:blipFill>
        <p:spPr>
          <a:xfrm>
            <a:off x="1334190" y="6765064"/>
            <a:ext cx="2540000" cy="1905000"/>
          </a:xfrm>
          <a:prstGeom prst="rect">
            <a:avLst/>
          </a:prstGeom>
          <a:ln w="12700">
            <a:miter lim="400000"/>
          </a:ln>
        </p:spPr>
      </p:pic>
      <p:pic>
        <p:nvPicPr>
          <p:cNvPr id="31" name="droppedImage.pdf"/>
          <p:cNvPicPr>
            <a:picLocks noChangeAspect="1"/>
          </p:cNvPicPr>
          <p:nvPr/>
        </p:nvPicPr>
        <p:blipFill>
          <a:blip r:embed="rId17">
            <a:extLst/>
          </a:blip>
          <a:stretch>
            <a:fillRect/>
          </a:stretch>
        </p:blipFill>
        <p:spPr>
          <a:xfrm>
            <a:off x="1986713" y="3441029"/>
            <a:ext cx="2864673" cy="1900795"/>
          </a:xfrm>
          <a:prstGeom prst="rect">
            <a:avLst/>
          </a:prstGeom>
          <a:ln w="12700"/>
        </p:spPr>
      </p:pic>
      <p:grpSp>
        <p:nvGrpSpPr>
          <p:cNvPr id="32" name="Group 2141"/>
          <p:cNvGrpSpPr/>
          <p:nvPr/>
        </p:nvGrpSpPr>
        <p:grpSpPr>
          <a:xfrm>
            <a:off x="7760442" y="1761067"/>
            <a:ext cx="1918535" cy="2134043"/>
            <a:chOff x="0" y="0"/>
            <a:chExt cx="4647982" cy="5170090"/>
          </a:xfrm>
        </p:grpSpPr>
        <p:grpSp>
          <p:nvGrpSpPr>
            <p:cNvPr id="33" name="Group 2137"/>
            <p:cNvGrpSpPr/>
            <p:nvPr/>
          </p:nvGrpSpPr>
          <p:grpSpPr>
            <a:xfrm>
              <a:off x="0" y="-1"/>
              <a:ext cx="4647983" cy="5170092"/>
              <a:chOff x="0" y="0"/>
              <a:chExt cx="4647982" cy="5170090"/>
            </a:xfrm>
          </p:grpSpPr>
          <p:pic>
            <p:nvPicPr>
              <p:cNvPr id="37" name="pruple.tiff"/>
              <p:cNvPicPr>
                <a:picLocks noChangeAspect="1"/>
              </p:cNvPicPr>
              <p:nvPr/>
            </p:nvPicPr>
            <p:blipFill>
              <a:blip r:embed="rId18">
                <a:extLst/>
              </a:blip>
              <a:stretch>
                <a:fillRect/>
              </a:stretch>
            </p:blipFill>
            <p:spPr>
              <a:xfrm>
                <a:off x="0" y="0"/>
                <a:ext cx="4554302" cy="3446860"/>
              </a:xfrm>
              <a:prstGeom prst="rect">
                <a:avLst/>
              </a:prstGeom>
              <a:ln w="25400" cap="flat">
                <a:solidFill>
                  <a:srgbClr val="000000"/>
                </a:solidFill>
                <a:prstDash val="solid"/>
                <a:miter lim="400000"/>
              </a:ln>
              <a:effectLst>
                <a:outerShdw blurRad="127000" dist="76200" dir="2700000" rotWithShape="0">
                  <a:srgbClr val="000000">
                    <a:alpha val="75000"/>
                  </a:srgbClr>
                </a:outerShdw>
              </a:effectLst>
            </p:spPr>
          </p:pic>
          <p:pic>
            <p:nvPicPr>
              <p:cNvPr id="38" name="triPueplr.png"/>
              <p:cNvPicPr>
                <a:picLocks noChangeAspect="1"/>
              </p:cNvPicPr>
              <p:nvPr/>
            </p:nvPicPr>
            <p:blipFill>
              <a:blip r:embed="rId19">
                <a:extLst/>
              </a:blip>
              <a:stretch>
                <a:fillRect/>
              </a:stretch>
            </p:blipFill>
            <p:spPr>
              <a:xfrm>
                <a:off x="536394" y="3759200"/>
                <a:ext cx="4111589" cy="1410891"/>
              </a:xfrm>
              <a:prstGeom prst="rect">
                <a:avLst/>
              </a:prstGeom>
              <a:ln w="12700" cap="flat">
                <a:noFill/>
                <a:miter lim="400000"/>
              </a:ln>
              <a:effectLst>
                <a:outerShdw blurRad="127000" dist="76200" dir="2700000" rotWithShape="0">
                  <a:srgbClr val="000000">
                    <a:alpha val="75000"/>
                  </a:srgbClr>
                </a:outerShdw>
              </a:effectLst>
            </p:spPr>
          </p:pic>
        </p:grpSp>
        <p:sp>
          <p:nvSpPr>
            <p:cNvPr id="34" name="Shape 2138"/>
            <p:cNvSpPr/>
            <p:nvPr/>
          </p:nvSpPr>
          <p:spPr>
            <a:xfrm>
              <a:off x="2175650" y="3213100"/>
              <a:ext cx="723901" cy="228600"/>
            </a:xfrm>
            <a:prstGeom prst="rect">
              <a:avLst/>
            </a:prstGeom>
            <a:no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06400">
                <a:defRPr sz="2400">
                  <a:solidFill>
                    <a:srgbClr val="FFFFFF"/>
                  </a:solidFill>
                  <a:latin typeface="Gill Sans Light"/>
                  <a:ea typeface="Gill Sans Light"/>
                  <a:cs typeface="Gill Sans Light"/>
                  <a:sym typeface="Gill Sans Light"/>
                </a:defRPr>
              </a:lvl1pPr>
            </a:lstStyle>
            <a:p>
              <a:r>
                <a:t>+</a:t>
              </a:r>
            </a:p>
          </p:txBody>
        </p:sp>
        <p:sp>
          <p:nvSpPr>
            <p:cNvPr id="35" name="Shape 2139"/>
            <p:cNvSpPr/>
            <p:nvPr/>
          </p:nvSpPr>
          <p:spPr>
            <a:xfrm flipV="1">
              <a:off x="545516" y="3208068"/>
              <a:ext cx="1645348" cy="567560"/>
            </a:xfrm>
            <a:prstGeom prst="line">
              <a:avLst/>
            </a:prstGeom>
            <a:noFill/>
            <a:ln w="25400" cap="flat">
              <a:solidFill>
                <a:srgbClr val="000000"/>
              </a:solidFill>
              <a:prstDash val="solid"/>
              <a:miter lim="400000"/>
            </a:ln>
            <a:effectLst>
              <a:outerShdw blurRad="127000" dist="76200" dir="2700000" rotWithShape="0">
                <a:srgbClr val="000000">
                  <a:alpha val="75000"/>
                </a:srgbClr>
              </a:outerShdw>
            </a:effectLst>
          </p:spPr>
          <p:txBody>
            <a:bodyPr wrap="square" lIns="50800" tIns="50800" rIns="50800" bIns="50800" numCol="1" anchor="ctr">
              <a:noAutofit/>
            </a:bodyPr>
            <a:lstStyle/>
            <a:p>
              <a:endParaRPr/>
            </a:p>
          </p:txBody>
        </p:sp>
        <p:sp>
          <p:nvSpPr>
            <p:cNvPr id="36" name="Shape 2140"/>
            <p:cNvSpPr/>
            <p:nvPr/>
          </p:nvSpPr>
          <p:spPr>
            <a:xfrm>
              <a:off x="2896011" y="3208068"/>
              <a:ext cx="1742808" cy="567560"/>
            </a:xfrm>
            <a:prstGeom prst="line">
              <a:avLst/>
            </a:prstGeom>
            <a:noFill/>
            <a:ln w="25400" cap="flat">
              <a:solidFill>
                <a:srgbClr val="000000"/>
              </a:solidFill>
              <a:prstDash val="solid"/>
              <a:miter lim="400000"/>
            </a:ln>
            <a:effectLst>
              <a:outerShdw blurRad="127000" dist="76200" dir="2700000" rotWithShape="0">
                <a:srgbClr val="000000">
                  <a:alpha val="75000"/>
                </a:srgbClr>
              </a:outerShdw>
            </a:effectLst>
          </p:spPr>
          <p:txBody>
            <a:bodyPr wrap="square" lIns="50800" tIns="50800" rIns="50800" bIns="50800" numCol="1" anchor="ctr">
              <a:noAutofit/>
            </a:bodyPr>
            <a:lstStyle/>
            <a:p>
              <a:endParaRPr/>
            </a:p>
          </p:txBody>
        </p:sp>
      </p:grpSp>
    </p:spTree>
    <p:extLst>
      <p:ext uri="{BB962C8B-B14F-4D97-AF65-F5344CB8AC3E}">
        <p14:creationId xmlns:p14="http://schemas.microsoft.com/office/powerpoint/2010/main" val="7862479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5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ctrTitle"/>
          </p:nvPr>
        </p:nvSpPr>
        <p:spPr>
          <a:xfrm>
            <a:off x="381000" y="692497"/>
            <a:ext cx="12242800" cy="2772063"/>
          </a:xfrm>
          <a:prstGeom prst="rect">
            <a:avLst/>
          </a:prstGeom>
        </p:spPr>
        <p:txBody>
          <a:bodyPr lIns="0" tIns="0" rIns="0" bIns="0" anchor="t">
            <a:noAutofit/>
          </a:bodyPr>
          <a:lstStyle/>
          <a:p>
            <a:pPr algn="just" defTabSz="457200">
              <a:lnSpc>
                <a:spcPts val="3200"/>
              </a:lnSpc>
              <a:defRPr sz="3200" b="0">
                <a:latin typeface="Helvetica"/>
                <a:ea typeface="Helvetica"/>
                <a:cs typeface="Helvetica"/>
                <a:sym typeface="Helvetica"/>
              </a:defRPr>
            </a:pPr>
            <a:r>
              <a:rPr sz="2800" dirty="0"/>
              <a:t>We will build upon the HCI and SCI </a:t>
            </a:r>
            <a:r>
              <a:rPr sz="2800" dirty="0" err="1"/>
              <a:t>expertises</a:t>
            </a:r>
            <a:r>
              <a:rPr sz="2800" dirty="0"/>
              <a:t> to become the best Center for Cancer Data Science (or AI) in the Western US (e.g., Broad Institute, Cornell in the Eastern US, Cancer Research UK initiative in Europe)</a:t>
            </a:r>
          </a:p>
          <a:p>
            <a:pPr algn="just" defTabSz="457200">
              <a:lnSpc>
                <a:spcPts val="3200"/>
              </a:lnSpc>
              <a:defRPr sz="3200" b="0">
                <a:latin typeface="Helvetica"/>
                <a:ea typeface="Helvetica"/>
                <a:cs typeface="Helvetica"/>
                <a:sym typeface="Helvetica"/>
              </a:defRPr>
            </a:pPr>
            <a:endParaRPr dirty="0"/>
          </a:p>
          <a:p>
            <a:pPr defTabSz="457200">
              <a:lnSpc>
                <a:spcPts val="3200"/>
              </a:lnSpc>
              <a:defRPr sz="3200" b="0">
                <a:latin typeface="Helvetica"/>
                <a:ea typeface="Helvetica"/>
                <a:cs typeface="Helvetica"/>
                <a:sym typeface="Helvetica"/>
              </a:defRPr>
            </a:pPr>
            <a:r>
              <a:rPr sz="2800" dirty="0">
                <a:hlinkClick r:id="rId2"/>
              </a:rPr>
              <a:t>NIH releases strategic plan for data science, June 8, 2018</a:t>
            </a:r>
            <a:endParaRPr sz="2800" dirty="0"/>
          </a:p>
          <a:p>
            <a:pPr algn="l" defTabSz="457200">
              <a:lnSpc>
                <a:spcPts val="3200"/>
              </a:lnSpc>
              <a:defRPr sz="3200" b="0">
                <a:latin typeface="Helvetica"/>
                <a:ea typeface="Helvetica"/>
                <a:cs typeface="Helvetica"/>
                <a:sym typeface="Helvetica"/>
              </a:defRPr>
            </a:pPr>
            <a:endParaRPr dirty="0"/>
          </a:p>
        </p:txBody>
      </p:sp>
      <p:sp>
        <p:nvSpPr>
          <p:cNvPr id="2" name="TextBox 1"/>
          <p:cNvSpPr txBox="1"/>
          <p:nvPr/>
        </p:nvSpPr>
        <p:spPr>
          <a:xfrm>
            <a:off x="1980302" y="8100335"/>
            <a:ext cx="1154162"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err="1"/>
              <a:t>Orly</a:t>
            </a:r>
            <a:r>
              <a:rPr lang="en-US" sz="1800" dirty="0"/>
              <a:t> Alter</a:t>
            </a:r>
            <a:endParaRPr kumimoji="0" lang="en-US" sz="1800" b="1" i="0" u="none" strike="noStrike" cap="none" spc="0" normalizeH="0" baseline="0" dirty="0">
              <a:ln>
                <a:noFill/>
              </a:ln>
              <a:solidFill>
                <a:srgbClr val="000000"/>
              </a:solidFill>
              <a:effectLst/>
              <a:uFillTx/>
              <a:sym typeface="Helvetica Neue"/>
            </a:endParaRPr>
          </a:p>
        </p:txBody>
      </p:sp>
      <p:sp>
        <p:nvSpPr>
          <p:cNvPr id="4" name="TextBox 3"/>
          <p:cNvSpPr txBox="1"/>
          <p:nvPr/>
        </p:nvSpPr>
        <p:spPr>
          <a:xfrm>
            <a:off x="4473732" y="5877491"/>
            <a:ext cx="376705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dirty="0"/>
              <a:t>SCI </a:t>
            </a:r>
            <a:r>
              <a:rPr lang="en-US" dirty="0" smtClean="0"/>
              <a:t>UCDSC Core Faculty</a:t>
            </a:r>
            <a:endParaRPr kumimoji="0" lang="en-US"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5" name="TextBox 4"/>
          <p:cNvSpPr txBox="1"/>
          <p:nvPr/>
        </p:nvSpPr>
        <p:spPr>
          <a:xfrm>
            <a:off x="6126193" y="8123131"/>
            <a:ext cx="103393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smtClean="0"/>
              <a:t>Alex </a:t>
            </a:r>
            <a:r>
              <a:rPr lang="en-US" sz="1800" dirty="0"/>
              <a:t>Lex</a:t>
            </a:r>
            <a:endParaRPr kumimoji="0" lang="en-US" sz="1800" i="0" u="none" strike="noStrike" cap="none" spc="0" normalizeH="0" baseline="0" dirty="0">
              <a:ln>
                <a:noFill/>
              </a:ln>
              <a:solidFill>
                <a:srgbClr val="000000"/>
              </a:solidFill>
              <a:effectLst/>
              <a:uFillTx/>
              <a:sym typeface="Helvetica Neue"/>
            </a:endParaRPr>
          </a:p>
        </p:txBody>
      </p:sp>
      <p:sp>
        <p:nvSpPr>
          <p:cNvPr id="8" name="TextBox 7"/>
          <p:cNvSpPr txBox="1"/>
          <p:nvPr/>
        </p:nvSpPr>
        <p:spPr>
          <a:xfrm>
            <a:off x="7836491" y="8122851"/>
            <a:ext cx="153728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err="1" smtClean="0"/>
              <a:t>Sarang</a:t>
            </a:r>
            <a:r>
              <a:rPr lang="en-US" sz="1800" dirty="0" smtClean="0"/>
              <a:t> </a:t>
            </a:r>
            <a:r>
              <a:rPr lang="en-US" sz="1800" dirty="0"/>
              <a:t>Joshi</a:t>
            </a:r>
            <a:endParaRPr kumimoji="0" lang="en-US" sz="1800" i="0" u="none" strike="noStrike" cap="none" spc="0" normalizeH="0" baseline="0" dirty="0">
              <a:ln>
                <a:noFill/>
              </a:ln>
              <a:solidFill>
                <a:srgbClr val="000000"/>
              </a:solidFill>
              <a:effectLst/>
              <a:uFillTx/>
              <a:sym typeface="Helvetica Neue"/>
            </a:endParaRPr>
          </a:p>
        </p:txBody>
      </p:sp>
      <p:sp>
        <p:nvSpPr>
          <p:cNvPr id="9" name="TextBox 8"/>
          <p:cNvSpPr txBox="1"/>
          <p:nvPr/>
        </p:nvSpPr>
        <p:spPr>
          <a:xfrm>
            <a:off x="3674145" y="8100899"/>
            <a:ext cx="1918795"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smtClean="0"/>
              <a:t>Tamara </a:t>
            </a:r>
            <a:r>
              <a:rPr lang="en-US" sz="1800" dirty="0" err="1" smtClean="0"/>
              <a:t>Biodone</a:t>
            </a:r>
            <a:endParaRPr kumimoji="0" lang="en-US" sz="1800" i="0" u="none" strike="noStrike" cap="none" spc="0" normalizeH="0" baseline="0" dirty="0">
              <a:ln>
                <a:noFill/>
              </a:ln>
              <a:solidFill>
                <a:srgbClr val="000000"/>
              </a:solidFill>
              <a:effectLst/>
              <a:uFillTx/>
              <a:sym typeface="Helvetica Neue"/>
            </a:endParaRPr>
          </a:p>
        </p:txBody>
      </p:sp>
      <p:sp>
        <p:nvSpPr>
          <p:cNvPr id="12" name="TextBox 11"/>
          <p:cNvSpPr txBox="1"/>
          <p:nvPr/>
        </p:nvSpPr>
        <p:spPr>
          <a:xfrm>
            <a:off x="5159818" y="3433421"/>
            <a:ext cx="239488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dirty="0"/>
              <a:t>Advisory Board</a:t>
            </a:r>
            <a:endParaRPr kumimoji="0" lang="en-US"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3" name="TextBox 12"/>
          <p:cNvSpPr txBox="1"/>
          <p:nvPr/>
        </p:nvSpPr>
        <p:spPr>
          <a:xfrm>
            <a:off x="6759020" y="4160920"/>
            <a:ext cx="2013372"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a:t>Chris R. Johnson</a:t>
            </a:r>
            <a:endParaRPr kumimoji="0" lang="en-US" sz="1800" b="1" i="0" u="none" strike="noStrike" cap="none" spc="0" normalizeH="0" baseline="0" dirty="0">
              <a:ln>
                <a:noFill/>
              </a:ln>
              <a:solidFill>
                <a:srgbClr val="000000"/>
              </a:solidFill>
              <a:effectLst/>
              <a:uFillTx/>
              <a:sym typeface="Helvetica Neue"/>
            </a:endParaRPr>
          </a:p>
        </p:txBody>
      </p:sp>
      <p:sp>
        <p:nvSpPr>
          <p:cNvPr id="14" name="TextBox 13"/>
          <p:cNvSpPr txBox="1"/>
          <p:nvPr/>
        </p:nvSpPr>
        <p:spPr>
          <a:xfrm>
            <a:off x="4213961" y="4160920"/>
            <a:ext cx="1962076"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a:t>Mary C. </a:t>
            </a:r>
            <a:r>
              <a:rPr lang="en-US" sz="1800" dirty="0" err="1"/>
              <a:t>Beckerle</a:t>
            </a:r>
            <a:endParaRPr kumimoji="0" lang="en-US" sz="1800" b="1" i="0" u="none" strike="noStrike" cap="none" spc="0" normalizeH="0" baseline="0" dirty="0">
              <a:ln>
                <a:noFill/>
              </a:ln>
              <a:solidFill>
                <a:srgbClr val="000000"/>
              </a:solidFill>
              <a:effectLst/>
              <a:uFillTx/>
              <a:sym typeface="Helvetica Neue"/>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586" y="3576714"/>
            <a:ext cx="928803" cy="15480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6066" y="3576714"/>
            <a:ext cx="928803" cy="1548005"/>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3070" y="6465797"/>
            <a:ext cx="928803" cy="1548005"/>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0627" y="6457331"/>
            <a:ext cx="928803" cy="1548005"/>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5180" y="6457890"/>
            <a:ext cx="928468" cy="1547446"/>
          </a:xfrm>
          <a:prstGeom prst="rect">
            <a:avLst/>
          </a:prstGeom>
        </p:spPr>
      </p:pic>
      <p:sp>
        <p:nvSpPr>
          <p:cNvPr id="23" name="Rectangle 22"/>
          <p:cNvSpPr/>
          <p:nvPr/>
        </p:nvSpPr>
        <p:spPr>
          <a:xfrm>
            <a:off x="1430594" y="5709920"/>
            <a:ext cx="10873166" cy="3190240"/>
          </a:xfrm>
          <a:prstGeom prst="rect">
            <a:avLst/>
          </a:prstGeom>
          <a:noFill/>
          <a:ln w="12700" cap="flat">
            <a:solidFill>
              <a:schemeClr val="bg1">
                <a:lumMod val="6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9" name="Rectangle 28"/>
          <p:cNvSpPr/>
          <p:nvPr/>
        </p:nvSpPr>
        <p:spPr>
          <a:xfrm>
            <a:off x="2814320" y="3304298"/>
            <a:ext cx="7416800" cy="2052320"/>
          </a:xfrm>
          <a:prstGeom prst="rect">
            <a:avLst/>
          </a:prstGeom>
          <a:noFill/>
          <a:ln w="12700" cap="flat">
            <a:solidFill>
              <a:schemeClr val="bg1">
                <a:lumMod val="6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8258" y="6459693"/>
            <a:ext cx="932466" cy="1554109"/>
          </a:xfrm>
          <a:prstGeom prst="rect">
            <a:avLst/>
          </a:prstGeom>
        </p:spPr>
      </p:pic>
      <p:sp>
        <p:nvSpPr>
          <p:cNvPr id="25" name="Rectangle 24"/>
          <p:cNvSpPr/>
          <p:nvPr/>
        </p:nvSpPr>
        <p:spPr>
          <a:xfrm>
            <a:off x="10078860" y="6473973"/>
            <a:ext cx="1033127" cy="153982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0" name="TextBox 29"/>
          <p:cNvSpPr txBox="1"/>
          <p:nvPr/>
        </p:nvSpPr>
        <p:spPr>
          <a:xfrm>
            <a:off x="9710557" y="8139213"/>
            <a:ext cx="1962076"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smtClean="0"/>
              <a:t>New BMI Faculty</a:t>
            </a:r>
            <a:endParaRPr kumimoji="0" lang="en-US" sz="1800" i="0" u="none" strike="noStrike" cap="none" spc="0" normalizeH="0" baseline="0" dirty="0">
              <a:ln>
                <a:noFill/>
              </a:ln>
              <a:solidFill>
                <a:srgbClr val="000000"/>
              </a:solidFill>
              <a:effectLst/>
              <a:uFillTx/>
              <a:sym typeface="Helvetica Neue"/>
            </a:endParaRPr>
          </a:p>
        </p:txBody>
      </p:sp>
    </p:spTree>
    <p:extLst>
      <p:ext uri="{BB962C8B-B14F-4D97-AF65-F5344CB8AC3E}">
        <p14:creationId xmlns:p14="http://schemas.microsoft.com/office/powerpoint/2010/main" val="1318466826"/>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
          </p:nvPr>
        </p:nvSpPr>
        <p:spPr>
          <a:xfrm>
            <a:off x="945535" y="646470"/>
            <a:ext cx="11634839" cy="8659763"/>
          </a:xfrm>
        </p:spPr>
        <p:txBody>
          <a:bodyPr>
            <a:normAutofit/>
          </a:bodyPr>
          <a:lstStyle/>
          <a:p>
            <a:pPr algn="l"/>
            <a:r>
              <a:rPr lang="en-US" sz="2800" b="1" dirty="0" smtClean="0"/>
              <a:t>2018-2019</a:t>
            </a:r>
          </a:p>
          <a:p>
            <a:pPr marL="342900" indent="-342900" algn="l">
              <a:buFontTx/>
              <a:buChar char="-"/>
            </a:pPr>
            <a:endParaRPr lang="en-US" sz="1800" dirty="0" smtClean="0"/>
          </a:p>
          <a:p>
            <a:pPr marL="342900" indent="-342900" algn="l">
              <a:buFontTx/>
              <a:buChar char="-"/>
            </a:pPr>
            <a:r>
              <a:rPr lang="en-US" sz="2400" dirty="0" smtClean="0"/>
              <a:t>Start the Utah Cancer Data Science Initiative (UCDSI) </a:t>
            </a:r>
          </a:p>
          <a:p>
            <a:pPr marL="342900" indent="-342900" algn="l">
              <a:buFontTx/>
              <a:buChar char="-"/>
            </a:pPr>
            <a:r>
              <a:rPr lang="en-US" sz="2400" dirty="0" smtClean="0"/>
              <a:t>Start with 10 Core Faculty (5 from SCI and 5 from HCI)</a:t>
            </a:r>
          </a:p>
          <a:p>
            <a:pPr marL="285750" indent="-285750" algn="l">
              <a:buFontTx/>
              <a:buChar char="-"/>
            </a:pPr>
            <a:r>
              <a:rPr lang="en-US" sz="2400" dirty="0" smtClean="0"/>
              <a:t>Move </a:t>
            </a:r>
            <a:r>
              <a:rPr lang="en-US" sz="2400" dirty="0" err="1" smtClean="0"/>
              <a:t>Orly</a:t>
            </a:r>
            <a:r>
              <a:rPr lang="en-US" sz="2400" dirty="0" smtClean="0"/>
              <a:t> Alter’s faculty appointment from Bioengineering to Oncological Sciences (SCI 9 month FTE)</a:t>
            </a:r>
          </a:p>
          <a:p>
            <a:pPr marL="285750" indent="-285750" algn="l">
              <a:buFontTx/>
              <a:buChar char="-"/>
            </a:pPr>
            <a:r>
              <a:rPr lang="en-US" sz="2400" dirty="0" smtClean="0"/>
              <a:t>Search for a new junior SCI – BMI – HCI faculty member (SCI 9 month FTE) to start July 1, 2019.  Start-up/Summer Salary from HCI.</a:t>
            </a:r>
          </a:p>
          <a:p>
            <a:pPr marL="285750" indent="-285750" algn="l">
              <a:buFontTx/>
              <a:buChar char="-"/>
            </a:pPr>
            <a:r>
              <a:rPr lang="en-US" sz="2400" dirty="0" smtClean="0"/>
              <a:t>Identify multiple funding opportunities, including a Center proposal</a:t>
            </a:r>
          </a:p>
          <a:p>
            <a:pPr marL="285750" indent="-285750" algn="l">
              <a:buFontTx/>
              <a:buChar char="-"/>
            </a:pPr>
            <a:r>
              <a:rPr lang="en-US" sz="2400" dirty="0" smtClean="0"/>
              <a:t>Identify 4 UCDSC Scholars (</a:t>
            </a:r>
            <a:r>
              <a:rPr lang="en-US" sz="2400" dirty="0" err="1" smtClean="0"/>
              <a:t>Orly</a:t>
            </a:r>
            <a:r>
              <a:rPr lang="en-US" sz="2400" dirty="0" smtClean="0"/>
              <a:t> and </a:t>
            </a:r>
            <a:r>
              <a:rPr lang="en-US" sz="2400" dirty="0" err="1" smtClean="0"/>
              <a:t>Sarang</a:t>
            </a:r>
            <a:r>
              <a:rPr lang="en-US" sz="2400" dirty="0" smtClean="0"/>
              <a:t> plus two from HCI)</a:t>
            </a:r>
          </a:p>
          <a:p>
            <a:pPr marL="285750" indent="-285750" algn="l">
              <a:buFontTx/>
              <a:buChar char="-"/>
            </a:pPr>
            <a:endParaRPr lang="en-US" sz="2400" dirty="0"/>
          </a:p>
          <a:p>
            <a:pPr algn="l"/>
            <a:r>
              <a:rPr lang="en-US" sz="2800" b="1" dirty="0" smtClean="0"/>
              <a:t>2019 - 2020</a:t>
            </a:r>
          </a:p>
          <a:p>
            <a:pPr algn="l"/>
            <a:endParaRPr lang="en-US" sz="2400" dirty="0"/>
          </a:p>
          <a:p>
            <a:pPr marL="342900" indent="-342900" algn="l">
              <a:buFontTx/>
              <a:buChar char="-"/>
            </a:pPr>
            <a:r>
              <a:rPr lang="en-US" sz="2400" dirty="0" smtClean="0"/>
              <a:t>New SCI FTE with an appropriate Department. </a:t>
            </a:r>
            <a:r>
              <a:rPr lang="en-US" sz="2400" dirty="0"/>
              <a:t>Start-up/Summer Salary from HCI</a:t>
            </a:r>
            <a:r>
              <a:rPr lang="en-US" sz="2400" dirty="0" smtClean="0"/>
              <a:t>.</a:t>
            </a:r>
          </a:p>
          <a:p>
            <a:pPr marL="342900" indent="-342900" algn="l">
              <a:buFontTx/>
              <a:buChar char="-"/>
            </a:pPr>
            <a:r>
              <a:rPr lang="en-US" sz="2400" dirty="0"/>
              <a:t>Formal proposal to create the UCDSC within the </a:t>
            </a:r>
            <a:r>
              <a:rPr lang="en-US" sz="2400" dirty="0" smtClean="0"/>
              <a:t>University</a:t>
            </a:r>
          </a:p>
          <a:p>
            <a:pPr marL="342900" indent="-342900" algn="l">
              <a:buFontTx/>
              <a:buChar char="-"/>
            </a:pPr>
            <a:r>
              <a:rPr lang="en-US" sz="2400" dirty="0" smtClean="0"/>
              <a:t>Start adding affiliate faculty</a:t>
            </a:r>
          </a:p>
          <a:p>
            <a:pPr marL="342900" indent="-342900" algn="l">
              <a:buFontTx/>
              <a:buChar char="-"/>
            </a:pPr>
            <a:r>
              <a:rPr lang="en-US" sz="2400" dirty="0" smtClean="0"/>
              <a:t>First UCDSC Hosted Workshop</a:t>
            </a:r>
          </a:p>
          <a:p>
            <a:pPr marL="342900" indent="-342900" algn="l">
              <a:buFontTx/>
              <a:buChar char="-"/>
            </a:pPr>
            <a:r>
              <a:rPr lang="en-US" sz="2400" dirty="0" smtClean="0"/>
              <a:t>Stress collaboration</a:t>
            </a:r>
          </a:p>
          <a:p>
            <a:pPr marL="342900" indent="-342900" algn="l">
              <a:buFontTx/>
              <a:buChar char="-"/>
            </a:pPr>
            <a:endParaRPr lang="en-US" sz="2400" dirty="0"/>
          </a:p>
          <a:p>
            <a:pPr lvl="0" algn="l"/>
            <a:r>
              <a:rPr lang="en-US" sz="2800" b="1" dirty="0" smtClean="0"/>
              <a:t>2020 </a:t>
            </a:r>
            <a:r>
              <a:rPr lang="en-US" sz="2800" b="1" dirty="0"/>
              <a:t>- </a:t>
            </a:r>
            <a:r>
              <a:rPr lang="en-US" sz="2800" b="1" dirty="0" smtClean="0"/>
              <a:t>2021</a:t>
            </a:r>
            <a:endParaRPr lang="en-US" sz="2800" b="1" dirty="0"/>
          </a:p>
          <a:p>
            <a:pPr lvl="0" algn="l"/>
            <a:endParaRPr lang="en-US" sz="2400" dirty="0"/>
          </a:p>
          <a:p>
            <a:pPr marL="342900" indent="-342900" algn="l">
              <a:buFontTx/>
              <a:buChar char="-"/>
            </a:pPr>
            <a:r>
              <a:rPr lang="en-US" sz="2400" dirty="0"/>
              <a:t>New SCI FTE with an appropriate </a:t>
            </a:r>
            <a:r>
              <a:rPr lang="en-US" sz="2400" dirty="0" smtClean="0"/>
              <a:t>Department. </a:t>
            </a:r>
            <a:r>
              <a:rPr lang="en-US" sz="2400" dirty="0"/>
              <a:t>Start-up/Summer Salary from HCI</a:t>
            </a:r>
            <a:r>
              <a:rPr lang="en-US" sz="2400" dirty="0" smtClean="0"/>
              <a:t>.</a:t>
            </a:r>
            <a:endParaRPr lang="en-US" sz="2400" dirty="0"/>
          </a:p>
          <a:p>
            <a:pPr marL="342900" lvl="0" indent="-342900" algn="l">
              <a:buFontTx/>
              <a:buChar char="-"/>
            </a:pPr>
            <a:r>
              <a:rPr lang="en-US" sz="2400" dirty="0" smtClean="0"/>
              <a:t>Review UCDSC Progress</a:t>
            </a:r>
            <a:endParaRPr lang="en-US" sz="2400" dirty="0"/>
          </a:p>
          <a:p>
            <a:pPr algn="l"/>
            <a:endParaRPr lang="en-US" sz="2000" dirty="0"/>
          </a:p>
        </p:txBody>
      </p:sp>
    </p:spTree>
    <p:extLst>
      <p:ext uri="{BB962C8B-B14F-4D97-AF65-F5344CB8AC3E}">
        <p14:creationId xmlns:p14="http://schemas.microsoft.com/office/powerpoint/2010/main" val="7035903"/>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44A1DB05-ECF7-0244-AC5D-0753EBBC7FD4}"/>
              </a:ext>
            </a:extLst>
          </p:cNvPr>
          <p:cNvSpPr>
            <a:spLocks noGrp="1"/>
          </p:cNvSpPr>
          <p:nvPr>
            <p:ph type="title"/>
          </p:nvPr>
        </p:nvSpPr>
        <p:spPr>
          <a:xfrm>
            <a:off x="1270000" y="152400"/>
            <a:ext cx="10464800" cy="886460"/>
          </a:xfrm>
        </p:spPr>
        <p:txBody>
          <a:bodyPr>
            <a:normAutofit/>
          </a:bodyPr>
          <a:lstStyle/>
          <a:p>
            <a:r>
              <a:rPr lang="en-US" sz="4000" dirty="0">
                <a:latin typeface="+mn-lt"/>
                <a:cs typeface="+mn-cs"/>
              </a:rPr>
              <a:t>Current SCI Cancer Projects – Alex Lex</a:t>
            </a:r>
          </a:p>
        </p:txBody>
      </p:sp>
      <p:sp>
        <p:nvSpPr>
          <p:cNvPr id="4" name="Text Placeholder 3">
            <a:extLst>
              <a:ext uri="{FF2B5EF4-FFF2-40B4-BE49-F238E27FC236}">
                <a16:creationId xmlns="" xmlns:a16="http://schemas.microsoft.com/office/drawing/2014/main" id="{AF6AED94-287E-A043-B5E9-05707BC88B7B}"/>
              </a:ext>
            </a:extLst>
          </p:cNvPr>
          <p:cNvSpPr>
            <a:spLocks noGrp="1"/>
          </p:cNvSpPr>
          <p:nvPr>
            <p:ph type="body" sz="quarter" idx="1"/>
          </p:nvPr>
        </p:nvSpPr>
        <p:spPr>
          <a:xfrm>
            <a:off x="1270000" y="1171529"/>
            <a:ext cx="10800080" cy="2912791"/>
          </a:xfrm>
        </p:spPr>
        <p:txBody>
          <a:bodyPr>
            <a:noAutofit/>
          </a:bodyPr>
          <a:lstStyle/>
          <a:p>
            <a:pPr algn="l"/>
            <a:r>
              <a:rPr lang="en-US" sz="2400" b="1" dirty="0"/>
              <a:t>Visual Analysis of Genomic and Clinical Data from Large Patient Cohorts </a:t>
            </a:r>
            <a:r>
              <a:rPr lang="en-US" sz="2400" dirty="0"/>
              <a:t>(U01 CA198935) PI: Peter J. Park (Harvard Medical School)</a:t>
            </a:r>
          </a:p>
          <a:p>
            <a:pPr algn="l"/>
            <a:r>
              <a:rPr lang="en-US" sz="2400" dirty="0"/>
              <a:t>Co-Investigators: Alexander Lex (University of Utah), Nils </a:t>
            </a:r>
            <a:r>
              <a:rPr lang="en-US" sz="2400" dirty="0" err="1"/>
              <a:t>Gehlenborg</a:t>
            </a:r>
            <a:r>
              <a:rPr lang="en-US" sz="2400" dirty="0"/>
              <a:t>, </a:t>
            </a:r>
            <a:r>
              <a:rPr lang="en-US" sz="2400" dirty="0" err="1"/>
              <a:t>Hanspeter</a:t>
            </a:r>
            <a:r>
              <a:rPr lang="en-US" sz="2400" dirty="0"/>
              <a:t> Pfister </a:t>
            </a:r>
          </a:p>
          <a:p>
            <a:pPr algn="l"/>
            <a:r>
              <a:rPr lang="en-US" sz="2400" b="1" dirty="0"/>
              <a:t>Lineage: Integrating Clinical and Genetic Data with Genealogical Records </a:t>
            </a:r>
            <a:r>
              <a:rPr lang="en-US" sz="2400" dirty="0"/>
              <a:t>(Utah Genome Project Seed Grant). PI: Lex Alexander; Co-Investigator: Hilary Coon.</a:t>
            </a:r>
          </a:p>
          <a:p>
            <a:pPr marL="571500" indent="-571500" algn="l">
              <a:buFont typeface="Arial" panose="020B0604020202020204" pitchFamily="34" charset="0"/>
              <a:buChar char="•"/>
            </a:pPr>
            <a:endParaRPr lang="en-US" sz="2400" dirty="0"/>
          </a:p>
          <a:p>
            <a:pPr algn="l"/>
            <a:endParaRPr lang="en-US" dirty="0"/>
          </a:p>
          <a:p>
            <a:pPr marL="571500" indent="-571500" algn="l">
              <a:buFont typeface="Arial" panose="020B0604020202020204" pitchFamily="34" charset="0"/>
              <a:buChar char="•"/>
            </a:pPr>
            <a:endParaRPr lang="en-US" dirty="0"/>
          </a:p>
        </p:txBody>
      </p:sp>
      <p:sp>
        <p:nvSpPr>
          <p:cNvPr id="5" name="Title 2">
            <a:extLst>
              <a:ext uri="{FF2B5EF4-FFF2-40B4-BE49-F238E27FC236}">
                <a16:creationId xmlns="" xmlns:a16="http://schemas.microsoft.com/office/drawing/2014/main" id="{87B56CE7-B164-DD4B-BD09-76D860A06C2B}"/>
              </a:ext>
            </a:extLst>
          </p:cNvPr>
          <p:cNvSpPr txBox="1">
            <a:spLocks/>
          </p:cNvSpPr>
          <p:nvPr/>
        </p:nvSpPr>
        <p:spPr>
          <a:xfrm>
            <a:off x="1270000" y="3810248"/>
            <a:ext cx="10464800" cy="7759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lvl1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1pPr>
            <a:lvl2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2pPr>
            <a:lvl3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3pPr>
            <a:lvl4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4pPr>
            <a:lvl5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5pPr>
            <a:lvl6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6pPr>
            <a:lvl7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7pPr>
            <a:lvl8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8pPr>
            <a:lvl9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9pPr>
          </a:lstStyle>
          <a:p>
            <a:pPr hangingPunct="1"/>
            <a:r>
              <a:rPr lang="en-US" sz="4000" dirty="0">
                <a:latin typeface="+mn-lt"/>
              </a:rPr>
              <a:t>SCI Cancer Publications</a:t>
            </a:r>
          </a:p>
        </p:txBody>
      </p:sp>
      <p:sp>
        <p:nvSpPr>
          <p:cNvPr id="6" name="Text Placeholder 3">
            <a:extLst>
              <a:ext uri="{FF2B5EF4-FFF2-40B4-BE49-F238E27FC236}">
                <a16:creationId xmlns="" xmlns:a16="http://schemas.microsoft.com/office/drawing/2014/main" id="{ED7B7A79-D8CB-4546-A1B4-7EEF52C4C7DB}"/>
              </a:ext>
            </a:extLst>
          </p:cNvPr>
          <p:cNvSpPr txBox="1">
            <a:spLocks/>
          </p:cNvSpPr>
          <p:nvPr/>
        </p:nvSpPr>
        <p:spPr>
          <a:xfrm>
            <a:off x="1270000" y="5628640"/>
            <a:ext cx="10464800" cy="39319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t">
            <a:normAutofit/>
          </a:bodyPr>
          <a:lstStyle>
            <a:lvl1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a:lstStyle>
          <a:p>
            <a:pPr algn="l" hangingPunct="1"/>
            <a:endParaRPr lang="en-US" sz="2400" dirty="0"/>
          </a:p>
          <a:p>
            <a:pPr marL="571500" lvl="2" indent="-571500" algn="l" hangingPunct="1">
              <a:buFont typeface="Arial" panose="020B0604020202020204" pitchFamily="34" charset="0"/>
              <a:buChar char="•"/>
            </a:pPr>
            <a:endParaRPr lang="en-US" sz="2400" dirty="0"/>
          </a:p>
          <a:p>
            <a:pPr marL="571500" indent="-571500" algn="l" hangingPunct="1">
              <a:buFont typeface="Arial" panose="020B0604020202020204" pitchFamily="34" charset="0"/>
              <a:buChar char="•"/>
            </a:pPr>
            <a:endParaRPr lang="en-US" sz="2400" dirty="0"/>
          </a:p>
          <a:p>
            <a:pPr marL="571500" indent="-571500" algn="l" hangingPunct="1">
              <a:buFont typeface="Arial" panose="020B0604020202020204" pitchFamily="34" charset="0"/>
              <a:buChar char="•"/>
            </a:pPr>
            <a:endParaRPr lang="en-US" sz="2400" dirty="0"/>
          </a:p>
          <a:p>
            <a:pPr marL="571500" indent="-571500" algn="l" hangingPunct="1">
              <a:buFont typeface="Arial" panose="020B0604020202020204" pitchFamily="34" charset="0"/>
              <a:buChar char="•"/>
            </a:pPr>
            <a:endParaRPr lang="en-US" sz="2400" dirty="0"/>
          </a:p>
          <a:p>
            <a:pPr marL="571500" indent="-571500" algn="l" hangingPunct="1">
              <a:buFont typeface="Arial" panose="020B0604020202020204" pitchFamily="34" charset="0"/>
              <a:buChar char="•"/>
            </a:pPr>
            <a:endParaRPr lang="en-US" sz="2400" dirty="0"/>
          </a:p>
        </p:txBody>
      </p:sp>
      <p:sp>
        <p:nvSpPr>
          <p:cNvPr id="7" name="Text Placeholder 3">
            <a:extLst>
              <a:ext uri="{FF2B5EF4-FFF2-40B4-BE49-F238E27FC236}">
                <a16:creationId xmlns="" xmlns:a16="http://schemas.microsoft.com/office/drawing/2014/main" id="{EC42ECDF-329F-724A-99EE-E286AABFD66D}"/>
              </a:ext>
            </a:extLst>
          </p:cNvPr>
          <p:cNvSpPr txBox="1">
            <a:spLocks/>
          </p:cNvSpPr>
          <p:nvPr/>
        </p:nvSpPr>
        <p:spPr>
          <a:xfrm>
            <a:off x="1102360" y="5125628"/>
            <a:ext cx="10800080" cy="29127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t">
            <a:noAutofit/>
          </a:bodyPr>
          <a:lstStyle>
            <a:lvl1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a:lstStyle>
          <a:p>
            <a:pPr marL="571500" indent="-571500" algn="l" hangingPunct="1">
              <a:buFont typeface="Arial" panose="020B0604020202020204" pitchFamily="34" charset="0"/>
              <a:buChar char="•"/>
            </a:pPr>
            <a:endParaRPr lang="en-US" dirty="0"/>
          </a:p>
        </p:txBody>
      </p:sp>
      <p:sp>
        <p:nvSpPr>
          <p:cNvPr id="2" name="TextBox 1">
            <a:extLst>
              <a:ext uri="{FF2B5EF4-FFF2-40B4-BE49-F238E27FC236}">
                <a16:creationId xmlns="" xmlns:a16="http://schemas.microsoft.com/office/drawing/2014/main" id="{4AECF3AB-C7AF-2A43-8849-71B411F65EB6}"/>
              </a:ext>
            </a:extLst>
          </p:cNvPr>
          <p:cNvSpPr txBox="1"/>
          <p:nvPr/>
        </p:nvSpPr>
        <p:spPr>
          <a:xfrm>
            <a:off x="5419832" y="6103878"/>
            <a:ext cx="10265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9" name="Text Placeholder 3">
            <a:extLst>
              <a:ext uri="{FF2B5EF4-FFF2-40B4-BE49-F238E27FC236}">
                <a16:creationId xmlns="" xmlns:a16="http://schemas.microsoft.com/office/drawing/2014/main" id="{B418B31D-EB89-9043-B97A-7F43E751EA0E}"/>
              </a:ext>
            </a:extLst>
          </p:cNvPr>
          <p:cNvSpPr txBox="1">
            <a:spLocks/>
          </p:cNvSpPr>
          <p:nvPr/>
        </p:nvSpPr>
        <p:spPr>
          <a:xfrm>
            <a:off x="1102360" y="4647482"/>
            <a:ext cx="10800080" cy="29127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t">
            <a:noAutofit/>
          </a:bodyPr>
          <a:lstStyle>
            <a:lvl1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a:lstStyle>
          <a:p>
            <a:pPr algn="l" hangingPunct="1"/>
            <a:r>
              <a:rPr lang="en-US" sz="2400" dirty="0"/>
              <a:t>Carolina </a:t>
            </a:r>
            <a:r>
              <a:rPr lang="en-US" sz="2400" dirty="0" err="1"/>
              <a:t>Nobre</a:t>
            </a:r>
            <a:r>
              <a:rPr lang="en-US" sz="2400" dirty="0"/>
              <a:t>, Nils </a:t>
            </a:r>
            <a:r>
              <a:rPr lang="en-US" sz="2400" dirty="0" err="1"/>
              <a:t>Gehlenborg</a:t>
            </a:r>
            <a:r>
              <a:rPr lang="en-US" sz="2400" dirty="0"/>
              <a:t>, Hilary Coon, Alexander Lex </a:t>
            </a:r>
          </a:p>
          <a:p>
            <a:pPr algn="l" hangingPunct="1"/>
            <a:r>
              <a:rPr lang="en-US" sz="2400" dirty="0"/>
              <a:t>Lineage: Visualizing Multivariate Clinical Data in Genealogy Graphs</a:t>
            </a:r>
          </a:p>
          <a:p>
            <a:pPr algn="l" hangingPunct="1"/>
            <a:r>
              <a:rPr lang="en-US" sz="2400" dirty="0"/>
              <a:t>IEEE Transactions on Visualization and Computer Graphics, to appear, 2018</a:t>
            </a:r>
          </a:p>
          <a:p>
            <a:pPr algn="l" hangingPunct="1"/>
            <a:r>
              <a:rPr lang="en-US" sz="2400" dirty="0"/>
              <a:t>Michael Kern, Alexander Lex, Nils </a:t>
            </a:r>
            <a:r>
              <a:rPr lang="en-US" sz="2400" dirty="0" err="1"/>
              <a:t>Gehlenborg</a:t>
            </a:r>
            <a:r>
              <a:rPr lang="en-US" sz="2400" dirty="0"/>
              <a:t>, Chris R. Johnson. Interactive Visual Exploration And Refinement Of Cluster Assignments. BMC Bioinformatics, 2017</a:t>
            </a:r>
            <a:br>
              <a:rPr lang="en-US" sz="2400" dirty="0"/>
            </a:br>
            <a:r>
              <a:rPr lang="en-US" sz="2400" dirty="0"/>
              <a:t>Hendrik </a:t>
            </a:r>
            <a:r>
              <a:rPr lang="en-US" sz="2400" dirty="0" err="1"/>
              <a:t>Strobelt</a:t>
            </a:r>
            <a:r>
              <a:rPr lang="en-US" sz="2400" dirty="0"/>
              <a:t>, Bilal </a:t>
            </a:r>
            <a:r>
              <a:rPr lang="en-US" sz="2400" dirty="0" err="1"/>
              <a:t>Alsallakh</a:t>
            </a:r>
            <a:r>
              <a:rPr lang="en-US" sz="2400" dirty="0"/>
              <a:t>, Joseph </a:t>
            </a:r>
            <a:r>
              <a:rPr lang="en-US" sz="2400" dirty="0" err="1"/>
              <a:t>Botors</a:t>
            </a:r>
            <a:r>
              <a:rPr lang="en-US" sz="2400" dirty="0"/>
              <a:t>, Brant Peterson, Mark </a:t>
            </a:r>
            <a:r>
              <a:rPr lang="en-US" sz="2400" dirty="0" err="1"/>
              <a:t>Borowsky</a:t>
            </a:r>
            <a:r>
              <a:rPr lang="en-US" sz="2400" dirty="0"/>
              <a:t>, </a:t>
            </a:r>
            <a:r>
              <a:rPr lang="en-US" sz="2400" dirty="0" err="1"/>
              <a:t>Hanspeter</a:t>
            </a:r>
            <a:r>
              <a:rPr lang="en-US" sz="2400" dirty="0"/>
              <a:t> Pfister, Alexander Lex. Vials: Visualizing Alternative Splicing of Genes. IEEE Transactions on Visualization and Computer Graphics (</a:t>
            </a:r>
            <a:r>
              <a:rPr lang="en-US" sz="2400" dirty="0" err="1"/>
              <a:t>InfoVis</a:t>
            </a:r>
            <a:r>
              <a:rPr lang="en-US" sz="2400" dirty="0"/>
              <a:t> ’15), 2016</a:t>
            </a:r>
          </a:p>
          <a:p>
            <a:pPr algn="l" hangingPunct="1"/>
            <a:r>
              <a:rPr lang="en-US" sz="2400" dirty="0"/>
              <a:t>Marc </a:t>
            </a:r>
            <a:r>
              <a:rPr lang="en-US" sz="2400" dirty="0" err="1"/>
              <a:t>Streit</a:t>
            </a:r>
            <a:r>
              <a:rPr lang="en-US" sz="2400" dirty="0"/>
              <a:t>, Alexander Lex, Samuel </a:t>
            </a:r>
            <a:r>
              <a:rPr lang="en-US" sz="2400" dirty="0" err="1"/>
              <a:t>Gratzl</a:t>
            </a:r>
            <a:r>
              <a:rPr lang="en-US" sz="2400" dirty="0"/>
              <a:t>, Christian </a:t>
            </a:r>
            <a:r>
              <a:rPr lang="en-US" sz="2400" dirty="0" err="1"/>
              <a:t>Partl</a:t>
            </a:r>
            <a:r>
              <a:rPr lang="en-US" sz="2400" dirty="0"/>
              <a:t>, Dieter </a:t>
            </a:r>
            <a:r>
              <a:rPr lang="en-US" sz="2400" dirty="0" err="1"/>
              <a:t>Schmalstieg</a:t>
            </a:r>
            <a:r>
              <a:rPr lang="en-US" sz="2400" dirty="0"/>
              <a:t>, </a:t>
            </a:r>
            <a:r>
              <a:rPr lang="en-US" sz="2400" dirty="0" err="1"/>
              <a:t>Hanspeter</a:t>
            </a:r>
            <a:r>
              <a:rPr lang="en-US" sz="2400" dirty="0"/>
              <a:t> Pfister, Peter Park, Nils </a:t>
            </a:r>
            <a:r>
              <a:rPr lang="en-US" sz="2400" dirty="0" err="1"/>
              <a:t>Gehlenborg</a:t>
            </a:r>
            <a:r>
              <a:rPr lang="en-US" sz="2400" dirty="0"/>
              <a:t>. Guided Visual Exploration of Genomic Stratifications in Cancer. Nature Methods, 2014</a:t>
            </a:r>
          </a:p>
          <a:p>
            <a:pPr marL="571500" indent="-571500" algn="l" hangingPunct="1">
              <a:buFont typeface="Arial" panose="020B0604020202020204" pitchFamily="34" charset="0"/>
              <a:buChar char="•"/>
            </a:pPr>
            <a:endParaRPr lang="en-US" sz="2400" dirty="0"/>
          </a:p>
        </p:txBody>
      </p:sp>
    </p:spTree>
    <p:extLst>
      <p:ext uri="{BB962C8B-B14F-4D97-AF65-F5344CB8AC3E}">
        <p14:creationId xmlns:p14="http://schemas.microsoft.com/office/powerpoint/2010/main" val="661104288"/>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DC9E3220-B10A-B643-A3A7-FF3E4C773528}"/>
              </a:ext>
            </a:extLst>
          </p:cNvPr>
          <p:cNvSpPr/>
          <p:nvPr/>
        </p:nvSpPr>
        <p:spPr>
          <a:xfrm>
            <a:off x="153050" y="1041380"/>
            <a:ext cx="12600720" cy="9633406"/>
          </a:xfrm>
          <a:prstGeom prst="rect">
            <a:avLst/>
          </a:prstGeom>
        </p:spPr>
        <p:txBody>
          <a:bodyPr wrap="square">
            <a:spAutoFit/>
          </a:bodyPr>
          <a:lstStyle/>
          <a:p>
            <a:pPr algn="just">
              <a:spcAft>
                <a:spcPts val="600"/>
              </a:spcAft>
            </a:pPr>
            <a:r>
              <a:rPr lang="en-US" b="1" i="0" u="none" strike="noStrike" dirty="0">
                <a:solidFill>
                  <a:srgbClr val="FF0000"/>
                </a:solidFill>
                <a:effectLst/>
                <a:latin typeface="Helvetica Neue" panose="02000503000000020004" pitchFamily="2" charset="0"/>
                <a:ea typeface="Helvetica Neue" panose="02000503000000020004" pitchFamily="2" charset="0"/>
                <a:cs typeface="Helvetica Neue" panose="02000503000000020004" pitchFamily="2" charset="0"/>
              </a:rPr>
              <a:t>Integrin</a:t>
            </a:r>
            <a:r>
              <a:rPr lang="en-US" b="0" i="0" u="none" strike="noStrike" dirty="0">
                <a:solidFill>
                  <a:srgbClr val="FF0000"/>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en-US"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receptors are crucial to the initiation, progression and metastasis of solid tumors and are an appealing target for </a:t>
            </a:r>
            <a:r>
              <a:rPr lang="en-US" b="1" i="0" u="none" strike="noStrike" dirty="0">
                <a:solidFill>
                  <a:srgbClr val="FF0000"/>
                </a:solidFill>
                <a:effectLst/>
                <a:latin typeface="Helvetica Neue" panose="02000503000000020004" pitchFamily="2" charset="0"/>
                <a:ea typeface="Helvetica Neue" panose="02000503000000020004" pitchFamily="2" charset="0"/>
                <a:cs typeface="Helvetica Neue" panose="02000503000000020004" pitchFamily="2" charset="0"/>
              </a:rPr>
              <a:t>cancer</a:t>
            </a:r>
            <a:r>
              <a:rPr lang="en-US" b="0" i="0" u="none" strike="noStrike" dirty="0">
                <a:solidFill>
                  <a:srgbClr val="FF0000"/>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en-US"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therapies. </a:t>
            </a:r>
          </a:p>
          <a:p>
            <a:pPr marL="285750" indent="-285750" algn="just">
              <a:spcAft>
                <a:spcPts val="600"/>
              </a:spcAft>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Studies about developing simulations approaches of integrin and integrin-based adhesion.</a:t>
            </a:r>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Tx/>
              <a:buChar char="-"/>
            </a:pPr>
            <a:r>
              <a:rPr lang="en-US" b="1" dirty="0">
                <a:latin typeface="Helvetica Neue" panose="02000503000000020004" pitchFamily="2" charset="0"/>
                <a:ea typeface="Helvetica Neue" panose="02000503000000020004" pitchFamily="2" charset="0"/>
                <a:cs typeface="Helvetica Neue" panose="02000503000000020004" pitchFamily="2" charset="0"/>
              </a:rPr>
              <a:t>Tamara C Bidone </a:t>
            </a:r>
            <a:r>
              <a:rPr lang="en-US" dirty="0">
                <a:latin typeface="Helvetica Neue" panose="02000503000000020004" pitchFamily="2" charset="0"/>
                <a:ea typeface="Helvetica Neue" panose="02000503000000020004" pitchFamily="2" charset="0"/>
                <a:cs typeface="Helvetica Neue" panose="02000503000000020004" pitchFamily="2" charset="0"/>
              </a:rPr>
              <a:t>, </a:t>
            </a:r>
            <a:r>
              <a:rPr lang="en-US" dirty="0" err="1">
                <a:latin typeface="Helvetica Neue" panose="02000503000000020004" pitchFamily="2" charset="0"/>
                <a:ea typeface="Helvetica Neue" panose="02000503000000020004" pitchFamily="2" charset="0"/>
                <a:cs typeface="Helvetica Neue" panose="02000503000000020004" pitchFamily="2" charset="0"/>
              </a:rPr>
              <a:t>Anirban</a:t>
            </a:r>
            <a:r>
              <a:rPr lang="en-US" dirty="0">
                <a:latin typeface="Helvetica Neue" panose="02000503000000020004" pitchFamily="2" charset="0"/>
                <a:ea typeface="Helvetica Neue" panose="02000503000000020004" pitchFamily="2" charset="0"/>
                <a:cs typeface="Helvetica Neue" panose="02000503000000020004" pitchFamily="2" charset="0"/>
              </a:rPr>
              <a:t> </a:t>
            </a:r>
            <a:r>
              <a:rPr lang="en-US" dirty="0" err="1">
                <a:latin typeface="Helvetica Neue" panose="02000503000000020004" pitchFamily="2" charset="0"/>
                <a:ea typeface="Helvetica Neue" panose="02000503000000020004" pitchFamily="2" charset="0"/>
                <a:cs typeface="Helvetica Neue" panose="02000503000000020004" pitchFamily="2" charset="0"/>
              </a:rPr>
              <a:t>Polley</a:t>
            </a:r>
            <a:r>
              <a:rPr lang="en-US" dirty="0">
                <a:latin typeface="Helvetica Neue" panose="02000503000000020004" pitchFamily="2" charset="0"/>
                <a:ea typeface="Helvetica Neue" panose="02000503000000020004" pitchFamily="2" charset="0"/>
                <a:cs typeface="Helvetica Neue" panose="02000503000000020004" pitchFamily="2" charset="0"/>
              </a:rPr>
              <a:t> , </a:t>
            </a:r>
            <a:r>
              <a:rPr lang="en-US" dirty="0" err="1">
                <a:latin typeface="Helvetica Neue" panose="02000503000000020004" pitchFamily="2" charset="0"/>
                <a:ea typeface="Helvetica Neue" panose="02000503000000020004" pitchFamily="2" charset="0"/>
                <a:cs typeface="Helvetica Neue" panose="02000503000000020004" pitchFamily="2" charset="0"/>
              </a:rPr>
              <a:t>Jaehyeok</a:t>
            </a:r>
            <a:r>
              <a:rPr lang="en-US" dirty="0">
                <a:latin typeface="Helvetica Neue" panose="02000503000000020004" pitchFamily="2" charset="0"/>
                <a:ea typeface="Helvetica Neue" panose="02000503000000020004" pitchFamily="2" charset="0"/>
                <a:cs typeface="Helvetica Neue" panose="02000503000000020004" pitchFamily="2" charset="0"/>
              </a:rPr>
              <a:t> </a:t>
            </a:r>
            <a:r>
              <a:rPr lang="en-US" dirty="0" err="1">
                <a:latin typeface="Helvetica Neue" panose="02000503000000020004" pitchFamily="2" charset="0"/>
                <a:ea typeface="Helvetica Neue" panose="02000503000000020004" pitchFamily="2" charset="0"/>
                <a:cs typeface="Helvetica Neue" panose="02000503000000020004" pitchFamily="2" charset="0"/>
              </a:rPr>
              <a:t>Jin</a:t>
            </a:r>
            <a:r>
              <a:rPr lang="en-US" dirty="0">
                <a:latin typeface="Helvetica Neue" panose="02000503000000020004" pitchFamily="2" charset="0"/>
                <a:ea typeface="Helvetica Neue" panose="02000503000000020004" pitchFamily="2" charset="0"/>
                <a:cs typeface="Helvetica Neue" panose="02000503000000020004" pitchFamily="2" charset="0"/>
              </a:rPr>
              <a:t> , Tristan Driscoll , Daniel Iwamoto , David Calderwood, Martin Schwartz, Gregory A </a:t>
            </a:r>
            <a:r>
              <a:rPr lang="en-US" dirty="0" err="1">
                <a:latin typeface="Helvetica Neue" panose="02000503000000020004" pitchFamily="2" charset="0"/>
                <a:ea typeface="Helvetica Neue" panose="02000503000000020004" pitchFamily="2" charset="0"/>
                <a:cs typeface="Helvetica Neue" panose="02000503000000020004" pitchFamily="2" charset="0"/>
              </a:rPr>
              <a:t>Voth</a:t>
            </a:r>
            <a:r>
              <a:rPr lang="en-US" dirty="0">
                <a:latin typeface="Helvetica Neue" panose="02000503000000020004" pitchFamily="2" charset="0"/>
                <a:ea typeface="Helvetica Neue" panose="02000503000000020004" pitchFamily="2" charset="0"/>
                <a:cs typeface="Helvetica Neue" panose="02000503000000020004" pitchFamily="2" charset="0"/>
              </a:rPr>
              <a:t>. </a:t>
            </a:r>
            <a:r>
              <a:rPr lang="en-US" i="1" dirty="0">
                <a:latin typeface="Helvetica Neue" panose="02000503000000020004" pitchFamily="2" charset="0"/>
                <a:ea typeface="Helvetica Neue" panose="02000503000000020004" pitchFamily="2" charset="0"/>
                <a:cs typeface="Helvetica Neue" panose="02000503000000020004" pitchFamily="2" charset="0"/>
              </a:rPr>
              <a:t>Coarse-grained simulation of full-length integrin activation. </a:t>
            </a:r>
            <a:r>
              <a:rPr lang="en-US" dirty="0" err="1">
                <a:latin typeface="Helvetica Neue" panose="02000503000000020004" pitchFamily="2" charset="0"/>
                <a:ea typeface="Helvetica Neue" panose="02000503000000020004" pitchFamily="2" charset="0"/>
                <a:cs typeface="Helvetica Neue" panose="02000503000000020004" pitchFamily="2" charset="0"/>
              </a:rPr>
              <a:t>Biophys</a:t>
            </a:r>
            <a:r>
              <a:rPr lang="en-US" dirty="0">
                <a:latin typeface="Helvetica Neue" panose="02000503000000020004" pitchFamily="2" charset="0"/>
                <a:ea typeface="Helvetica Neue" panose="02000503000000020004" pitchFamily="2" charset="0"/>
                <a:cs typeface="Helvetica Neue" panose="02000503000000020004" pitchFamily="2" charset="0"/>
              </a:rPr>
              <a:t> J, 2018, Under review</a:t>
            </a:r>
          </a:p>
          <a:p>
            <a:pPr marL="285750" indent="-285750" algn="just">
              <a:buFontTx/>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Patrick W. Oakes, </a:t>
            </a:r>
            <a:r>
              <a:rPr lang="en-US" b="1" dirty="0">
                <a:latin typeface="Helvetica Neue" panose="02000503000000020004" pitchFamily="2" charset="0"/>
                <a:ea typeface="Helvetica Neue" panose="02000503000000020004" pitchFamily="2" charset="0"/>
                <a:cs typeface="Helvetica Neue" panose="02000503000000020004" pitchFamily="2" charset="0"/>
              </a:rPr>
              <a:t>Tamara C. Bidone</a:t>
            </a:r>
            <a:r>
              <a:rPr lang="en-US" dirty="0">
                <a:latin typeface="Helvetica Neue" panose="02000503000000020004" pitchFamily="2" charset="0"/>
                <a:ea typeface="Helvetica Neue" panose="02000503000000020004" pitchFamily="2" charset="0"/>
                <a:cs typeface="Helvetica Neue" panose="02000503000000020004" pitchFamily="2" charset="0"/>
              </a:rPr>
              <a:t>, Yvonne Beckham, Austin V. Skeeters, Guillermina R. Ramirez-San Juan, Stephen P. Winter, Gregory A. </a:t>
            </a:r>
            <a:r>
              <a:rPr lang="en-US" dirty="0" err="1">
                <a:latin typeface="Helvetica Neue" panose="02000503000000020004" pitchFamily="2" charset="0"/>
                <a:ea typeface="Helvetica Neue" panose="02000503000000020004" pitchFamily="2" charset="0"/>
                <a:cs typeface="Helvetica Neue" panose="02000503000000020004" pitchFamily="2" charset="0"/>
              </a:rPr>
              <a:t>Voth</a:t>
            </a:r>
            <a:r>
              <a:rPr lang="en-US" dirty="0">
                <a:latin typeface="Helvetica Neue" panose="02000503000000020004" pitchFamily="2" charset="0"/>
                <a:ea typeface="Helvetica Neue" panose="02000503000000020004" pitchFamily="2" charset="0"/>
                <a:cs typeface="Helvetica Neue" panose="02000503000000020004" pitchFamily="2" charset="0"/>
              </a:rPr>
              <a:t>, and Margaret L. </a:t>
            </a:r>
            <a:r>
              <a:rPr lang="en-US" dirty="0" err="1">
                <a:latin typeface="Helvetica Neue" panose="02000503000000020004" pitchFamily="2" charset="0"/>
                <a:ea typeface="Helvetica Neue" panose="02000503000000020004" pitchFamily="2" charset="0"/>
                <a:cs typeface="Helvetica Neue" panose="02000503000000020004" pitchFamily="2" charset="0"/>
              </a:rPr>
              <a:t>Gardel</a:t>
            </a:r>
            <a:r>
              <a:rPr lang="en-US" dirty="0">
                <a:latin typeface="Helvetica Neue" panose="02000503000000020004" pitchFamily="2" charset="0"/>
                <a:ea typeface="Helvetica Neue" panose="02000503000000020004" pitchFamily="2" charset="0"/>
                <a:cs typeface="Helvetica Neue" panose="02000503000000020004" pitchFamily="2" charset="0"/>
              </a:rPr>
              <a:t>. </a:t>
            </a:r>
            <a:r>
              <a:rPr lang="en-US" i="1" dirty="0">
                <a:latin typeface="Helvetica Neue" panose="02000503000000020004" pitchFamily="2" charset="0"/>
                <a:ea typeface="Helvetica Neue" panose="02000503000000020004" pitchFamily="2" charset="0"/>
                <a:cs typeface="Helvetica Neue" panose="02000503000000020004" pitchFamily="2" charset="0"/>
              </a:rPr>
              <a:t>Lamellipodium is a myosin-independent </a:t>
            </a:r>
            <a:r>
              <a:rPr lang="en-US" i="1" dirty="0" err="1">
                <a:latin typeface="Helvetica Neue" panose="02000503000000020004" pitchFamily="2" charset="0"/>
                <a:ea typeface="Helvetica Neue" panose="02000503000000020004" pitchFamily="2" charset="0"/>
                <a:cs typeface="Helvetica Neue" panose="02000503000000020004" pitchFamily="2" charset="0"/>
              </a:rPr>
              <a:t>mechanosensor</a:t>
            </a:r>
            <a:r>
              <a:rPr lang="en-US" i="1" dirty="0">
                <a:latin typeface="Helvetica Neue" panose="02000503000000020004" pitchFamily="2" charset="0"/>
                <a:ea typeface="Helvetica Neue" panose="02000503000000020004" pitchFamily="2" charset="0"/>
                <a:cs typeface="Helvetica Neue" panose="02000503000000020004" pitchFamily="2" charset="0"/>
              </a:rPr>
              <a:t>. </a:t>
            </a:r>
            <a:r>
              <a:rPr lang="en-US" dirty="0">
                <a:latin typeface="Helvetica Neue" panose="02000503000000020004" pitchFamily="2" charset="0"/>
                <a:ea typeface="Helvetica Neue" panose="02000503000000020004" pitchFamily="2" charset="0"/>
                <a:cs typeface="Helvetica Neue" panose="02000503000000020004" pitchFamily="2" charset="0"/>
              </a:rPr>
              <a:t>PNAS February 27, 2018. </a:t>
            </a:r>
          </a:p>
          <a:p>
            <a:pPr algn="just"/>
            <a:endParaRPr lang="en-US" dirty="0">
              <a:latin typeface="Helvetica Neue" panose="02000503000000020004" pitchFamily="2" charset="0"/>
              <a:ea typeface="Helvetica Neue" panose="02000503000000020004" pitchFamily="2" charset="0"/>
              <a:cs typeface="Helvetica Neue" panose="02000503000000020004" pitchFamily="2" charset="0"/>
            </a:endParaRPr>
          </a:p>
          <a:p>
            <a:pPr algn="just">
              <a:spcAft>
                <a:spcPts val="600"/>
              </a:spcAft>
            </a:pPr>
            <a:r>
              <a:rPr lang="en-US"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Actomyosin</a:t>
            </a:r>
            <a:r>
              <a:rPr lang="en-US"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a:t>
            </a:r>
            <a:r>
              <a:rPr lang="en-US" dirty="0">
                <a:latin typeface="Helvetica Neue" panose="02000503000000020004" pitchFamily="2" charset="0"/>
                <a:ea typeface="Helvetica Neue" panose="02000503000000020004" pitchFamily="2" charset="0"/>
                <a:cs typeface="Helvetica Neue" panose="02000503000000020004" pitchFamily="2" charset="0"/>
              </a:rPr>
              <a:t>tension and </a:t>
            </a:r>
            <a:r>
              <a:rPr lang="en-US" dirty="0" err="1">
                <a:latin typeface="Helvetica Neue" panose="02000503000000020004" pitchFamily="2" charset="0"/>
                <a:ea typeface="Helvetica Neue" panose="02000503000000020004" pitchFamily="2" charset="0"/>
                <a:cs typeface="Helvetica Neue" panose="02000503000000020004" pitchFamily="2" charset="0"/>
              </a:rPr>
              <a:t>mechanosensing</a:t>
            </a:r>
            <a:r>
              <a:rPr lang="en-US" dirty="0">
                <a:latin typeface="Helvetica Neue" panose="02000503000000020004" pitchFamily="2" charset="0"/>
                <a:ea typeface="Helvetica Neue" panose="02000503000000020004" pitchFamily="2" charset="0"/>
                <a:cs typeface="Helvetica Neue" panose="02000503000000020004" pitchFamily="2" charset="0"/>
              </a:rPr>
              <a:t> are critical in </a:t>
            </a:r>
            <a:r>
              <a:rPr lang="en-US"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cancer</a:t>
            </a:r>
            <a:r>
              <a:rPr lang="en-US"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a:t>
            </a:r>
            <a:r>
              <a:rPr lang="en-US" dirty="0">
                <a:latin typeface="Helvetica Neue" panose="02000503000000020004" pitchFamily="2" charset="0"/>
                <a:ea typeface="Helvetica Neue" panose="02000503000000020004" pitchFamily="2" charset="0"/>
                <a:cs typeface="Helvetica Neue" panose="02000503000000020004" pitchFamily="2" charset="0"/>
              </a:rPr>
              <a:t>growth and metastasis.</a:t>
            </a:r>
          </a:p>
          <a:p>
            <a:pPr marL="285750" indent="-285750" algn="just">
              <a:spcAft>
                <a:spcPts val="600"/>
              </a:spcAft>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Computational models elucidating the general principles of actomyosin contractility and </a:t>
            </a:r>
            <a:r>
              <a:rPr lang="en-US" dirty="0" err="1">
                <a:latin typeface="Helvetica Neue" panose="02000503000000020004" pitchFamily="2" charset="0"/>
                <a:ea typeface="Helvetica Neue" panose="02000503000000020004" pitchFamily="2" charset="0"/>
                <a:cs typeface="Helvetica Neue" panose="02000503000000020004" pitchFamily="2" charset="0"/>
              </a:rPr>
              <a:t>mechanosensing</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Tx/>
              <a:buChar char="-"/>
            </a:pPr>
            <a:r>
              <a:rPr lang="en-US" b="1" dirty="0">
                <a:latin typeface="Helvetica Neue" panose="02000503000000020004" pitchFamily="2" charset="0"/>
                <a:ea typeface="Helvetica Neue" panose="02000503000000020004" pitchFamily="2" charset="0"/>
                <a:cs typeface="Helvetica Neue" panose="02000503000000020004" pitchFamily="2" charset="0"/>
              </a:rPr>
              <a:t>Bidone TC</a:t>
            </a:r>
            <a:r>
              <a:rPr lang="en-US" dirty="0">
                <a:latin typeface="Helvetica Neue" panose="02000503000000020004" pitchFamily="2" charset="0"/>
                <a:ea typeface="Helvetica Neue" panose="02000503000000020004" pitchFamily="2" charset="0"/>
                <a:cs typeface="Helvetica Neue" panose="02000503000000020004" pitchFamily="2" charset="0"/>
              </a:rPr>
              <a:t>, Jung W, </a:t>
            </a:r>
            <a:r>
              <a:rPr lang="en-US" dirty="0" err="1">
                <a:latin typeface="Helvetica Neue" panose="02000503000000020004" pitchFamily="2" charset="0"/>
                <a:ea typeface="Helvetica Neue" panose="02000503000000020004" pitchFamily="2" charset="0"/>
                <a:cs typeface="Helvetica Neue" panose="02000503000000020004" pitchFamily="2" charset="0"/>
              </a:rPr>
              <a:t>Maruri</a:t>
            </a:r>
            <a:r>
              <a:rPr lang="en-US" dirty="0">
                <a:latin typeface="Helvetica Neue" panose="02000503000000020004" pitchFamily="2" charset="0"/>
                <a:ea typeface="Helvetica Neue" panose="02000503000000020004" pitchFamily="2" charset="0"/>
                <a:cs typeface="Helvetica Neue" panose="02000503000000020004" pitchFamily="2" charset="0"/>
              </a:rPr>
              <a:t> D, </a:t>
            </a:r>
            <a:r>
              <a:rPr lang="en-US" dirty="0" err="1">
                <a:latin typeface="Helvetica Neue" panose="02000503000000020004" pitchFamily="2" charset="0"/>
                <a:ea typeface="Helvetica Neue" panose="02000503000000020004" pitchFamily="2" charset="0"/>
                <a:cs typeface="Helvetica Neue" panose="02000503000000020004" pitchFamily="2" charset="0"/>
              </a:rPr>
              <a:t>Borau</a:t>
            </a:r>
            <a:r>
              <a:rPr lang="en-US" dirty="0">
                <a:latin typeface="Helvetica Neue" panose="02000503000000020004" pitchFamily="2" charset="0"/>
                <a:ea typeface="Helvetica Neue" panose="02000503000000020004" pitchFamily="2" charset="0"/>
                <a:cs typeface="Helvetica Neue" panose="02000503000000020004" pitchFamily="2" charset="0"/>
              </a:rPr>
              <a:t> C, </a:t>
            </a:r>
            <a:r>
              <a:rPr lang="en-US" dirty="0" err="1">
                <a:latin typeface="Helvetica Neue" panose="02000503000000020004" pitchFamily="2" charset="0"/>
                <a:ea typeface="Helvetica Neue" panose="02000503000000020004" pitchFamily="2" charset="0"/>
                <a:cs typeface="Helvetica Neue" panose="02000503000000020004" pitchFamily="2" charset="0"/>
              </a:rPr>
              <a:t>Kamm</a:t>
            </a:r>
            <a:r>
              <a:rPr lang="en-US" dirty="0">
                <a:latin typeface="Helvetica Neue" panose="02000503000000020004" pitchFamily="2" charset="0"/>
                <a:ea typeface="Helvetica Neue" panose="02000503000000020004" pitchFamily="2" charset="0"/>
                <a:cs typeface="Helvetica Neue" panose="02000503000000020004" pitchFamily="2" charset="0"/>
              </a:rPr>
              <a:t> RD, Kim T. </a:t>
            </a:r>
            <a:r>
              <a:rPr lang="en-US" i="1" dirty="0">
                <a:latin typeface="Helvetica Neue" panose="02000503000000020004" pitchFamily="2" charset="0"/>
                <a:ea typeface="Helvetica Neue" panose="02000503000000020004" pitchFamily="2" charset="0"/>
                <a:cs typeface="Helvetica Neue" panose="02000503000000020004" pitchFamily="2" charset="0"/>
              </a:rPr>
              <a:t>Morphological transformation and force generation of active cytoskeletal networks. </a:t>
            </a:r>
            <a:r>
              <a:rPr lang="en-US" dirty="0" err="1">
                <a:latin typeface="Helvetica Neue" panose="02000503000000020004" pitchFamily="2" charset="0"/>
                <a:ea typeface="Helvetica Neue" panose="02000503000000020004" pitchFamily="2" charset="0"/>
                <a:cs typeface="Helvetica Neue" panose="02000503000000020004" pitchFamily="2" charset="0"/>
              </a:rPr>
              <a:t>PLoS</a:t>
            </a:r>
            <a:r>
              <a:rPr lang="en-US" dirty="0">
                <a:latin typeface="Helvetica Neue" panose="02000503000000020004" pitchFamily="2" charset="0"/>
                <a:ea typeface="Helvetica Neue" panose="02000503000000020004" pitchFamily="2" charset="0"/>
                <a:cs typeface="Helvetica Neue" panose="02000503000000020004" pitchFamily="2" charset="0"/>
              </a:rPr>
              <a:t> </a:t>
            </a:r>
            <a:r>
              <a:rPr lang="en-US" dirty="0" err="1">
                <a:latin typeface="Helvetica Neue" panose="02000503000000020004" pitchFamily="2" charset="0"/>
                <a:ea typeface="Helvetica Neue" panose="02000503000000020004" pitchFamily="2" charset="0"/>
                <a:cs typeface="Helvetica Neue" panose="02000503000000020004" pitchFamily="2" charset="0"/>
              </a:rPr>
              <a:t>Comput</a:t>
            </a:r>
            <a:r>
              <a:rPr lang="en-US" dirty="0">
                <a:latin typeface="Helvetica Neue" panose="02000503000000020004" pitchFamily="2" charset="0"/>
                <a:ea typeface="Helvetica Neue" panose="02000503000000020004" pitchFamily="2" charset="0"/>
                <a:cs typeface="Helvetica Neue" panose="02000503000000020004" pitchFamily="2" charset="0"/>
              </a:rPr>
              <a:t> Biol. 2017 Jan 23;13(1):e1005277. </a:t>
            </a:r>
          </a:p>
          <a:p>
            <a:pPr marL="285750" indent="-285750" algn="just">
              <a:buFontTx/>
              <a:buChar char="-"/>
            </a:pPr>
            <a:r>
              <a:rPr lang="en-US" dirty="0" err="1">
                <a:latin typeface="Helvetica Neue" panose="02000503000000020004" pitchFamily="2" charset="0"/>
                <a:ea typeface="Helvetica Neue" panose="02000503000000020004" pitchFamily="2" charset="0"/>
                <a:cs typeface="Helvetica Neue" panose="02000503000000020004" pitchFamily="2" charset="0"/>
              </a:rPr>
              <a:t>Borau</a:t>
            </a:r>
            <a:r>
              <a:rPr lang="en-US" dirty="0">
                <a:latin typeface="Helvetica Neue" panose="02000503000000020004" pitchFamily="2" charset="0"/>
                <a:ea typeface="Helvetica Neue" panose="02000503000000020004" pitchFamily="2" charset="0"/>
                <a:cs typeface="Helvetica Neue" panose="02000503000000020004" pitchFamily="2" charset="0"/>
              </a:rPr>
              <a:t> C, Kim T, </a:t>
            </a:r>
            <a:r>
              <a:rPr lang="en-US" b="1" dirty="0">
                <a:latin typeface="Helvetica Neue" panose="02000503000000020004" pitchFamily="2" charset="0"/>
                <a:ea typeface="Helvetica Neue" panose="02000503000000020004" pitchFamily="2" charset="0"/>
                <a:cs typeface="Helvetica Neue" panose="02000503000000020004" pitchFamily="2" charset="0"/>
              </a:rPr>
              <a:t>Bidone TC</a:t>
            </a:r>
            <a:r>
              <a:rPr lang="en-US" dirty="0">
                <a:latin typeface="Helvetica Neue" panose="02000503000000020004" pitchFamily="2" charset="0"/>
                <a:ea typeface="Helvetica Neue" panose="02000503000000020004" pitchFamily="2" charset="0"/>
                <a:cs typeface="Helvetica Neue" panose="02000503000000020004" pitchFamily="2" charset="0"/>
              </a:rPr>
              <a:t>, García-Aznar JM, </a:t>
            </a:r>
            <a:r>
              <a:rPr lang="en-US" dirty="0" err="1">
                <a:latin typeface="Helvetica Neue" panose="02000503000000020004" pitchFamily="2" charset="0"/>
                <a:ea typeface="Helvetica Neue" panose="02000503000000020004" pitchFamily="2" charset="0"/>
                <a:cs typeface="Helvetica Neue" panose="02000503000000020004" pitchFamily="2" charset="0"/>
              </a:rPr>
              <a:t>Kamm</a:t>
            </a:r>
            <a:r>
              <a:rPr lang="en-US" dirty="0">
                <a:latin typeface="Helvetica Neue" panose="02000503000000020004" pitchFamily="2" charset="0"/>
                <a:ea typeface="Helvetica Neue" panose="02000503000000020004" pitchFamily="2" charset="0"/>
                <a:cs typeface="Helvetica Neue" panose="02000503000000020004" pitchFamily="2" charset="0"/>
              </a:rPr>
              <a:t> RD. </a:t>
            </a:r>
            <a:r>
              <a:rPr lang="en-US" i="1" dirty="0">
                <a:latin typeface="Helvetica Neue" panose="02000503000000020004" pitchFamily="2" charset="0"/>
                <a:ea typeface="Helvetica Neue" panose="02000503000000020004" pitchFamily="2" charset="0"/>
                <a:cs typeface="Helvetica Neue" panose="02000503000000020004" pitchFamily="2" charset="0"/>
              </a:rPr>
              <a:t>Dynamic mechanisms of cell rigidity sensing: insights from a computational model of actomyosin network. </a:t>
            </a:r>
            <a:r>
              <a:rPr lang="en-US" dirty="0" err="1">
                <a:latin typeface="Helvetica Neue" panose="02000503000000020004" pitchFamily="2" charset="0"/>
                <a:ea typeface="Helvetica Neue" panose="02000503000000020004" pitchFamily="2" charset="0"/>
                <a:cs typeface="Helvetica Neue" panose="02000503000000020004" pitchFamily="2" charset="0"/>
              </a:rPr>
              <a:t>PLoS</a:t>
            </a:r>
            <a:r>
              <a:rPr lang="en-US" dirty="0">
                <a:latin typeface="Helvetica Neue" panose="02000503000000020004" pitchFamily="2" charset="0"/>
                <a:ea typeface="Helvetica Neue" panose="02000503000000020004" pitchFamily="2" charset="0"/>
                <a:cs typeface="Helvetica Neue" panose="02000503000000020004" pitchFamily="2" charset="0"/>
              </a:rPr>
              <a:t> One. 2012;7(11):e49174</a:t>
            </a:r>
          </a:p>
          <a:p>
            <a:pPr marL="285750" indent="-285750" algn="just">
              <a:buFontTx/>
              <a:buChar char="-"/>
            </a:pPr>
            <a:endParaRPr lang="en-US"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Tx/>
              <a:buChar char="-"/>
            </a:pPr>
            <a:endParaRPr lang="en-US" dirty="0">
              <a:latin typeface="Helvetica Neue" panose="02000503000000020004" pitchFamily="2" charset="0"/>
              <a:ea typeface="Helvetica Neue" panose="02000503000000020004" pitchFamily="2" charset="0"/>
              <a:cs typeface="Helvetica Neue" panose="02000503000000020004" pitchFamily="2" charset="0"/>
            </a:endParaRPr>
          </a:p>
          <a:p>
            <a:pPr algn="just"/>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AutoShape 2" descr="/var/folders/mr/tsg3mv2d15x6gvq3r250vryr0000gn/T/com.microsoft.Powerpoint/WebArchiveCopyPasteTempFiles/CROSSMARK_Color_square.svg">
            <a:hlinkClick r:id="rId3"/>
            <a:extLst>
              <a:ext uri="{FF2B5EF4-FFF2-40B4-BE49-F238E27FC236}">
                <a16:creationId xmlns="" xmlns:a16="http://schemas.microsoft.com/office/drawing/2014/main" id="{1699D083-DDB0-D343-810C-10A6CD7A0E4F}"/>
              </a:ext>
            </a:extLst>
          </p:cNvPr>
          <p:cNvSpPr>
            <a:spLocks noChangeAspect="1" noChangeArrowheads="1"/>
          </p:cNvSpPr>
          <p:nvPr/>
        </p:nvSpPr>
        <p:spPr bwMode="auto">
          <a:xfrm>
            <a:off x="0" y="-203917"/>
            <a:ext cx="329144"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4" descr="/var/folders/mr/tsg3mv2d15x6gvq3r250vryr0000gn/T/com.microsoft.Powerpoint/WebArchiveCopyPasteTempFiles/CROSSMARK_Color_square.svg">
            <a:hlinkClick r:id="rId3"/>
            <a:extLst>
              <a:ext uri="{FF2B5EF4-FFF2-40B4-BE49-F238E27FC236}">
                <a16:creationId xmlns="" xmlns:a16="http://schemas.microsoft.com/office/drawing/2014/main" id="{84BEBBBA-D088-384F-AA59-CC2DAD8531BA}"/>
              </a:ext>
            </a:extLst>
          </p:cNvPr>
          <p:cNvSpPr>
            <a:spLocks noChangeAspect="1" noChangeArrowheads="1"/>
          </p:cNvSpPr>
          <p:nvPr/>
        </p:nvSpPr>
        <p:spPr bwMode="auto">
          <a:xfrm>
            <a:off x="153050" y="207563"/>
            <a:ext cx="328442"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2">
            <a:extLst>
              <a:ext uri="{FF2B5EF4-FFF2-40B4-BE49-F238E27FC236}">
                <a16:creationId xmlns="" xmlns:a16="http://schemas.microsoft.com/office/drawing/2014/main" id="{87B56CE7-B164-DD4B-BD09-76D860A06C2B}"/>
              </a:ext>
            </a:extLst>
          </p:cNvPr>
          <p:cNvSpPr txBox="1">
            <a:spLocks/>
          </p:cNvSpPr>
          <p:nvPr/>
        </p:nvSpPr>
        <p:spPr>
          <a:xfrm>
            <a:off x="1221010" y="124827"/>
            <a:ext cx="10464800" cy="7759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lvl1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1pPr>
            <a:lvl2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2pPr>
            <a:lvl3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3pPr>
            <a:lvl4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4pPr>
            <a:lvl5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5pPr>
            <a:lvl6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6pPr>
            <a:lvl7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7pPr>
            <a:lvl8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8pPr>
            <a:lvl9pPr marL="0" marR="0" indent="0" algn="ctr" defTabSz="5842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mj-lt"/>
                <a:ea typeface="+mj-ea"/>
                <a:cs typeface="+mj-cs"/>
                <a:sym typeface="Times"/>
              </a:defRPr>
            </a:lvl9pPr>
          </a:lstStyle>
          <a:p>
            <a:pPr hangingPunct="1"/>
            <a:r>
              <a:rPr lang="en-US" sz="4000" dirty="0" smtClean="0">
                <a:latin typeface="+mn-lt"/>
              </a:rPr>
              <a:t>SCI </a:t>
            </a:r>
            <a:r>
              <a:rPr lang="en-US" sz="4000" dirty="0">
                <a:latin typeface="+mn-lt"/>
              </a:rPr>
              <a:t>Cancer </a:t>
            </a:r>
            <a:r>
              <a:rPr lang="en-US" sz="4000" dirty="0" smtClean="0">
                <a:latin typeface="+mn-lt"/>
              </a:rPr>
              <a:t>Publications – Tamara </a:t>
            </a:r>
            <a:r>
              <a:rPr lang="en-US" sz="4000" dirty="0" err="1" smtClean="0">
                <a:latin typeface="+mn-lt"/>
              </a:rPr>
              <a:t>Bidone</a:t>
            </a:r>
            <a:endParaRPr lang="en-US" sz="4000" dirty="0">
              <a:latin typeface="+mn-lt"/>
            </a:endParaRPr>
          </a:p>
        </p:txBody>
      </p:sp>
    </p:spTree>
    <p:extLst>
      <p:ext uri="{BB962C8B-B14F-4D97-AF65-F5344CB8AC3E}">
        <p14:creationId xmlns:p14="http://schemas.microsoft.com/office/powerpoint/2010/main" val="1230888994"/>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Times"/>
        <a:ea typeface="Times"/>
        <a:cs typeface="Times"/>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Times"/>
        <a:ea typeface="Times"/>
        <a:cs typeface="Times"/>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1656</TotalTime>
  <Words>1792</Words>
  <Application>Microsoft Macintosh PowerPoint</Application>
  <PresentationFormat>Custom</PresentationFormat>
  <Paragraphs>140</Paragraphs>
  <Slides>15</Slides>
  <Notes>8</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Gill Sans Light</vt:lpstr>
      <vt:lpstr>Helvetica</vt:lpstr>
      <vt:lpstr>Helvetica Light</vt:lpstr>
      <vt:lpstr>Helvetica Neue</vt:lpstr>
      <vt:lpstr>Helvetica Neue Light</vt:lpstr>
      <vt:lpstr>Helvetica Neue Medium</vt:lpstr>
      <vt:lpstr>Helvetica Neue Thin</vt:lpstr>
      <vt:lpstr>Times</vt:lpstr>
      <vt:lpstr>Times New Roman</vt:lpstr>
      <vt:lpstr>Arial</vt:lpstr>
      <vt:lpstr>White</vt:lpstr>
      <vt:lpstr>The Huntsman Cancer Institute (HCI) and Scientific Computing and Imaging (SCI) Institute Center for Cancer Data Science</vt:lpstr>
      <vt:lpstr>PowerPoint Presentation</vt:lpstr>
      <vt:lpstr>PowerPoint Presentation</vt:lpstr>
      <vt:lpstr>PowerPoint Presentation</vt:lpstr>
      <vt:lpstr>Research Cores</vt:lpstr>
      <vt:lpstr>We will build upon the HCI and SCI expertises to become the best Center for Cancer Data Science (or AI) in the Western US (e.g., Broad Institute, Cornell in the Eastern US, Cancer Research UK initiative in Europe)  NIH releases strategic plan for data science, June 8, 2018 </vt:lpstr>
      <vt:lpstr>PowerPoint Presentation</vt:lpstr>
      <vt:lpstr>Current SCI Cancer Projects – Alex Lex</vt:lpstr>
      <vt:lpstr>PowerPoint Presentation</vt:lpstr>
      <vt:lpstr>Current SCI Cancer Projects - Sarang Joshi</vt:lpstr>
      <vt:lpstr>Current SCI Cancer Projects – Orly Alter</vt:lpstr>
      <vt:lpstr>Current SCI Cancer Projects – Orly Alter</vt:lpstr>
      <vt:lpstr>Current SCI Cancer Projects – Orly Alter</vt:lpstr>
      <vt:lpstr>Selected Cancer Publications – HCI Investigator Orly Alter</vt:lpstr>
      <vt:lpstr>Cancer Publications – HCI Investigator Orly Alter</vt:lpstr>
    </vt:vector>
  </TitlesOfParts>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Huntsman Cancer Institute (HCI) and Scientific Computing and Imaging (SCI) Institute Center for Cancer Data Science Today, fundamental problems in cancer research are being solved with the help of data science and artificial intelligence. Fundamental Problems  in Cancer Research 1. Prevention 2. Detection 3. Prognosis and Diagnosis 4. Treatment 5. Drug Development  Cancer Data 1. Patients Information  (e.g., UPDB) 2. Tumor Samples 3. ’Omics 4. Imaging 5. Model Organisms  and Systems</dc:title>
  <dc:creator>Nathan</dc:creator>
  <cp:lastModifiedBy>Chris Johnson</cp:lastModifiedBy>
  <cp:revision>47</cp:revision>
  <dcterms:modified xsi:type="dcterms:W3CDTF">2018-09-03T21:47:59Z</dcterms:modified>
</cp:coreProperties>
</file>