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3.tif" ContentType="image/t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9" r:id="rId2"/>
    <p:sldId id="297" r:id="rId3"/>
    <p:sldId id="329" r:id="rId4"/>
    <p:sldId id="317" r:id="rId5"/>
    <p:sldId id="269" r:id="rId6"/>
    <p:sldId id="326" r:id="rId7"/>
    <p:sldId id="327" r:id="rId8"/>
    <p:sldId id="328" r:id="rId9"/>
    <p:sldId id="270" r:id="rId10"/>
    <p:sldId id="271" r:id="rId11"/>
    <p:sldId id="330" r:id="rId12"/>
    <p:sldId id="318" r:id="rId13"/>
    <p:sldId id="320" r:id="rId14"/>
    <p:sldId id="321" r:id="rId15"/>
    <p:sldId id="323" r:id="rId16"/>
    <p:sldId id="324" r:id="rId17"/>
    <p:sldId id="325" r:id="rId18"/>
    <p:sldId id="331" r:id="rId19"/>
    <p:sldId id="322" r:id="rId20"/>
    <p:sldId id="280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80769"/>
  </p:normalViewPr>
  <p:slideViewPr>
    <p:cSldViewPr snapToGrid="0" snapToObjects="1">
      <p:cViewPr varScale="1">
        <p:scale>
          <a:sx n="62" d="100"/>
          <a:sy n="62" d="100"/>
        </p:scale>
        <p:origin x="1096" y="192"/>
      </p:cViewPr>
      <p:guideLst/>
    </p:cSldViewPr>
  </p:slideViewPr>
  <p:outlineViewPr>
    <p:cViewPr>
      <p:scale>
        <a:sx n="33" d="100"/>
        <a:sy n="33" d="100"/>
      </p:scale>
      <p:origin x="0" y="-3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8" d="100"/>
        <a:sy n="14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95BF0-3BB2-2D4B-9AF2-96E60D454BFA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FCADC-7943-EA44-B745-EBE10BB74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8" name="Shape 8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buClr>
                <a:srgbClr val="FFFFFF"/>
              </a:buClr>
              <a:def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More of a different kind.  Make sure we have a demo here….</a:t>
            </a:r>
          </a:p>
        </p:txBody>
      </p:sp>
    </p:spTree>
    <p:extLst>
      <p:ext uri="{BB962C8B-B14F-4D97-AF65-F5344CB8AC3E}">
        <p14:creationId xmlns:p14="http://schemas.microsoft.com/office/powerpoint/2010/main" val="148080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7" name="Shape 7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propose to create TFs from …</a:t>
            </a:r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 system with three stages and four linked views is proposed: … explain</a:t>
            </a:r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Use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1760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8765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71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Body Level One…"/>
          <p:cNvSpPr txBox="1">
            <a:spLocks noGrp="1"/>
          </p:cNvSpPr>
          <p:nvPr>
            <p:ph type="body" idx="1"/>
          </p:nvPr>
        </p:nvSpPr>
        <p:spPr>
          <a:xfrm>
            <a:off x="415315" y="1554570"/>
            <a:ext cx="8974668" cy="4252326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marL="367365" indent="-367365" defTabSz="653093">
              <a:spcBef>
                <a:spcPts val="400"/>
              </a:spcBef>
              <a:buClrTx/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  <a:lvl2pPr marL="1013256" indent="-360162" defTabSz="653093">
              <a:spcBef>
                <a:spcPts val="400"/>
              </a:spcBef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2pPr>
            <a:lvl3pPr marL="1643995" indent="-337806" defTabSz="653093">
              <a:spcBef>
                <a:spcPts val="400"/>
              </a:spcBef>
              <a:buClrTx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3pPr>
            <a:lvl4pPr marL="2336067" indent="-376785" defTabSz="653093"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4pPr>
            <a:lvl5pPr marL="2989160" indent="-376785" defTabSz="653093">
              <a:buClrTx/>
              <a:buChar char="»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2" name="Title Text"/>
          <p:cNvSpPr txBox="1">
            <a:spLocks noGrp="1"/>
          </p:cNvSpPr>
          <p:nvPr>
            <p:ph type="title"/>
          </p:nvPr>
        </p:nvSpPr>
        <p:spPr>
          <a:xfrm>
            <a:off x="418148" y="130314"/>
            <a:ext cx="9315319" cy="1015503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algn="l" defTabSz="653093">
              <a:defRPr sz="500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562667" y="8687272"/>
            <a:ext cx="4741333" cy="230832"/>
          </a:xfrm>
          <a:prstGeom prst="rect">
            <a:avLst/>
          </a:prstGeom>
        </p:spPr>
        <p:txBody>
          <a:bodyPr wrap="square" lIns="28575" tIns="28575" rIns="28575" bIns="28575" anchor="ctr"/>
          <a:lstStyle>
            <a:lvl1pPr defTabSz="653093">
              <a:defRPr sz="10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2" descr="F:\Biovis_2012\ppt\pics\SCI_logo.png">
            <a:extLst>
              <a:ext uri="{FF2B5EF4-FFF2-40B4-BE49-F238E27FC236}">
                <a16:creationId xmlns=""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49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Title Text"/>
          <p:cNvSpPr txBox="1">
            <a:spLocks noGrp="1"/>
          </p:cNvSpPr>
          <p:nvPr>
            <p:ph type="title"/>
          </p:nvPr>
        </p:nvSpPr>
        <p:spPr>
          <a:xfrm>
            <a:off x="266299" y="393434"/>
            <a:ext cx="10769600" cy="571500"/>
          </a:xfrm>
          <a:prstGeom prst="rect">
            <a:avLst/>
          </a:prstGeom>
          <a:ln>
            <a:miter lim="400000"/>
          </a:ln>
          <a:effectLst>
            <a:outerShdw blurRad="101600" dist="38100" dir="2700000" rotWithShape="0">
              <a:srgbClr val="404040">
                <a:alpha val="68000"/>
              </a:srgbClr>
            </a:outerShdw>
          </a:effectLst>
        </p:spPr>
        <p:txBody>
          <a:bodyPr lIns="45719" tIns="45719" rIns="45719" bIns="45719" anchor="t">
            <a:noAutofit/>
          </a:bodyPr>
          <a:lstStyle>
            <a:lvl1pPr defTabSz="1219170">
              <a:defRPr sz="540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Century Gothic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=""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59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4508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318993" cy="22802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5345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6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57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=""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dl.cs.washington.edu/papers/uncertainty-eval-survey" TargetMode="External"/><Relationship Id="rId4" Type="http://schemas.openxmlformats.org/officeDocument/2006/relationships/hyperlink" Target="http://faculty.washington.edu/jhullman" TargetMode="External"/><Relationship Id="rId5" Type="http://schemas.openxmlformats.org/officeDocument/2006/relationships/hyperlink" Target="http://pages.cs.wisc.edu/~mcorrell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20" Type="http://schemas.openxmlformats.org/officeDocument/2006/relationships/image" Target="../media/image15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tif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jpeg"/><Relationship Id="rId18" Type="http://schemas.openxmlformats.org/officeDocument/2006/relationships/image" Target="../media/image13.tif"/><Relationship Id="rId19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jpg"/><Relationship Id="rId12" Type="http://schemas.openxmlformats.org/officeDocument/2006/relationships/image" Target="../media/image68.jpg"/><Relationship Id="rId13" Type="http://schemas.openxmlformats.org/officeDocument/2006/relationships/image" Target="../media/image69.jpg"/><Relationship Id="rId14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64.jpg"/><Relationship Id="rId9" Type="http://schemas.openxmlformats.org/officeDocument/2006/relationships/image" Target="../media/image65.jpg"/><Relationship Id="rId10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png"/><Relationship Id="rId8" Type="http://schemas.openxmlformats.org/officeDocument/2006/relationships/image" Target="../media/image12.jpe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2037"/>
            <a:ext cx="12192000" cy="736602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Helvetica" charset="0"/>
                <a:ea typeface="Helvetica" charset="0"/>
                <a:cs typeface="Helvetica" charset="0"/>
              </a:rPr>
              <a:t>Uncertainty Visualization</a:t>
            </a:r>
            <a:endParaRPr lang="en-US" sz="4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337"/>
            <a:ext cx="12192000" cy="60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Ensemble Curved Boxplot"/>
          <p:cNvSpPr txBox="1">
            <a:spLocks noGrp="1"/>
          </p:cNvSpPr>
          <p:nvPr>
            <p:ph type="title"/>
          </p:nvPr>
        </p:nvSpPr>
        <p:spPr>
          <a:xfrm>
            <a:off x="273996" y="183253"/>
            <a:ext cx="8077200" cy="571500"/>
          </a:xfrm>
          <a:prstGeom prst="rect">
            <a:avLst/>
          </a:prstGeom>
        </p:spPr>
        <p:txBody>
          <a:bodyPr>
            <a:noAutofit/>
          </a:bodyPr>
          <a:lstStyle>
            <a:lvl1pPr defTabSz="731520">
              <a:defRPr sz="3120"/>
            </a:lvl1pPr>
          </a:lstStyle>
          <a:p>
            <a:pPr>
              <a:defRPr>
                <a:effectLst/>
              </a:defRPr>
            </a:pPr>
            <a:r>
              <a:rPr sz="4000"/>
              <a:t>Ensemble Curved Boxplot</a:t>
            </a:r>
          </a:p>
        </p:txBody>
      </p:sp>
      <p:sp>
        <p:nvSpPr>
          <p:cNvPr id="1533" name="M. Mirzargar, R. Whitaker, R. M. Kirby. “Curve Boxplot: Generalization of Boxplot for Ensembles of Curves,” In IEEE Transactions on Visualization and Computer Graphics, Vol. 20, No. 12, IEEE, pp. 2654-63. December, 2014."/>
          <p:cNvSpPr txBox="1"/>
          <p:nvPr/>
        </p:nvSpPr>
        <p:spPr>
          <a:xfrm>
            <a:off x="359084" y="5231098"/>
            <a:ext cx="10195426" cy="59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ts val="2000"/>
              </a:lnSpc>
              <a:defRPr sz="1500" b="1">
                <a:latin typeface="Times"/>
                <a:ea typeface="Times"/>
                <a:cs typeface="Times"/>
                <a:sym typeface="Times"/>
              </a:defRPr>
            </a:pPr>
            <a:r>
              <a:rPr sz="1400" dirty="0">
                <a:latin typeface="Helvetica" charset="0"/>
                <a:ea typeface="Helvetica" charset="0"/>
                <a:cs typeface="Helvetica" charset="0"/>
              </a:rPr>
              <a:t>M. Mirzargar, R. Whitaker, R. M. Kirby. “Curve Boxplot: Generalization of Boxplot for Ensembles of Curves</a:t>
            </a:r>
            <a:r>
              <a:rPr sz="1400" dirty="0" smtClean="0">
                <a:latin typeface="Helvetica" charset="0"/>
                <a:ea typeface="Helvetica" charset="0"/>
                <a:cs typeface="Helvetica" charset="0"/>
              </a:rPr>
              <a:t>,”</a:t>
            </a:r>
            <a:endParaRPr lang="en-US" sz="14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ts val="2000"/>
              </a:lnSpc>
              <a:defRPr sz="1500" b="1">
                <a:latin typeface="Times"/>
                <a:ea typeface="Times"/>
                <a:cs typeface="Times"/>
                <a:sym typeface="Times"/>
              </a:defRPr>
            </a:pPr>
            <a:r>
              <a:rPr sz="1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sz="1400" dirty="0">
                <a:latin typeface="Helvetica" charset="0"/>
                <a:ea typeface="Helvetica" charset="0"/>
                <a:cs typeface="Helvetica" charset="0"/>
              </a:rPr>
              <a:t>IEEE Transactions on Visualization and Computer Graphics, Vol. 20, No. 12, IEEE, pp. 2654-63. December, 2014. </a:t>
            </a:r>
          </a:p>
        </p:txBody>
      </p:sp>
      <p:pic>
        <p:nvPicPr>
          <p:cNvPr id="1534" name="curve_boxplot_harvey.png" descr="curve_boxplot_harve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805" y="1121053"/>
            <a:ext cx="5293442" cy="384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5" name="curved_boxplot_irma.png" descr="curved_boxplot_ir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4044" y="469003"/>
            <a:ext cx="4634867" cy="46921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8689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43791" y="0"/>
            <a:ext cx="8671809" cy="5912597"/>
            <a:chOff x="1843791" y="0"/>
            <a:chExt cx="100584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791" y="0"/>
              <a:ext cx="10058400" cy="44090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791" y="3489341"/>
              <a:ext cx="10058400" cy="336865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092036" y="5850251"/>
            <a:ext cx="9753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Feng, D., </a:t>
            </a:r>
            <a:r>
              <a:rPr lang="en-US" dirty="0" err="1">
                <a:latin typeface="arial" charset="0"/>
              </a:rPr>
              <a:t>Kwock</a:t>
            </a:r>
            <a:r>
              <a:rPr lang="en-US" dirty="0">
                <a:latin typeface="arial" charset="0"/>
              </a:rPr>
              <a:t>, L., Lee, Y., &amp; Taylor, R. M., 2nd (2010). Matching visual saliency to confidence in plots of uncertain data. </a:t>
            </a:r>
            <a:r>
              <a:rPr lang="en-US" i="1" dirty="0">
                <a:latin typeface="arial" charset="0"/>
              </a:rPr>
              <a:t>IEEE transactions on visualization and computer graphics</a:t>
            </a:r>
            <a:r>
              <a:rPr lang="en-US" dirty="0">
                <a:latin typeface="arial" charset="0"/>
              </a:rPr>
              <a:t>, </a:t>
            </a:r>
            <a:r>
              <a:rPr lang="en-US" i="1" dirty="0">
                <a:latin typeface="arial" charset="0"/>
              </a:rPr>
              <a:t>16</a:t>
            </a:r>
            <a:r>
              <a:rPr lang="en-US" dirty="0">
                <a:latin typeface="arial" charset="0"/>
              </a:rPr>
              <a:t>(6), 980–989. doi:10.1109/TVCG.2010.176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60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 hangingPunct="0"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Scientific Computing and Imaging Institute, University of Utah</a:t>
            </a:r>
          </a:p>
        </p:txBody>
      </p:sp>
      <p:pic>
        <p:nvPicPr>
          <p:cNvPr id="783" name="image59.png" descr="image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3026" y="777875"/>
            <a:ext cx="2816225" cy="5664200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Line"/>
          <p:cNvSpPr/>
          <p:nvPr/>
        </p:nvSpPr>
        <p:spPr>
          <a:xfrm flipH="1">
            <a:off x="9534525" y="830263"/>
            <a:ext cx="1" cy="5461001"/>
          </a:xfrm>
          <a:prstGeom prst="line">
            <a:avLst/>
          </a:prstGeom>
          <a:ln w="88900">
            <a:solidFill>
              <a:srgbClr val="FFFDA9"/>
            </a:solidFill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457200" hangingPunct="0"/>
            <a:endParaRPr sz="1200" kern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785" name="Line"/>
          <p:cNvSpPr/>
          <p:nvPr/>
        </p:nvSpPr>
        <p:spPr>
          <a:xfrm flipH="1">
            <a:off x="9339263" y="3548063"/>
            <a:ext cx="358776" cy="1"/>
          </a:xfrm>
          <a:prstGeom prst="line">
            <a:avLst/>
          </a:prstGeom>
          <a:ln w="76200">
            <a:solidFill>
              <a:srgbClr val="FFFDA9"/>
            </a:solidFill>
          </a:ln>
        </p:spPr>
        <p:txBody>
          <a:bodyPr lIns="50800" tIns="50800" rIns="50800" bIns="50800" anchor="ctr"/>
          <a:lstStyle/>
          <a:p>
            <a:pPr defTabSz="457200" hangingPunct="0"/>
            <a:endParaRPr sz="1200" kern="0">
              <a:solidFill>
                <a:srgbClr val="000000"/>
              </a:solidFill>
              <a:sym typeface="Helvetica"/>
            </a:endParaRPr>
          </a:p>
        </p:txBody>
      </p:sp>
      <p:sp>
        <p:nvSpPr>
          <p:cNvPr id="786" name="0"/>
          <p:cNvSpPr txBox="1"/>
          <p:nvPr/>
        </p:nvSpPr>
        <p:spPr>
          <a:xfrm>
            <a:off x="10156430" y="3135314"/>
            <a:ext cx="205184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r" defTabSz="914400">
              <a:buClr>
                <a:srgbClr val="FFD479"/>
              </a:buClr>
              <a:defRPr sz="4800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lvl1pPr>
          </a:lstStyle>
          <a:p>
            <a:pPr hangingPunct="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0</a:t>
            </a:r>
          </a:p>
        </p:txBody>
      </p:sp>
      <p:sp>
        <p:nvSpPr>
          <p:cNvPr id="787" name="+"/>
          <p:cNvSpPr txBox="1"/>
          <p:nvPr/>
        </p:nvSpPr>
        <p:spPr>
          <a:xfrm>
            <a:off x="10046829" y="703263"/>
            <a:ext cx="211596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r" defTabSz="914400">
              <a:buClr>
                <a:srgbClr val="FFD479"/>
              </a:buClr>
              <a:defRPr sz="5400" b="1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lvl1pPr>
          </a:lstStyle>
          <a:p>
            <a:pPr hangingPunct="0">
              <a:defRPr sz="1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800" kern="0" dirty="0">
                <a:sym typeface="Helvetica"/>
              </a:rPr>
              <a:t>+</a:t>
            </a:r>
          </a:p>
        </p:txBody>
      </p:sp>
      <p:sp>
        <p:nvSpPr>
          <p:cNvPr id="788" name="-"/>
          <p:cNvSpPr txBox="1"/>
          <p:nvPr/>
        </p:nvSpPr>
        <p:spPr>
          <a:xfrm>
            <a:off x="9682164" y="5549901"/>
            <a:ext cx="5080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r" defTabSz="914400">
              <a:buClr>
                <a:srgbClr val="FFD479"/>
              </a:buClr>
              <a:defRPr sz="7200" b="1">
                <a:solidFill>
                  <a:srgbClr val="FFD479"/>
                </a:solidFill>
                <a:uFill>
                  <a:solidFill>
                    <a:srgbClr val="FFD479"/>
                  </a:solidFill>
                </a:uFill>
              </a:defRPr>
            </a:lvl1pPr>
          </a:lstStyle>
          <a:p>
            <a:pPr hangingPunct="0">
              <a:defRPr sz="1800"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-</a:t>
            </a:r>
          </a:p>
        </p:txBody>
      </p:sp>
      <p:pic>
        <p:nvPicPr>
          <p:cNvPr id="795" name="image64.png" descr="image6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1" y="880234"/>
            <a:ext cx="4386722" cy="554112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135474" y="56030"/>
            <a:ext cx="9315319" cy="88049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3D Transfer Function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42037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 hangingPunct="0"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1800" kern="0">
                <a:sym typeface="Helvetica"/>
              </a:rPr>
              <a:t>Scientific Computing and Imaging Institute, University of Utah</a:t>
            </a:r>
          </a:p>
        </p:txBody>
      </p:sp>
      <p:sp>
        <p:nvSpPr>
          <p:cNvPr id="825" name="Visualizing Uncertainty"/>
          <p:cNvSpPr txBox="1">
            <a:spLocks noGrp="1"/>
          </p:cNvSpPr>
          <p:nvPr>
            <p:ph type="title"/>
          </p:nvPr>
        </p:nvSpPr>
        <p:spPr>
          <a:xfrm>
            <a:off x="135924" y="0"/>
            <a:ext cx="11911914" cy="7842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4000" dirty="0"/>
              <a:t>Visualizing </a:t>
            </a:r>
            <a:r>
              <a:rPr sz="4000" dirty="0" smtClean="0"/>
              <a:t>Uncertainty</a:t>
            </a:r>
            <a:r>
              <a:rPr lang="en-US" sz="4000" dirty="0" smtClean="0"/>
              <a:t> Using Volume Rendering</a:t>
            </a:r>
            <a:endParaRPr sz="4000" dirty="0"/>
          </a:p>
        </p:txBody>
      </p:sp>
      <p:grpSp>
        <p:nvGrpSpPr>
          <p:cNvPr id="836" name="Group"/>
          <p:cNvGrpSpPr/>
          <p:nvPr/>
        </p:nvGrpSpPr>
        <p:grpSpPr>
          <a:xfrm>
            <a:off x="1892299" y="784225"/>
            <a:ext cx="8765707" cy="5991784"/>
            <a:chOff x="0" y="0"/>
            <a:chExt cx="8230737" cy="5626105"/>
          </a:xfrm>
        </p:grpSpPr>
        <p:pic>
          <p:nvPicPr>
            <p:cNvPr id="827" name="image70.png" descr="image7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28" name="image71.png" descr="image7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67227" y="0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29" name="image72.png" descr="image7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34455" y="0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30" name="image73.png" descr="image7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34455" y="2624859"/>
              <a:ext cx="2696283" cy="258644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31" name="image74.png" descr="image7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624859"/>
              <a:ext cx="2696281" cy="258496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832" name="image75.png" descr="image7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67227" y="2624859"/>
              <a:ext cx="2696283" cy="258644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833" name="Fuzzy"/>
            <p:cNvSpPr txBox="1"/>
            <p:nvPr/>
          </p:nvSpPr>
          <p:spPr>
            <a:xfrm>
              <a:off x="833715" y="5180254"/>
              <a:ext cx="904541" cy="44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914400">
                <a:buClr>
                  <a:srgbClr val="FFFDA9"/>
                </a:buClr>
                <a:defRPr sz="2400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</a:defRPr>
              </a:lvl1pPr>
            </a:lstStyle>
            <a:p>
              <a:pPr hangingPunct="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rPr sz="1400" kern="0">
                  <a:sym typeface="Helvetica"/>
                </a:rPr>
                <a:t>Fuzzy</a:t>
              </a:r>
            </a:p>
          </p:txBody>
        </p:sp>
        <p:sp>
          <p:nvSpPr>
            <p:cNvPr id="834" name="Sensitivity"/>
            <p:cNvSpPr txBox="1"/>
            <p:nvPr/>
          </p:nvSpPr>
          <p:spPr>
            <a:xfrm>
              <a:off x="3459034" y="5180254"/>
              <a:ext cx="1465387" cy="44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914400">
                <a:buClr>
                  <a:srgbClr val="FFFDA9"/>
                </a:buClr>
                <a:defRPr sz="2400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</a:defRPr>
              </a:lvl1pPr>
            </a:lstStyle>
            <a:p>
              <a:pPr hangingPunct="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rPr sz="1400" kern="0">
                  <a:sym typeface="Helvetica"/>
                </a:rPr>
                <a:t>Sensitivity</a:t>
              </a:r>
            </a:p>
          </p:txBody>
        </p:sp>
        <p:sp>
          <p:nvSpPr>
            <p:cNvPr id="835" name="Confidence"/>
            <p:cNvSpPr txBox="1"/>
            <p:nvPr/>
          </p:nvSpPr>
          <p:spPr>
            <a:xfrm>
              <a:off x="6238087" y="5180254"/>
              <a:ext cx="1635866" cy="4458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defTabSz="914400">
                <a:buClr>
                  <a:srgbClr val="FFFDA9"/>
                </a:buClr>
                <a:defRPr sz="2400">
                  <a:solidFill>
                    <a:srgbClr val="FFFDA9"/>
                  </a:solidFill>
                  <a:uFill>
                    <a:solidFill>
                      <a:srgbClr val="FFFDA9"/>
                    </a:solidFill>
                  </a:uFill>
                </a:defRPr>
              </a:lvl1pPr>
            </a:lstStyle>
            <a:p>
              <a:pPr hangingPunct="0"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rPr sz="1400" kern="0">
                  <a:sym typeface="Helvetica"/>
                </a:rPr>
                <a:t>Confidence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29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7217" y="6269171"/>
            <a:ext cx="602703" cy="415658"/>
          </a:xfrm>
          <a:prstGeom prst="rect">
            <a:avLst/>
          </a:prstGeom>
          <a:ln w="12700"/>
        </p:spPr>
      </p:pic>
      <p:pic>
        <p:nvPicPr>
          <p:cNvPr id="740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9986" y="6269171"/>
            <a:ext cx="818845" cy="419814"/>
          </a:xfrm>
          <a:prstGeom prst="rect">
            <a:avLst/>
          </a:prstGeom>
          <a:ln w="12700"/>
        </p:spPr>
      </p:pic>
      <p:sp>
        <p:nvSpPr>
          <p:cNvPr id="741" name="Line"/>
          <p:cNvSpPr/>
          <p:nvPr/>
        </p:nvSpPr>
        <p:spPr>
          <a:xfrm>
            <a:off x="2057400" y="6477000"/>
            <a:ext cx="3124200" cy="0"/>
          </a:xfrm>
          <a:prstGeom prst="line">
            <a:avLst/>
          </a:prstGeom>
          <a:solidFill>
            <a:srgbClr val="6CACDD"/>
          </a:solidFill>
          <a:ln w="12700">
            <a:solidFill>
              <a:srgbClr val="425162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2" name="Line"/>
          <p:cNvSpPr/>
          <p:nvPr/>
        </p:nvSpPr>
        <p:spPr>
          <a:xfrm>
            <a:off x="7010400" y="6412523"/>
            <a:ext cx="3098800" cy="1"/>
          </a:xfrm>
          <a:prstGeom prst="line">
            <a:avLst/>
          </a:prstGeom>
          <a:solidFill>
            <a:srgbClr val="6CACDD"/>
          </a:solidFill>
          <a:ln w="12700">
            <a:solidFill>
              <a:srgbClr val="425162"/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3" name="High Dimensional Transfer Functions Overview"/>
          <p:cNvSpPr txBox="1">
            <a:spLocks noGrp="1"/>
          </p:cNvSpPr>
          <p:nvPr>
            <p:ph type="title"/>
          </p:nvPr>
        </p:nvSpPr>
        <p:spPr>
          <a:xfrm>
            <a:off x="418148" y="130314"/>
            <a:ext cx="11642047" cy="101550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b="0"/>
            </a:pPr>
            <a:r>
              <a:rPr dirty="0"/>
              <a:t>High Dimensional </a:t>
            </a:r>
            <a:r>
              <a:rPr dirty="0" smtClean="0"/>
              <a:t>Transfer</a:t>
            </a:r>
            <a:r>
              <a:rPr lang="en-US" dirty="0" smtClean="0"/>
              <a:t> </a:t>
            </a:r>
            <a:r>
              <a:rPr dirty="0" smtClean="0"/>
              <a:t>Function</a:t>
            </a:r>
            <a:r>
              <a:rPr lang="en-US" dirty="0" smtClean="0"/>
              <a:t>s</a:t>
            </a:r>
            <a:endParaRPr dirty="0"/>
          </a:p>
        </p:txBody>
      </p:sp>
      <p:sp>
        <p:nvSpPr>
          <p:cNvPr id="744" name="Create Transfer Functions (TFs) from user selected samples in spatial domain and error/uncertainty.…"/>
          <p:cNvSpPr txBox="1">
            <a:spLocks noGrp="1"/>
          </p:cNvSpPr>
          <p:nvPr>
            <p:ph type="body" idx="1"/>
          </p:nvPr>
        </p:nvSpPr>
        <p:spPr>
          <a:xfrm>
            <a:off x="385681" y="1047943"/>
            <a:ext cx="8974668" cy="425232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Clr>
                <a:srgbClr val="6C6C6C"/>
              </a:buClr>
              <a:defRPr b="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</a:defRPr>
            </a:pPr>
            <a:r>
              <a:rPr sz="2400"/>
              <a:t>Create Transfer Functions (TFs) from user selected samples in spatial domain and error/uncertainty.</a:t>
            </a:r>
          </a:p>
          <a:p>
            <a:pPr>
              <a:spcBef>
                <a:spcPts val="500"/>
              </a:spcBef>
              <a:buClr>
                <a:srgbClr val="6C6C6C"/>
              </a:buClr>
              <a:defRPr b="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</a:defRPr>
            </a:pPr>
            <a:r>
              <a:rPr sz="2400" dirty="0"/>
              <a:t>Multiple linked views.</a:t>
            </a:r>
          </a:p>
        </p:txBody>
      </p:sp>
      <p:pic>
        <p:nvPicPr>
          <p:cNvPr id="745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4506" y="2258071"/>
            <a:ext cx="9911386" cy="3729235"/>
          </a:xfrm>
          <a:prstGeom prst="rect">
            <a:avLst/>
          </a:prstGeom>
          <a:effectLst>
            <a:outerShdw blurRad="76200" dir="18900000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766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1691482" y="6389687"/>
            <a:ext cx="882650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Arial"/>
              <a:defRPr sz="2400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Scientific Computing and Imaging Institute, University of Utah</a:t>
            </a:r>
          </a:p>
        </p:txBody>
      </p:sp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26540" y="15875"/>
            <a:ext cx="9067800" cy="1238250"/>
          </a:xfrm>
          <a:prstGeom prst="rect">
            <a:avLst/>
          </a:prstGeom>
        </p:spPr>
        <p:txBody>
          <a:bodyPr/>
          <a:lstStyle/>
          <a:p>
            <a:r>
              <a:t>Perceptual Uncertainty</a:t>
            </a:r>
          </a:p>
        </p:txBody>
      </p:sp>
      <p:pic>
        <p:nvPicPr>
          <p:cNvPr id="1002" name="CFD_9_VLam_nSha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842" y="1465262"/>
            <a:ext cx="4222751" cy="4081463"/>
          </a:xfrm>
          <a:prstGeom prst="rect">
            <a:avLst/>
          </a:prstGeom>
          <a:ln w="12700">
            <a:miter lim="400000"/>
          </a:ln>
          <a:effectLst>
            <a:outerShdw blurRad="63500" dist="50800" dir="3378596" rotWithShape="0">
              <a:srgbClr val="929292">
                <a:alpha val="75000"/>
              </a:srgbClr>
            </a:outerShdw>
          </a:effectLst>
        </p:spPr>
      </p:pic>
      <p:pic>
        <p:nvPicPr>
          <p:cNvPr id="1003" name="CFD_9_VLam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6503" y="1465262"/>
            <a:ext cx="4222750" cy="4081463"/>
          </a:xfrm>
          <a:prstGeom prst="rect">
            <a:avLst/>
          </a:prstGeom>
          <a:ln w="12700">
            <a:miter lim="400000"/>
          </a:ln>
          <a:effectLst>
            <a:outerShdw blurRad="63500" dist="50800" dir="3378596" rotWithShape="0">
              <a:srgbClr val="929292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757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/>
        </p:nvSpPr>
        <p:spPr>
          <a:xfrm>
            <a:off x="1691482" y="6389687"/>
            <a:ext cx="882650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algn="ctr" defTabSz="914400">
              <a:buClr>
                <a:srgbClr val="A7A7A7"/>
              </a:buClr>
              <a:buFont typeface="Arial"/>
              <a:defRPr sz="2400">
                <a:solidFill>
                  <a:srgbClr val="A7A7A7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kern="0"/>
              <a:t>Scientific Computing and Imaging Institute, University of Utah</a:t>
            </a:r>
          </a:p>
        </p:txBody>
      </p:sp>
      <p:sp>
        <p:nvSpPr>
          <p:cNvPr id="1009" name="Shape 1009"/>
          <p:cNvSpPr>
            <a:spLocks noGrp="1"/>
          </p:cNvSpPr>
          <p:nvPr>
            <p:ph type="title"/>
          </p:nvPr>
        </p:nvSpPr>
        <p:spPr>
          <a:xfrm>
            <a:off x="226541" y="15875"/>
            <a:ext cx="9067800" cy="1238250"/>
          </a:xfrm>
          <a:prstGeom prst="rect">
            <a:avLst/>
          </a:prstGeom>
        </p:spPr>
        <p:txBody>
          <a:bodyPr/>
          <a:lstStyle/>
          <a:p>
            <a:r>
              <a:t>Perceptual Uncertainty</a:t>
            </a:r>
          </a:p>
        </p:txBody>
      </p:sp>
      <p:pic>
        <p:nvPicPr>
          <p:cNvPr id="1010" name="CFD_9_VLam_nSha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0555" y="1465433"/>
            <a:ext cx="4222751" cy="4081463"/>
          </a:xfrm>
          <a:prstGeom prst="rect">
            <a:avLst/>
          </a:prstGeom>
          <a:ln w="12700">
            <a:miter lim="400000"/>
          </a:ln>
          <a:effectLst>
            <a:outerShdw blurRad="63500" dist="50800" dir="3378596" rotWithShape="0">
              <a:srgbClr val="929292">
                <a:alpha val="75000"/>
              </a:srgbClr>
            </a:outerShdw>
          </a:effectLst>
        </p:spPr>
      </p:pic>
      <p:pic>
        <p:nvPicPr>
          <p:cNvPr id="1011" name="CFD_9_10e9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7405" y="1477789"/>
            <a:ext cx="4222750" cy="4081463"/>
          </a:xfrm>
          <a:prstGeom prst="rect">
            <a:avLst/>
          </a:prstGeom>
          <a:ln w="12700">
            <a:miter lim="400000"/>
          </a:ln>
          <a:effectLst>
            <a:outerShdw blurRad="63500" dist="50800" dir="3378596" rotWithShape="0">
              <a:srgbClr val="929292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206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07" y="4520591"/>
            <a:ext cx="11571474" cy="571500"/>
          </a:xfrm>
        </p:spPr>
        <p:txBody>
          <a:bodyPr/>
          <a:lstStyle/>
          <a:p>
            <a:r>
              <a:rPr lang="en-US" sz="3200" b="0" dirty="0"/>
              <a:t>P</a:t>
            </a:r>
            <a:r>
              <a:rPr lang="en-US" sz="3200" b="0" dirty="0" smtClean="0"/>
              <a:t>ath </a:t>
            </a:r>
            <a:r>
              <a:rPr lang="en-US" sz="3200" b="0" dirty="0"/>
              <a:t>of water through a</a:t>
            </a:r>
            <a:r>
              <a:rPr lang="en-US" sz="3200" b="0" dirty="0" smtClean="0"/>
              <a:t> </a:t>
            </a:r>
            <a:r>
              <a:rPr lang="en-US" sz="3200" b="0" dirty="0"/>
              <a:t>karst limestone structure of a ground sample </a:t>
            </a:r>
            <a:r>
              <a:rPr lang="en-US" sz="3200" b="0" dirty="0" smtClean="0"/>
              <a:t>analysis visualizing </a:t>
            </a:r>
            <a:r>
              <a:rPr lang="en-US" sz="3200" b="0" dirty="0"/>
              <a:t>stone porosity and the spatial arrangement of the flow traces.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531340"/>
            <a:ext cx="12121327" cy="31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00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6" y="360388"/>
            <a:ext cx="10598046" cy="509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8137" y="5714762"/>
            <a:ext cx="8794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venir" charset="0"/>
                <a:hlinkClick r:id="rId3"/>
              </a:rPr>
              <a:t>In Pursuit of Error: A Survey of Uncertainty Visualization Evaluation</a:t>
            </a:r>
            <a:endParaRPr lang="en-US" b="1" dirty="0">
              <a:solidFill>
                <a:srgbClr val="000000"/>
              </a:solidFill>
              <a:latin typeface="Avenir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venir" charset="0"/>
                <a:hlinkClick r:id="rId4"/>
              </a:rPr>
              <a:t>Jessica Hullman</a:t>
            </a:r>
            <a:r>
              <a:rPr lang="en-US" dirty="0">
                <a:solidFill>
                  <a:srgbClr val="000000"/>
                </a:solidFill>
                <a:latin typeface="Avenir" charset="0"/>
              </a:rPr>
              <a:t>, </a:t>
            </a:r>
            <a:r>
              <a:rPr lang="en-US" dirty="0" err="1">
                <a:solidFill>
                  <a:srgbClr val="000000"/>
                </a:solidFill>
                <a:latin typeface="Avenir" charset="0"/>
              </a:rPr>
              <a:t>Xiaoli</a:t>
            </a:r>
            <a:r>
              <a:rPr lang="en-US" dirty="0">
                <a:solidFill>
                  <a:srgbClr val="000000"/>
                </a:solidFill>
                <a:latin typeface="Avenir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venir" charset="0"/>
              </a:rPr>
              <a:t>Qiao</a:t>
            </a:r>
            <a:r>
              <a:rPr lang="en-US" dirty="0">
                <a:solidFill>
                  <a:srgbClr val="000000"/>
                </a:solidFill>
                <a:latin typeface="Avenir" charset="0"/>
              </a:rPr>
              <a:t>, </a:t>
            </a:r>
            <a:r>
              <a:rPr lang="en-US" dirty="0">
                <a:solidFill>
                  <a:srgbClr val="000000"/>
                </a:solidFill>
                <a:latin typeface="Avenir" charset="0"/>
                <a:hlinkClick r:id="rId5"/>
              </a:rPr>
              <a:t>Michael Correll</a:t>
            </a:r>
            <a:r>
              <a:rPr lang="en-US" dirty="0">
                <a:solidFill>
                  <a:srgbClr val="000000"/>
                </a:solidFill>
                <a:latin typeface="Avenir" charset="0"/>
              </a:rPr>
              <a:t>, Alex Kale, Matthew Kay</a:t>
            </a:r>
          </a:p>
          <a:p>
            <a:r>
              <a:rPr lang="en-US" i="1" dirty="0">
                <a:solidFill>
                  <a:srgbClr val="000000"/>
                </a:solidFill>
                <a:latin typeface="Avenir" charset="0"/>
              </a:rPr>
              <a:t>IEEE Trans. Visualization &amp; Comp. Graphics (Proc. </a:t>
            </a:r>
            <a:r>
              <a:rPr lang="en-US" i="1" dirty="0" err="1">
                <a:solidFill>
                  <a:srgbClr val="000000"/>
                </a:solidFill>
                <a:latin typeface="Avenir" charset="0"/>
              </a:rPr>
              <a:t>InfoVis</a:t>
            </a:r>
            <a:r>
              <a:rPr lang="en-US" i="1" dirty="0">
                <a:solidFill>
                  <a:srgbClr val="000000"/>
                </a:solidFill>
                <a:latin typeface="Avenir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venir" charset="0"/>
              </a:rPr>
              <a:t>, 2019</a:t>
            </a:r>
            <a:endParaRPr lang="en-US" b="0" i="0" u="none" strike="noStrike" dirty="0">
              <a:solidFill>
                <a:srgbClr val="000000"/>
              </a:solidFill>
              <a:effectLst/>
              <a:latin typeface="Aveni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44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Visualizing uncertainty in topological structures"/>
          <p:cNvSpPr txBox="1">
            <a:spLocks noGrp="1"/>
          </p:cNvSpPr>
          <p:nvPr>
            <p:ph type="ctrTitle"/>
          </p:nvPr>
        </p:nvSpPr>
        <p:spPr>
          <a:xfrm>
            <a:off x="375760" y="177565"/>
            <a:ext cx="9472778" cy="55364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68731">
              <a:defRPr sz="3680"/>
            </a:lvl1pPr>
          </a:lstStyle>
          <a:p>
            <a:r>
              <a:t>Visualizing uncertainty in topological structures</a:t>
            </a:r>
          </a:p>
        </p:txBody>
      </p:sp>
      <p:pic>
        <p:nvPicPr>
          <p:cNvPr id="120" name="c7.pdf" descr="c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49" y="928317"/>
            <a:ext cx="5086331" cy="203933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Merge Tree: a topological summary of scalar fields"/>
          <p:cNvSpPr txBox="1"/>
          <p:nvPr/>
        </p:nvSpPr>
        <p:spPr>
          <a:xfrm>
            <a:off x="1891403" y="3027643"/>
            <a:ext cx="379717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1266"/>
              <a:t>Merge Tree: a topological summary of scalar fields  </a:t>
            </a:r>
          </a:p>
        </p:txBody>
      </p:sp>
      <p:pic>
        <p:nvPicPr>
          <p:cNvPr id="122" name="amt-b.pdf" descr="amt-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5129" y="893904"/>
            <a:ext cx="4113035" cy="279944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Merge trees that arise from an ensemble of scalar fields"/>
          <p:cNvSpPr txBox="1"/>
          <p:nvPr/>
        </p:nvSpPr>
        <p:spPr>
          <a:xfrm>
            <a:off x="6305129" y="3793025"/>
            <a:ext cx="5039147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t>Merge trees that arise from an ensemble of scalar fields</a:t>
            </a:r>
          </a:p>
        </p:txBody>
      </p:sp>
      <p:pic>
        <p:nvPicPr>
          <p:cNvPr id="124" name="topo-mt.pdf" descr="topo-mt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1403" y="3644722"/>
            <a:ext cx="3881448" cy="2766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Compute an average merge tree from an ensemble…"/>
          <p:cNvSpPr txBox="1"/>
          <p:nvPr/>
        </p:nvSpPr>
        <p:spPr>
          <a:xfrm>
            <a:off x="6159792" y="4573435"/>
            <a:ext cx="5727407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160729" indent="-160729">
              <a:buSzPct val="100000"/>
              <a:buAutoNum type="arabicPeriod"/>
            </a:pPr>
            <a:r>
              <a:rPr sz="1600" dirty="0"/>
              <a:t> Compute an average merge tree from an ensemble</a:t>
            </a:r>
          </a:p>
          <a:p>
            <a:pPr marL="160729" indent="-160729">
              <a:buSzPct val="100000"/>
              <a:buAutoNum type="arabicPeriod"/>
            </a:pPr>
            <a:r>
              <a:rPr sz="1600" dirty="0"/>
              <a:t> Uncertainty visualization of the average tree captures structural variations among the ensembles</a:t>
            </a:r>
          </a:p>
        </p:txBody>
      </p:sp>
      <p:sp>
        <p:nvSpPr>
          <p:cNvPr id="126" name="Lin Yan, Yusu Wang, Elizabeth Munch, Ellen Gasparovic, Bei Wang. A Structural Average of Labeled Merge Trees for Uncertainty Visualization, IEEE VIS, 2019. arXiv: 1908.00113."/>
          <p:cNvSpPr txBox="1"/>
          <p:nvPr/>
        </p:nvSpPr>
        <p:spPr>
          <a:xfrm>
            <a:off x="6159792" y="5855300"/>
            <a:ext cx="5853613" cy="61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 defTabSz="457200">
              <a:lnSpc>
                <a:spcPts val="3400"/>
              </a:lnSpc>
              <a:spcBef>
                <a:spcPts val="1200"/>
              </a:spcBef>
              <a:defRPr sz="1466" b="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>
              <a:lnSpc>
                <a:spcPts val="1400"/>
              </a:lnSpc>
              <a:spcBef>
                <a:spcPts val="600"/>
              </a:spcBef>
            </a:pPr>
            <a:r>
              <a:rPr sz="1600" dirty="0"/>
              <a:t>Lin Yan, Yusu Wang, Elizabeth Munch, Ellen Gasparovic, Bei Wang. A Structural Average of Labeled Merge Trees for Uncertainty Visualization, IEEE VIS, 2019. arXiv: 1908.00113. </a:t>
            </a:r>
          </a:p>
        </p:txBody>
      </p:sp>
    </p:spTree>
    <p:extLst>
      <p:ext uri="{BB962C8B-B14F-4D97-AF65-F5344CB8AC3E}">
        <p14:creationId xmlns:p14="http://schemas.microsoft.com/office/powerpoint/2010/main" val="1427922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34" y="4272761"/>
            <a:ext cx="2637693" cy="2585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502" y="0"/>
            <a:ext cx="2697017" cy="270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519" y="0"/>
            <a:ext cx="1367481" cy="2280113"/>
          </a:xfrm>
          <a:prstGeom prst="rect">
            <a:avLst/>
          </a:prstGeom>
        </p:spPr>
      </p:pic>
      <p:pic>
        <p:nvPicPr>
          <p:cNvPr id="17" name="Mizbee-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080416"/>
            <a:ext cx="4044534" cy="2275051"/>
          </a:xfrm>
          <a:prstGeom prst="rect">
            <a:avLst/>
          </a:prstGeom>
        </p:spPr>
      </p:pic>
      <p:pic>
        <p:nvPicPr>
          <p:cNvPr id="8" name="Screen Shot 2017-03-16 at 9.11.29 PM, March 16, 2017.png" descr="Screen Shot 2017-03-16 at 9.11.29 PM, March 16, 201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320" y="4017523"/>
            <a:ext cx="3966027" cy="1940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3412" y="5737903"/>
            <a:ext cx="5577191" cy="1115438"/>
          </a:xfrm>
          <a:prstGeom prst="rect">
            <a:avLst/>
          </a:prstGeom>
        </p:spPr>
      </p:pic>
      <p:pic>
        <p:nvPicPr>
          <p:cNvPr id="5" name="Picture 4" descr="A christmas tree in a forest&#10;&#10;Description generated with high confidence">
            <a:extLst>
              <a:ext uri="{FF2B5EF4-FFF2-40B4-BE49-F238E27FC236}">
                <a16:creationId xmlns="" xmlns:a16="http://schemas.microsoft.com/office/drawing/2014/main" id="{658EB4A1-67E1-4BD1-AFF0-99DEF9E051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6824" cy="2071991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1" descr="Bubbles_titl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91" y="5260"/>
            <a:ext cx="2608011" cy="206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mbustion-Valeri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71215" y="2072551"/>
            <a:ext cx="4420929" cy="2320988"/>
          </a:xfrm>
          <a:prstGeom prst="rect">
            <a:avLst/>
          </a:prstGeom>
        </p:spPr>
      </p:pic>
      <p:pic>
        <p:nvPicPr>
          <p:cNvPr id="12" name="fluid_eddy.jpg" descr="fluid_eddy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761975" y="4371281"/>
            <a:ext cx="5095194" cy="130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20x24_2.tiff" descr="20x24_2.tif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742878" y="4366022"/>
            <a:ext cx="2984062" cy="2486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astrophysics_magnetic_fields_2.png" descr="astrophysics_magnetic_fields_2.png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654807" y="927"/>
            <a:ext cx="1864684" cy="207106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929292">
                <a:alpha val="39997"/>
              </a:srgbClr>
            </a:outerShdw>
          </a:effectLst>
        </p:spPr>
      </p:pic>
      <p:pic>
        <p:nvPicPr>
          <p:cNvPr id="15" name="spiral-galaxy-colo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84059" y="2069944"/>
            <a:ext cx="4102721" cy="23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8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20852"/>
          </a:xfrm>
        </p:spPr>
        <p:txBody>
          <a:bodyPr>
            <a:normAutofit/>
          </a:bodyPr>
          <a:lstStyle/>
          <a:p>
            <a:pPr algn="l"/>
            <a:r>
              <a:rPr lang="en-US" sz="4800" dirty="0" smtClean="0"/>
              <a:t>Graphics, VR, and the Internet at Utah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7059194" y="4132420"/>
            <a:ext cx="2499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8.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Jim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Kajyia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Rendering Equation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VP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Research at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Microsoft</a:t>
            </a: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9.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Tom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Stockham</a:t>
            </a:r>
            <a:endParaRPr lang="en-US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Known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for work in Signal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Helped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to invent the CD Player</a:t>
            </a: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Jim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Blinn</a:t>
            </a:r>
            <a:endParaRPr lang="en-US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Invented 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Blinn-Phong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Shading Model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32823" y="4132420"/>
            <a:ext cx="22663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. Henri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Gouraud</a:t>
            </a:r>
            <a:endParaRPr lang="en-US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Invented </a:t>
            </a:r>
            <a:r>
              <a:rPr lang="en-US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Gouraud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Shading Model</a:t>
            </a: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12.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Bui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Tuong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Phong</a:t>
            </a:r>
            <a:endParaRPr lang="en-US" sz="1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Invented 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Phong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Reflection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and Shading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Models</a:t>
            </a: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13.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Allen Ashton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Word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Perfect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My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CFO Founder</a:t>
            </a: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96" y="1087655"/>
            <a:ext cx="2060230" cy="13793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7" y="1087655"/>
            <a:ext cx="956831" cy="13793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58" y="1087655"/>
            <a:ext cx="1864948" cy="1376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66" y="1087655"/>
            <a:ext cx="1406770" cy="13803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755" y="2575684"/>
            <a:ext cx="2117665" cy="14149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0"/>
          <a:stretch/>
        </p:blipFill>
        <p:spPr>
          <a:xfrm>
            <a:off x="8324721" y="1087655"/>
            <a:ext cx="1839683" cy="13758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" y="2575684"/>
            <a:ext cx="2130601" cy="14150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86" y="1087655"/>
            <a:ext cx="1377075" cy="13803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b="16134"/>
          <a:stretch/>
        </p:blipFill>
        <p:spPr>
          <a:xfrm>
            <a:off x="4821491" y="2575684"/>
            <a:ext cx="1251472" cy="1415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66" y="1087655"/>
            <a:ext cx="1689625" cy="13758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r="13378"/>
          <a:stretch/>
        </p:blipFill>
        <p:spPr>
          <a:xfrm>
            <a:off x="6144034" y="2575684"/>
            <a:ext cx="2068629" cy="14150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50410" b="18604"/>
          <a:stretch/>
        </p:blipFill>
        <p:spPr>
          <a:xfrm>
            <a:off x="10365567" y="2575684"/>
            <a:ext cx="1407877" cy="14117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34" y="2575684"/>
            <a:ext cx="2010761" cy="141507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79569" y="4138246"/>
            <a:ext cx="26147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1, 2. David Evans /Ivan Sutherland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Founded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CS 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Dept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at the 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UofU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in 1968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Ivan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Sutherland - Turing award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Founded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Evans &amp; Sutherland Company</a:t>
            </a: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3. John Warnock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Worked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at Evans &amp; Sutherland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Founded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Adobe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Hidden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Line Removal Algorithm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Helped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invent Postscript @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Adobe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890806" y="4138246"/>
            <a:ext cx="23739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Ed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Catmull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Worked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at Lucas Film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Co-Founded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Pixar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President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of Disney Animation Studios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Chair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CoE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 External Advisory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Board</a:t>
            </a: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Jim Clark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Founded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SGI, Netscape, 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Healtheon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Work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in Geometry </a:t>
            </a: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Pipelines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193901" y="4138246"/>
            <a:ext cx="195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6. Alan Kay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Personal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Computer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Turing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Award Winner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Object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Oriented Languages </a:t>
            </a:r>
            <a:endParaRPr lang="en-US" sz="1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7. 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Nolan Bushnell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Invented 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Pong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Founded Atari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068" y="2106420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22258" y="2106420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60566" y="2098559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40696" y="2092119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74286" y="2106420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24721" y="2130755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37766" y="2130755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20757" y="3618116"/>
            <a:ext cx="45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794383" y="3643313"/>
            <a:ext cx="443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72400" y="3631856"/>
            <a:ext cx="44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21628" y="3654770"/>
            <a:ext cx="45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17862" y="3643313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29126" y="3631856"/>
            <a:ext cx="332558" cy="3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More Information"/>
          <p:cNvSpPr txBox="1">
            <a:spLocks noGrp="1"/>
          </p:cNvSpPr>
          <p:nvPr>
            <p:ph type="title"/>
          </p:nvPr>
        </p:nvSpPr>
        <p:spPr>
          <a:xfrm>
            <a:off x="368749" y="84172"/>
            <a:ext cx="9067800" cy="1206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sz="5400"/>
              <a:t>More Information</a:t>
            </a:r>
          </a:p>
        </p:txBody>
      </p:sp>
      <p:sp>
        <p:nvSpPr>
          <p:cNvPr id="1727" name="www.sci.utah.edu…"/>
          <p:cNvSpPr txBox="1">
            <a:spLocks noGrp="1"/>
          </p:cNvSpPr>
          <p:nvPr>
            <p:ph type="body" idx="1"/>
          </p:nvPr>
        </p:nvSpPr>
        <p:spPr>
          <a:xfrm>
            <a:off x="1543724" y="1524136"/>
            <a:ext cx="8974668" cy="42523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  <a:defRPr sz="6600"/>
            </a:pPr>
            <a:r>
              <a:rPr sz="8800" dirty="0" smtClean="0"/>
              <a:t>www.sci.utah.edu</a:t>
            </a:r>
            <a:endParaRPr sz="8800" dirty="0"/>
          </a:p>
          <a:p>
            <a:pPr algn="ctr"/>
            <a:endParaRPr sz="8800" dirty="0"/>
          </a:p>
          <a:p>
            <a:pPr marL="0" indent="0" algn="ctr">
              <a:buNone/>
              <a:defRPr sz="5400"/>
            </a:pPr>
            <a:r>
              <a:rPr sz="8800" dirty="0"/>
              <a:t>crj@sci.utah.edu</a:t>
            </a:r>
          </a:p>
        </p:txBody>
      </p:sp>
    </p:spTree>
    <p:extLst>
      <p:ext uri="{BB962C8B-B14F-4D97-AF65-F5344CB8AC3E}">
        <p14:creationId xmlns:p14="http://schemas.microsoft.com/office/powerpoint/2010/main" val="373517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/>
              <a:t>Scientific Computing and Imaging Institute, University of Utah</a:t>
            </a:r>
          </a:p>
        </p:txBody>
      </p:sp>
      <p:pic>
        <p:nvPicPr>
          <p:cNvPr id="766" name="image49.gif" descr="image49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800" y="2743200"/>
            <a:ext cx="3810000" cy="3173414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Uncertainty Visualization"/>
          <p:cNvSpPr txBox="1">
            <a:spLocks noGrp="1"/>
          </p:cNvSpPr>
          <p:nvPr>
            <p:ph type="title"/>
          </p:nvPr>
        </p:nvSpPr>
        <p:spPr>
          <a:xfrm>
            <a:off x="203643" y="119323"/>
            <a:ext cx="11233852" cy="6699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Decision Making Under </a:t>
            </a:r>
            <a:r>
              <a:rPr dirty="0" smtClean="0"/>
              <a:t>Uncertainty</a:t>
            </a:r>
            <a:endParaRPr dirty="0"/>
          </a:p>
        </p:txBody>
      </p:sp>
      <p:sp>
        <p:nvSpPr>
          <p:cNvPr id="768" name="Surfaces imply certainty"/>
          <p:cNvSpPr txBox="1">
            <a:spLocks noGrp="1"/>
          </p:cNvSpPr>
          <p:nvPr>
            <p:ph type="body" idx="1"/>
          </p:nvPr>
        </p:nvSpPr>
        <p:spPr>
          <a:xfrm>
            <a:off x="203643" y="1028699"/>
            <a:ext cx="7772400" cy="58293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3600"/>
              <a:t>Surfaces imply certainty</a:t>
            </a:r>
          </a:p>
        </p:txBody>
      </p:sp>
      <p:pic>
        <p:nvPicPr>
          <p:cNvPr id="769" name="tumor-slice-03.png" descr="tumor-slice-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7400" y="2730501"/>
            <a:ext cx="4114800" cy="3141663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Rectangle"/>
          <p:cNvSpPr/>
          <p:nvPr/>
        </p:nvSpPr>
        <p:spPr>
          <a:xfrm>
            <a:off x="7086600" y="3649663"/>
            <a:ext cx="241300" cy="228601"/>
          </a:xfrm>
          <a:prstGeom prst="rect">
            <a:avLst/>
          </a:prstGeom>
          <a:ln w="28575">
            <a:solidFill>
              <a:srgbClr val="FFFDA9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sz="1600"/>
          </a:p>
        </p:txBody>
      </p:sp>
      <p:sp>
        <p:nvSpPr>
          <p:cNvPr id="771" name="Rectangle"/>
          <p:cNvSpPr/>
          <p:nvPr/>
        </p:nvSpPr>
        <p:spPr>
          <a:xfrm>
            <a:off x="7696200" y="3421063"/>
            <a:ext cx="241300" cy="228601"/>
          </a:xfrm>
          <a:prstGeom prst="rect">
            <a:avLst/>
          </a:prstGeom>
          <a:ln w="28575">
            <a:solidFill>
              <a:srgbClr val="FFFDA9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sz="1600"/>
          </a:p>
        </p:txBody>
      </p:sp>
      <p:pic>
        <p:nvPicPr>
          <p:cNvPr id="772" name="tumor-slice-03-crop01.png" descr="tumor-slice-03-crop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8738" y="1600200"/>
            <a:ext cx="1566863" cy="1676400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Line"/>
          <p:cNvSpPr/>
          <p:nvPr/>
        </p:nvSpPr>
        <p:spPr>
          <a:xfrm>
            <a:off x="6705600" y="1600200"/>
            <a:ext cx="609600" cy="2057400"/>
          </a:xfrm>
          <a:prstGeom prst="line">
            <a:avLst/>
          </a:prstGeom>
          <a:ln w="28575">
            <a:solidFill>
              <a:srgbClr val="0433FF"/>
            </a:solidFill>
            <a:prstDash val="sysDot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4" name="Line"/>
          <p:cNvSpPr/>
          <p:nvPr/>
        </p:nvSpPr>
        <p:spPr>
          <a:xfrm>
            <a:off x="5181600" y="3276600"/>
            <a:ext cx="1905000" cy="609600"/>
          </a:xfrm>
          <a:prstGeom prst="line">
            <a:avLst/>
          </a:prstGeom>
          <a:ln w="28575">
            <a:solidFill>
              <a:srgbClr val="0433FF"/>
            </a:solidFill>
            <a:prstDash val="sysDot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5" name="Rectangle"/>
          <p:cNvSpPr/>
          <p:nvPr/>
        </p:nvSpPr>
        <p:spPr>
          <a:xfrm>
            <a:off x="5140325" y="1600200"/>
            <a:ext cx="1577976" cy="1676400"/>
          </a:xfrm>
          <a:prstGeom prst="rect">
            <a:avLst/>
          </a:prstGeom>
          <a:ln w="28575">
            <a:solidFill>
              <a:srgbClr val="FFFDA9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sz="1600"/>
          </a:p>
        </p:txBody>
      </p:sp>
      <p:pic>
        <p:nvPicPr>
          <p:cNvPr id="776" name="tumor-slice-03-crop02.png" descr="tumor-slice-03-crop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4800" y="1219200"/>
            <a:ext cx="1714500" cy="1765300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Line"/>
          <p:cNvSpPr/>
          <p:nvPr/>
        </p:nvSpPr>
        <p:spPr>
          <a:xfrm flipH="1">
            <a:off x="7696200" y="1219200"/>
            <a:ext cx="228600" cy="2209801"/>
          </a:xfrm>
          <a:prstGeom prst="line">
            <a:avLst/>
          </a:prstGeom>
          <a:ln w="28575">
            <a:solidFill>
              <a:srgbClr val="0433FF"/>
            </a:solidFill>
            <a:prstDash val="sysDot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8" name="Line"/>
          <p:cNvSpPr/>
          <p:nvPr/>
        </p:nvSpPr>
        <p:spPr>
          <a:xfrm flipH="1">
            <a:off x="7924800" y="2971800"/>
            <a:ext cx="1676400" cy="685800"/>
          </a:xfrm>
          <a:prstGeom prst="line">
            <a:avLst/>
          </a:prstGeom>
          <a:ln w="28575">
            <a:solidFill>
              <a:srgbClr val="0433FF"/>
            </a:solidFill>
            <a:prstDash val="sysDot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9" name="Rectangle"/>
          <p:cNvSpPr/>
          <p:nvPr/>
        </p:nvSpPr>
        <p:spPr>
          <a:xfrm>
            <a:off x="7924800" y="1219200"/>
            <a:ext cx="1689100" cy="1752600"/>
          </a:xfrm>
          <a:prstGeom prst="rect">
            <a:avLst/>
          </a:prstGeom>
          <a:ln w="28575">
            <a:solidFill>
              <a:srgbClr val="FFFDA9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sz="1600"/>
          </a:p>
        </p:txBody>
      </p:sp>
      <p:sp>
        <p:nvSpPr>
          <p:cNvPr id="780" name="Line"/>
          <p:cNvSpPr/>
          <p:nvPr/>
        </p:nvSpPr>
        <p:spPr>
          <a:xfrm>
            <a:off x="5743576" y="1600200"/>
            <a:ext cx="638175" cy="167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70" y="21600"/>
                </a:moveTo>
                <a:cubicBezTo>
                  <a:pt x="4728" y="21170"/>
                  <a:pt x="2740" y="20761"/>
                  <a:pt x="1612" y="19636"/>
                </a:cubicBezTo>
                <a:cubicBezTo>
                  <a:pt x="484" y="18511"/>
                  <a:pt x="0" y="16323"/>
                  <a:pt x="0" y="14850"/>
                </a:cubicBezTo>
                <a:cubicBezTo>
                  <a:pt x="0" y="13377"/>
                  <a:pt x="484" y="12170"/>
                  <a:pt x="1612" y="10800"/>
                </a:cubicBezTo>
                <a:cubicBezTo>
                  <a:pt x="2740" y="9430"/>
                  <a:pt x="4567" y="7998"/>
                  <a:pt x="6770" y="6627"/>
                </a:cubicBezTo>
                <a:cubicBezTo>
                  <a:pt x="8973" y="5257"/>
                  <a:pt x="12358" y="3682"/>
                  <a:pt x="14830" y="2577"/>
                </a:cubicBezTo>
                <a:cubicBezTo>
                  <a:pt x="17301" y="1473"/>
                  <a:pt x="19451" y="736"/>
                  <a:pt x="21600" y="0"/>
                </a:cubicBezTo>
              </a:path>
            </a:pathLst>
          </a:custGeom>
          <a:ln w="28575">
            <a:solidFill>
              <a:srgbClr val="FF2600"/>
            </a:solidFill>
            <a:prstDash val="sysDot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81" name="Line"/>
          <p:cNvSpPr/>
          <p:nvPr/>
        </p:nvSpPr>
        <p:spPr>
          <a:xfrm>
            <a:off x="5838826" y="1600200"/>
            <a:ext cx="638175" cy="167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70" y="21600"/>
                </a:moveTo>
                <a:cubicBezTo>
                  <a:pt x="4728" y="21170"/>
                  <a:pt x="2740" y="20761"/>
                  <a:pt x="1612" y="19636"/>
                </a:cubicBezTo>
                <a:cubicBezTo>
                  <a:pt x="484" y="18511"/>
                  <a:pt x="0" y="16323"/>
                  <a:pt x="0" y="14850"/>
                </a:cubicBezTo>
                <a:cubicBezTo>
                  <a:pt x="0" y="13377"/>
                  <a:pt x="484" y="12170"/>
                  <a:pt x="1612" y="10800"/>
                </a:cubicBezTo>
                <a:cubicBezTo>
                  <a:pt x="2740" y="9430"/>
                  <a:pt x="4567" y="7998"/>
                  <a:pt x="6770" y="6627"/>
                </a:cubicBezTo>
                <a:cubicBezTo>
                  <a:pt x="8973" y="5257"/>
                  <a:pt x="12358" y="3682"/>
                  <a:pt x="14830" y="2577"/>
                </a:cubicBezTo>
                <a:cubicBezTo>
                  <a:pt x="17301" y="1473"/>
                  <a:pt x="19451" y="736"/>
                  <a:pt x="21600" y="0"/>
                </a:cubicBezTo>
              </a:path>
            </a:pathLst>
          </a:custGeom>
          <a:ln w="28575">
            <a:solidFill>
              <a:srgbClr val="0433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82" name="Line"/>
          <p:cNvSpPr/>
          <p:nvPr/>
        </p:nvSpPr>
        <p:spPr>
          <a:xfrm>
            <a:off x="5648326" y="1600200"/>
            <a:ext cx="638175" cy="167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70" y="21600"/>
                </a:moveTo>
                <a:cubicBezTo>
                  <a:pt x="4728" y="21170"/>
                  <a:pt x="2740" y="20761"/>
                  <a:pt x="1612" y="19636"/>
                </a:cubicBezTo>
                <a:cubicBezTo>
                  <a:pt x="484" y="18511"/>
                  <a:pt x="0" y="16323"/>
                  <a:pt x="0" y="14850"/>
                </a:cubicBezTo>
                <a:cubicBezTo>
                  <a:pt x="0" y="13377"/>
                  <a:pt x="484" y="12170"/>
                  <a:pt x="1612" y="10800"/>
                </a:cubicBezTo>
                <a:cubicBezTo>
                  <a:pt x="2740" y="9430"/>
                  <a:pt x="4567" y="7998"/>
                  <a:pt x="6770" y="6627"/>
                </a:cubicBezTo>
                <a:cubicBezTo>
                  <a:pt x="8973" y="5257"/>
                  <a:pt x="12358" y="3682"/>
                  <a:pt x="14830" y="2577"/>
                </a:cubicBezTo>
                <a:cubicBezTo>
                  <a:pt x="17301" y="1473"/>
                  <a:pt x="19451" y="736"/>
                  <a:pt x="21600" y="0"/>
                </a:cubicBezTo>
              </a:path>
            </a:pathLst>
          </a:custGeom>
          <a:ln w="28575">
            <a:solidFill>
              <a:srgbClr val="0433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83" name="Line"/>
          <p:cNvSpPr/>
          <p:nvPr/>
        </p:nvSpPr>
        <p:spPr>
          <a:xfrm>
            <a:off x="7924800" y="1943101"/>
            <a:ext cx="1676400" cy="88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29"/>
                </a:moveTo>
                <a:cubicBezTo>
                  <a:pt x="1043" y="465"/>
                  <a:pt x="2086" y="0"/>
                  <a:pt x="3191" y="0"/>
                </a:cubicBezTo>
                <a:cubicBezTo>
                  <a:pt x="4295" y="0"/>
                  <a:pt x="5564" y="271"/>
                  <a:pt x="6627" y="929"/>
                </a:cubicBezTo>
                <a:cubicBezTo>
                  <a:pt x="7691" y="1587"/>
                  <a:pt x="8652" y="2942"/>
                  <a:pt x="9573" y="3948"/>
                </a:cubicBezTo>
                <a:cubicBezTo>
                  <a:pt x="10493" y="4955"/>
                  <a:pt x="11332" y="6581"/>
                  <a:pt x="12150" y="6968"/>
                </a:cubicBezTo>
                <a:cubicBezTo>
                  <a:pt x="12968" y="7355"/>
                  <a:pt x="13725" y="5961"/>
                  <a:pt x="14482" y="6271"/>
                </a:cubicBezTo>
                <a:cubicBezTo>
                  <a:pt x="15239" y="6581"/>
                  <a:pt x="16261" y="7665"/>
                  <a:pt x="16691" y="8826"/>
                </a:cubicBezTo>
                <a:cubicBezTo>
                  <a:pt x="17120" y="9987"/>
                  <a:pt x="16855" y="11961"/>
                  <a:pt x="17059" y="13239"/>
                </a:cubicBezTo>
                <a:cubicBezTo>
                  <a:pt x="17264" y="14516"/>
                  <a:pt x="17161" y="15097"/>
                  <a:pt x="17918" y="16490"/>
                </a:cubicBezTo>
                <a:cubicBezTo>
                  <a:pt x="18675" y="17884"/>
                  <a:pt x="20127" y="19742"/>
                  <a:pt x="21600" y="21600"/>
                </a:cubicBezTo>
              </a:path>
            </a:pathLst>
          </a:custGeom>
          <a:ln w="28575">
            <a:solidFill>
              <a:srgbClr val="FF2600"/>
            </a:solidFill>
            <a:prstDash val="sysDot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84" name="Line"/>
          <p:cNvSpPr/>
          <p:nvPr/>
        </p:nvSpPr>
        <p:spPr>
          <a:xfrm>
            <a:off x="7924800" y="2123485"/>
            <a:ext cx="1676400" cy="781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2" extrusionOk="0">
                <a:moveTo>
                  <a:pt x="0" y="2368"/>
                </a:moveTo>
                <a:cubicBezTo>
                  <a:pt x="880" y="1105"/>
                  <a:pt x="1780" y="-158"/>
                  <a:pt x="2823" y="16"/>
                </a:cubicBezTo>
                <a:cubicBezTo>
                  <a:pt x="3866" y="190"/>
                  <a:pt x="5216" y="2586"/>
                  <a:pt x="6259" y="3413"/>
                </a:cubicBezTo>
                <a:cubicBezTo>
                  <a:pt x="7302" y="4240"/>
                  <a:pt x="8120" y="4676"/>
                  <a:pt x="9082" y="4981"/>
                </a:cubicBezTo>
                <a:cubicBezTo>
                  <a:pt x="10043" y="5286"/>
                  <a:pt x="11311" y="4197"/>
                  <a:pt x="12027" y="5242"/>
                </a:cubicBezTo>
                <a:cubicBezTo>
                  <a:pt x="12743" y="6287"/>
                  <a:pt x="13050" y="9379"/>
                  <a:pt x="13377" y="11252"/>
                </a:cubicBezTo>
                <a:cubicBezTo>
                  <a:pt x="13705" y="13124"/>
                  <a:pt x="13275" y="15519"/>
                  <a:pt x="13991" y="16477"/>
                </a:cubicBezTo>
                <a:cubicBezTo>
                  <a:pt x="14707" y="17436"/>
                  <a:pt x="16650" y="16695"/>
                  <a:pt x="17673" y="17000"/>
                </a:cubicBezTo>
                <a:cubicBezTo>
                  <a:pt x="18695" y="17305"/>
                  <a:pt x="19473" y="17566"/>
                  <a:pt x="20127" y="18307"/>
                </a:cubicBezTo>
                <a:cubicBezTo>
                  <a:pt x="20782" y="19047"/>
                  <a:pt x="21191" y="20223"/>
                  <a:pt x="21600" y="21442"/>
                </a:cubicBezTo>
              </a:path>
            </a:pathLst>
          </a:custGeom>
          <a:ln w="28575">
            <a:solidFill>
              <a:srgbClr val="0433FF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85" name="Line"/>
          <p:cNvSpPr/>
          <p:nvPr/>
        </p:nvSpPr>
        <p:spPr>
          <a:xfrm>
            <a:off x="7924800" y="1331862"/>
            <a:ext cx="1676400" cy="1030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8" extrusionOk="0">
                <a:moveTo>
                  <a:pt x="0" y="11870"/>
                </a:moveTo>
                <a:cubicBezTo>
                  <a:pt x="1330" y="11278"/>
                  <a:pt x="2659" y="10719"/>
                  <a:pt x="2945" y="10094"/>
                </a:cubicBezTo>
                <a:cubicBezTo>
                  <a:pt x="3232" y="9470"/>
                  <a:pt x="1902" y="8911"/>
                  <a:pt x="1718" y="8122"/>
                </a:cubicBezTo>
                <a:cubicBezTo>
                  <a:pt x="1534" y="7333"/>
                  <a:pt x="1350" y="5886"/>
                  <a:pt x="1841" y="5360"/>
                </a:cubicBezTo>
                <a:cubicBezTo>
                  <a:pt x="2332" y="4834"/>
                  <a:pt x="3989" y="4768"/>
                  <a:pt x="4664" y="4965"/>
                </a:cubicBezTo>
                <a:cubicBezTo>
                  <a:pt x="5339" y="5163"/>
                  <a:pt x="5645" y="6675"/>
                  <a:pt x="5891" y="6543"/>
                </a:cubicBezTo>
                <a:cubicBezTo>
                  <a:pt x="6136" y="6412"/>
                  <a:pt x="5973" y="5261"/>
                  <a:pt x="6136" y="4176"/>
                </a:cubicBezTo>
                <a:cubicBezTo>
                  <a:pt x="6300" y="3091"/>
                  <a:pt x="6280" y="330"/>
                  <a:pt x="6873" y="34"/>
                </a:cubicBezTo>
                <a:cubicBezTo>
                  <a:pt x="7466" y="-262"/>
                  <a:pt x="9184" y="1448"/>
                  <a:pt x="9695" y="2401"/>
                </a:cubicBezTo>
                <a:cubicBezTo>
                  <a:pt x="10207" y="3354"/>
                  <a:pt x="9614" y="5327"/>
                  <a:pt x="9941" y="5754"/>
                </a:cubicBezTo>
                <a:cubicBezTo>
                  <a:pt x="10268" y="6182"/>
                  <a:pt x="10861" y="4670"/>
                  <a:pt x="11659" y="4965"/>
                </a:cubicBezTo>
                <a:cubicBezTo>
                  <a:pt x="12457" y="5261"/>
                  <a:pt x="14114" y="6379"/>
                  <a:pt x="14727" y="7530"/>
                </a:cubicBezTo>
                <a:cubicBezTo>
                  <a:pt x="15341" y="8680"/>
                  <a:pt x="15464" y="10916"/>
                  <a:pt x="15341" y="11870"/>
                </a:cubicBezTo>
                <a:cubicBezTo>
                  <a:pt x="15218" y="12823"/>
                  <a:pt x="13889" y="12724"/>
                  <a:pt x="13991" y="13250"/>
                </a:cubicBezTo>
                <a:cubicBezTo>
                  <a:pt x="14093" y="13776"/>
                  <a:pt x="15341" y="14993"/>
                  <a:pt x="15955" y="15026"/>
                </a:cubicBezTo>
                <a:cubicBezTo>
                  <a:pt x="16568" y="15059"/>
                  <a:pt x="17284" y="14467"/>
                  <a:pt x="17673" y="13448"/>
                </a:cubicBezTo>
                <a:cubicBezTo>
                  <a:pt x="18061" y="12428"/>
                  <a:pt x="17775" y="9371"/>
                  <a:pt x="18286" y="8911"/>
                </a:cubicBezTo>
                <a:cubicBezTo>
                  <a:pt x="18798" y="8450"/>
                  <a:pt x="20332" y="9798"/>
                  <a:pt x="20741" y="10686"/>
                </a:cubicBezTo>
                <a:cubicBezTo>
                  <a:pt x="21150" y="11574"/>
                  <a:pt x="21007" y="13152"/>
                  <a:pt x="20741" y="14237"/>
                </a:cubicBezTo>
                <a:cubicBezTo>
                  <a:pt x="20475" y="15322"/>
                  <a:pt x="19002" y="16012"/>
                  <a:pt x="19145" y="17196"/>
                </a:cubicBezTo>
                <a:cubicBezTo>
                  <a:pt x="19289" y="18379"/>
                  <a:pt x="20434" y="19859"/>
                  <a:pt x="21600" y="21338"/>
                </a:cubicBezTo>
              </a:path>
            </a:pathLst>
          </a:custGeom>
          <a:ln w="28575">
            <a:solidFill>
              <a:srgbClr val="0433FF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1383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cientific Computing and Imaging Institute, University of Utah"/>
          <p:cNvSpPr txBox="1"/>
          <p:nvPr/>
        </p:nvSpPr>
        <p:spPr>
          <a:xfrm>
            <a:off x="484888" y="6329728"/>
            <a:ext cx="11247929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000">
                <a:solidFill>
                  <a:schemeClr val="tx1"/>
                </a:solidFill>
              </a:rPr>
              <a:t>Scientific Computing and Imaging Institute, University of Utah</a:t>
            </a:r>
          </a:p>
        </p:txBody>
      </p:sp>
      <p:sp>
        <p:nvSpPr>
          <p:cNvPr id="366" name="Uncertainty Quotes"/>
          <p:cNvSpPr txBox="1">
            <a:spLocks noGrp="1"/>
          </p:cNvSpPr>
          <p:nvPr>
            <p:ph type="title"/>
          </p:nvPr>
        </p:nvSpPr>
        <p:spPr>
          <a:xfrm>
            <a:off x="374908" y="29981"/>
            <a:ext cx="11555427" cy="6699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4800"/>
              <a:t>Uncertainty Quotes</a:t>
            </a:r>
          </a:p>
        </p:txBody>
      </p:sp>
      <p:sp>
        <p:nvSpPr>
          <p:cNvPr id="367" name="Richard Feynman: What is not surrounded by uncertainty cannot be the truth.…"/>
          <p:cNvSpPr txBox="1">
            <a:spLocks noGrp="1"/>
          </p:cNvSpPr>
          <p:nvPr>
            <p:ph type="body" idx="1"/>
          </p:nvPr>
        </p:nvSpPr>
        <p:spPr>
          <a:xfrm>
            <a:off x="666221" y="688547"/>
            <a:ext cx="10972800" cy="556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300"/>
              </a:spcBef>
              <a:buSzPct val="125000"/>
              <a:defRPr sz="2000"/>
            </a:pPr>
            <a:r>
              <a:rPr sz="2400" dirty="0">
                <a:solidFill>
                  <a:schemeClr val="tx1"/>
                </a:solidFill>
              </a:rPr>
              <a:t>Richard Feynman: </a:t>
            </a:r>
            <a:r>
              <a:rPr sz="2400" i="1" dirty="0">
                <a:solidFill>
                  <a:schemeClr val="tx1"/>
                </a:solidFill>
              </a:rPr>
              <a:t>What is not surrounded by uncertainty cannot be the truth.</a:t>
            </a:r>
          </a:p>
          <a:p>
            <a:pPr marL="0" indent="0">
              <a:spcBef>
                <a:spcPts val="2300"/>
              </a:spcBef>
              <a:buSzPct val="125000"/>
              <a:defRPr sz="2000"/>
            </a:pPr>
            <a:r>
              <a:rPr sz="2400" dirty="0">
                <a:solidFill>
                  <a:schemeClr val="tx1"/>
                </a:solidFill>
              </a:rPr>
              <a:t>Richard Feynman: </a:t>
            </a:r>
            <a:r>
              <a:rPr sz="2400" i="1" dirty="0">
                <a:solidFill>
                  <a:schemeClr val="tx1"/>
                </a:solidFill>
              </a:rPr>
              <a:t>If you thought that science was certain, well, that is just an error on your part.</a:t>
            </a:r>
          </a:p>
          <a:p>
            <a:pPr marL="0" indent="0">
              <a:spcBef>
                <a:spcPts val="2300"/>
              </a:spcBef>
              <a:buSzPct val="125000"/>
              <a:defRPr sz="2000"/>
            </a:pPr>
            <a:r>
              <a:rPr sz="2400" dirty="0">
                <a:solidFill>
                  <a:schemeClr val="tx1"/>
                </a:solidFill>
              </a:rPr>
              <a:t>George Box: </a:t>
            </a:r>
            <a:r>
              <a:rPr sz="2400" i="1" dirty="0">
                <a:solidFill>
                  <a:schemeClr val="tx1"/>
                </a:solidFill>
              </a:rPr>
              <a:t>All models are wrong. Some models are useful.</a:t>
            </a:r>
          </a:p>
          <a:p>
            <a:pPr marL="0" indent="0">
              <a:spcBef>
                <a:spcPts val="2300"/>
              </a:spcBef>
              <a:buSzPct val="125000"/>
              <a:defRPr sz="2000"/>
            </a:pPr>
            <a:r>
              <a:rPr sz="2400" dirty="0">
                <a:solidFill>
                  <a:schemeClr val="tx1"/>
                </a:solidFill>
              </a:rPr>
              <a:t>John W. Tukey: </a:t>
            </a:r>
            <a:r>
              <a:rPr sz="2400" i="1" dirty="0">
                <a:solidFill>
                  <a:schemeClr val="tx1"/>
                </a:solidFill>
              </a:rPr>
              <a:t>Far better an approximate answer to the right question, which is often vague, than an exact answer to the wrong question, which can always be made precise.</a:t>
            </a:r>
            <a:endParaRPr sz="2400" b="0" dirty="0">
              <a:solidFill>
                <a:schemeClr val="tx1"/>
              </a:solidFill>
            </a:endParaRPr>
          </a:p>
          <a:p>
            <a:pPr marL="0" indent="0">
              <a:spcBef>
                <a:spcPts val="2300"/>
              </a:spcBef>
              <a:buSzPct val="125000"/>
              <a:defRPr sz="2000"/>
            </a:pPr>
            <a:r>
              <a:rPr sz="2400" dirty="0">
                <a:solidFill>
                  <a:schemeClr val="tx1"/>
                </a:solidFill>
              </a:rPr>
              <a:t>Francis Bacon - If we begin with certainties, we shall end in doubts; but if we begin with doubts, and are patient in them, we shall end in certainties</a:t>
            </a:r>
          </a:p>
          <a:p>
            <a:pPr marL="0" indent="0">
              <a:spcBef>
                <a:spcPts val="2300"/>
              </a:spcBef>
              <a:buSzPct val="125000"/>
              <a:defRPr sz="2000"/>
            </a:pPr>
            <a:r>
              <a:rPr sz="2400" dirty="0">
                <a:solidFill>
                  <a:schemeClr val="tx1"/>
                </a:solidFill>
              </a:rPr>
              <a:t>Winston Churchill: </a:t>
            </a:r>
            <a:r>
              <a:rPr sz="2400" i="1" dirty="0">
                <a:solidFill>
                  <a:schemeClr val="tx1"/>
                </a:solidFill>
              </a:rPr>
              <a:t>True genius resides in the capacity for evaluation of uncertain, hazardous, and conflicting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5090575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246" y="-46538"/>
            <a:ext cx="11991033" cy="6958327"/>
            <a:chOff x="179246" y="-46538"/>
            <a:chExt cx="11991033" cy="6958327"/>
          </a:xfrm>
        </p:grpSpPr>
        <p:pic>
          <p:nvPicPr>
            <p:cNvPr id="1516" name="Splottrans.jpg" descr="Splottran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89381" y="4589639"/>
              <a:ext cx="2500589" cy="2268363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ffectLst>
              <a:outerShdw blurRad="25400" dist="25400" dir="2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517" name="Picture 1" descr="Picture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5400000">
              <a:off x="5935768" y="2881447"/>
              <a:ext cx="3063245" cy="191741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9" name="9c9ed31bc9.jpg" descr="9c9ed31bc9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83782" y="2228132"/>
              <a:ext cx="3610165" cy="13734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0" name="Jiao_PacVis2013.png" descr="Jiao_PacVis201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4654" y="942550"/>
              <a:ext cx="2571359" cy="23759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1" name="fluid_eddy.jpg" descr="fluid_eddy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09618" y="3606230"/>
              <a:ext cx="3607140" cy="9235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2" name="rosen_muview.png" descr="rosen_muview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083782" y="4535854"/>
              <a:ext cx="3418705" cy="23759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3" name="ttxhu.pdf" descr="ttxhu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9246" y="3520131"/>
              <a:ext cx="2722177" cy="230514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24" name="Shape 1658"/>
            <p:cNvSpPr txBox="1"/>
            <p:nvPr/>
          </p:nvSpPr>
          <p:spPr>
            <a:xfrm>
              <a:off x="8462872" y="-46538"/>
              <a:ext cx="3707407" cy="4719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G.P. Bonneau, H.C. Hege, C.R. Johnson, M.M. Oliveira, K. Potter, P. Rheingans, T. Schultz. “</a:t>
              </a:r>
              <a:r>
                <a:rPr sz="1000" dirty="0">
                  <a:solidFill>
                    <a:schemeClr val="accent2"/>
                  </a:solidFill>
                </a:rPr>
                <a:t>Overview and State-of-the-Art of Uncertainty Visualization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Scientific Visualization: Uncertainty, Multifield, Biomedical, and Scalable Visualization</a:t>
              </a:r>
              <a:r>
                <a:rPr sz="1000" dirty="0">
                  <a:solidFill>
                    <a:schemeClr val="accent1"/>
                  </a:solidFill>
                </a:rPr>
                <a:t>, Edited by M. Chen and H. Hagen and C.D. Hansen and C.R. Johnson and A. Kauffman, Springer-Verlag, pp. 3-27. 2014.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M.G. Genton, C.R. Johnson, K. Potter, G. Stenchikov, Y. Sun. “</a:t>
              </a:r>
              <a:r>
                <a:rPr sz="1000" dirty="0">
                  <a:solidFill>
                    <a:schemeClr val="accent2"/>
                  </a:solidFill>
                </a:rPr>
                <a:t>Surface boxplots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Stat Journal</a:t>
              </a:r>
              <a:r>
                <a:rPr sz="1000" dirty="0">
                  <a:solidFill>
                    <a:schemeClr val="accent1"/>
                  </a:solidFill>
                </a:rPr>
                <a:t>, Vol. 3, No. 1, pp. 1-11. 2014.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K. Potter, P. Rosen, C.R. Johnson. “</a:t>
              </a:r>
              <a:r>
                <a:rPr sz="1000" dirty="0">
                  <a:solidFill>
                    <a:schemeClr val="accent2"/>
                  </a:solidFill>
                </a:rPr>
                <a:t>From Quantification to Visualization: A Taxonomy of Uncertainty Visualization Approaches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Uncertainty Quantification in Scientific Computing</a:t>
              </a:r>
              <a:r>
                <a:rPr sz="1000" dirty="0">
                  <a:solidFill>
                    <a:schemeClr val="accent1"/>
                  </a:solidFill>
                </a:rPr>
                <a:t>, IFIP Series, Vol. 377, Springer, pp. 226-249. 2012.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K. Potter, A. Wilson, P.-T. Bremer, D. Williams, C. Doutriaux, V. Pascucci, C.R. Johnson. “</a:t>
              </a:r>
              <a:r>
                <a:rPr sz="1000" dirty="0">
                  <a:solidFill>
                    <a:schemeClr val="accent2"/>
                  </a:solidFill>
                </a:rPr>
                <a:t>Ensemble-Vis: A Framework for the Statistical Visualization of Ensemble Data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Proceedings of the 2009 IEEE International Conference on Data Mining Workshops</a:t>
              </a:r>
              <a:r>
                <a:rPr sz="1000" dirty="0">
                  <a:solidFill>
                    <a:schemeClr val="accent1"/>
                  </a:solidFill>
                </a:rPr>
                <a:t>, pp. 233-240. 2009.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C.R. Johnson, A.R. Sanderson. “</a:t>
              </a:r>
              <a:r>
                <a:rPr sz="1000" dirty="0">
                  <a:solidFill>
                    <a:schemeClr val="accent2"/>
                  </a:solidFill>
                </a:rPr>
                <a:t>A Next Step: Visualizing Errors and Uncertainty,” </a:t>
              </a:r>
              <a:r>
                <a:rPr sz="1000" dirty="0">
                  <a:solidFill>
                    <a:schemeClr val="accent1"/>
                  </a:solidFill>
                </a:rPr>
                <a:t>In </a:t>
              </a:r>
              <a:r>
                <a:rPr sz="1000" i="1" dirty="0">
                  <a:solidFill>
                    <a:schemeClr val="accent1"/>
                  </a:solidFill>
                </a:rPr>
                <a:t>IEEE Computer Graphics and Applications</a:t>
              </a:r>
              <a:r>
                <a:rPr sz="1000" dirty="0">
                  <a:solidFill>
                    <a:schemeClr val="accent1"/>
                  </a:solidFill>
                </a:rPr>
                <a:t>, Vol. 23, No. 5, pp. 6-10. September/October, 2003. </a:t>
              </a:r>
            </a:p>
          </p:txBody>
        </p:sp>
      </p:grpSp>
      <p:pic>
        <p:nvPicPr>
          <p:cNvPr id="1518" name="rxn-diffusion.mpg" descr="rxn-diffusion.mpg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6485276" y="4544061"/>
            <a:ext cx="3073527" cy="2305145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itle 2"/>
          <p:cNvSpPr>
            <a:spLocks noGrp="1"/>
          </p:cNvSpPr>
          <p:nvPr>
            <p:ph type="title"/>
          </p:nvPr>
        </p:nvSpPr>
        <p:spPr>
          <a:xfrm>
            <a:off x="135474" y="56030"/>
            <a:ext cx="9315319" cy="88049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Uncertainty Visualization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3034522" y="1053103"/>
            <a:ext cx="5307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When is the last time you’ve seen an error</a:t>
            </a:r>
          </a:p>
          <a:p>
            <a:r>
              <a:rPr lang="en-US" sz="2000" b="1" dirty="0"/>
              <a:t>b</a:t>
            </a:r>
            <a:r>
              <a:rPr lang="en-US" sz="2000" b="1" dirty="0" smtClean="0"/>
              <a:t>ar in a visualization of complex data 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862104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15" fill="hold"/>
                                        <p:tgtEl>
                                          <p:spTgt spid="15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5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/>
              <a:t>Scientific Computing and Imaging Institute, University of Utah</a:t>
            </a:r>
          </a:p>
        </p:txBody>
      </p:sp>
      <p:sp>
        <p:nvSpPr>
          <p:cNvPr id="397" name="Traditional Display of Uncertainty"/>
          <p:cNvSpPr txBox="1">
            <a:spLocks noGrp="1"/>
          </p:cNvSpPr>
          <p:nvPr>
            <p:ph type="title"/>
          </p:nvPr>
        </p:nvSpPr>
        <p:spPr>
          <a:xfrm>
            <a:off x="196330" y="176640"/>
            <a:ext cx="10281170" cy="76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Traditional Display of Uncertainty</a:t>
            </a:r>
          </a:p>
        </p:txBody>
      </p:sp>
      <p:sp>
        <p:nvSpPr>
          <p:cNvPr id="398" name="Boxplots…"/>
          <p:cNvSpPr txBox="1">
            <a:spLocks noGrp="1"/>
          </p:cNvSpPr>
          <p:nvPr>
            <p:ph type="body" idx="1"/>
          </p:nvPr>
        </p:nvSpPr>
        <p:spPr>
          <a:xfrm>
            <a:off x="215001" y="1787180"/>
            <a:ext cx="5689600" cy="4419600"/>
          </a:xfrm>
          <a:prstGeom prst="rect">
            <a:avLst/>
          </a:prstGeom>
        </p:spPr>
        <p:txBody>
          <a:bodyPr/>
          <a:lstStyle/>
          <a:p>
            <a:pPr indent="0">
              <a:buNone/>
            </a:pPr>
            <a:r>
              <a:rPr dirty="0" smtClean="0"/>
              <a:t>Boxplots</a:t>
            </a:r>
            <a:r>
              <a:rPr lang="en-US" dirty="0" smtClean="0"/>
              <a:t> (Tukey, 1977)</a:t>
            </a:r>
            <a:endParaRPr dirty="0"/>
          </a:p>
          <a:p>
            <a:pPr lvl="1">
              <a:buChar char="-"/>
            </a:pPr>
            <a:r>
              <a:rPr dirty="0"/>
              <a:t>Quartile range including median</a:t>
            </a:r>
          </a:p>
          <a:p>
            <a:pPr lvl="1">
              <a:buChar char="-"/>
            </a:pPr>
            <a:r>
              <a:rPr dirty="0"/>
              <a:t>Outliers</a:t>
            </a:r>
          </a:p>
          <a:p>
            <a:pPr lvl="1">
              <a:buChar char="-"/>
            </a:pPr>
            <a:r>
              <a:rPr dirty="0"/>
              <a:t>Assume Gaussian</a:t>
            </a:r>
          </a:p>
        </p:txBody>
      </p:sp>
      <p:grpSp>
        <p:nvGrpSpPr>
          <p:cNvPr id="401" name="Group"/>
          <p:cNvGrpSpPr/>
          <p:nvPr/>
        </p:nvGrpSpPr>
        <p:grpSpPr>
          <a:xfrm>
            <a:off x="5786203" y="1138211"/>
            <a:ext cx="2386183" cy="3328782"/>
            <a:chOff x="0" y="0"/>
            <a:chExt cx="2011936" cy="2806700"/>
          </a:xfrm>
        </p:grpSpPr>
        <p:sp>
          <p:nvSpPr>
            <p:cNvPr id="399" name="Rectangle"/>
            <p:cNvSpPr/>
            <p:nvPr/>
          </p:nvSpPr>
          <p:spPr>
            <a:xfrm>
              <a:off x="0" y="0"/>
              <a:ext cx="2011937" cy="2806700"/>
            </a:xfrm>
            <a:prstGeom prst="rect">
              <a:avLst/>
            </a:prstGeom>
            <a:solidFill>
              <a:srgbClr val="EDEEE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63500" dir="2340000" rotWithShape="0">
                <a:srgbClr val="000000">
                  <a:alpha val="85000"/>
                </a:srgbClr>
              </a:outerShdw>
            </a:effectLst>
          </p:spPr>
          <p:txBody>
            <a:bodyPr wrap="square" lIns="38100" tIns="38100" rIns="38100" bIns="38100" numCol="1" anchor="t">
              <a:noAutofit/>
            </a:bodyPr>
            <a:lstStyle/>
            <a:p>
              <a:pPr algn="ctr">
                <a:buClr>
                  <a:srgbClr val="FFFFFF"/>
                </a:buClr>
                <a:defRPr sz="1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/>
            </a:p>
          </p:txBody>
        </p:sp>
        <p:pic>
          <p:nvPicPr>
            <p:cNvPr id="400" name="anat.png" descr="anat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1397" y="113140"/>
              <a:ext cx="1888972" cy="229726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14300" dist="63500" dir="234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402" name="images.jpg" descr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8629" y="3548615"/>
            <a:ext cx="3460309" cy="310549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63500" dir="2340000" rotWithShape="0">
              <a:srgbClr val="000000">
                <a:alpha val="8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388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/>
              <a:t>Scientific Computing and Imaging Institute, University of Utah</a:t>
            </a:r>
          </a:p>
        </p:txBody>
      </p:sp>
      <p:sp>
        <p:nvSpPr>
          <p:cNvPr id="451" name="The Summary Plot"/>
          <p:cNvSpPr txBox="1">
            <a:spLocks noGrp="1"/>
          </p:cNvSpPr>
          <p:nvPr>
            <p:ph type="title"/>
          </p:nvPr>
        </p:nvSpPr>
        <p:spPr>
          <a:xfrm>
            <a:off x="312634" y="72231"/>
            <a:ext cx="9067801" cy="1238250"/>
          </a:xfrm>
          <a:prstGeom prst="rect">
            <a:avLst/>
          </a:prstGeom>
        </p:spPr>
        <p:txBody>
          <a:bodyPr/>
          <a:lstStyle/>
          <a:p>
            <a:r>
              <a:t>The Summary Plot</a:t>
            </a:r>
          </a:p>
        </p:txBody>
      </p:sp>
      <p:sp>
        <p:nvSpPr>
          <p:cNvPr id="452" name="Augment boxplot with numerous display techniques…"/>
          <p:cNvSpPr txBox="1">
            <a:spLocks noGrp="1"/>
          </p:cNvSpPr>
          <p:nvPr>
            <p:ph type="body" sz="half" idx="1"/>
          </p:nvPr>
        </p:nvSpPr>
        <p:spPr>
          <a:xfrm>
            <a:off x="83597" y="1310481"/>
            <a:ext cx="6286336" cy="4419600"/>
          </a:xfrm>
          <a:prstGeom prst="rect">
            <a:avLst/>
          </a:prstGeom>
        </p:spPr>
        <p:txBody>
          <a:bodyPr/>
          <a:lstStyle/>
          <a:p>
            <a:pPr indent="177800">
              <a:defRPr sz="2400"/>
            </a:pPr>
            <a:r>
              <a:t>Augment boxplot with numerous display techniques</a:t>
            </a:r>
          </a:p>
          <a:p>
            <a:pPr indent="177800">
              <a:defRPr sz="2400"/>
            </a:pPr>
            <a:r>
              <a:rPr dirty="0"/>
              <a:t>Emphasize characteristics other than mean/variance</a:t>
            </a:r>
          </a:p>
          <a:p>
            <a:pPr indent="177800">
              <a:defRPr sz="2400"/>
            </a:pPr>
            <a:r>
              <a:rPr dirty="0"/>
              <a:t>Indicate quantity &amp;   location of uncertainty</a:t>
            </a:r>
          </a:p>
        </p:txBody>
      </p:sp>
      <p:sp>
        <p:nvSpPr>
          <p:cNvPr id="453" name="Rectangle"/>
          <p:cNvSpPr/>
          <p:nvPr/>
        </p:nvSpPr>
        <p:spPr>
          <a:xfrm>
            <a:off x="7289800" y="113557"/>
            <a:ext cx="4314634" cy="3600716"/>
          </a:xfrm>
          <a:prstGeom prst="rect">
            <a:avLst/>
          </a:prstGeom>
          <a:solidFill>
            <a:srgbClr val="FDFFFF"/>
          </a:solidFill>
          <a:ln w="25400">
            <a:solidFill>
              <a:srgbClr val="000000"/>
            </a:solidFill>
            <a:miter lim="400000"/>
          </a:ln>
          <a:effectLst>
            <a:outerShdw blurRad="50800" dist="63500" dir="2319589" rotWithShape="0">
              <a:srgbClr val="0A0B17">
                <a:alpha val="85000"/>
              </a:srgbClr>
            </a:outerShdw>
          </a:effectLst>
        </p:spPr>
        <p:txBody>
          <a:bodyPr lIns="38100" tIns="38100" rIns="38100" bIns="38100"/>
          <a:lstStyle/>
          <a:p>
            <a:pPr algn="ctr">
              <a:buClr>
                <a:srgbClr val="FFFFFF"/>
              </a:buClr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sz="1600"/>
          </a:p>
        </p:txBody>
      </p:sp>
      <p:pic>
        <p:nvPicPr>
          <p:cNvPr id="454" name="plotlabels.png" descr="plotlabe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829" y="170066"/>
            <a:ext cx="4121666" cy="3569090"/>
          </a:xfrm>
          <a:prstGeom prst="rect">
            <a:avLst/>
          </a:prstGeom>
          <a:ln w="12700">
            <a:miter lim="400000"/>
          </a:ln>
          <a:effectLst>
            <a:outerShdw blurRad="114300" dist="63500" dir="2319589" rotWithShape="0">
              <a:srgbClr val="0A0B17">
                <a:alpha val="50000"/>
              </a:srgbClr>
            </a:outerShdw>
          </a:effectLst>
        </p:spPr>
      </p:pic>
      <p:sp>
        <p:nvSpPr>
          <p:cNvPr id="455" name="K. Potter, J. Kniss, R. Riesenfeld, C.R. Johnson.…"/>
          <p:cNvSpPr txBox="1"/>
          <p:nvPr/>
        </p:nvSpPr>
        <p:spPr>
          <a:xfrm>
            <a:off x="445125" y="5095044"/>
            <a:ext cx="6031875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defTabSz="317500">
              <a:buClr>
                <a:srgbClr val="FFFFFF"/>
              </a:buClr>
              <a:defRPr sz="1300" b="1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rPr sz="1300" dirty="0">
                <a:solidFill>
                  <a:schemeClr val="accent1"/>
                </a:solidFill>
              </a:rPr>
              <a:t>K. Potter, J. Kniss, R. Riesenfeld, C.R. Johnson.</a:t>
            </a:r>
          </a:p>
          <a:p>
            <a:pPr defTabSz="317500">
              <a:buClr>
                <a:srgbClr val="FFFFFF"/>
              </a:buClr>
              <a:defRPr sz="1300" b="1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rPr sz="1300" dirty="0">
                <a:solidFill>
                  <a:schemeClr val="accent1"/>
                </a:solidFill>
              </a:rPr>
              <a:t>"Visualizing Summary Statistics and Uncertainty".</a:t>
            </a:r>
          </a:p>
          <a:p>
            <a:pPr defTabSz="317500">
              <a:buClr>
                <a:srgbClr val="FFFFFF"/>
              </a:buClr>
              <a:defRPr sz="1300" b="1" i="1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rPr sz="1300" dirty="0">
                <a:solidFill>
                  <a:schemeClr val="accent1"/>
                </a:solidFill>
              </a:rPr>
              <a:t>In Proc Eurovis 2010, 29(3), 2010.</a:t>
            </a:r>
          </a:p>
        </p:txBody>
      </p:sp>
      <p:pic>
        <p:nvPicPr>
          <p:cNvPr id="456" name="Picture 11.png" descr="Picture 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6625" y="3907387"/>
            <a:ext cx="2889672" cy="278948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63500" dir="2340000" rotWithShape="0">
              <a:srgbClr val="000000">
                <a:alpha val="8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828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cientific Computing and Imaging Institute, University of Utah"/>
          <p:cNvSpPr txBox="1"/>
          <p:nvPr/>
        </p:nvSpPr>
        <p:spPr>
          <a:xfrm>
            <a:off x="1691482" y="6389688"/>
            <a:ext cx="882650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914400">
              <a:buClr>
                <a:srgbClr val="A7A7A7"/>
              </a:buClr>
              <a:defRPr sz="2400">
                <a:solidFill>
                  <a:srgbClr val="A7A7A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Fill>
                  <a:solidFill>
                    <a:srgbClr val="A7A7A7"/>
                  </a:solidFill>
                </a:uFill>
              </a:defRPr>
            </a:lvl1pPr>
          </a:lstStyle>
          <a:p>
            <a:pPr>
              <a:defRPr sz="180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/>
              <a:t>Scientific Computing and Imaging Institute, University of Utah</a:t>
            </a:r>
          </a:p>
        </p:txBody>
      </p:sp>
      <p:sp>
        <p:nvSpPr>
          <p:cNvPr id="462" name="2D Summary Plot"/>
          <p:cNvSpPr txBox="1">
            <a:spLocks noGrp="1"/>
          </p:cNvSpPr>
          <p:nvPr>
            <p:ph type="title"/>
          </p:nvPr>
        </p:nvSpPr>
        <p:spPr>
          <a:xfrm>
            <a:off x="0" y="-66723"/>
            <a:ext cx="11454645" cy="12382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800" smtClean="0"/>
              <a:t>Summary Plot</a:t>
            </a:r>
            <a:r>
              <a:rPr lang="en-US" sz="4800" smtClean="0"/>
              <a:t> in Higher Dimensions</a:t>
            </a:r>
            <a:endParaRPr sz="4800"/>
          </a:p>
        </p:txBody>
      </p:sp>
      <p:sp>
        <p:nvSpPr>
          <p:cNvPr id="463" name="Statistics similar to summary plot…"/>
          <p:cNvSpPr txBox="1">
            <a:spLocks noGrp="1"/>
          </p:cNvSpPr>
          <p:nvPr>
            <p:ph type="body" sz="half" idx="1"/>
          </p:nvPr>
        </p:nvSpPr>
        <p:spPr>
          <a:xfrm>
            <a:off x="287103" y="1215214"/>
            <a:ext cx="3746500" cy="3352800"/>
          </a:xfrm>
          <a:prstGeom prst="rect">
            <a:avLst/>
          </a:prstGeom>
        </p:spPr>
        <p:txBody>
          <a:bodyPr/>
          <a:lstStyle/>
          <a:p>
            <a:pPr indent="177800">
              <a:defRPr sz="2600"/>
            </a:pPr>
            <a:r>
              <a:rPr dirty="0"/>
              <a:t>Statistics similar to summary plot</a:t>
            </a:r>
          </a:p>
          <a:p>
            <a:pPr indent="177800">
              <a:defRPr sz="2600"/>
            </a:pPr>
            <a:r>
              <a:rPr dirty="0"/>
              <a:t>Highlight correlations</a:t>
            </a:r>
          </a:p>
        </p:txBody>
      </p:sp>
      <p:pic>
        <p:nvPicPr>
          <p:cNvPr id="464" name="Picture 12.png" descr="Picture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79567" y="969349"/>
            <a:ext cx="3636706" cy="359866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63500" dir="2319589" rotWithShape="0">
              <a:srgbClr val="000000">
                <a:alpha val="50000"/>
              </a:srgbClr>
            </a:outerShdw>
          </a:effectLst>
        </p:spPr>
      </p:pic>
      <p:sp>
        <p:nvSpPr>
          <p:cNvPr id="465" name="K. Potter, J. Kniss, R. Riesenfeld, C.R. Johnson.…"/>
          <p:cNvSpPr txBox="1"/>
          <p:nvPr/>
        </p:nvSpPr>
        <p:spPr>
          <a:xfrm>
            <a:off x="260967" y="4982039"/>
            <a:ext cx="4374838" cy="723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defTabSz="317500">
              <a:buClr>
                <a:srgbClr val="FFFFFF"/>
              </a:buClr>
              <a:defRPr b="1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rPr sz="1400" dirty="0">
                <a:solidFill>
                  <a:schemeClr val="accent1"/>
                </a:solidFill>
              </a:rPr>
              <a:t>K. Potter, J. Kniss, R. Riesenfeld, C.R. Johnson.</a:t>
            </a:r>
          </a:p>
          <a:p>
            <a:pPr defTabSz="317500">
              <a:buClr>
                <a:srgbClr val="FFFFFF"/>
              </a:buClr>
              <a:defRPr b="1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rPr sz="1400" dirty="0">
                <a:solidFill>
                  <a:schemeClr val="accent1"/>
                </a:solidFill>
              </a:rPr>
              <a:t>"Visualizing Summary Statistics and Uncertainty".</a:t>
            </a:r>
          </a:p>
          <a:p>
            <a:pPr defTabSz="317500">
              <a:buClr>
                <a:srgbClr val="FFFFFF"/>
              </a:buClr>
              <a:defRPr b="1" i="1">
                <a:solidFill>
                  <a:srgbClr val="EBEBEB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rPr sz="1400" dirty="0">
                <a:solidFill>
                  <a:schemeClr val="accent1"/>
                </a:solidFill>
              </a:rPr>
              <a:t>In Proc Eurovis 2010, 29(3), 2010.</a:t>
            </a:r>
          </a:p>
        </p:txBody>
      </p:sp>
      <p:pic>
        <p:nvPicPr>
          <p:cNvPr id="466" name="ttxhu.pdf" descr="ttxhu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71077" y="2252274"/>
            <a:ext cx="5227362" cy="44265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63500" dir="2319589" rotWithShape="0">
              <a:srgbClr val="0A0B17">
                <a:alpha val="4979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306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Contour Box Plots – Level Sets"/>
          <p:cNvSpPr txBox="1">
            <a:spLocks noGrp="1"/>
          </p:cNvSpPr>
          <p:nvPr>
            <p:ph type="title"/>
          </p:nvPr>
        </p:nvSpPr>
        <p:spPr>
          <a:xfrm>
            <a:off x="275618" y="260217"/>
            <a:ext cx="10769600" cy="571500"/>
          </a:xfrm>
          <a:prstGeom prst="rect">
            <a:avLst/>
          </a:prstGeom>
        </p:spPr>
        <p:txBody>
          <a:bodyPr>
            <a:noAutofit/>
          </a:bodyPr>
          <a:lstStyle>
            <a:lvl1pPr defTabSz="792479">
              <a:defRPr sz="3120"/>
            </a:lvl1pPr>
          </a:lstStyle>
          <a:p>
            <a:pPr>
              <a:defRPr>
                <a:effectLst/>
              </a:defRPr>
            </a:pPr>
            <a:r>
              <a:rPr sz="5400" b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Contour Box </a:t>
            </a:r>
            <a:r>
              <a:rPr sz="5400" b="1" smtClean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Plots</a:t>
            </a:r>
            <a:endParaRPr sz="5400" b="1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527" name="image12.tif" descr="image1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6148" y="2782042"/>
            <a:ext cx="6266077" cy="1593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image13.pdf" descr="image1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9349" y="2896343"/>
            <a:ext cx="1495715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[Whitaker, Mirzargar, Kirby, 2013]"/>
          <p:cNvSpPr/>
          <p:nvPr/>
        </p:nvSpPr>
        <p:spPr>
          <a:xfrm>
            <a:off x="1683775" y="4801342"/>
            <a:ext cx="6825574" cy="7078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smtClean="0"/>
              <a:t>Whitaker</a:t>
            </a:r>
            <a:r>
              <a:rPr dirty="0"/>
              <a:t>, Mirzargar, Kirby, </a:t>
            </a:r>
            <a:r>
              <a:rPr lang="en-US" i="1" dirty="0"/>
              <a:t>IEEE Transactions on Visualization and Computer Graphics</a:t>
            </a:r>
            <a:r>
              <a:rPr lang="en-US" dirty="0"/>
              <a:t>, Vol. 19, No. 12, pp. 2713--</a:t>
            </a:r>
            <a:r>
              <a:rPr lang="en-US" dirty="0" smtClean="0"/>
              <a:t>2722, </a:t>
            </a:r>
            <a:r>
              <a:rPr dirty="0" smtClean="0"/>
              <a:t>2013</a:t>
            </a:r>
            <a:r>
              <a:rPr lang="en-US" dirty="0" smtClean="0"/>
              <a:t>.</a:t>
            </a:r>
            <a:r>
              <a:rPr dirty="0" smtClean="0"/>
              <a:t> </a:t>
            </a:r>
            <a:endParaRPr dirty="0"/>
          </a:p>
        </p:txBody>
      </p:sp>
      <p:pic>
        <p:nvPicPr>
          <p:cNvPr id="1530" name="image14.png" descr="image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9528" y="1502924"/>
            <a:ext cx="4648200" cy="10477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016873" y="5738102"/>
            <a:ext cx="6351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474747"/>
                </a:solidFill>
                <a:latin typeface="Calibri" charset="0"/>
              </a:rPr>
              <a:t>M.G. </a:t>
            </a:r>
            <a:r>
              <a:rPr lang="en-US" dirty="0" err="1">
                <a:solidFill>
                  <a:srgbClr val="474747"/>
                </a:solidFill>
                <a:latin typeface="Calibri" charset="0"/>
              </a:rPr>
              <a:t>Genton</a:t>
            </a:r>
            <a:r>
              <a:rPr lang="en-US" dirty="0">
                <a:solidFill>
                  <a:srgbClr val="474747"/>
                </a:solidFill>
                <a:latin typeface="Calibri" charset="0"/>
              </a:rPr>
              <a:t>, C.R. Johnson, K. Potter, G. </a:t>
            </a:r>
            <a:r>
              <a:rPr lang="en-US" dirty="0" err="1">
                <a:solidFill>
                  <a:srgbClr val="474747"/>
                </a:solidFill>
                <a:latin typeface="Calibri" charset="0"/>
              </a:rPr>
              <a:t>Stenchikov</a:t>
            </a:r>
            <a:r>
              <a:rPr lang="en-US" dirty="0">
                <a:solidFill>
                  <a:srgbClr val="474747"/>
                </a:solidFill>
                <a:latin typeface="Calibri" charset="0"/>
              </a:rPr>
              <a:t>, Y. Sun. “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Surface boxplots</a:t>
            </a:r>
            <a:r>
              <a:rPr lang="en-US" dirty="0">
                <a:solidFill>
                  <a:srgbClr val="474747"/>
                </a:solidFill>
                <a:latin typeface="Calibri" charset="0"/>
              </a:rPr>
              <a:t>,” In </a:t>
            </a:r>
            <a:r>
              <a:rPr lang="en-US" i="1" dirty="0">
                <a:solidFill>
                  <a:srgbClr val="474747"/>
                </a:solidFill>
                <a:latin typeface="Arial" charset="0"/>
              </a:rPr>
              <a:t>Stat Journal</a:t>
            </a:r>
            <a:r>
              <a:rPr lang="en-US" dirty="0">
                <a:solidFill>
                  <a:srgbClr val="474747"/>
                </a:solidFill>
                <a:latin typeface="Calibri" charset="0"/>
              </a:rPr>
              <a:t>, Vol. 3, No. 1, pp. 1-11. 2014. </a:t>
            </a:r>
            <a:endParaRPr lang="en-US" dirty="0">
              <a:solidFill>
                <a:srgbClr val="474747"/>
              </a:solidFill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60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21855</TotalTime>
  <Words>1190</Words>
  <Application>Microsoft Macintosh PowerPoint</Application>
  <PresentationFormat>Widescreen</PresentationFormat>
  <Paragraphs>144</Paragraphs>
  <Slides>21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Avenir</vt:lpstr>
      <vt:lpstr>Calibri</vt:lpstr>
      <vt:lpstr>Century Gothic</vt:lpstr>
      <vt:lpstr>Gill Sans</vt:lpstr>
      <vt:lpstr>Helvetica</vt:lpstr>
      <vt:lpstr>Helvetica Neue Thin</vt:lpstr>
      <vt:lpstr>Times</vt:lpstr>
      <vt:lpstr>Arial</vt:lpstr>
      <vt:lpstr>Arial</vt:lpstr>
      <vt:lpstr>Office Theme</vt:lpstr>
      <vt:lpstr>Uncertainty Visualization</vt:lpstr>
      <vt:lpstr>PowerPoint Presentation</vt:lpstr>
      <vt:lpstr>Decision Making Under Uncertainty</vt:lpstr>
      <vt:lpstr>Uncertainty Quotes</vt:lpstr>
      <vt:lpstr>Uncertainty Visualization</vt:lpstr>
      <vt:lpstr>Traditional Display of Uncertainty</vt:lpstr>
      <vt:lpstr>The Summary Plot</vt:lpstr>
      <vt:lpstr>Summary Plot in Higher Dimensions</vt:lpstr>
      <vt:lpstr>Contour Box Plots</vt:lpstr>
      <vt:lpstr>Ensemble Curved Boxplot</vt:lpstr>
      <vt:lpstr>PowerPoint Presentation</vt:lpstr>
      <vt:lpstr>3D Transfer Function</vt:lpstr>
      <vt:lpstr>Visualizing Uncertainty Using Volume Rendering</vt:lpstr>
      <vt:lpstr>High Dimensional Transfer Functions</vt:lpstr>
      <vt:lpstr>Perceptual Uncertainty</vt:lpstr>
      <vt:lpstr>Perceptual Uncertainty</vt:lpstr>
      <vt:lpstr>Path of water through a karst limestone structure of a ground sample analysis visualizing stone porosity and the spatial arrangement of the flow traces.</vt:lpstr>
      <vt:lpstr>PowerPoint Presentation</vt:lpstr>
      <vt:lpstr>Visualizing uncertainty in topological structures</vt:lpstr>
      <vt:lpstr>Graphics, VR, and the Internet at Utah</vt:lpstr>
      <vt:lpstr>More Information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Johnson</dc:creator>
  <cp:lastModifiedBy>Chris Johnson (crj@sci.utah.edu)</cp:lastModifiedBy>
  <cp:revision>155</cp:revision>
  <dcterms:created xsi:type="dcterms:W3CDTF">2018-10-28T21:49:36Z</dcterms:created>
  <dcterms:modified xsi:type="dcterms:W3CDTF">2019-10-31T03:11:07Z</dcterms:modified>
</cp:coreProperties>
</file>