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3.tif" ContentType="image/tif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6" r:id="rId2"/>
  </p:sldMasterIdLst>
  <p:notesMasterIdLst>
    <p:notesMasterId r:id="rId15"/>
  </p:notesMasterIdLst>
  <p:sldIdLst>
    <p:sldId id="279" r:id="rId3"/>
    <p:sldId id="297" r:id="rId4"/>
    <p:sldId id="760" r:id="rId5"/>
    <p:sldId id="269" r:id="rId6"/>
    <p:sldId id="270" r:id="rId7"/>
    <p:sldId id="275" r:id="rId8"/>
    <p:sldId id="773" r:id="rId9"/>
    <p:sldId id="263" r:id="rId10"/>
    <p:sldId id="268" r:id="rId11"/>
    <p:sldId id="2631" r:id="rId12"/>
    <p:sldId id="288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80748"/>
  </p:normalViewPr>
  <p:slideViewPr>
    <p:cSldViewPr snapToGrid="0" snapToObjects="1">
      <p:cViewPr varScale="1">
        <p:scale>
          <a:sx n="102" d="100"/>
          <a:sy n="102" d="100"/>
        </p:scale>
        <p:origin x="1496" y="176"/>
      </p:cViewPr>
      <p:guideLst/>
    </p:cSldViewPr>
  </p:slideViewPr>
  <p:outlineViewPr>
    <p:cViewPr>
      <p:scale>
        <a:sx n="33" d="100"/>
        <a:sy n="33" d="100"/>
      </p:scale>
      <p:origin x="0" y="-30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94" d="100"/>
        <a:sy n="19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95BF0-3BB2-2D4B-9AF2-96E60D454BFA}" type="datetimeFigureOut">
              <a:rPr lang="en-US" smtClean="0"/>
              <a:t>8/14/22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FCADC-7943-EA44-B745-EBE10BB74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64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Shape 74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7" name="Shape 7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We propose to create TFs from …</a:t>
            </a:r>
          </a:p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 system with three stages and four linked views is proposed: … explain</a:t>
            </a:r>
          </a:p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defTabSz="914400">
              <a:spcBef>
                <a:spcPts val="400"/>
              </a:spcBef>
              <a:buClr>
                <a:srgbClr val="000000"/>
              </a:buClr>
              <a:defRPr sz="1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Use the animation</a:t>
            </a:r>
          </a:p>
        </p:txBody>
      </p:sp>
    </p:spTree>
    <p:extLst>
      <p:ext uri="{BB962C8B-B14F-4D97-AF65-F5344CB8AC3E}">
        <p14:creationId xmlns:p14="http://schemas.microsoft.com/office/powerpoint/2010/main" val="54978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8765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427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Body Level One…"/>
          <p:cNvSpPr txBox="1">
            <a:spLocks noGrp="1"/>
          </p:cNvSpPr>
          <p:nvPr>
            <p:ph type="body" idx="1"/>
          </p:nvPr>
        </p:nvSpPr>
        <p:spPr>
          <a:xfrm>
            <a:off x="415315" y="1554570"/>
            <a:ext cx="8974668" cy="4252326"/>
          </a:xfrm>
          <a:prstGeom prst="rect">
            <a:avLst/>
          </a:prstGeom>
          <a:ln>
            <a:miter lim="400000"/>
          </a:ln>
        </p:spPr>
        <p:txBody>
          <a:bodyPr lIns="40819" tIns="40819" rIns="40819" bIns="40819">
            <a:normAutofit/>
          </a:bodyPr>
          <a:lstStyle>
            <a:lvl1pPr marL="367365" indent="-367365" defTabSz="653093">
              <a:spcBef>
                <a:spcPts val="400"/>
              </a:spcBef>
              <a:buClrTx/>
              <a:buSzPct val="100000"/>
              <a:buFont typeface="Arial"/>
              <a:buChar char="•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1pPr>
            <a:lvl2pPr marL="1013256" indent="-360162" defTabSz="653093">
              <a:spcBef>
                <a:spcPts val="400"/>
              </a:spcBef>
              <a:buClrTx/>
              <a:buChar char="–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2pPr>
            <a:lvl3pPr marL="1643995" indent="-337806" defTabSz="653093">
              <a:spcBef>
                <a:spcPts val="400"/>
              </a:spcBef>
              <a:buClrTx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3pPr>
            <a:lvl4pPr marL="2336067" indent="-376785" defTabSz="653093">
              <a:buClrTx/>
              <a:buChar char="–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4pPr>
            <a:lvl5pPr marL="2989160" indent="-376785" defTabSz="653093">
              <a:buClrTx/>
              <a:buChar char="»"/>
              <a:defRPr sz="300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2" name="Title Text"/>
          <p:cNvSpPr txBox="1">
            <a:spLocks noGrp="1"/>
          </p:cNvSpPr>
          <p:nvPr>
            <p:ph type="title"/>
          </p:nvPr>
        </p:nvSpPr>
        <p:spPr>
          <a:xfrm>
            <a:off x="418148" y="130314"/>
            <a:ext cx="9315319" cy="1015503"/>
          </a:xfrm>
          <a:prstGeom prst="rect">
            <a:avLst/>
          </a:prstGeom>
          <a:ln>
            <a:miter lim="400000"/>
          </a:ln>
        </p:spPr>
        <p:txBody>
          <a:bodyPr lIns="40819" tIns="40819" rIns="40819" bIns="40819">
            <a:normAutofit/>
          </a:bodyPr>
          <a:lstStyle>
            <a:lvl1pPr algn="l" defTabSz="653093">
              <a:defRPr sz="5000" b="1"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8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562667" y="8687272"/>
            <a:ext cx="4741333" cy="230832"/>
          </a:xfrm>
          <a:prstGeom prst="rect">
            <a:avLst/>
          </a:prstGeom>
        </p:spPr>
        <p:txBody>
          <a:bodyPr wrap="square" lIns="28575" tIns="28575" rIns="28575" bIns="28575" anchor="ctr"/>
          <a:lstStyle>
            <a:lvl1pPr defTabSz="653093">
              <a:defRPr sz="10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2" descr="F:\Biovis_2012\ppt\pics\SCI_logo.png">
            <a:extLst>
              <a:ext uri="{FF2B5EF4-FFF2-40B4-BE49-F238E27FC236}">
                <a16:creationId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" y="6000509"/>
            <a:ext cx="1736294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34948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Title Text"/>
          <p:cNvSpPr txBox="1">
            <a:spLocks noGrp="1"/>
          </p:cNvSpPr>
          <p:nvPr>
            <p:ph type="title"/>
          </p:nvPr>
        </p:nvSpPr>
        <p:spPr>
          <a:xfrm>
            <a:off x="266299" y="393434"/>
            <a:ext cx="10769600" cy="571500"/>
          </a:xfrm>
          <a:prstGeom prst="rect">
            <a:avLst/>
          </a:prstGeom>
          <a:ln>
            <a:miter lim="400000"/>
          </a:ln>
          <a:effectLst>
            <a:outerShdw blurRad="101600" dist="38100" dir="2700000" rotWithShape="0">
              <a:srgbClr val="404040">
                <a:alpha val="68000"/>
              </a:srgbClr>
            </a:outerShdw>
          </a:effectLst>
        </p:spPr>
        <p:txBody>
          <a:bodyPr lIns="45719" tIns="45719" rIns="45719" bIns="45719" anchor="t">
            <a:noAutofit/>
          </a:bodyPr>
          <a:lstStyle>
            <a:lvl1pPr defTabSz="1219170">
              <a:defRPr sz="5400" b="1"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Century Gothic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pic>
        <p:nvPicPr>
          <p:cNvPr id="7" name="Picture 2" descr="F:\Biovis_2012\ppt\pics\SCI_logo.png">
            <a:extLst>
              <a:ext uri="{FF2B5EF4-FFF2-40B4-BE49-F238E27FC236}">
                <a16:creationId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" y="6000509"/>
            <a:ext cx="1736294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85924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"/>
            <a:ext cx="12192000" cy="1087655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3066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Body Level One…"/>
          <p:cNvSpPr txBox="1">
            <a:spLocks noGrp="1"/>
          </p:cNvSpPr>
          <p:nvPr>
            <p:ph type="body" idx="1"/>
          </p:nvPr>
        </p:nvSpPr>
        <p:spPr>
          <a:xfrm>
            <a:off x="415315" y="1554570"/>
            <a:ext cx="8974668" cy="4252326"/>
          </a:xfrm>
          <a:prstGeom prst="rect">
            <a:avLst/>
          </a:prstGeom>
          <a:ln>
            <a:miter lim="400000"/>
          </a:ln>
        </p:spPr>
        <p:txBody>
          <a:bodyPr lIns="40819" tIns="40819" rIns="40819" bIns="40819">
            <a:normAutofit/>
          </a:bodyPr>
          <a:lstStyle>
            <a:lvl1pPr marL="275524" indent="-275524" defTabSz="489820">
              <a:spcBef>
                <a:spcPts val="300"/>
              </a:spcBef>
              <a:buClrTx/>
              <a:buSzPct val="100000"/>
              <a:buFont typeface="Arial"/>
              <a:buChar char="•"/>
              <a:defRPr sz="225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1pPr>
            <a:lvl2pPr marL="759942" indent="-270122" defTabSz="489820">
              <a:spcBef>
                <a:spcPts val="300"/>
              </a:spcBef>
              <a:buClrTx/>
              <a:buChar char="–"/>
              <a:defRPr sz="225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2pPr>
            <a:lvl3pPr marL="1232996" indent="-253355" defTabSz="489820">
              <a:spcBef>
                <a:spcPts val="300"/>
              </a:spcBef>
              <a:buClrTx/>
              <a:defRPr sz="225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3pPr>
            <a:lvl4pPr marL="1752050" indent="-282589" defTabSz="489820">
              <a:buClrTx/>
              <a:buChar char="–"/>
              <a:defRPr sz="225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4pPr>
            <a:lvl5pPr marL="2241870" indent="-282589" defTabSz="489820">
              <a:buClrTx/>
              <a:buChar char="»"/>
              <a:defRPr sz="2250"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2" name="Title Text"/>
          <p:cNvSpPr txBox="1">
            <a:spLocks noGrp="1"/>
          </p:cNvSpPr>
          <p:nvPr>
            <p:ph type="title"/>
          </p:nvPr>
        </p:nvSpPr>
        <p:spPr>
          <a:xfrm>
            <a:off x="418150" y="130316"/>
            <a:ext cx="9315319" cy="1015503"/>
          </a:xfrm>
          <a:prstGeom prst="rect">
            <a:avLst/>
          </a:prstGeom>
          <a:ln>
            <a:miter lim="400000"/>
          </a:ln>
        </p:spPr>
        <p:txBody>
          <a:bodyPr lIns="40819" tIns="40819" rIns="40819" bIns="40819">
            <a:normAutofit/>
          </a:bodyPr>
          <a:lstStyle>
            <a:lvl1pPr algn="l" defTabSz="489820">
              <a:defRPr sz="3750" b="1"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8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562668" y="8687272"/>
            <a:ext cx="4741333" cy="230832"/>
          </a:xfrm>
          <a:prstGeom prst="rect">
            <a:avLst/>
          </a:prstGeom>
        </p:spPr>
        <p:txBody>
          <a:bodyPr wrap="square" lIns="28575" tIns="28575" rIns="28575" bIns="28575" anchor="ctr"/>
          <a:lstStyle>
            <a:lvl1pPr defTabSz="489820">
              <a:defRPr sz="75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Picture 2" descr="F:\Biovis_2012\ppt\pics\SCI_logo.png">
            <a:extLst>
              <a:ext uri="{FF2B5EF4-FFF2-40B4-BE49-F238E27FC236}">
                <a16:creationId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" y="6000511"/>
            <a:ext cx="1736295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80897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Title Text"/>
          <p:cNvSpPr txBox="1">
            <a:spLocks noGrp="1"/>
          </p:cNvSpPr>
          <p:nvPr>
            <p:ph type="title"/>
          </p:nvPr>
        </p:nvSpPr>
        <p:spPr>
          <a:xfrm>
            <a:off x="266299" y="393434"/>
            <a:ext cx="10769600" cy="571500"/>
          </a:xfrm>
          <a:prstGeom prst="rect">
            <a:avLst/>
          </a:prstGeom>
          <a:ln>
            <a:miter lim="400000"/>
          </a:ln>
          <a:effectLst>
            <a:outerShdw blurRad="101600" dist="38100" dir="2700000" rotWithShape="0">
              <a:srgbClr val="404040">
                <a:alpha val="68000"/>
              </a:srgbClr>
            </a:outerShdw>
          </a:effectLst>
        </p:spPr>
        <p:txBody>
          <a:bodyPr lIns="45719" tIns="45719" rIns="45719" bIns="45719" anchor="t">
            <a:noAutofit/>
          </a:bodyPr>
          <a:lstStyle>
            <a:lvl1pPr defTabSz="914378">
              <a:defRPr sz="4050" b="1">
                <a:solidFill>
                  <a:schemeClr val="tx1"/>
                </a:solidFill>
                <a:uFillTx/>
                <a:latin typeface="Helvetica" charset="0"/>
                <a:ea typeface="Helvetica" charset="0"/>
                <a:cs typeface="Helvetica" charset="0"/>
                <a:sym typeface="Century Gothic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pic>
        <p:nvPicPr>
          <p:cNvPr id="7" name="Picture 2" descr="F:\Biovis_2012\ppt\pics\SCI_logo.png">
            <a:extLst>
              <a:ext uri="{FF2B5EF4-FFF2-40B4-BE49-F238E27FC236}">
                <a16:creationId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" y="6000511"/>
            <a:ext cx="1736295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0182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466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55173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67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57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:\Biovis_2012\ppt\pics\SCI_logo.png">
            <a:extLst>
              <a:ext uri="{FF2B5EF4-FFF2-40B4-BE49-F238E27FC236}">
                <a16:creationId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2" y="6000509"/>
            <a:ext cx="1736294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8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67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6574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2" descr="F:\Biovis_2012\ppt\pics\SCI_logo.png">
            <a:extLst>
              <a:ext uri="{FF2B5EF4-FFF2-40B4-BE49-F238E27FC236}">
                <a16:creationId xmlns:a16="http://schemas.microsoft.com/office/drawing/2014/main" id="{3250B322-386A-0A4D-939B-AECCC0A8ED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" y="6000511"/>
            <a:ext cx="1736295" cy="7626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67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tif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7.png"/><Relationship Id="rId17" Type="http://schemas.openxmlformats.org/officeDocument/2006/relationships/image" Target="../media/image12.jpeg"/><Relationship Id="rId2" Type="http://schemas.openxmlformats.org/officeDocument/2006/relationships/video" Target="../media/media1.mp4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6.png"/><Relationship Id="rId5" Type="http://schemas.microsoft.com/office/2007/relationships/media" Target="../media/media3.mp4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4.png"/><Relationship Id="rId14" Type="http://schemas.openxmlformats.org/officeDocument/2006/relationships/image" Target="../media/image9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0529"/>
            <a:ext cx="12192000" cy="736602"/>
          </a:xfrm>
        </p:spPr>
        <p:txBody>
          <a:bodyPr>
            <a:noAutofit/>
          </a:bodyPr>
          <a:lstStyle/>
          <a:p>
            <a:r>
              <a:rPr lang="en-US" sz="3600" dirty="0">
                <a:latin typeface="Helvetica" charset="0"/>
                <a:ea typeface="Helvetica" charset="0"/>
                <a:cs typeface="Helvetica" charset="0"/>
              </a:rPr>
              <a:t>Extending Visualization Algorithms to Include Uncertainty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6337"/>
            <a:ext cx="12192000" cy="608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6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roundTruth.png" descr="groundTruth.png"/>
          <p:cNvPicPr>
            <a:picLocks noChangeAspect="1"/>
          </p:cNvPicPr>
          <p:nvPr/>
        </p:nvPicPr>
        <p:blipFill>
          <a:blip r:embed="rId2"/>
          <a:srcRect l="11684" t="15602" r="5681" b="2858"/>
          <a:stretch>
            <a:fillRect/>
          </a:stretch>
        </p:blipFill>
        <p:spPr>
          <a:xfrm>
            <a:off x="1026981" y="1076585"/>
            <a:ext cx="1783538" cy="1759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5" h="21592" extrusionOk="0">
                <a:moveTo>
                  <a:pt x="7262" y="0"/>
                </a:moveTo>
                <a:cubicBezTo>
                  <a:pt x="6815" y="3"/>
                  <a:pt x="6377" y="40"/>
                  <a:pt x="6160" y="107"/>
                </a:cubicBezTo>
                <a:cubicBezTo>
                  <a:pt x="5437" y="331"/>
                  <a:pt x="5073" y="537"/>
                  <a:pt x="4642" y="971"/>
                </a:cubicBezTo>
                <a:lnTo>
                  <a:pt x="4395" y="1222"/>
                </a:lnTo>
                <a:lnTo>
                  <a:pt x="4071" y="1110"/>
                </a:lnTo>
                <a:cubicBezTo>
                  <a:pt x="3496" y="911"/>
                  <a:pt x="3308" y="861"/>
                  <a:pt x="2865" y="789"/>
                </a:cubicBezTo>
                <a:cubicBezTo>
                  <a:pt x="2317" y="699"/>
                  <a:pt x="2065" y="699"/>
                  <a:pt x="1639" y="789"/>
                </a:cubicBezTo>
                <a:cubicBezTo>
                  <a:pt x="812" y="964"/>
                  <a:pt x="326" y="1362"/>
                  <a:pt x="98" y="2052"/>
                </a:cubicBezTo>
                <a:cubicBezTo>
                  <a:pt x="19" y="2289"/>
                  <a:pt x="1" y="2449"/>
                  <a:pt x="0" y="2958"/>
                </a:cubicBezTo>
                <a:cubicBezTo>
                  <a:pt x="-1" y="3591"/>
                  <a:pt x="67" y="3990"/>
                  <a:pt x="286" y="4650"/>
                </a:cubicBezTo>
                <a:cubicBezTo>
                  <a:pt x="483" y="5246"/>
                  <a:pt x="972" y="6276"/>
                  <a:pt x="1349" y="6890"/>
                </a:cubicBezTo>
                <a:cubicBezTo>
                  <a:pt x="1676" y="7422"/>
                  <a:pt x="1917" y="7790"/>
                  <a:pt x="2060" y="7983"/>
                </a:cubicBezTo>
                <a:cubicBezTo>
                  <a:pt x="2143" y="8093"/>
                  <a:pt x="2236" y="8249"/>
                  <a:pt x="2270" y="8331"/>
                </a:cubicBezTo>
                <a:cubicBezTo>
                  <a:pt x="2303" y="8413"/>
                  <a:pt x="2352" y="8494"/>
                  <a:pt x="2379" y="8511"/>
                </a:cubicBezTo>
                <a:cubicBezTo>
                  <a:pt x="2453" y="8558"/>
                  <a:pt x="2441" y="8881"/>
                  <a:pt x="2363" y="8947"/>
                </a:cubicBezTo>
                <a:cubicBezTo>
                  <a:pt x="2326" y="8978"/>
                  <a:pt x="2296" y="9027"/>
                  <a:pt x="2296" y="9052"/>
                </a:cubicBezTo>
                <a:cubicBezTo>
                  <a:pt x="2296" y="9077"/>
                  <a:pt x="2219" y="9221"/>
                  <a:pt x="2127" y="9375"/>
                </a:cubicBezTo>
                <a:cubicBezTo>
                  <a:pt x="2035" y="9530"/>
                  <a:pt x="1928" y="9719"/>
                  <a:pt x="1889" y="9794"/>
                </a:cubicBezTo>
                <a:cubicBezTo>
                  <a:pt x="1850" y="9870"/>
                  <a:pt x="1705" y="10144"/>
                  <a:pt x="1566" y="10403"/>
                </a:cubicBezTo>
                <a:cubicBezTo>
                  <a:pt x="1426" y="10662"/>
                  <a:pt x="1260" y="11002"/>
                  <a:pt x="1197" y="11158"/>
                </a:cubicBezTo>
                <a:cubicBezTo>
                  <a:pt x="1134" y="11313"/>
                  <a:pt x="1057" y="11503"/>
                  <a:pt x="1025" y="11579"/>
                </a:cubicBezTo>
                <a:cubicBezTo>
                  <a:pt x="724" y="12298"/>
                  <a:pt x="553" y="13108"/>
                  <a:pt x="552" y="13836"/>
                </a:cubicBezTo>
                <a:cubicBezTo>
                  <a:pt x="550" y="14882"/>
                  <a:pt x="968" y="15625"/>
                  <a:pt x="1770" y="16015"/>
                </a:cubicBezTo>
                <a:cubicBezTo>
                  <a:pt x="1949" y="16101"/>
                  <a:pt x="2202" y="16194"/>
                  <a:pt x="2334" y="16219"/>
                </a:cubicBezTo>
                <a:cubicBezTo>
                  <a:pt x="2837" y="16316"/>
                  <a:pt x="3881" y="16254"/>
                  <a:pt x="4223" y="16107"/>
                </a:cubicBezTo>
                <a:cubicBezTo>
                  <a:pt x="4343" y="16056"/>
                  <a:pt x="4353" y="16138"/>
                  <a:pt x="4278" y="16567"/>
                </a:cubicBezTo>
                <a:cubicBezTo>
                  <a:pt x="4173" y="17168"/>
                  <a:pt x="4218" y="18241"/>
                  <a:pt x="4371" y="18827"/>
                </a:cubicBezTo>
                <a:cubicBezTo>
                  <a:pt x="4816" y="20533"/>
                  <a:pt x="5675" y="21436"/>
                  <a:pt x="6988" y="21573"/>
                </a:cubicBezTo>
                <a:cubicBezTo>
                  <a:pt x="7172" y="21592"/>
                  <a:pt x="7433" y="21597"/>
                  <a:pt x="7568" y="21585"/>
                </a:cubicBezTo>
                <a:cubicBezTo>
                  <a:pt x="7808" y="21564"/>
                  <a:pt x="8412" y="21414"/>
                  <a:pt x="8551" y="21342"/>
                </a:cubicBezTo>
                <a:cubicBezTo>
                  <a:pt x="8589" y="21322"/>
                  <a:pt x="8794" y="21221"/>
                  <a:pt x="9008" y="21120"/>
                </a:cubicBezTo>
                <a:cubicBezTo>
                  <a:pt x="10098" y="20605"/>
                  <a:pt x="11282" y="19489"/>
                  <a:pt x="12377" y="17943"/>
                </a:cubicBezTo>
                <a:cubicBezTo>
                  <a:pt x="12498" y="17771"/>
                  <a:pt x="12619" y="17591"/>
                  <a:pt x="12646" y="17541"/>
                </a:cubicBezTo>
                <a:cubicBezTo>
                  <a:pt x="12673" y="17492"/>
                  <a:pt x="12737" y="17407"/>
                  <a:pt x="12786" y="17351"/>
                </a:cubicBezTo>
                <a:cubicBezTo>
                  <a:pt x="12836" y="17296"/>
                  <a:pt x="12931" y="17163"/>
                  <a:pt x="12998" y="17057"/>
                </a:cubicBezTo>
                <a:cubicBezTo>
                  <a:pt x="13128" y="16852"/>
                  <a:pt x="13266" y="16771"/>
                  <a:pt x="13348" y="16855"/>
                </a:cubicBezTo>
                <a:cubicBezTo>
                  <a:pt x="13375" y="16882"/>
                  <a:pt x="13449" y="16906"/>
                  <a:pt x="13512" y="16906"/>
                </a:cubicBezTo>
                <a:cubicBezTo>
                  <a:pt x="13575" y="16906"/>
                  <a:pt x="13686" y="16939"/>
                  <a:pt x="13759" y="16979"/>
                </a:cubicBezTo>
                <a:cubicBezTo>
                  <a:pt x="13964" y="17088"/>
                  <a:pt x="14802" y="17435"/>
                  <a:pt x="15173" y="17563"/>
                </a:cubicBezTo>
                <a:cubicBezTo>
                  <a:pt x="16423" y="17996"/>
                  <a:pt x="17646" y="18133"/>
                  <a:pt x="18496" y="17938"/>
                </a:cubicBezTo>
                <a:cubicBezTo>
                  <a:pt x="18693" y="17893"/>
                  <a:pt x="18874" y="17840"/>
                  <a:pt x="18899" y="17821"/>
                </a:cubicBezTo>
                <a:cubicBezTo>
                  <a:pt x="18923" y="17802"/>
                  <a:pt x="19020" y="17761"/>
                  <a:pt x="19113" y="17731"/>
                </a:cubicBezTo>
                <a:cubicBezTo>
                  <a:pt x="19515" y="17598"/>
                  <a:pt x="20012" y="17088"/>
                  <a:pt x="20214" y="16601"/>
                </a:cubicBezTo>
                <a:cubicBezTo>
                  <a:pt x="20335" y="16312"/>
                  <a:pt x="20440" y="15723"/>
                  <a:pt x="20440" y="15350"/>
                </a:cubicBezTo>
                <a:cubicBezTo>
                  <a:pt x="20440" y="14859"/>
                  <a:pt x="20278" y="14026"/>
                  <a:pt x="20038" y="13293"/>
                </a:cubicBezTo>
                <a:cubicBezTo>
                  <a:pt x="19834" y="12669"/>
                  <a:pt x="19279" y="11460"/>
                  <a:pt x="18875" y="10756"/>
                </a:cubicBezTo>
                <a:cubicBezTo>
                  <a:pt x="18803" y="10630"/>
                  <a:pt x="18715" y="10460"/>
                  <a:pt x="18680" y="10381"/>
                </a:cubicBezTo>
                <a:cubicBezTo>
                  <a:pt x="18645" y="10302"/>
                  <a:pt x="18544" y="10123"/>
                  <a:pt x="18456" y="9982"/>
                </a:cubicBezTo>
                <a:cubicBezTo>
                  <a:pt x="18264" y="9675"/>
                  <a:pt x="18253" y="9508"/>
                  <a:pt x="18411" y="9356"/>
                </a:cubicBezTo>
                <a:cubicBezTo>
                  <a:pt x="18474" y="9295"/>
                  <a:pt x="18619" y="9106"/>
                  <a:pt x="18734" y="8932"/>
                </a:cubicBezTo>
                <a:cubicBezTo>
                  <a:pt x="19019" y="8503"/>
                  <a:pt x="19048" y="8459"/>
                  <a:pt x="19277" y="8146"/>
                </a:cubicBezTo>
                <a:cubicBezTo>
                  <a:pt x="19462" y="7892"/>
                  <a:pt x="19650" y="7611"/>
                  <a:pt x="20050" y="6982"/>
                </a:cubicBezTo>
                <a:cubicBezTo>
                  <a:pt x="20306" y="6580"/>
                  <a:pt x="20903" y="5346"/>
                  <a:pt x="21033" y="4947"/>
                </a:cubicBezTo>
                <a:cubicBezTo>
                  <a:pt x="21599" y="3212"/>
                  <a:pt x="21482" y="1990"/>
                  <a:pt x="20681" y="1268"/>
                </a:cubicBezTo>
                <a:cubicBezTo>
                  <a:pt x="20131" y="774"/>
                  <a:pt x="19126" y="536"/>
                  <a:pt x="18140" y="667"/>
                </a:cubicBezTo>
                <a:cubicBezTo>
                  <a:pt x="17687" y="727"/>
                  <a:pt x="16807" y="954"/>
                  <a:pt x="16534" y="1081"/>
                </a:cubicBezTo>
                <a:cubicBezTo>
                  <a:pt x="16434" y="1127"/>
                  <a:pt x="16234" y="1218"/>
                  <a:pt x="16091" y="1283"/>
                </a:cubicBezTo>
                <a:cubicBezTo>
                  <a:pt x="15948" y="1347"/>
                  <a:pt x="15742" y="1462"/>
                  <a:pt x="15632" y="1538"/>
                </a:cubicBezTo>
                <a:cubicBezTo>
                  <a:pt x="15522" y="1615"/>
                  <a:pt x="15415" y="1677"/>
                  <a:pt x="15396" y="1677"/>
                </a:cubicBezTo>
                <a:cubicBezTo>
                  <a:pt x="15378" y="1677"/>
                  <a:pt x="15112" y="1890"/>
                  <a:pt x="14806" y="2152"/>
                </a:cubicBezTo>
                <a:lnTo>
                  <a:pt x="14252" y="2627"/>
                </a:lnTo>
                <a:lnTo>
                  <a:pt x="14145" y="2483"/>
                </a:lnTo>
                <a:cubicBezTo>
                  <a:pt x="13999" y="2287"/>
                  <a:pt x="13337" y="1631"/>
                  <a:pt x="13286" y="1631"/>
                </a:cubicBezTo>
                <a:cubicBezTo>
                  <a:pt x="13263" y="1631"/>
                  <a:pt x="13169" y="1579"/>
                  <a:pt x="13076" y="1517"/>
                </a:cubicBezTo>
                <a:cubicBezTo>
                  <a:pt x="12984" y="1454"/>
                  <a:pt x="12758" y="1348"/>
                  <a:pt x="12574" y="1280"/>
                </a:cubicBezTo>
                <a:cubicBezTo>
                  <a:pt x="12282" y="1173"/>
                  <a:pt x="12158" y="1157"/>
                  <a:pt x="11597" y="1144"/>
                </a:cubicBezTo>
                <a:lnTo>
                  <a:pt x="10954" y="1127"/>
                </a:lnTo>
                <a:lnTo>
                  <a:pt x="10345" y="813"/>
                </a:lnTo>
                <a:cubicBezTo>
                  <a:pt x="9756" y="508"/>
                  <a:pt x="9114" y="268"/>
                  <a:pt x="8418" y="92"/>
                </a:cubicBezTo>
                <a:cubicBezTo>
                  <a:pt x="8163" y="28"/>
                  <a:pt x="7708" y="-3"/>
                  <a:pt x="726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8" name="mean.png" descr="mean.png"/>
          <p:cNvPicPr>
            <a:picLocks noChangeAspect="1"/>
          </p:cNvPicPr>
          <p:nvPr/>
        </p:nvPicPr>
        <p:blipFill>
          <a:blip r:embed="rId3"/>
          <a:srcRect l="11849" t="15915" r="6147" b="3249"/>
          <a:stretch>
            <a:fillRect/>
          </a:stretch>
        </p:blipFill>
        <p:spPr>
          <a:xfrm>
            <a:off x="3831690" y="1076629"/>
            <a:ext cx="1785184" cy="1759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99" extrusionOk="0">
                <a:moveTo>
                  <a:pt x="7368" y="0"/>
                </a:moveTo>
                <a:cubicBezTo>
                  <a:pt x="6227" y="-1"/>
                  <a:pt x="5479" y="260"/>
                  <a:pt x="4812" y="889"/>
                </a:cubicBezTo>
                <a:lnTo>
                  <a:pt x="4459" y="1220"/>
                </a:lnTo>
                <a:lnTo>
                  <a:pt x="3824" y="1001"/>
                </a:lnTo>
                <a:cubicBezTo>
                  <a:pt x="3246" y="802"/>
                  <a:pt x="3121" y="780"/>
                  <a:pt x="2437" y="757"/>
                </a:cubicBezTo>
                <a:cubicBezTo>
                  <a:pt x="1769" y="734"/>
                  <a:pt x="1642" y="747"/>
                  <a:pt x="1285" y="864"/>
                </a:cubicBezTo>
                <a:cubicBezTo>
                  <a:pt x="964" y="969"/>
                  <a:pt x="823" y="1054"/>
                  <a:pt x="581" y="1295"/>
                </a:cubicBezTo>
                <a:cubicBezTo>
                  <a:pt x="414" y="1461"/>
                  <a:pt x="225" y="1722"/>
                  <a:pt x="159" y="1875"/>
                </a:cubicBezTo>
                <a:cubicBezTo>
                  <a:pt x="8" y="2227"/>
                  <a:pt x="-47" y="3046"/>
                  <a:pt x="46" y="3597"/>
                </a:cubicBezTo>
                <a:cubicBezTo>
                  <a:pt x="226" y="4657"/>
                  <a:pt x="912" y="6155"/>
                  <a:pt x="1652" y="7111"/>
                </a:cubicBezTo>
                <a:cubicBezTo>
                  <a:pt x="2223" y="7851"/>
                  <a:pt x="2459" y="8003"/>
                  <a:pt x="2780" y="7835"/>
                </a:cubicBezTo>
                <a:cubicBezTo>
                  <a:pt x="2977" y="7731"/>
                  <a:pt x="3522" y="7173"/>
                  <a:pt x="4088" y="6498"/>
                </a:cubicBezTo>
                <a:cubicBezTo>
                  <a:pt x="4304" y="6240"/>
                  <a:pt x="4500" y="6036"/>
                  <a:pt x="4524" y="6045"/>
                </a:cubicBezTo>
                <a:cubicBezTo>
                  <a:pt x="4548" y="6053"/>
                  <a:pt x="4707" y="6349"/>
                  <a:pt x="4876" y="6700"/>
                </a:cubicBezTo>
                <a:cubicBezTo>
                  <a:pt x="5714" y="8437"/>
                  <a:pt x="6744" y="9873"/>
                  <a:pt x="7310" y="10093"/>
                </a:cubicBezTo>
                <a:cubicBezTo>
                  <a:pt x="7406" y="10130"/>
                  <a:pt x="7496" y="10157"/>
                  <a:pt x="7511" y="10151"/>
                </a:cubicBezTo>
                <a:cubicBezTo>
                  <a:pt x="7527" y="10145"/>
                  <a:pt x="7673" y="10070"/>
                  <a:pt x="7835" y="9983"/>
                </a:cubicBezTo>
                <a:cubicBezTo>
                  <a:pt x="8151" y="9814"/>
                  <a:pt x="9045" y="8823"/>
                  <a:pt x="10221" y="7336"/>
                </a:cubicBezTo>
                <a:lnTo>
                  <a:pt x="10803" y="6595"/>
                </a:lnTo>
                <a:lnTo>
                  <a:pt x="11064" y="6853"/>
                </a:lnTo>
                <a:cubicBezTo>
                  <a:pt x="11208" y="6995"/>
                  <a:pt x="11382" y="7130"/>
                  <a:pt x="11450" y="7150"/>
                </a:cubicBezTo>
                <a:cubicBezTo>
                  <a:pt x="11618" y="7202"/>
                  <a:pt x="11964" y="7015"/>
                  <a:pt x="12207" y="6741"/>
                </a:cubicBezTo>
                <a:cubicBezTo>
                  <a:pt x="12720" y="6163"/>
                  <a:pt x="13732" y="4691"/>
                  <a:pt x="14128" y="3943"/>
                </a:cubicBezTo>
                <a:cubicBezTo>
                  <a:pt x="14340" y="3544"/>
                  <a:pt x="14464" y="3436"/>
                  <a:pt x="14464" y="3651"/>
                </a:cubicBezTo>
                <a:cubicBezTo>
                  <a:pt x="14464" y="3878"/>
                  <a:pt x="15049" y="4784"/>
                  <a:pt x="16114" y="6205"/>
                </a:cubicBezTo>
                <a:cubicBezTo>
                  <a:pt x="17343" y="7844"/>
                  <a:pt x="17855" y="8439"/>
                  <a:pt x="18192" y="8617"/>
                </a:cubicBezTo>
                <a:cubicBezTo>
                  <a:pt x="18370" y="8711"/>
                  <a:pt x="18408" y="8710"/>
                  <a:pt x="18644" y="8631"/>
                </a:cubicBezTo>
                <a:cubicBezTo>
                  <a:pt x="18949" y="8529"/>
                  <a:pt x="19272" y="8233"/>
                  <a:pt x="19715" y="7642"/>
                </a:cubicBezTo>
                <a:cubicBezTo>
                  <a:pt x="20444" y="6672"/>
                  <a:pt x="20998" y="5640"/>
                  <a:pt x="21347" y="4605"/>
                </a:cubicBezTo>
                <a:cubicBezTo>
                  <a:pt x="21549" y="4005"/>
                  <a:pt x="21552" y="3977"/>
                  <a:pt x="21553" y="3103"/>
                </a:cubicBezTo>
                <a:cubicBezTo>
                  <a:pt x="21553" y="2316"/>
                  <a:pt x="21539" y="2179"/>
                  <a:pt x="21433" y="1946"/>
                </a:cubicBezTo>
                <a:cubicBezTo>
                  <a:pt x="21274" y="1595"/>
                  <a:pt x="20778" y="1089"/>
                  <a:pt x="20432" y="925"/>
                </a:cubicBezTo>
                <a:cubicBezTo>
                  <a:pt x="19475" y="472"/>
                  <a:pt x="17975" y="555"/>
                  <a:pt x="16637" y="1135"/>
                </a:cubicBezTo>
                <a:cubicBezTo>
                  <a:pt x="15874" y="1465"/>
                  <a:pt x="15036" y="2101"/>
                  <a:pt x="14684" y="2620"/>
                </a:cubicBezTo>
                <a:cubicBezTo>
                  <a:pt x="14591" y="2758"/>
                  <a:pt x="14494" y="2871"/>
                  <a:pt x="14469" y="2871"/>
                </a:cubicBezTo>
                <a:cubicBezTo>
                  <a:pt x="14443" y="2871"/>
                  <a:pt x="14323" y="2701"/>
                  <a:pt x="14203" y="2491"/>
                </a:cubicBezTo>
                <a:cubicBezTo>
                  <a:pt x="13660" y="1548"/>
                  <a:pt x="12584" y="1017"/>
                  <a:pt x="11400" y="1110"/>
                </a:cubicBezTo>
                <a:cubicBezTo>
                  <a:pt x="11156" y="1129"/>
                  <a:pt x="10950" y="1120"/>
                  <a:pt x="10933" y="1091"/>
                </a:cubicBezTo>
                <a:cubicBezTo>
                  <a:pt x="10885" y="1013"/>
                  <a:pt x="9862" y="527"/>
                  <a:pt x="9406" y="365"/>
                </a:cubicBezTo>
                <a:cubicBezTo>
                  <a:pt x="8619" y="85"/>
                  <a:pt x="8148" y="0"/>
                  <a:pt x="7368" y="0"/>
                </a:cubicBezTo>
                <a:close/>
                <a:moveTo>
                  <a:pt x="11520" y="8551"/>
                </a:moveTo>
                <a:cubicBezTo>
                  <a:pt x="11358" y="8571"/>
                  <a:pt x="11185" y="8692"/>
                  <a:pt x="10971" y="8904"/>
                </a:cubicBezTo>
                <a:cubicBezTo>
                  <a:pt x="10590" y="9282"/>
                  <a:pt x="8427" y="12054"/>
                  <a:pt x="8266" y="12370"/>
                </a:cubicBezTo>
                <a:cubicBezTo>
                  <a:pt x="8182" y="12535"/>
                  <a:pt x="8179" y="12536"/>
                  <a:pt x="8058" y="12428"/>
                </a:cubicBezTo>
                <a:cubicBezTo>
                  <a:pt x="7990" y="12368"/>
                  <a:pt x="7842" y="12276"/>
                  <a:pt x="7727" y="12224"/>
                </a:cubicBezTo>
                <a:cubicBezTo>
                  <a:pt x="7523" y="12130"/>
                  <a:pt x="7510" y="12133"/>
                  <a:pt x="7246" y="12277"/>
                </a:cubicBezTo>
                <a:cubicBezTo>
                  <a:pt x="7096" y="12359"/>
                  <a:pt x="6906" y="12503"/>
                  <a:pt x="6822" y="12599"/>
                </a:cubicBezTo>
                <a:lnTo>
                  <a:pt x="6668" y="12774"/>
                </a:lnTo>
                <a:lnTo>
                  <a:pt x="6407" y="12550"/>
                </a:lnTo>
                <a:cubicBezTo>
                  <a:pt x="6263" y="12427"/>
                  <a:pt x="6067" y="12261"/>
                  <a:pt x="5969" y="12182"/>
                </a:cubicBezTo>
                <a:cubicBezTo>
                  <a:pt x="5440" y="11763"/>
                  <a:pt x="5027" y="11402"/>
                  <a:pt x="4241" y="10667"/>
                </a:cubicBezTo>
                <a:cubicBezTo>
                  <a:pt x="3076" y="9577"/>
                  <a:pt x="2919" y="9464"/>
                  <a:pt x="2605" y="9498"/>
                </a:cubicBezTo>
                <a:cubicBezTo>
                  <a:pt x="2275" y="9535"/>
                  <a:pt x="2054" y="9759"/>
                  <a:pt x="1630" y="10497"/>
                </a:cubicBezTo>
                <a:cubicBezTo>
                  <a:pt x="592" y="12302"/>
                  <a:pt x="292" y="14070"/>
                  <a:pt x="837" y="15156"/>
                </a:cubicBezTo>
                <a:cubicBezTo>
                  <a:pt x="1007" y="15494"/>
                  <a:pt x="1506" y="15938"/>
                  <a:pt x="1877" y="16079"/>
                </a:cubicBezTo>
                <a:cubicBezTo>
                  <a:pt x="2617" y="16361"/>
                  <a:pt x="3344" y="16375"/>
                  <a:pt x="4081" y="16123"/>
                </a:cubicBezTo>
                <a:cubicBezTo>
                  <a:pt x="4292" y="16051"/>
                  <a:pt x="4479" y="16013"/>
                  <a:pt x="4495" y="16040"/>
                </a:cubicBezTo>
                <a:cubicBezTo>
                  <a:pt x="4512" y="16067"/>
                  <a:pt x="4498" y="16174"/>
                  <a:pt x="4467" y="16276"/>
                </a:cubicBezTo>
                <a:cubicBezTo>
                  <a:pt x="4276" y="16886"/>
                  <a:pt x="4288" y="18257"/>
                  <a:pt x="4491" y="19046"/>
                </a:cubicBezTo>
                <a:cubicBezTo>
                  <a:pt x="4650" y="19669"/>
                  <a:pt x="4980" y="20289"/>
                  <a:pt x="5382" y="20721"/>
                </a:cubicBezTo>
                <a:cubicBezTo>
                  <a:pt x="5786" y="21157"/>
                  <a:pt x="6137" y="21383"/>
                  <a:pt x="6613" y="21513"/>
                </a:cubicBezTo>
                <a:cubicBezTo>
                  <a:pt x="6814" y="21568"/>
                  <a:pt x="7098" y="21597"/>
                  <a:pt x="7382" y="21598"/>
                </a:cubicBezTo>
                <a:cubicBezTo>
                  <a:pt x="7666" y="21599"/>
                  <a:pt x="7950" y="21572"/>
                  <a:pt x="8154" y="21518"/>
                </a:cubicBezTo>
                <a:cubicBezTo>
                  <a:pt x="9021" y="21288"/>
                  <a:pt x="10151" y="20587"/>
                  <a:pt x="10911" y="19806"/>
                </a:cubicBezTo>
                <a:cubicBezTo>
                  <a:pt x="11754" y="18939"/>
                  <a:pt x="12481" y="17886"/>
                  <a:pt x="12626" y="17319"/>
                </a:cubicBezTo>
                <a:cubicBezTo>
                  <a:pt x="12756" y="16813"/>
                  <a:pt x="12645" y="16634"/>
                  <a:pt x="11673" y="15787"/>
                </a:cubicBezTo>
                <a:cubicBezTo>
                  <a:pt x="10467" y="14736"/>
                  <a:pt x="9880" y="14176"/>
                  <a:pt x="9931" y="14123"/>
                </a:cubicBezTo>
                <a:cubicBezTo>
                  <a:pt x="9957" y="14098"/>
                  <a:pt x="10217" y="14129"/>
                  <a:pt x="10511" y="14192"/>
                </a:cubicBezTo>
                <a:cubicBezTo>
                  <a:pt x="11235" y="14347"/>
                  <a:pt x="12253" y="14349"/>
                  <a:pt x="12840" y="14197"/>
                </a:cubicBezTo>
                <a:cubicBezTo>
                  <a:pt x="13377" y="14057"/>
                  <a:pt x="13811" y="13833"/>
                  <a:pt x="13939" y="13634"/>
                </a:cubicBezTo>
                <a:cubicBezTo>
                  <a:pt x="14283" y="13100"/>
                  <a:pt x="13611" y="11219"/>
                  <a:pt x="12401" y="9338"/>
                </a:cubicBezTo>
                <a:cubicBezTo>
                  <a:pt x="12032" y="8764"/>
                  <a:pt x="11789" y="8517"/>
                  <a:pt x="11520" y="8551"/>
                </a:cubicBezTo>
                <a:close/>
                <a:moveTo>
                  <a:pt x="18211" y="10482"/>
                </a:moveTo>
                <a:cubicBezTo>
                  <a:pt x="17838" y="10540"/>
                  <a:pt x="17311" y="11013"/>
                  <a:pt x="15954" y="12382"/>
                </a:cubicBezTo>
                <a:cubicBezTo>
                  <a:pt x="14666" y="13681"/>
                  <a:pt x="14641" y="13709"/>
                  <a:pt x="14552" y="14048"/>
                </a:cubicBezTo>
                <a:cubicBezTo>
                  <a:pt x="14503" y="14238"/>
                  <a:pt x="14347" y="14763"/>
                  <a:pt x="14207" y="15215"/>
                </a:cubicBezTo>
                <a:cubicBezTo>
                  <a:pt x="13862" y="16336"/>
                  <a:pt x="13878" y="16603"/>
                  <a:pt x="14301" y="16949"/>
                </a:cubicBezTo>
                <a:cubicBezTo>
                  <a:pt x="14850" y="17398"/>
                  <a:pt x="16049" y="17824"/>
                  <a:pt x="17262" y="18006"/>
                </a:cubicBezTo>
                <a:cubicBezTo>
                  <a:pt x="17355" y="18020"/>
                  <a:pt x="17711" y="18023"/>
                  <a:pt x="18053" y="18013"/>
                </a:cubicBezTo>
                <a:cubicBezTo>
                  <a:pt x="18794" y="17991"/>
                  <a:pt x="19351" y="17821"/>
                  <a:pt x="19785" y="17485"/>
                </a:cubicBezTo>
                <a:cubicBezTo>
                  <a:pt x="20352" y="17045"/>
                  <a:pt x="20569" y="16537"/>
                  <a:pt x="20609" y="15570"/>
                </a:cubicBezTo>
                <a:cubicBezTo>
                  <a:pt x="20632" y="14998"/>
                  <a:pt x="20618" y="14824"/>
                  <a:pt x="20489" y="14262"/>
                </a:cubicBezTo>
                <a:cubicBezTo>
                  <a:pt x="20143" y="12749"/>
                  <a:pt x="19143" y="10829"/>
                  <a:pt x="18556" y="10546"/>
                </a:cubicBezTo>
                <a:cubicBezTo>
                  <a:pt x="18440" y="10490"/>
                  <a:pt x="18335" y="10463"/>
                  <a:pt x="18211" y="1048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79" name="uniform.png" descr="uniform.png"/>
          <p:cNvPicPr>
            <a:picLocks noChangeAspect="1"/>
          </p:cNvPicPr>
          <p:nvPr/>
        </p:nvPicPr>
        <p:blipFill>
          <a:blip r:embed="rId4"/>
          <a:srcRect l="11752" t="15589" r="5722" b="2859"/>
          <a:stretch>
            <a:fillRect/>
          </a:stretch>
        </p:blipFill>
        <p:spPr>
          <a:xfrm>
            <a:off x="6637970" y="1079457"/>
            <a:ext cx="1778002" cy="17569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595" extrusionOk="0">
                <a:moveTo>
                  <a:pt x="7304" y="0"/>
                </a:moveTo>
                <a:cubicBezTo>
                  <a:pt x="6693" y="1"/>
                  <a:pt x="6246" y="85"/>
                  <a:pt x="5709" y="300"/>
                </a:cubicBezTo>
                <a:cubicBezTo>
                  <a:pt x="5316" y="458"/>
                  <a:pt x="4774" y="832"/>
                  <a:pt x="4587" y="1074"/>
                </a:cubicBezTo>
                <a:lnTo>
                  <a:pt x="4460" y="1239"/>
                </a:lnTo>
                <a:lnTo>
                  <a:pt x="3853" y="1052"/>
                </a:lnTo>
                <a:cubicBezTo>
                  <a:pt x="2752" y="713"/>
                  <a:pt x="1965" y="673"/>
                  <a:pt x="1254" y="915"/>
                </a:cubicBezTo>
                <a:cubicBezTo>
                  <a:pt x="631" y="1127"/>
                  <a:pt x="240" y="1546"/>
                  <a:pt x="79" y="2171"/>
                </a:cubicBezTo>
                <a:cubicBezTo>
                  <a:pt x="-11" y="2521"/>
                  <a:pt x="-28" y="3335"/>
                  <a:pt x="48" y="3671"/>
                </a:cubicBezTo>
                <a:cubicBezTo>
                  <a:pt x="75" y="3789"/>
                  <a:pt x="109" y="3946"/>
                  <a:pt x="123" y="4020"/>
                </a:cubicBezTo>
                <a:cubicBezTo>
                  <a:pt x="228" y="4588"/>
                  <a:pt x="761" y="5878"/>
                  <a:pt x="1194" y="6608"/>
                </a:cubicBezTo>
                <a:cubicBezTo>
                  <a:pt x="1498" y="7121"/>
                  <a:pt x="1959" y="7836"/>
                  <a:pt x="2096" y="8005"/>
                </a:cubicBezTo>
                <a:cubicBezTo>
                  <a:pt x="2164" y="8089"/>
                  <a:pt x="2283" y="8288"/>
                  <a:pt x="2361" y="8449"/>
                </a:cubicBezTo>
                <a:lnTo>
                  <a:pt x="2503" y="8742"/>
                </a:lnTo>
                <a:lnTo>
                  <a:pt x="2296" y="9129"/>
                </a:lnTo>
                <a:cubicBezTo>
                  <a:pt x="2183" y="9342"/>
                  <a:pt x="2039" y="9593"/>
                  <a:pt x="1973" y="9690"/>
                </a:cubicBezTo>
                <a:cubicBezTo>
                  <a:pt x="1727" y="10059"/>
                  <a:pt x="1000" y="11626"/>
                  <a:pt x="849" y="12115"/>
                </a:cubicBezTo>
                <a:cubicBezTo>
                  <a:pt x="622" y="12852"/>
                  <a:pt x="563" y="13199"/>
                  <a:pt x="561" y="13803"/>
                </a:cubicBezTo>
                <a:cubicBezTo>
                  <a:pt x="558" y="14616"/>
                  <a:pt x="724" y="15100"/>
                  <a:pt x="1182" y="15590"/>
                </a:cubicBezTo>
                <a:cubicBezTo>
                  <a:pt x="1414" y="15839"/>
                  <a:pt x="1702" y="16007"/>
                  <a:pt x="2166" y="16166"/>
                </a:cubicBezTo>
                <a:cubicBezTo>
                  <a:pt x="2555" y="16299"/>
                  <a:pt x="3538" y="16304"/>
                  <a:pt x="3990" y="16176"/>
                </a:cubicBezTo>
                <a:cubicBezTo>
                  <a:pt x="4164" y="16126"/>
                  <a:pt x="4326" y="16103"/>
                  <a:pt x="4349" y="16127"/>
                </a:cubicBezTo>
                <a:cubicBezTo>
                  <a:pt x="4372" y="16150"/>
                  <a:pt x="4359" y="16301"/>
                  <a:pt x="4322" y="16461"/>
                </a:cubicBezTo>
                <a:cubicBezTo>
                  <a:pt x="4282" y="16634"/>
                  <a:pt x="4258" y="17066"/>
                  <a:pt x="4262" y="17529"/>
                </a:cubicBezTo>
                <a:cubicBezTo>
                  <a:pt x="4268" y="18179"/>
                  <a:pt x="4291" y="18393"/>
                  <a:pt x="4407" y="18841"/>
                </a:cubicBezTo>
                <a:cubicBezTo>
                  <a:pt x="4655" y="19807"/>
                  <a:pt x="5104" y="20567"/>
                  <a:pt x="5694" y="21019"/>
                </a:cubicBezTo>
                <a:cubicBezTo>
                  <a:pt x="6088" y="21321"/>
                  <a:pt x="6511" y="21492"/>
                  <a:pt x="7006" y="21546"/>
                </a:cubicBezTo>
                <a:cubicBezTo>
                  <a:pt x="7210" y="21569"/>
                  <a:pt x="7406" y="21591"/>
                  <a:pt x="7444" y="21595"/>
                </a:cubicBezTo>
                <a:cubicBezTo>
                  <a:pt x="7482" y="21599"/>
                  <a:pt x="7696" y="21564"/>
                  <a:pt x="7921" y="21517"/>
                </a:cubicBezTo>
                <a:cubicBezTo>
                  <a:pt x="9674" y="21152"/>
                  <a:pt x="11293" y="19755"/>
                  <a:pt x="13035" y="17110"/>
                </a:cubicBezTo>
                <a:cubicBezTo>
                  <a:pt x="13235" y="16806"/>
                  <a:pt x="13351" y="16727"/>
                  <a:pt x="13447" y="16824"/>
                </a:cubicBezTo>
                <a:cubicBezTo>
                  <a:pt x="13479" y="16858"/>
                  <a:pt x="13553" y="16885"/>
                  <a:pt x="13610" y="16885"/>
                </a:cubicBezTo>
                <a:cubicBezTo>
                  <a:pt x="13667" y="16885"/>
                  <a:pt x="13835" y="16944"/>
                  <a:pt x="13983" y="17015"/>
                </a:cubicBezTo>
                <a:cubicBezTo>
                  <a:pt x="15802" y="17887"/>
                  <a:pt x="17790" y="18223"/>
                  <a:pt x="18946" y="17854"/>
                </a:cubicBezTo>
                <a:cubicBezTo>
                  <a:pt x="19652" y="17628"/>
                  <a:pt x="20151" y="17159"/>
                  <a:pt x="20424" y="16468"/>
                </a:cubicBezTo>
                <a:cubicBezTo>
                  <a:pt x="20531" y="16196"/>
                  <a:pt x="20546" y="16068"/>
                  <a:pt x="20547" y="15356"/>
                </a:cubicBezTo>
                <a:cubicBezTo>
                  <a:pt x="20547" y="14640"/>
                  <a:pt x="20530" y="14490"/>
                  <a:pt x="20397" y="13990"/>
                </a:cubicBezTo>
                <a:cubicBezTo>
                  <a:pt x="20315" y="13681"/>
                  <a:pt x="20176" y="13237"/>
                  <a:pt x="20087" y="13000"/>
                </a:cubicBezTo>
                <a:cubicBezTo>
                  <a:pt x="19865" y="12411"/>
                  <a:pt x="19317" y="11255"/>
                  <a:pt x="19049" y="10810"/>
                </a:cubicBezTo>
                <a:cubicBezTo>
                  <a:pt x="18928" y="10608"/>
                  <a:pt x="18828" y="10424"/>
                  <a:pt x="18828" y="10403"/>
                </a:cubicBezTo>
                <a:cubicBezTo>
                  <a:pt x="18828" y="10381"/>
                  <a:pt x="18733" y="10212"/>
                  <a:pt x="18616" y="10029"/>
                </a:cubicBezTo>
                <a:cubicBezTo>
                  <a:pt x="18377" y="9654"/>
                  <a:pt x="18354" y="9497"/>
                  <a:pt x="18518" y="9349"/>
                </a:cubicBezTo>
                <a:cubicBezTo>
                  <a:pt x="18696" y="9188"/>
                  <a:pt x="19459" y="8137"/>
                  <a:pt x="19964" y="7354"/>
                </a:cubicBezTo>
                <a:cubicBezTo>
                  <a:pt x="21011" y="5731"/>
                  <a:pt x="21552" y="4279"/>
                  <a:pt x="21565" y="3137"/>
                </a:cubicBezTo>
                <a:cubicBezTo>
                  <a:pt x="21572" y="2452"/>
                  <a:pt x="21390" y="1876"/>
                  <a:pt x="21011" y="1444"/>
                </a:cubicBezTo>
                <a:cubicBezTo>
                  <a:pt x="20490" y="851"/>
                  <a:pt x="19384" y="545"/>
                  <a:pt x="18299" y="693"/>
                </a:cubicBezTo>
                <a:cubicBezTo>
                  <a:pt x="16991" y="871"/>
                  <a:pt x="15717" y="1437"/>
                  <a:pt x="14871" y="2213"/>
                </a:cubicBezTo>
                <a:cubicBezTo>
                  <a:pt x="14735" y="2338"/>
                  <a:pt x="14570" y="2484"/>
                  <a:pt x="14506" y="2539"/>
                </a:cubicBezTo>
                <a:lnTo>
                  <a:pt x="14388" y="2639"/>
                </a:lnTo>
                <a:lnTo>
                  <a:pt x="13923" y="2156"/>
                </a:lnTo>
                <a:cubicBezTo>
                  <a:pt x="13557" y="1777"/>
                  <a:pt x="13374" y="1635"/>
                  <a:pt x="13061" y="1481"/>
                </a:cubicBezTo>
                <a:cubicBezTo>
                  <a:pt x="12569" y="1238"/>
                  <a:pt x="11901" y="1100"/>
                  <a:pt x="11425" y="1144"/>
                </a:cubicBezTo>
                <a:cubicBezTo>
                  <a:pt x="11088" y="1176"/>
                  <a:pt x="11078" y="1174"/>
                  <a:pt x="10460" y="854"/>
                </a:cubicBezTo>
                <a:cubicBezTo>
                  <a:pt x="9356" y="284"/>
                  <a:pt x="8304" y="-1"/>
                  <a:pt x="730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0" name="Gaussian.png" descr="Gaussian.png"/>
          <p:cNvPicPr>
            <a:picLocks noChangeAspect="1"/>
          </p:cNvPicPr>
          <p:nvPr/>
        </p:nvPicPr>
        <p:blipFill>
          <a:blip r:embed="rId5"/>
          <a:srcRect l="11572" t="15402" r="5600" b="2746"/>
          <a:stretch>
            <a:fillRect/>
          </a:stretch>
        </p:blipFill>
        <p:spPr>
          <a:xfrm>
            <a:off x="9442106" y="1079469"/>
            <a:ext cx="1777850" cy="1756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0" h="21579" extrusionOk="0">
                <a:moveTo>
                  <a:pt x="7246" y="1"/>
                </a:moveTo>
                <a:cubicBezTo>
                  <a:pt x="6254" y="12"/>
                  <a:pt x="5389" y="320"/>
                  <a:pt x="4753" y="919"/>
                </a:cubicBezTo>
                <a:lnTo>
                  <a:pt x="4414" y="1239"/>
                </a:lnTo>
                <a:lnTo>
                  <a:pt x="4063" y="1110"/>
                </a:lnTo>
                <a:cubicBezTo>
                  <a:pt x="3094" y="754"/>
                  <a:pt x="1868" y="692"/>
                  <a:pt x="1173" y="966"/>
                </a:cubicBezTo>
                <a:cubicBezTo>
                  <a:pt x="728" y="1141"/>
                  <a:pt x="291" y="1580"/>
                  <a:pt x="143" y="2002"/>
                </a:cubicBezTo>
                <a:cubicBezTo>
                  <a:pt x="1" y="2403"/>
                  <a:pt x="-40" y="3064"/>
                  <a:pt x="42" y="3598"/>
                </a:cubicBezTo>
                <a:cubicBezTo>
                  <a:pt x="210" y="4701"/>
                  <a:pt x="583" y="5588"/>
                  <a:pt x="1748" y="7661"/>
                </a:cubicBezTo>
                <a:cubicBezTo>
                  <a:pt x="2053" y="8204"/>
                  <a:pt x="2148" y="8429"/>
                  <a:pt x="2169" y="8658"/>
                </a:cubicBezTo>
                <a:cubicBezTo>
                  <a:pt x="2198" y="8984"/>
                  <a:pt x="2128" y="9179"/>
                  <a:pt x="1531" y="10437"/>
                </a:cubicBezTo>
                <a:cubicBezTo>
                  <a:pt x="821" y="11936"/>
                  <a:pt x="537" y="12985"/>
                  <a:pt x="578" y="13976"/>
                </a:cubicBezTo>
                <a:cubicBezTo>
                  <a:pt x="600" y="14488"/>
                  <a:pt x="627" y="14617"/>
                  <a:pt x="795" y="14985"/>
                </a:cubicBezTo>
                <a:cubicBezTo>
                  <a:pt x="1087" y="15627"/>
                  <a:pt x="1510" y="15973"/>
                  <a:pt x="2270" y="16196"/>
                </a:cubicBezTo>
                <a:cubicBezTo>
                  <a:pt x="2667" y="16313"/>
                  <a:pt x="3504" y="16330"/>
                  <a:pt x="3938" y="16228"/>
                </a:cubicBezTo>
                <a:cubicBezTo>
                  <a:pt x="4093" y="16192"/>
                  <a:pt x="4241" y="16182"/>
                  <a:pt x="4267" y="16209"/>
                </a:cubicBezTo>
                <a:cubicBezTo>
                  <a:pt x="4293" y="16235"/>
                  <a:pt x="4289" y="16480"/>
                  <a:pt x="4258" y="16752"/>
                </a:cubicBezTo>
                <a:cubicBezTo>
                  <a:pt x="4109" y="18026"/>
                  <a:pt x="4460" y="19514"/>
                  <a:pt x="5134" y="20464"/>
                </a:cubicBezTo>
                <a:cubicBezTo>
                  <a:pt x="5472" y="20941"/>
                  <a:pt x="6204" y="21414"/>
                  <a:pt x="6808" y="21544"/>
                </a:cubicBezTo>
                <a:cubicBezTo>
                  <a:pt x="6900" y="21564"/>
                  <a:pt x="7012" y="21574"/>
                  <a:pt x="7136" y="21578"/>
                </a:cubicBezTo>
                <a:cubicBezTo>
                  <a:pt x="7507" y="21589"/>
                  <a:pt x="7984" y="21530"/>
                  <a:pt x="8329" y="21422"/>
                </a:cubicBezTo>
                <a:cubicBezTo>
                  <a:pt x="9655" y="21007"/>
                  <a:pt x="10996" y="19929"/>
                  <a:pt x="12452" y="18110"/>
                </a:cubicBezTo>
                <a:cubicBezTo>
                  <a:pt x="13056" y="17354"/>
                  <a:pt x="13300" y="17159"/>
                  <a:pt x="13638" y="17159"/>
                </a:cubicBezTo>
                <a:cubicBezTo>
                  <a:pt x="13874" y="17159"/>
                  <a:pt x="14011" y="17195"/>
                  <a:pt x="15399" y="17613"/>
                </a:cubicBezTo>
                <a:cubicBezTo>
                  <a:pt x="18678" y="18599"/>
                  <a:pt x="20596" y="17750"/>
                  <a:pt x="20590" y="15317"/>
                </a:cubicBezTo>
                <a:cubicBezTo>
                  <a:pt x="20587" y="14221"/>
                  <a:pt x="20188" y="12973"/>
                  <a:pt x="19093" y="10647"/>
                </a:cubicBezTo>
                <a:cubicBezTo>
                  <a:pt x="18888" y="10210"/>
                  <a:pt x="18848" y="10067"/>
                  <a:pt x="18848" y="9769"/>
                </a:cubicBezTo>
                <a:cubicBezTo>
                  <a:pt x="18848" y="9303"/>
                  <a:pt x="18912" y="9163"/>
                  <a:pt x="19695" y="7900"/>
                </a:cubicBezTo>
                <a:cubicBezTo>
                  <a:pt x="20856" y="6027"/>
                  <a:pt x="21411" y="4726"/>
                  <a:pt x="21536" y="3583"/>
                </a:cubicBezTo>
                <a:cubicBezTo>
                  <a:pt x="21553" y="3427"/>
                  <a:pt x="21560" y="3274"/>
                  <a:pt x="21560" y="3128"/>
                </a:cubicBezTo>
                <a:cubicBezTo>
                  <a:pt x="21560" y="2102"/>
                  <a:pt x="21145" y="1341"/>
                  <a:pt x="20381" y="993"/>
                </a:cubicBezTo>
                <a:cubicBezTo>
                  <a:pt x="19797" y="726"/>
                  <a:pt x="19414" y="660"/>
                  <a:pt x="18631" y="693"/>
                </a:cubicBezTo>
                <a:cubicBezTo>
                  <a:pt x="17217" y="753"/>
                  <a:pt x="15929" y="1274"/>
                  <a:pt x="14632" y="2314"/>
                </a:cubicBezTo>
                <a:lnTo>
                  <a:pt x="14357" y="2535"/>
                </a:lnTo>
                <a:lnTo>
                  <a:pt x="13965" y="2145"/>
                </a:lnTo>
                <a:cubicBezTo>
                  <a:pt x="13306" y="1486"/>
                  <a:pt x="12448" y="1131"/>
                  <a:pt x="11561" y="1149"/>
                </a:cubicBezTo>
                <a:cubicBezTo>
                  <a:pt x="11111" y="1158"/>
                  <a:pt x="11084" y="1149"/>
                  <a:pt x="10498" y="851"/>
                </a:cubicBezTo>
                <a:cubicBezTo>
                  <a:pt x="9358" y="272"/>
                  <a:pt x="8239" y="-11"/>
                  <a:pt x="7246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81" name="Ground truth"/>
          <p:cNvSpPr txBox="1"/>
          <p:nvPr/>
        </p:nvSpPr>
        <p:spPr>
          <a:xfrm>
            <a:off x="1187276" y="2742745"/>
            <a:ext cx="1372171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3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Ground truth</a:t>
            </a:r>
          </a:p>
        </p:txBody>
      </p:sp>
      <p:sp>
        <p:nvSpPr>
          <p:cNvPr id="1082" name="Mean"/>
          <p:cNvSpPr txBox="1"/>
          <p:nvPr/>
        </p:nvSpPr>
        <p:spPr>
          <a:xfrm>
            <a:off x="4411112" y="2768145"/>
            <a:ext cx="654025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3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Mean</a:t>
            </a:r>
          </a:p>
        </p:txBody>
      </p:sp>
      <p:sp>
        <p:nvSpPr>
          <p:cNvPr id="1083" name="Uniform"/>
          <p:cNvSpPr txBox="1"/>
          <p:nvPr/>
        </p:nvSpPr>
        <p:spPr>
          <a:xfrm>
            <a:off x="7295221" y="2755445"/>
            <a:ext cx="884858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3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Uniform</a:t>
            </a:r>
          </a:p>
        </p:txBody>
      </p:sp>
      <p:sp>
        <p:nvSpPr>
          <p:cNvPr id="1084" name="Gaussian"/>
          <p:cNvSpPr txBox="1"/>
          <p:nvPr/>
        </p:nvSpPr>
        <p:spPr>
          <a:xfrm>
            <a:off x="10199889" y="2742745"/>
            <a:ext cx="1051570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3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Gaussian</a:t>
            </a:r>
          </a:p>
        </p:txBody>
      </p:sp>
      <p:sp>
        <p:nvSpPr>
          <p:cNvPr id="1085" name="Gaussian mixtures…"/>
          <p:cNvSpPr txBox="1"/>
          <p:nvPr/>
        </p:nvSpPr>
        <p:spPr>
          <a:xfrm>
            <a:off x="870476" y="4924388"/>
            <a:ext cx="2269852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Gaussian mixtures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(four Gaussians)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(Monte Carlo)</a:t>
            </a:r>
          </a:p>
        </p:txBody>
      </p:sp>
      <p:pic>
        <p:nvPicPr>
          <p:cNvPr id="1086" name="twoQuantilesWithMean.png" descr="twoQuantilesWithMean.png"/>
          <p:cNvPicPr>
            <a:picLocks noChangeAspect="1"/>
          </p:cNvPicPr>
          <p:nvPr/>
        </p:nvPicPr>
        <p:blipFill>
          <a:blip r:embed="rId6"/>
          <a:srcRect l="11498" t="15348" r="5610" b="2650"/>
          <a:stretch>
            <a:fillRect/>
          </a:stretch>
        </p:blipFill>
        <p:spPr>
          <a:xfrm>
            <a:off x="3717081" y="3256387"/>
            <a:ext cx="1772381" cy="1753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7" h="21590" extrusionOk="0">
                <a:moveTo>
                  <a:pt x="7243" y="2"/>
                </a:moveTo>
                <a:cubicBezTo>
                  <a:pt x="6607" y="18"/>
                  <a:pt x="5983" y="183"/>
                  <a:pt x="5310" y="512"/>
                </a:cubicBezTo>
                <a:cubicBezTo>
                  <a:pt x="5183" y="574"/>
                  <a:pt x="4643" y="1033"/>
                  <a:pt x="4556" y="1152"/>
                </a:cubicBezTo>
                <a:lnTo>
                  <a:pt x="4476" y="1262"/>
                </a:lnTo>
                <a:lnTo>
                  <a:pt x="4180" y="1162"/>
                </a:lnTo>
                <a:cubicBezTo>
                  <a:pt x="3405" y="898"/>
                  <a:pt x="2771" y="763"/>
                  <a:pt x="2288" y="761"/>
                </a:cubicBezTo>
                <a:cubicBezTo>
                  <a:pt x="2067" y="761"/>
                  <a:pt x="1525" y="843"/>
                  <a:pt x="1389" y="898"/>
                </a:cubicBezTo>
                <a:cubicBezTo>
                  <a:pt x="1340" y="918"/>
                  <a:pt x="1215" y="968"/>
                  <a:pt x="1112" y="1011"/>
                </a:cubicBezTo>
                <a:cubicBezTo>
                  <a:pt x="704" y="1178"/>
                  <a:pt x="355" y="1533"/>
                  <a:pt x="186" y="1954"/>
                </a:cubicBezTo>
                <a:cubicBezTo>
                  <a:pt x="71" y="2242"/>
                  <a:pt x="-24" y="2890"/>
                  <a:pt x="6" y="3185"/>
                </a:cubicBezTo>
                <a:cubicBezTo>
                  <a:pt x="46" y="3585"/>
                  <a:pt x="64" y="3720"/>
                  <a:pt x="102" y="3887"/>
                </a:cubicBezTo>
                <a:cubicBezTo>
                  <a:pt x="169" y="4183"/>
                  <a:pt x="249" y="4486"/>
                  <a:pt x="285" y="4578"/>
                </a:cubicBezTo>
                <a:cubicBezTo>
                  <a:pt x="305" y="4628"/>
                  <a:pt x="328" y="4703"/>
                  <a:pt x="336" y="4747"/>
                </a:cubicBezTo>
                <a:cubicBezTo>
                  <a:pt x="344" y="4790"/>
                  <a:pt x="408" y="4964"/>
                  <a:pt x="478" y="5130"/>
                </a:cubicBezTo>
                <a:cubicBezTo>
                  <a:pt x="548" y="5297"/>
                  <a:pt x="623" y="5479"/>
                  <a:pt x="647" y="5536"/>
                </a:cubicBezTo>
                <a:cubicBezTo>
                  <a:pt x="670" y="5593"/>
                  <a:pt x="746" y="5749"/>
                  <a:pt x="815" y="5885"/>
                </a:cubicBezTo>
                <a:cubicBezTo>
                  <a:pt x="884" y="6022"/>
                  <a:pt x="998" y="6247"/>
                  <a:pt x="1066" y="6384"/>
                </a:cubicBezTo>
                <a:cubicBezTo>
                  <a:pt x="1188" y="6629"/>
                  <a:pt x="1225" y="6693"/>
                  <a:pt x="1604" y="7305"/>
                </a:cubicBezTo>
                <a:cubicBezTo>
                  <a:pt x="1709" y="7475"/>
                  <a:pt x="1823" y="7667"/>
                  <a:pt x="1859" y="7730"/>
                </a:cubicBezTo>
                <a:cubicBezTo>
                  <a:pt x="1895" y="7794"/>
                  <a:pt x="1970" y="7915"/>
                  <a:pt x="2025" y="7999"/>
                </a:cubicBezTo>
                <a:cubicBezTo>
                  <a:pt x="2272" y="8373"/>
                  <a:pt x="2314" y="8493"/>
                  <a:pt x="2305" y="8783"/>
                </a:cubicBezTo>
                <a:cubicBezTo>
                  <a:pt x="2297" y="9044"/>
                  <a:pt x="2281" y="9100"/>
                  <a:pt x="2112" y="9397"/>
                </a:cubicBezTo>
                <a:cubicBezTo>
                  <a:pt x="1583" y="10329"/>
                  <a:pt x="906" y="11850"/>
                  <a:pt x="799" y="12348"/>
                </a:cubicBezTo>
                <a:cubicBezTo>
                  <a:pt x="791" y="12384"/>
                  <a:pt x="768" y="12464"/>
                  <a:pt x="748" y="12524"/>
                </a:cubicBezTo>
                <a:cubicBezTo>
                  <a:pt x="649" y="12821"/>
                  <a:pt x="597" y="13257"/>
                  <a:pt x="594" y="13802"/>
                </a:cubicBezTo>
                <a:cubicBezTo>
                  <a:pt x="591" y="14339"/>
                  <a:pt x="597" y="14399"/>
                  <a:pt x="688" y="14670"/>
                </a:cubicBezTo>
                <a:cubicBezTo>
                  <a:pt x="846" y="15141"/>
                  <a:pt x="944" y="15310"/>
                  <a:pt x="1220" y="15586"/>
                </a:cubicBezTo>
                <a:cubicBezTo>
                  <a:pt x="1547" y="15912"/>
                  <a:pt x="1844" y="16073"/>
                  <a:pt x="2377" y="16219"/>
                </a:cubicBezTo>
                <a:cubicBezTo>
                  <a:pt x="2656" y="16295"/>
                  <a:pt x="3599" y="16285"/>
                  <a:pt x="3956" y="16202"/>
                </a:cubicBezTo>
                <a:cubicBezTo>
                  <a:pt x="4114" y="16165"/>
                  <a:pt x="4266" y="16131"/>
                  <a:pt x="4296" y="16129"/>
                </a:cubicBezTo>
                <a:cubicBezTo>
                  <a:pt x="4374" y="16121"/>
                  <a:pt x="4381" y="16256"/>
                  <a:pt x="4315" y="16522"/>
                </a:cubicBezTo>
                <a:cubicBezTo>
                  <a:pt x="4237" y="16839"/>
                  <a:pt x="4240" y="17925"/>
                  <a:pt x="4320" y="18359"/>
                </a:cubicBezTo>
                <a:cubicBezTo>
                  <a:pt x="4467" y="19159"/>
                  <a:pt x="4728" y="19848"/>
                  <a:pt x="5086" y="20378"/>
                </a:cubicBezTo>
                <a:cubicBezTo>
                  <a:pt x="5261" y="20637"/>
                  <a:pt x="5822" y="21136"/>
                  <a:pt x="6062" y="21245"/>
                </a:cubicBezTo>
                <a:cubicBezTo>
                  <a:pt x="6567" y="21475"/>
                  <a:pt x="6811" y="21539"/>
                  <a:pt x="7308" y="21573"/>
                </a:cubicBezTo>
                <a:cubicBezTo>
                  <a:pt x="7397" y="21579"/>
                  <a:pt x="7483" y="21586"/>
                  <a:pt x="7499" y="21590"/>
                </a:cubicBezTo>
                <a:cubicBezTo>
                  <a:pt x="7527" y="21596"/>
                  <a:pt x="7893" y="21522"/>
                  <a:pt x="8205" y="21446"/>
                </a:cubicBezTo>
                <a:cubicBezTo>
                  <a:pt x="8620" y="21344"/>
                  <a:pt x="9224" y="21062"/>
                  <a:pt x="9726" y="20734"/>
                </a:cubicBezTo>
                <a:cubicBezTo>
                  <a:pt x="10620" y="20151"/>
                  <a:pt x="11792" y="18951"/>
                  <a:pt x="12613" y="17778"/>
                </a:cubicBezTo>
                <a:cubicBezTo>
                  <a:pt x="12763" y="17564"/>
                  <a:pt x="12898" y="17419"/>
                  <a:pt x="13172" y="17167"/>
                </a:cubicBezTo>
                <a:lnTo>
                  <a:pt x="13343" y="17011"/>
                </a:lnTo>
                <a:lnTo>
                  <a:pt x="13599" y="17025"/>
                </a:lnTo>
                <a:cubicBezTo>
                  <a:pt x="13830" y="17039"/>
                  <a:pt x="14133" y="17122"/>
                  <a:pt x="14428" y="17253"/>
                </a:cubicBezTo>
                <a:cubicBezTo>
                  <a:pt x="14798" y="17416"/>
                  <a:pt x="15507" y="17647"/>
                  <a:pt x="16026" y="17775"/>
                </a:cubicBezTo>
                <a:cubicBezTo>
                  <a:pt x="16725" y="17948"/>
                  <a:pt x="16989" y="17979"/>
                  <a:pt x="17800" y="17976"/>
                </a:cubicBezTo>
                <a:cubicBezTo>
                  <a:pt x="18518" y="17973"/>
                  <a:pt x="18568" y="17966"/>
                  <a:pt x="18841" y="17873"/>
                </a:cubicBezTo>
                <a:cubicBezTo>
                  <a:pt x="19424" y="17674"/>
                  <a:pt x="19809" y="17421"/>
                  <a:pt x="20087" y="17050"/>
                </a:cubicBezTo>
                <a:cubicBezTo>
                  <a:pt x="20469" y="16540"/>
                  <a:pt x="20631" y="15791"/>
                  <a:pt x="20547" y="14936"/>
                </a:cubicBezTo>
                <a:cubicBezTo>
                  <a:pt x="20523" y="14690"/>
                  <a:pt x="20490" y="14439"/>
                  <a:pt x="20473" y="14379"/>
                </a:cubicBezTo>
                <a:cubicBezTo>
                  <a:pt x="20455" y="14319"/>
                  <a:pt x="20431" y="14212"/>
                  <a:pt x="20420" y="14142"/>
                </a:cubicBezTo>
                <a:cubicBezTo>
                  <a:pt x="20408" y="14072"/>
                  <a:pt x="20381" y="13958"/>
                  <a:pt x="20359" y="13888"/>
                </a:cubicBezTo>
                <a:cubicBezTo>
                  <a:pt x="20338" y="13818"/>
                  <a:pt x="20300" y="13694"/>
                  <a:pt x="20275" y="13614"/>
                </a:cubicBezTo>
                <a:cubicBezTo>
                  <a:pt x="20225" y="13452"/>
                  <a:pt x="20143" y="13162"/>
                  <a:pt x="20131" y="13106"/>
                </a:cubicBezTo>
                <a:cubicBezTo>
                  <a:pt x="20119" y="13055"/>
                  <a:pt x="19933" y="12612"/>
                  <a:pt x="19697" y="12070"/>
                </a:cubicBezTo>
                <a:cubicBezTo>
                  <a:pt x="19666" y="12000"/>
                  <a:pt x="19624" y="11910"/>
                  <a:pt x="19603" y="11870"/>
                </a:cubicBezTo>
                <a:cubicBezTo>
                  <a:pt x="19525" y="11721"/>
                  <a:pt x="19398" y="11460"/>
                  <a:pt x="19275" y="11195"/>
                </a:cubicBezTo>
                <a:cubicBezTo>
                  <a:pt x="19205" y="11045"/>
                  <a:pt x="19089" y="10817"/>
                  <a:pt x="19017" y="10687"/>
                </a:cubicBezTo>
                <a:cubicBezTo>
                  <a:pt x="18839" y="10367"/>
                  <a:pt x="18716" y="9932"/>
                  <a:pt x="18716" y="9626"/>
                </a:cubicBezTo>
                <a:cubicBezTo>
                  <a:pt x="18716" y="9492"/>
                  <a:pt x="18731" y="9374"/>
                  <a:pt x="18750" y="9363"/>
                </a:cubicBezTo>
                <a:cubicBezTo>
                  <a:pt x="18768" y="9351"/>
                  <a:pt x="18794" y="9288"/>
                  <a:pt x="18807" y="9223"/>
                </a:cubicBezTo>
                <a:cubicBezTo>
                  <a:pt x="18821" y="9158"/>
                  <a:pt x="18891" y="9016"/>
                  <a:pt x="18964" y="8906"/>
                </a:cubicBezTo>
                <a:cubicBezTo>
                  <a:pt x="19037" y="8796"/>
                  <a:pt x="19234" y="8504"/>
                  <a:pt x="19400" y="8258"/>
                </a:cubicBezTo>
                <a:cubicBezTo>
                  <a:pt x="19566" y="8012"/>
                  <a:pt x="19718" y="7782"/>
                  <a:pt x="19738" y="7750"/>
                </a:cubicBezTo>
                <a:cubicBezTo>
                  <a:pt x="19757" y="7717"/>
                  <a:pt x="19851" y="7572"/>
                  <a:pt x="19945" y="7427"/>
                </a:cubicBezTo>
                <a:cubicBezTo>
                  <a:pt x="20039" y="7283"/>
                  <a:pt x="20114" y="7157"/>
                  <a:pt x="20114" y="7146"/>
                </a:cubicBezTo>
                <a:cubicBezTo>
                  <a:pt x="20114" y="7136"/>
                  <a:pt x="20163" y="7055"/>
                  <a:pt x="20222" y="6965"/>
                </a:cubicBezTo>
                <a:cubicBezTo>
                  <a:pt x="20282" y="6876"/>
                  <a:pt x="20356" y="6746"/>
                  <a:pt x="20386" y="6680"/>
                </a:cubicBezTo>
                <a:cubicBezTo>
                  <a:pt x="20416" y="6613"/>
                  <a:pt x="20511" y="6429"/>
                  <a:pt x="20598" y="6269"/>
                </a:cubicBezTo>
                <a:cubicBezTo>
                  <a:pt x="20752" y="5988"/>
                  <a:pt x="20907" y="5678"/>
                  <a:pt x="21022" y="5414"/>
                </a:cubicBezTo>
                <a:cubicBezTo>
                  <a:pt x="21143" y="5138"/>
                  <a:pt x="21369" y="4389"/>
                  <a:pt x="21446" y="4011"/>
                </a:cubicBezTo>
                <a:cubicBezTo>
                  <a:pt x="21576" y="3382"/>
                  <a:pt x="21546" y="2504"/>
                  <a:pt x="21381" y="2169"/>
                </a:cubicBezTo>
                <a:cubicBezTo>
                  <a:pt x="21354" y="2114"/>
                  <a:pt x="21342" y="2069"/>
                  <a:pt x="21352" y="2069"/>
                </a:cubicBezTo>
                <a:cubicBezTo>
                  <a:pt x="21363" y="2069"/>
                  <a:pt x="21346" y="2020"/>
                  <a:pt x="21316" y="1961"/>
                </a:cubicBezTo>
                <a:cubicBezTo>
                  <a:pt x="21119" y="1574"/>
                  <a:pt x="20750" y="1199"/>
                  <a:pt x="20391" y="1020"/>
                </a:cubicBezTo>
                <a:cubicBezTo>
                  <a:pt x="20075" y="864"/>
                  <a:pt x="19766" y="774"/>
                  <a:pt x="19285" y="700"/>
                </a:cubicBezTo>
                <a:cubicBezTo>
                  <a:pt x="18886" y="640"/>
                  <a:pt x="18844" y="640"/>
                  <a:pt x="18388" y="700"/>
                </a:cubicBezTo>
                <a:cubicBezTo>
                  <a:pt x="18125" y="735"/>
                  <a:pt x="17796" y="788"/>
                  <a:pt x="17658" y="815"/>
                </a:cubicBezTo>
                <a:cubicBezTo>
                  <a:pt x="17362" y="874"/>
                  <a:pt x="16729" y="1077"/>
                  <a:pt x="16474" y="1194"/>
                </a:cubicBezTo>
                <a:cubicBezTo>
                  <a:pt x="16021" y="1402"/>
                  <a:pt x="15884" y="1475"/>
                  <a:pt x="15657" y="1622"/>
                </a:cubicBezTo>
                <a:cubicBezTo>
                  <a:pt x="15524" y="1708"/>
                  <a:pt x="15404" y="1778"/>
                  <a:pt x="15392" y="1778"/>
                </a:cubicBezTo>
                <a:cubicBezTo>
                  <a:pt x="15380" y="1778"/>
                  <a:pt x="15176" y="1938"/>
                  <a:pt x="14937" y="2135"/>
                </a:cubicBezTo>
                <a:cubicBezTo>
                  <a:pt x="14294" y="2663"/>
                  <a:pt x="14340" y="2642"/>
                  <a:pt x="14211" y="2472"/>
                </a:cubicBezTo>
                <a:cubicBezTo>
                  <a:pt x="13827" y="1965"/>
                  <a:pt x="13346" y="1591"/>
                  <a:pt x="12780" y="1363"/>
                </a:cubicBezTo>
                <a:cubicBezTo>
                  <a:pt x="12377" y="1200"/>
                  <a:pt x="11632" y="1097"/>
                  <a:pt x="11309" y="1157"/>
                </a:cubicBezTo>
                <a:lnTo>
                  <a:pt x="11112" y="1194"/>
                </a:lnTo>
                <a:lnTo>
                  <a:pt x="10528" y="891"/>
                </a:lnTo>
                <a:cubicBezTo>
                  <a:pt x="9656" y="439"/>
                  <a:pt x="8739" y="141"/>
                  <a:pt x="7887" y="33"/>
                </a:cubicBezTo>
                <a:cubicBezTo>
                  <a:pt x="7669" y="6"/>
                  <a:pt x="7456" y="-4"/>
                  <a:pt x="7243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7" name="fourQuantilesWithMean.png" descr="fourQuantilesWithMean.png"/>
          <p:cNvPicPr>
            <a:picLocks noChangeAspect="1"/>
          </p:cNvPicPr>
          <p:nvPr/>
        </p:nvPicPr>
        <p:blipFill>
          <a:blip r:embed="rId7"/>
          <a:srcRect l="11534" t="15440" r="5567" b="2797"/>
          <a:stretch>
            <a:fillRect/>
          </a:stretch>
        </p:blipFill>
        <p:spPr>
          <a:xfrm>
            <a:off x="6637940" y="3256285"/>
            <a:ext cx="1777978" cy="1753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596" extrusionOk="0">
                <a:moveTo>
                  <a:pt x="7267" y="0"/>
                </a:moveTo>
                <a:cubicBezTo>
                  <a:pt x="6887" y="4"/>
                  <a:pt x="6517" y="40"/>
                  <a:pt x="6274" y="103"/>
                </a:cubicBezTo>
                <a:cubicBezTo>
                  <a:pt x="5566" y="288"/>
                  <a:pt x="4860" y="701"/>
                  <a:pt x="4536" y="1122"/>
                </a:cubicBezTo>
                <a:lnTo>
                  <a:pt x="4440" y="1247"/>
                </a:lnTo>
                <a:lnTo>
                  <a:pt x="3993" y="1093"/>
                </a:lnTo>
                <a:cubicBezTo>
                  <a:pt x="2795" y="682"/>
                  <a:pt x="1942" y="646"/>
                  <a:pt x="1135" y="976"/>
                </a:cubicBezTo>
                <a:cubicBezTo>
                  <a:pt x="243" y="1340"/>
                  <a:pt x="-154" y="2312"/>
                  <a:pt x="54" y="3607"/>
                </a:cubicBezTo>
                <a:cubicBezTo>
                  <a:pt x="215" y="4607"/>
                  <a:pt x="737" y="5907"/>
                  <a:pt x="1487" y="7168"/>
                </a:cubicBezTo>
                <a:cubicBezTo>
                  <a:pt x="2264" y="8477"/>
                  <a:pt x="2214" y="8368"/>
                  <a:pt x="2214" y="8737"/>
                </a:cubicBezTo>
                <a:cubicBezTo>
                  <a:pt x="2213" y="9058"/>
                  <a:pt x="2186" y="9128"/>
                  <a:pt x="1759" y="10017"/>
                </a:cubicBezTo>
                <a:cubicBezTo>
                  <a:pt x="1510" y="10535"/>
                  <a:pt x="1227" y="11147"/>
                  <a:pt x="1130" y="11376"/>
                </a:cubicBezTo>
                <a:cubicBezTo>
                  <a:pt x="734" y="12311"/>
                  <a:pt x="503" y="13470"/>
                  <a:pt x="578" y="14142"/>
                </a:cubicBezTo>
                <a:cubicBezTo>
                  <a:pt x="654" y="14823"/>
                  <a:pt x="954" y="15463"/>
                  <a:pt x="1336" y="15760"/>
                </a:cubicBezTo>
                <a:cubicBezTo>
                  <a:pt x="1958" y="16244"/>
                  <a:pt x="2911" y="16426"/>
                  <a:pt x="3854" y="16242"/>
                </a:cubicBezTo>
                <a:cubicBezTo>
                  <a:pt x="4071" y="16199"/>
                  <a:pt x="4266" y="16177"/>
                  <a:pt x="4287" y="16190"/>
                </a:cubicBezTo>
                <a:cubicBezTo>
                  <a:pt x="4308" y="16204"/>
                  <a:pt x="4302" y="16327"/>
                  <a:pt x="4275" y="16464"/>
                </a:cubicBezTo>
                <a:cubicBezTo>
                  <a:pt x="4193" y="16884"/>
                  <a:pt x="4212" y="18075"/>
                  <a:pt x="4308" y="18536"/>
                </a:cubicBezTo>
                <a:cubicBezTo>
                  <a:pt x="4512" y="19507"/>
                  <a:pt x="4978" y="20445"/>
                  <a:pt x="5478" y="20895"/>
                </a:cubicBezTo>
                <a:cubicBezTo>
                  <a:pt x="5774" y="21161"/>
                  <a:pt x="6235" y="21414"/>
                  <a:pt x="6621" y="21523"/>
                </a:cubicBezTo>
                <a:cubicBezTo>
                  <a:pt x="6796" y="21572"/>
                  <a:pt x="7042" y="21597"/>
                  <a:pt x="7298" y="21596"/>
                </a:cubicBezTo>
                <a:cubicBezTo>
                  <a:pt x="7554" y="21595"/>
                  <a:pt x="7819" y="21568"/>
                  <a:pt x="8037" y="21518"/>
                </a:cubicBezTo>
                <a:cubicBezTo>
                  <a:pt x="9451" y="21189"/>
                  <a:pt x="10990" y="19954"/>
                  <a:pt x="12494" y="17943"/>
                </a:cubicBezTo>
                <a:cubicBezTo>
                  <a:pt x="12844" y="17475"/>
                  <a:pt x="13040" y="17290"/>
                  <a:pt x="13338" y="17148"/>
                </a:cubicBezTo>
                <a:lnTo>
                  <a:pt x="13561" y="17043"/>
                </a:lnTo>
                <a:lnTo>
                  <a:pt x="13850" y="17148"/>
                </a:lnTo>
                <a:cubicBezTo>
                  <a:pt x="14732" y="17469"/>
                  <a:pt x="15941" y="17842"/>
                  <a:pt x="16366" y="17923"/>
                </a:cubicBezTo>
                <a:cubicBezTo>
                  <a:pt x="17052" y="18054"/>
                  <a:pt x="18276" y="18053"/>
                  <a:pt x="18695" y="17923"/>
                </a:cubicBezTo>
                <a:cubicBezTo>
                  <a:pt x="19169" y="17776"/>
                  <a:pt x="19571" y="17533"/>
                  <a:pt x="19841" y="17231"/>
                </a:cubicBezTo>
                <a:cubicBezTo>
                  <a:pt x="20144" y="16892"/>
                  <a:pt x="20294" y="16578"/>
                  <a:pt x="20388" y="16073"/>
                </a:cubicBezTo>
                <a:cubicBezTo>
                  <a:pt x="20619" y="14843"/>
                  <a:pt x="20276" y="13472"/>
                  <a:pt x="19147" y="11107"/>
                </a:cubicBezTo>
                <a:cubicBezTo>
                  <a:pt x="18671" y="10111"/>
                  <a:pt x="18614" y="9905"/>
                  <a:pt x="18700" y="9475"/>
                </a:cubicBezTo>
                <a:cubicBezTo>
                  <a:pt x="18762" y="9166"/>
                  <a:pt x="18804" y="9089"/>
                  <a:pt x="19413" y="8119"/>
                </a:cubicBezTo>
                <a:cubicBezTo>
                  <a:pt x="20848" y="5831"/>
                  <a:pt x="21446" y="4368"/>
                  <a:pt x="21426" y="3111"/>
                </a:cubicBezTo>
                <a:cubicBezTo>
                  <a:pt x="21423" y="2932"/>
                  <a:pt x="21408" y="2756"/>
                  <a:pt x="21381" y="2584"/>
                </a:cubicBezTo>
                <a:cubicBezTo>
                  <a:pt x="21087" y="736"/>
                  <a:pt x="18972" y="120"/>
                  <a:pt x="16457" y="1152"/>
                </a:cubicBezTo>
                <a:cubicBezTo>
                  <a:pt x="15866" y="1394"/>
                  <a:pt x="15475" y="1622"/>
                  <a:pt x="14941" y="2036"/>
                </a:cubicBezTo>
                <a:cubicBezTo>
                  <a:pt x="14734" y="2197"/>
                  <a:pt x="14491" y="2380"/>
                  <a:pt x="14405" y="2444"/>
                </a:cubicBezTo>
                <a:lnTo>
                  <a:pt x="14250" y="2562"/>
                </a:lnTo>
                <a:lnTo>
                  <a:pt x="13977" y="2256"/>
                </a:lnTo>
                <a:cubicBezTo>
                  <a:pt x="13624" y="1857"/>
                  <a:pt x="13105" y="1499"/>
                  <a:pt x="12628" y="1325"/>
                </a:cubicBezTo>
                <a:cubicBezTo>
                  <a:pt x="12312" y="1209"/>
                  <a:pt x="12142" y="1181"/>
                  <a:pt x="11645" y="1169"/>
                </a:cubicBezTo>
                <a:lnTo>
                  <a:pt x="11045" y="1154"/>
                </a:lnTo>
                <a:lnTo>
                  <a:pt x="10490" y="870"/>
                </a:lnTo>
                <a:cubicBezTo>
                  <a:pt x="9870" y="553"/>
                  <a:pt x="8916" y="207"/>
                  <a:pt x="8319" y="84"/>
                </a:cubicBezTo>
                <a:cubicBezTo>
                  <a:pt x="8035" y="25"/>
                  <a:pt x="7646" y="-3"/>
                  <a:pt x="726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8" name="eightQuantilesWithMean.png" descr="eightQuantilesWithMean.png"/>
          <p:cNvPicPr>
            <a:picLocks noChangeAspect="1"/>
          </p:cNvPicPr>
          <p:nvPr/>
        </p:nvPicPr>
        <p:blipFill>
          <a:blip r:embed="rId8"/>
          <a:srcRect l="11484" t="15404" r="5527" b="2679"/>
          <a:stretch>
            <a:fillRect/>
          </a:stretch>
        </p:blipFill>
        <p:spPr>
          <a:xfrm>
            <a:off x="9564439" y="3305499"/>
            <a:ext cx="1726551" cy="1704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7" h="21569" extrusionOk="0">
                <a:moveTo>
                  <a:pt x="7318" y="0"/>
                </a:moveTo>
                <a:cubicBezTo>
                  <a:pt x="6660" y="-1"/>
                  <a:pt x="6602" y="6"/>
                  <a:pt x="6265" y="103"/>
                </a:cubicBezTo>
                <a:cubicBezTo>
                  <a:pt x="5532" y="313"/>
                  <a:pt x="5105" y="554"/>
                  <a:pt x="4636" y="1020"/>
                </a:cubicBezTo>
                <a:lnTo>
                  <a:pt x="4434" y="1218"/>
                </a:lnTo>
                <a:lnTo>
                  <a:pt x="4047" y="1090"/>
                </a:lnTo>
                <a:cubicBezTo>
                  <a:pt x="2838" y="687"/>
                  <a:pt x="1950" y="645"/>
                  <a:pt x="1167" y="954"/>
                </a:cubicBezTo>
                <a:cubicBezTo>
                  <a:pt x="420" y="1250"/>
                  <a:pt x="14" y="1961"/>
                  <a:pt x="0" y="2938"/>
                </a:cubicBezTo>
                <a:cubicBezTo>
                  <a:pt x="-4" y="3264"/>
                  <a:pt x="36" y="3619"/>
                  <a:pt x="121" y="3998"/>
                </a:cubicBezTo>
                <a:cubicBezTo>
                  <a:pt x="184" y="4279"/>
                  <a:pt x="410" y="4980"/>
                  <a:pt x="538" y="5292"/>
                </a:cubicBezTo>
                <a:cubicBezTo>
                  <a:pt x="755" y="5817"/>
                  <a:pt x="1162" y="6625"/>
                  <a:pt x="1429" y="7057"/>
                </a:cubicBezTo>
                <a:cubicBezTo>
                  <a:pt x="1504" y="7179"/>
                  <a:pt x="1567" y="7290"/>
                  <a:pt x="1567" y="7301"/>
                </a:cubicBezTo>
                <a:cubicBezTo>
                  <a:pt x="1567" y="7312"/>
                  <a:pt x="1645" y="7451"/>
                  <a:pt x="1740" y="7607"/>
                </a:cubicBezTo>
                <a:cubicBezTo>
                  <a:pt x="1834" y="7764"/>
                  <a:pt x="1978" y="8032"/>
                  <a:pt x="2061" y="8205"/>
                </a:cubicBezTo>
                <a:cubicBezTo>
                  <a:pt x="2261" y="8627"/>
                  <a:pt x="2267" y="8850"/>
                  <a:pt x="2085" y="9240"/>
                </a:cubicBezTo>
                <a:cubicBezTo>
                  <a:pt x="2016" y="9387"/>
                  <a:pt x="1959" y="9519"/>
                  <a:pt x="1959" y="9531"/>
                </a:cubicBezTo>
                <a:cubicBezTo>
                  <a:pt x="1959" y="9544"/>
                  <a:pt x="1805" y="9874"/>
                  <a:pt x="1616" y="10267"/>
                </a:cubicBezTo>
                <a:cubicBezTo>
                  <a:pt x="1252" y="11027"/>
                  <a:pt x="953" y="11767"/>
                  <a:pt x="805" y="12274"/>
                </a:cubicBezTo>
                <a:cubicBezTo>
                  <a:pt x="627" y="12881"/>
                  <a:pt x="587" y="13162"/>
                  <a:pt x="588" y="13801"/>
                </a:cubicBezTo>
                <a:cubicBezTo>
                  <a:pt x="588" y="14347"/>
                  <a:pt x="597" y="14427"/>
                  <a:pt x="681" y="14685"/>
                </a:cubicBezTo>
                <a:cubicBezTo>
                  <a:pt x="807" y="15069"/>
                  <a:pt x="1025" y="15427"/>
                  <a:pt x="1269" y="15654"/>
                </a:cubicBezTo>
                <a:cubicBezTo>
                  <a:pt x="1480" y="15851"/>
                  <a:pt x="1904" y="16091"/>
                  <a:pt x="2169" y="16164"/>
                </a:cubicBezTo>
                <a:cubicBezTo>
                  <a:pt x="2483" y="16250"/>
                  <a:pt x="2971" y="16310"/>
                  <a:pt x="3203" y="16292"/>
                </a:cubicBezTo>
                <a:cubicBezTo>
                  <a:pt x="3687" y="16255"/>
                  <a:pt x="3877" y="16232"/>
                  <a:pt x="4064" y="16179"/>
                </a:cubicBezTo>
                <a:cubicBezTo>
                  <a:pt x="4252" y="16126"/>
                  <a:pt x="4376" y="16133"/>
                  <a:pt x="4338" y="16197"/>
                </a:cubicBezTo>
                <a:cubicBezTo>
                  <a:pt x="4294" y="16269"/>
                  <a:pt x="4212" y="16988"/>
                  <a:pt x="4212" y="17289"/>
                </a:cubicBezTo>
                <a:cubicBezTo>
                  <a:pt x="4212" y="17664"/>
                  <a:pt x="4266" y="18284"/>
                  <a:pt x="4323" y="18547"/>
                </a:cubicBezTo>
                <a:cubicBezTo>
                  <a:pt x="4462" y="19193"/>
                  <a:pt x="4737" y="19881"/>
                  <a:pt x="5034" y="20328"/>
                </a:cubicBezTo>
                <a:cubicBezTo>
                  <a:pt x="5172" y="20536"/>
                  <a:pt x="5501" y="20875"/>
                  <a:pt x="5769" y="21081"/>
                </a:cubicBezTo>
                <a:cubicBezTo>
                  <a:pt x="5981" y="21245"/>
                  <a:pt x="6446" y="21444"/>
                  <a:pt x="6803" y="21526"/>
                </a:cubicBezTo>
                <a:cubicBezTo>
                  <a:pt x="7123" y="21599"/>
                  <a:pt x="7700" y="21577"/>
                  <a:pt x="8088" y="21476"/>
                </a:cubicBezTo>
                <a:cubicBezTo>
                  <a:pt x="9339" y="21148"/>
                  <a:pt x="10558" y="20264"/>
                  <a:pt x="11851" y="18751"/>
                </a:cubicBezTo>
                <a:cubicBezTo>
                  <a:pt x="12080" y="18483"/>
                  <a:pt x="12347" y="18155"/>
                  <a:pt x="12445" y="18022"/>
                </a:cubicBezTo>
                <a:cubicBezTo>
                  <a:pt x="12543" y="17890"/>
                  <a:pt x="12762" y="17640"/>
                  <a:pt x="12929" y="17467"/>
                </a:cubicBezTo>
                <a:cubicBezTo>
                  <a:pt x="13401" y="16979"/>
                  <a:pt x="13417" y="16980"/>
                  <a:pt x="14792" y="17432"/>
                </a:cubicBezTo>
                <a:cubicBezTo>
                  <a:pt x="15909" y="17800"/>
                  <a:pt x="16140" y="17854"/>
                  <a:pt x="17121" y="17982"/>
                </a:cubicBezTo>
                <a:cubicBezTo>
                  <a:pt x="18125" y="18113"/>
                  <a:pt x="19177" y="17862"/>
                  <a:pt x="19734" y="17357"/>
                </a:cubicBezTo>
                <a:cubicBezTo>
                  <a:pt x="20013" y="17103"/>
                  <a:pt x="20264" y="16710"/>
                  <a:pt x="20365" y="16370"/>
                </a:cubicBezTo>
                <a:cubicBezTo>
                  <a:pt x="20664" y="15361"/>
                  <a:pt x="20485" y="14123"/>
                  <a:pt x="19790" y="12402"/>
                </a:cubicBezTo>
                <a:cubicBezTo>
                  <a:pt x="19584" y="11889"/>
                  <a:pt x="19453" y="11601"/>
                  <a:pt x="18979" y="10614"/>
                </a:cubicBezTo>
                <a:cubicBezTo>
                  <a:pt x="18757" y="10154"/>
                  <a:pt x="18708" y="9911"/>
                  <a:pt x="18754" y="9524"/>
                </a:cubicBezTo>
                <a:cubicBezTo>
                  <a:pt x="18796" y="9176"/>
                  <a:pt x="18813" y="9125"/>
                  <a:pt x="19003" y="8835"/>
                </a:cubicBezTo>
                <a:cubicBezTo>
                  <a:pt x="19095" y="8695"/>
                  <a:pt x="19265" y="8430"/>
                  <a:pt x="19381" y="8243"/>
                </a:cubicBezTo>
                <a:cubicBezTo>
                  <a:pt x="19496" y="8056"/>
                  <a:pt x="19636" y="7834"/>
                  <a:pt x="19689" y="7750"/>
                </a:cubicBezTo>
                <a:cubicBezTo>
                  <a:pt x="19742" y="7667"/>
                  <a:pt x="19843" y="7501"/>
                  <a:pt x="19914" y="7381"/>
                </a:cubicBezTo>
                <a:cubicBezTo>
                  <a:pt x="19984" y="7261"/>
                  <a:pt x="20093" y="7082"/>
                  <a:pt x="20153" y="6982"/>
                </a:cubicBezTo>
                <a:cubicBezTo>
                  <a:pt x="20213" y="6882"/>
                  <a:pt x="20420" y="6488"/>
                  <a:pt x="20612" y="6108"/>
                </a:cubicBezTo>
                <a:cubicBezTo>
                  <a:pt x="21319" y="4708"/>
                  <a:pt x="21596" y="3468"/>
                  <a:pt x="21411" y="2534"/>
                </a:cubicBezTo>
                <a:cubicBezTo>
                  <a:pt x="21235" y="1644"/>
                  <a:pt x="20794" y="1125"/>
                  <a:pt x="19968" y="841"/>
                </a:cubicBezTo>
                <a:cubicBezTo>
                  <a:pt x="19103" y="544"/>
                  <a:pt x="18231" y="577"/>
                  <a:pt x="17002" y="949"/>
                </a:cubicBezTo>
                <a:cubicBezTo>
                  <a:pt x="16386" y="1136"/>
                  <a:pt x="15860" y="1392"/>
                  <a:pt x="15288" y="1786"/>
                </a:cubicBezTo>
                <a:cubicBezTo>
                  <a:pt x="14942" y="2023"/>
                  <a:pt x="14847" y="2094"/>
                  <a:pt x="14488" y="2376"/>
                </a:cubicBezTo>
                <a:lnTo>
                  <a:pt x="14286" y="2534"/>
                </a:lnTo>
                <a:lnTo>
                  <a:pt x="13955" y="2193"/>
                </a:lnTo>
                <a:cubicBezTo>
                  <a:pt x="13239" y="1450"/>
                  <a:pt x="12521" y="1138"/>
                  <a:pt x="11500" y="1128"/>
                </a:cubicBezTo>
                <a:lnTo>
                  <a:pt x="11017" y="1123"/>
                </a:lnTo>
                <a:lnTo>
                  <a:pt x="10464" y="836"/>
                </a:lnTo>
                <a:cubicBezTo>
                  <a:pt x="9867" y="529"/>
                  <a:pt x="9029" y="227"/>
                  <a:pt x="8379" y="83"/>
                </a:cubicBezTo>
                <a:cubicBezTo>
                  <a:pt x="8074" y="15"/>
                  <a:pt x="7903" y="1"/>
                  <a:pt x="731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089" name="gmmMonteCarlo.png" descr="gmmMonteCarlo.png"/>
          <p:cNvPicPr>
            <a:picLocks noChangeAspect="1"/>
          </p:cNvPicPr>
          <p:nvPr/>
        </p:nvPicPr>
        <p:blipFill>
          <a:blip r:embed="rId9"/>
          <a:srcRect l="11612" t="15467" r="5645" b="2779"/>
          <a:stretch>
            <a:fillRect/>
          </a:stretch>
        </p:blipFill>
        <p:spPr>
          <a:xfrm>
            <a:off x="1028320" y="3256484"/>
            <a:ext cx="1774363" cy="1753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490" extrusionOk="0">
                <a:moveTo>
                  <a:pt x="7599" y="2"/>
                </a:moveTo>
                <a:cubicBezTo>
                  <a:pt x="7454" y="-2"/>
                  <a:pt x="7298" y="1"/>
                  <a:pt x="7122" y="9"/>
                </a:cubicBezTo>
                <a:cubicBezTo>
                  <a:pt x="6631" y="31"/>
                  <a:pt x="6446" y="61"/>
                  <a:pt x="6093" y="179"/>
                </a:cubicBezTo>
                <a:cubicBezTo>
                  <a:pt x="5423" y="404"/>
                  <a:pt x="5261" y="495"/>
                  <a:pt x="4811" y="887"/>
                </a:cubicBezTo>
                <a:cubicBezTo>
                  <a:pt x="4448" y="1204"/>
                  <a:pt x="4379" y="1246"/>
                  <a:pt x="4296" y="1201"/>
                </a:cubicBezTo>
                <a:cubicBezTo>
                  <a:pt x="4113" y="1102"/>
                  <a:pt x="3604" y="953"/>
                  <a:pt x="3128" y="860"/>
                </a:cubicBezTo>
                <a:cubicBezTo>
                  <a:pt x="1407" y="525"/>
                  <a:pt x="248" y="1118"/>
                  <a:pt x="44" y="2444"/>
                </a:cubicBezTo>
                <a:cubicBezTo>
                  <a:pt x="-53" y="3076"/>
                  <a:pt x="7" y="3625"/>
                  <a:pt x="263" y="4482"/>
                </a:cubicBezTo>
                <a:cubicBezTo>
                  <a:pt x="396" y="4926"/>
                  <a:pt x="770" y="5842"/>
                  <a:pt x="897" y="6034"/>
                </a:cubicBezTo>
                <a:cubicBezTo>
                  <a:pt x="941" y="6101"/>
                  <a:pt x="1040" y="6273"/>
                  <a:pt x="1116" y="6418"/>
                </a:cubicBezTo>
                <a:cubicBezTo>
                  <a:pt x="1192" y="6564"/>
                  <a:pt x="1305" y="6760"/>
                  <a:pt x="1367" y="6851"/>
                </a:cubicBezTo>
                <a:cubicBezTo>
                  <a:pt x="1428" y="6943"/>
                  <a:pt x="1492" y="7073"/>
                  <a:pt x="1509" y="7141"/>
                </a:cubicBezTo>
                <a:cubicBezTo>
                  <a:pt x="1526" y="7208"/>
                  <a:pt x="1611" y="7332"/>
                  <a:pt x="1699" y="7416"/>
                </a:cubicBezTo>
                <a:cubicBezTo>
                  <a:pt x="1787" y="7499"/>
                  <a:pt x="1873" y="7636"/>
                  <a:pt x="1889" y="7720"/>
                </a:cubicBezTo>
                <a:cubicBezTo>
                  <a:pt x="1906" y="7804"/>
                  <a:pt x="1970" y="7921"/>
                  <a:pt x="2031" y="7980"/>
                </a:cubicBezTo>
                <a:cubicBezTo>
                  <a:pt x="2093" y="8039"/>
                  <a:pt x="2144" y="8121"/>
                  <a:pt x="2145" y="8162"/>
                </a:cubicBezTo>
                <a:cubicBezTo>
                  <a:pt x="2145" y="8204"/>
                  <a:pt x="2165" y="8256"/>
                  <a:pt x="2188" y="8282"/>
                </a:cubicBezTo>
                <a:cubicBezTo>
                  <a:pt x="2250" y="8350"/>
                  <a:pt x="2296" y="8730"/>
                  <a:pt x="2246" y="8761"/>
                </a:cubicBezTo>
                <a:cubicBezTo>
                  <a:pt x="2222" y="8776"/>
                  <a:pt x="2212" y="8827"/>
                  <a:pt x="2224" y="8875"/>
                </a:cubicBezTo>
                <a:cubicBezTo>
                  <a:pt x="2237" y="8923"/>
                  <a:pt x="2215" y="8992"/>
                  <a:pt x="2174" y="9026"/>
                </a:cubicBezTo>
                <a:cubicBezTo>
                  <a:pt x="2125" y="9066"/>
                  <a:pt x="2109" y="9128"/>
                  <a:pt x="2128" y="9204"/>
                </a:cubicBezTo>
                <a:cubicBezTo>
                  <a:pt x="2144" y="9269"/>
                  <a:pt x="2129" y="9353"/>
                  <a:pt x="2094" y="9396"/>
                </a:cubicBezTo>
                <a:cubicBezTo>
                  <a:pt x="2025" y="9480"/>
                  <a:pt x="1768" y="9957"/>
                  <a:pt x="1615" y="10286"/>
                </a:cubicBezTo>
                <a:cubicBezTo>
                  <a:pt x="1519" y="10492"/>
                  <a:pt x="1468" y="10592"/>
                  <a:pt x="1311" y="10901"/>
                </a:cubicBezTo>
                <a:cubicBezTo>
                  <a:pt x="1034" y="11448"/>
                  <a:pt x="684" y="12563"/>
                  <a:pt x="613" y="13120"/>
                </a:cubicBezTo>
                <a:cubicBezTo>
                  <a:pt x="388" y="14864"/>
                  <a:pt x="1069" y="15916"/>
                  <a:pt x="2598" y="16185"/>
                </a:cubicBezTo>
                <a:cubicBezTo>
                  <a:pt x="2989" y="16253"/>
                  <a:pt x="3688" y="16213"/>
                  <a:pt x="4053" y="16104"/>
                </a:cubicBezTo>
                <a:cubicBezTo>
                  <a:pt x="4189" y="16063"/>
                  <a:pt x="4318" y="16042"/>
                  <a:pt x="4339" y="16056"/>
                </a:cubicBezTo>
                <a:cubicBezTo>
                  <a:pt x="4361" y="16069"/>
                  <a:pt x="4349" y="16217"/>
                  <a:pt x="4313" y="16384"/>
                </a:cubicBezTo>
                <a:cubicBezTo>
                  <a:pt x="4249" y="16679"/>
                  <a:pt x="4227" y="17792"/>
                  <a:pt x="4277" y="18089"/>
                </a:cubicBezTo>
                <a:cubicBezTo>
                  <a:pt x="4516" y="19511"/>
                  <a:pt x="5014" y="20445"/>
                  <a:pt x="5840" y="21018"/>
                </a:cubicBezTo>
                <a:cubicBezTo>
                  <a:pt x="6143" y="21228"/>
                  <a:pt x="6250" y="21276"/>
                  <a:pt x="6669" y="21402"/>
                </a:cubicBezTo>
                <a:cubicBezTo>
                  <a:pt x="7320" y="21598"/>
                  <a:pt x="8156" y="21464"/>
                  <a:pt x="9049" y="21020"/>
                </a:cubicBezTo>
                <a:cubicBezTo>
                  <a:pt x="9648" y="20722"/>
                  <a:pt x="9937" y="20536"/>
                  <a:pt x="10407" y="20137"/>
                </a:cubicBezTo>
                <a:cubicBezTo>
                  <a:pt x="10607" y="19968"/>
                  <a:pt x="10833" y="19790"/>
                  <a:pt x="10908" y="19741"/>
                </a:cubicBezTo>
                <a:cubicBezTo>
                  <a:pt x="10984" y="19692"/>
                  <a:pt x="11046" y="19628"/>
                  <a:pt x="11046" y="19600"/>
                </a:cubicBezTo>
                <a:cubicBezTo>
                  <a:pt x="11046" y="19571"/>
                  <a:pt x="11191" y="19401"/>
                  <a:pt x="11369" y="19223"/>
                </a:cubicBezTo>
                <a:cubicBezTo>
                  <a:pt x="11722" y="18867"/>
                  <a:pt x="12232" y="18257"/>
                  <a:pt x="12322" y="18082"/>
                </a:cubicBezTo>
                <a:cubicBezTo>
                  <a:pt x="12423" y="17885"/>
                  <a:pt x="12743" y="17525"/>
                  <a:pt x="12855" y="17481"/>
                </a:cubicBezTo>
                <a:cubicBezTo>
                  <a:pt x="12915" y="17457"/>
                  <a:pt x="12976" y="17399"/>
                  <a:pt x="12992" y="17352"/>
                </a:cubicBezTo>
                <a:cubicBezTo>
                  <a:pt x="13034" y="17232"/>
                  <a:pt x="13204" y="17050"/>
                  <a:pt x="13274" y="17050"/>
                </a:cubicBezTo>
                <a:cubicBezTo>
                  <a:pt x="13306" y="17050"/>
                  <a:pt x="13344" y="17018"/>
                  <a:pt x="13358" y="16980"/>
                </a:cubicBezTo>
                <a:cubicBezTo>
                  <a:pt x="13399" y="16873"/>
                  <a:pt x="13712" y="16829"/>
                  <a:pt x="13811" y="16917"/>
                </a:cubicBezTo>
                <a:cubicBezTo>
                  <a:pt x="13856" y="16956"/>
                  <a:pt x="13981" y="17027"/>
                  <a:pt x="14086" y="17072"/>
                </a:cubicBezTo>
                <a:cubicBezTo>
                  <a:pt x="14191" y="17118"/>
                  <a:pt x="14315" y="17174"/>
                  <a:pt x="14360" y="17199"/>
                </a:cubicBezTo>
                <a:cubicBezTo>
                  <a:pt x="14406" y="17223"/>
                  <a:pt x="14485" y="17243"/>
                  <a:pt x="14536" y="17243"/>
                </a:cubicBezTo>
                <a:cubicBezTo>
                  <a:pt x="14588" y="17243"/>
                  <a:pt x="14643" y="17265"/>
                  <a:pt x="14659" y="17291"/>
                </a:cubicBezTo>
                <a:cubicBezTo>
                  <a:pt x="14675" y="17318"/>
                  <a:pt x="14738" y="17340"/>
                  <a:pt x="14799" y="17340"/>
                </a:cubicBezTo>
                <a:cubicBezTo>
                  <a:pt x="14860" y="17340"/>
                  <a:pt x="14993" y="17376"/>
                  <a:pt x="15095" y="17420"/>
                </a:cubicBezTo>
                <a:cubicBezTo>
                  <a:pt x="15324" y="17520"/>
                  <a:pt x="15969" y="17705"/>
                  <a:pt x="16478" y="17814"/>
                </a:cubicBezTo>
                <a:cubicBezTo>
                  <a:pt x="16756" y="17874"/>
                  <a:pt x="17089" y="17897"/>
                  <a:pt x="17697" y="17897"/>
                </a:cubicBezTo>
                <a:cubicBezTo>
                  <a:pt x="18486" y="17897"/>
                  <a:pt x="18559" y="17889"/>
                  <a:pt x="18947" y="17761"/>
                </a:cubicBezTo>
                <a:cubicBezTo>
                  <a:pt x="19700" y="17511"/>
                  <a:pt x="20232" y="16974"/>
                  <a:pt x="20457" y="16236"/>
                </a:cubicBezTo>
                <a:cubicBezTo>
                  <a:pt x="20575" y="15851"/>
                  <a:pt x="20573" y="14642"/>
                  <a:pt x="20455" y="14200"/>
                </a:cubicBezTo>
                <a:cubicBezTo>
                  <a:pt x="20205" y="13262"/>
                  <a:pt x="20023" y="12745"/>
                  <a:pt x="19699" y="12037"/>
                </a:cubicBezTo>
                <a:cubicBezTo>
                  <a:pt x="19598" y="11818"/>
                  <a:pt x="19516" y="11620"/>
                  <a:pt x="19516" y="11599"/>
                </a:cubicBezTo>
                <a:cubicBezTo>
                  <a:pt x="19516" y="11579"/>
                  <a:pt x="19464" y="11488"/>
                  <a:pt x="19400" y="11400"/>
                </a:cubicBezTo>
                <a:cubicBezTo>
                  <a:pt x="19335" y="11312"/>
                  <a:pt x="19268" y="11175"/>
                  <a:pt x="19251" y="11096"/>
                </a:cubicBezTo>
                <a:cubicBezTo>
                  <a:pt x="19233" y="11017"/>
                  <a:pt x="19167" y="10874"/>
                  <a:pt x="19104" y="10780"/>
                </a:cubicBezTo>
                <a:cubicBezTo>
                  <a:pt x="19040" y="10686"/>
                  <a:pt x="18990" y="10589"/>
                  <a:pt x="18990" y="10563"/>
                </a:cubicBezTo>
                <a:cubicBezTo>
                  <a:pt x="18990" y="10538"/>
                  <a:pt x="18948" y="10466"/>
                  <a:pt x="18899" y="10403"/>
                </a:cubicBezTo>
                <a:cubicBezTo>
                  <a:pt x="18845" y="10333"/>
                  <a:pt x="18809" y="10205"/>
                  <a:pt x="18807" y="10084"/>
                </a:cubicBezTo>
                <a:cubicBezTo>
                  <a:pt x="18806" y="9973"/>
                  <a:pt x="18791" y="9800"/>
                  <a:pt x="18774" y="9697"/>
                </a:cubicBezTo>
                <a:cubicBezTo>
                  <a:pt x="18735" y="9466"/>
                  <a:pt x="18864" y="9006"/>
                  <a:pt x="19017" y="8836"/>
                </a:cubicBezTo>
                <a:cubicBezTo>
                  <a:pt x="19077" y="8770"/>
                  <a:pt x="19141" y="8653"/>
                  <a:pt x="19159" y="8578"/>
                </a:cubicBezTo>
                <a:cubicBezTo>
                  <a:pt x="19177" y="8504"/>
                  <a:pt x="19241" y="8411"/>
                  <a:pt x="19301" y="8372"/>
                </a:cubicBezTo>
                <a:cubicBezTo>
                  <a:pt x="19361" y="8332"/>
                  <a:pt x="19424" y="8251"/>
                  <a:pt x="19438" y="8192"/>
                </a:cubicBezTo>
                <a:cubicBezTo>
                  <a:pt x="19453" y="8133"/>
                  <a:pt x="19537" y="7998"/>
                  <a:pt x="19626" y="7892"/>
                </a:cubicBezTo>
                <a:cubicBezTo>
                  <a:pt x="19716" y="7787"/>
                  <a:pt x="19850" y="7581"/>
                  <a:pt x="19923" y="7435"/>
                </a:cubicBezTo>
                <a:cubicBezTo>
                  <a:pt x="19996" y="7289"/>
                  <a:pt x="20101" y="7113"/>
                  <a:pt x="20156" y="7046"/>
                </a:cubicBezTo>
                <a:cubicBezTo>
                  <a:pt x="20212" y="6979"/>
                  <a:pt x="20310" y="6816"/>
                  <a:pt x="20373" y="6684"/>
                </a:cubicBezTo>
                <a:cubicBezTo>
                  <a:pt x="20519" y="6376"/>
                  <a:pt x="20585" y="6239"/>
                  <a:pt x="20816" y="5779"/>
                </a:cubicBezTo>
                <a:cubicBezTo>
                  <a:pt x="21026" y="5361"/>
                  <a:pt x="21301" y="4591"/>
                  <a:pt x="21414" y="4103"/>
                </a:cubicBezTo>
                <a:cubicBezTo>
                  <a:pt x="21505" y="3709"/>
                  <a:pt x="21547" y="3344"/>
                  <a:pt x="21539" y="3008"/>
                </a:cubicBezTo>
                <a:cubicBezTo>
                  <a:pt x="21515" y="2001"/>
                  <a:pt x="21051" y="1270"/>
                  <a:pt x="20183" y="909"/>
                </a:cubicBezTo>
                <a:cubicBezTo>
                  <a:pt x="19766" y="736"/>
                  <a:pt x="19393" y="671"/>
                  <a:pt x="18822" y="671"/>
                </a:cubicBezTo>
                <a:cubicBezTo>
                  <a:pt x="17617" y="670"/>
                  <a:pt x="16121" y="1185"/>
                  <a:pt x="15191" y="1923"/>
                </a:cubicBezTo>
                <a:cubicBezTo>
                  <a:pt x="15090" y="2004"/>
                  <a:pt x="14983" y="2072"/>
                  <a:pt x="14953" y="2072"/>
                </a:cubicBezTo>
                <a:cubicBezTo>
                  <a:pt x="14923" y="2072"/>
                  <a:pt x="14769" y="2193"/>
                  <a:pt x="14611" y="2342"/>
                </a:cubicBezTo>
                <a:lnTo>
                  <a:pt x="14324" y="2612"/>
                </a:lnTo>
                <a:lnTo>
                  <a:pt x="14230" y="2476"/>
                </a:lnTo>
                <a:cubicBezTo>
                  <a:pt x="14021" y="2169"/>
                  <a:pt x="13488" y="1704"/>
                  <a:pt x="13144" y="1527"/>
                </a:cubicBezTo>
                <a:cubicBezTo>
                  <a:pt x="12604" y="1249"/>
                  <a:pt x="12210" y="1152"/>
                  <a:pt x="11614" y="1152"/>
                </a:cubicBezTo>
                <a:cubicBezTo>
                  <a:pt x="11142" y="1152"/>
                  <a:pt x="11080" y="1142"/>
                  <a:pt x="10776" y="999"/>
                </a:cubicBezTo>
                <a:cubicBezTo>
                  <a:pt x="10595" y="914"/>
                  <a:pt x="10350" y="787"/>
                  <a:pt x="10231" y="717"/>
                </a:cubicBezTo>
                <a:cubicBezTo>
                  <a:pt x="9991" y="575"/>
                  <a:pt x="9794" y="503"/>
                  <a:pt x="8967" y="257"/>
                </a:cubicBezTo>
                <a:cubicBezTo>
                  <a:pt x="8379" y="82"/>
                  <a:pt x="8033" y="13"/>
                  <a:pt x="7599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90" name="Quantile interpolation…"/>
          <p:cNvSpPr txBox="1"/>
          <p:nvPr/>
        </p:nvSpPr>
        <p:spPr>
          <a:xfrm>
            <a:off x="3494576" y="4924388"/>
            <a:ext cx="2500685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Quantile interpolation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(two quantiles)</a:t>
            </a:r>
          </a:p>
        </p:txBody>
      </p:sp>
      <p:sp>
        <p:nvSpPr>
          <p:cNvPr id="1091" name="Quantile interpolation…"/>
          <p:cNvSpPr txBox="1"/>
          <p:nvPr/>
        </p:nvSpPr>
        <p:spPr>
          <a:xfrm>
            <a:off x="6485701" y="4924388"/>
            <a:ext cx="2500685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Quantile interpolation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(four quantiles)</a:t>
            </a:r>
          </a:p>
        </p:txBody>
      </p:sp>
      <p:sp>
        <p:nvSpPr>
          <p:cNvPr id="1092" name="Quantile interpolation…"/>
          <p:cNvSpPr txBox="1"/>
          <p:nvPr/>
        </p:nvSpPr>
        <p:spPr>
          <a:xfrm>
            <a:off x="9348761" y="4924388"/>
            <a:ext cx="2500685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Quantile interpolation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(eight quantiles)</a:t>
            </a:r>
          </a:p>
        </p:txBody>
      </p:sp>
      <p:sp>
        <p:nvSpPr>
          <p:cNvPr id="1095" name="Rectangle"/>
          <p:cNvSpPr/>
          <p:nvPr/>
        </p:nvSpPr>
        <p:spPr>
          <a:xfrm>
            <a:off x="5088166" y="1581828"/>
            <a:ext cx="522199" cy="544108"/>
          </a:xfrm>
          <a:prstGeom prst="rect">
            <a:avLst/>
          </a:prstGeom>
          <a:ln w="50800">
            <a:solidFill>
              <a:srgbClr val="000000"/>
            </a:solidFill>
            <a:prstDash val="sysDot"/>
            <a:miter lim="400000"/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Tangle function (Quantitative Comparisons)">
            <a:extLst>
              <a:ext uri="{FF2B5EF4-FFF2-40B4-BE49-F238E27FC236}">
                <a16:creationId xmlns:a16="http://schemas.microsoft.com/office/drawing/2014/main" id="{FC70D869-C6AB-DD47-BBE4-A967240BC606}"/>
              </a:ext>
            </a:extLst>
          </p:cNvPr>
          <p:cNvSpPr txBox="1">
            <a:spLocks/>
          </p:cNvSpPr>
          <p:nvPr/>
        </p:nvSpPr>
        <p:spPr>
          <a:xfrm>
            <a:off x="96919" y="61972"/>
            <a:ext cx="10795001" cy="1185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</a:rPr>
              <a:t>Tangle Function (Qualitative Comparisons)</a:t>
            </a:r>
          </a:p>
        </p:txBody>
      </p:sp>
    </p:spTree>
    <p:extLst>
      <p:ext uri="{BB962C8B-B14F-4D97-AF65-F5344CB8AC3E}">
        <p14:creationId xmlns:p14="http://schemas.microsoft.com/office/powerpoint/2010/main" val="35774420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High Dimensional Transfer Functions Overview"/>
          <p:cNvSpPr txBox="1">
            <a:spLocks noGrp="1"/>
          </p:cNvSpPr>
          <p:nvPr>
            <p:ph type="title"/>
          </p:nvPr>
        </p:nvSpPr>
        <p:spPr>
          <a:xfrm>
            <a:off x="418148" y="130314"/>
            <a:ext cx="10880329" cy="101550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b="0"/>
            </a:pPr>
            <a:r>
              <a:rPr dirty="0"/>
              <a:t>High Dimensional Transfer Functions</a:t>
            </a:r>
          </a:p>
        </p:txBody>
      </p:sp>
      <p:sp>
        <p:nvSpPr>
          <p:cNvPr id="744" name="Create Transfer Functions (TFs) from user selected samples in spatial domain and error/uncertainty.…"/>
          <p:cNvSpPr txBox="1">
            <a:spLocks noGrp="1"/>
          </p:cNvSpPr>
          <p:nvPr>
            <p:ph type="body" idx="1"/>
          </p:nvPr>
        </p:nvSpPr>
        <p:spPr>
          <a:xfrm>
            <a:off x="274821" y="1145817"/>
            <a:ext cx="8974668" cy="4252326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buClr>
                <a:srgbClr val="6C6C6C"/>
              </a:buClr>
              <a:defRPr b="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</a:defRPr>
            </a:pPr>
            <a:r>
              <a:rPr sz="2400" dirty="0"/>
              <a:t>Create Transfer Functions (TFs) from user selected samples in spatial domain and error/uncertainty.</a:t>
            </a:r>
          </a:p>
          <a:p>
            <a:pPr>
              <a:spcBef>
                <a:spcPts val="500"/>
              </a:spcBef>
              <a:buClr>
                <a:srgbClr val="6C6C6C"/>
              </a:buClr>
              <a:defRPr b="0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</a:defRPr>
            </a:pPr>
            <a:r>
              <a:rPr sz="2400" dirty="0"/>
              <a:t>Multiple linked views.</a:t>
            </a:r>
          </a:p>
        </p:txBody>
      </p:sp>
      <p:pic>
        <p:nvPicPr>
          <p:cNvPr id="745" name="image3.png" descr="image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23" y="2145055"/>
            <a:ext cx="9892811" cy="3722246"/>
          </a:xfrm>
          <a:prstGeom prst="rect">
            <a:avLst/>
          </a:prstGeom>
          <a:effectLst>
            <a:outerShdw blurRad="76200" dir="18900000" rotWithShape="0">
              <a:srgbClr val="000000">
                <a:alpha val="2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5F8DC6-68A7-9C8E-4B16-99D1FEB9C74D}"/>
              </a:ext>
            </a:extLst>
          </p:cNvPr>
          <p:cNvSpPr txBox="1"/>
          <p:nvPr/>
        </p:nvSpPr>
        <p:spPr>
          <a:xfrm>
            <a:off x="2808224" y="5981882"/>
            <a:ext cx="9383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dirty="0">
                <a:effectLst/>
                <a:latin typeface="roboto" panose="020F0502020204030204" pitchFamily="34" charset="0"/>
              </a:rPr>
              <a:t>L. Zhou, C.D. Hansen. </a:t>
            </a:r>
            <a:r>
              <a:rPr lang="en-US" sz="1600" b="1" i="0" u="none" strike="noStrike" dirty="0">
                <a:effectLst/>
                <a:latin typeface="roboto" panose="020F0502020204030204" pitchFamily="34" charset="0"/>
              </a:rPr>
              <a:t>“Transfer Function Design based on User Selected Samples for Intuitive Multivariate Volume Exploration,”</a:t>
            </a:r>
            <a:r>
              <a:rPr lang="en-US" sz="1600" b="0" i="0" u="none" strike="noStrike" dirty="0">
                <a:effectLst/>
                <a:latin typeface="roboto" panose="020F0502020204030204" pitchFamily="34" charset="0"/>
              </a:rPr>
              <a:t> In </a:t>
            </a:r>
            <a:r>
              <a:rPr lang="en-US" sz="1600" b="0" i="1" u="none" strike="noStrike" dirty="0">
                <a:effectLst/>
                <a:latin typeface="roboto" panose="020F0502020204030204" pitchFamily="34" charset="0"/>
              </a:rPr>
              <a:t>Proceedings of the 2013 IEEE Pacific Visualization Symposium (</a:t>
            </a:r>
            <a:r>
              <a:rPr lang="en-US" sz="1600" b="0" i="1" u="none" strike="noStrike" dirty="0" err="1">
                <a:effectLst/>
                <a:latin typeface="roboto" panose="020F0502020204030204" pitchFamily="34" charset="0"/>
              </a:rPr>
              <a:t>PacificVis</a:t>
            </a:r>
            <a:r>
              <a:rPr lang="en-US" sz="1600" b="0" i="1" u="none" strike="noStrike" dirty="0">
                <a:effectLst/>
                <a:latin typeface="roboto" panose="020F0502020204030204" pitchFamily="34" charset="0"/>
              </a:rPr>
              <a:t>)</a:t>
            </a:r>
            <a:r>
              <a:rPr lang="en-US" sz="1600" b="0" i="0" u="none" strike="noStrike" dirty="0">
                <a:effectLst/>
                <a:latin typeface="roboto" panose="020F0502020204030204" pitchFamily="34" charset="0"/>
              </a:rPr>
              <a:t>, pp. 73--80. 2013.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62614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73583E-B4E1-6E48-8C99-1377BE562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7070"/>
            <a:ext cx="12192000" cy="4710715"/>
          </a:xfrm>
          <a:prstGeom prst="rect">
            <a:avLst/>
          </a:prstGeom>
        </p:spPr>
      </p:pic>
      <p:sp>
        <p:nvSpPr>
          <p:cNvPr id="2" name="www.sci.utah.edu…">
            <a:extLst>
              <a:ext uri="{FF2B5EF4-FFF2-40B4-BE49-F238E27FC236}">
                <a16:creationId xmlns:a16="http://schemas.microsoft.com/office/drawing/2014/main" id="{A4FF57B3-E4C2-9351-E7A4-38FFFD4BEE87}"/>
              </a:ext>
            </a:extLst>
          </p:cNvPr>
          <p:cNvSpPr txBox="1">
            <a:spLocks/>
          </p:cNvSpPr>
          <p:nvPr/>
        </p:nvSpPr>
        <p:spPr>
          <a:xfrm>
            <a:off x="1575839" y="5602604"/>
            <a:ext cx="9040321" cy="428343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 sz="6600"/>
            </a:pPr>
            <a:r>
              <a:rPr lang="en-US" sz="3600" dirty="0" err="1"/>
              <a:t>www.sci.utah.edu</a:t>
            </a:r>
            <a:endParaRPr lang="en-US" sz="3600" dirty="0"/>
          </a:p>
          <a:p>
            <a:pPr marL="0" indent="0" algn="ctr">
              <a:buFont typeface="Arial"/>
              <a:buNone/>
              <a:defRPr sz="5400"/>
            </a:pPr>
            <a:r>
              <a:rPr lang="en-US" sz="3600" dirty="0" err="1"/>
              <a:t>crj@sci.utah.edu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4280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34" y="4272761"/>
            <a:ext cx="2637693" cy="2585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502" y="0"/>
            <a:ext cx="2697017" cy="2706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519" y="0"/>
            <a:ext cx="1367481" cy="2280113"/>
          </a:xfrm>
          <a:prstGeom prst="rect">
            <a:avLst/>
          </a:prstGeom>
        </p:spPr>
      </p:pic>
      <p:pic>
        <p:nvPicPr>
          <p:cNvPr id="17" name="Mizbee-Cli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2080416"/>
            <a:ext cx="4044534" cy="2275051"/>
          </a:xfrm>
          <a:prstGeom prst="rect">
            <a:avLst/>
          </a:prstGeom>
        </p:spPr>
      </p:pic>
      <p:pic>
        <p:nvPicPr>
          <p:cNvPr id="8" name="Screen Shot 2017-03-16 at 9.11.29 PM, March 16, 2017.png" descr="Screen Shot 2017-03-16 at 9.11.29 PM, March 16, 2017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20" y="4017523"/>
            <a:ext cx="3966027" cy="1940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3412" y="5737903"/>
            <a:ext cx="5577191" cy="1115438"/>
          </a:xfrm>
          <a:prstGeom prst="rect">
            <a:avLst/>
          </a:prstGeom>
        </p:spPr>
      </p:pic>
      <p:pic>
        <p:nvPicPr>
          <p:cNvPr id="5" name="Picture 4" descr="A christmas tree in a forest&#10;&#10;Description generated with high confidence">
            <a:extLst>
              <a:ext uri="{FF2B5EF4-FFF2-40B4-BE49-F238E27FC236}">
                <a16:creationId xmlns:a16="http://schemas.microsoft.com/office/drawing/2014/main" id="{658EB4A1-67E1-4BD1-AFF0-99DEF9E051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6824" cy="2071991"/>
          </a:xfrm>
          <a:prstGeom prst="rect">
            <a:avLst/>
          </a:prstGeo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11" descr="Bubbles_titl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91" y="5260"/>
            <a:ext cx="2608011" cy="206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mbustion-Valeri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71215" y="2072551"/>
            <a:ext cx="4420929" cy="2320988"/>
          </a:xfrm>
          <a:prstGeom prst="rect">
            <a:avLst/>
          </a:prstGeom>
        </p:spPr>
      </p:pic>
      <p:pic>
        <p:nvPicPr>
          <p:cNvPr id="12" name="fluid_eddy.jpg" descr="fluid_eddy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1975" y="4371281"/>
            <a:ext cx="5095194" cy="1304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20x24_2.tiff" descr="20x24_2.tif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42878" y="4366022"/>
            <a:ext cx="2984062" cy="2486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astrophysics_magnetic_fields_2.png" descr="astrophysics_magnetic_fields_2.png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3654807" y="927"/>
            <a:ext cx="1864684" cy="2071063"/>
          </a:xfrm>
          <a:prstGeom prst="rect">
            <a:avLst/>
          </a:prstGeom>
          <a:ln w="12700">
            <a:miter lim="400000"/>
          </a:ln>
          <a:effectLst>
            <a:outerShdw blurRad="63500" dist="38100" dir="2700000" rotWithShape="0">
              <a:srgbClr val="929292">
                <a:alpha val="39997"/>
              </a:srgbClr>
            </a:outerShdw>
          </a:effectLst>
        </p:spPr>
      </p:pic>
      <p:pic>
        <p:nvPicPr>
          <p:cNvPr id="15" name="spiral-galaxy-color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84059" y="2069944"/>
            <a:ext cx="4102721" cy="23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28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5ACE5F-8F38-164D-A2C6-8E26BC06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264" y="0"/>
            <a:ext cx="4671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2479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9246" y="-46538"/>
            <a:ext cx="11991033" cy="6958327"/>
            <a:chOff x="179246" y="-46538"/>
            <a:chExt cx="11991033" cy="6958327"/>
          </a:xfrm>
        </p:grpSpPr>
        <p:pic>
          <p:nvPicPr>
            <p:cNvPr id="1516" name="Splottrans.jpg" descr="Splottran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9381" y="4589639"/>
              <a:ext cx="2500589" cy="2268363"/>
            </a:xfrm>
            <a:prstGeom prst="rect">
              <a:avLst/>
            </a:prstGeom>
            <a:ln w="12700">
              <a:solidFill>
                <a:srgbClr val="000000"/>
              </a:solidFill>
              <a:miter lim="400000"/>
            </a:ln>
            <a:effectLst>
              <a:outerShdw blurRad="25400" dist="25400" dir="2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517" name="Picture 1" descr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935768" y="2881447"/>
              <a:ext cx="3063245" cy="191741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9" name="9c9ed31bc9.jpg" descr="9c9ed31bc9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3782" y="2228132"/>
              <a:ext cx="3610165" cy="13734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0" name="Jiao_PacVis2013.png" descr="Jiao_PacVis2013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4654" y="942550"/>
              <a:ext cx="2571359" cy="23759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1" name="fluid_eddy.jpg" descr="fluid_eddy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09618" y="3606230"/>
              <a:ext cx="3607140" cy="9235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2" name="rosen_muview.png" descr="rosen_muview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83782" y="4535854"/>
              <a:ext cx="3418705" cy="237593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3" name="ttxhu.pdf" descr="ttxhu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9246" y="3520131"/>
              <a:ext cx="2722177" cy="230514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24" name="Shape 1658"/>
            <p:cNvSpPr txBox="1"/>
            <p:nvPr/>
          </p:nvSpPr>
          <p:spPr>
            <a:xfrm>
              <a:off x="8462872" y="-46538"/>
              <a:ext cx="3707407" cy="4719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/>
            <a:p>
              <a:pPr>
                <a:lnSpc>
                  <a:spcPts val="1500"/>
                </a:lnSpc>
                <a:defRPr sz="1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000" dirty="0">
                  <a:solidFill>
                    <a:schemeClr val="accent1"/>
                  </a:solidFill>
                </a:rPr>
                <a:t>G.P. Bonneau, H.C. Hege, C.R. Johnson, M.M. Oliveira, K. Potter, P. Rheingans, T. Schultz. “</a:t>
              </a:r>
              <a:r>
                <a:rPr sz="1000" dirty="0">
                  <a:solidFill>
                    <a:schemeClr val="accent2"/>
                  </a:solidFill>
                </a:rPr>
                <a:t>Overview and State-of-the-Art of Uncertainty Visualization</a:t>
              </a:r>
              <a:r>
                <a:rPr sz="1000" dirty="0">
                  <a:solidFill>
                    <a:schemeClr val="accent1"/>
                  </a:solidFill>
                </a:rPr>
                <a:t>,” In </a:t>
              </a:r>
              <a:r>
                <a:rPr sz="1000" i="1" dirty="0">
                  <a:solidFill>
                    <a:schemeClr val="accent1"/>
                  </a:solidFill>
                </a:rPr>
                <a:t>Scientific Visualization: Uncertainty, Multifield, Biomedical, and Scalable Visualization</a:t>
              </a:r>
              <a:r>
                <a:rPr sz="1000" dirty="0">
                  <a:solidFill>
                    <a:schemeClr val="accent1"/>
                  </a:solidFill>
                </a:rPr>
                <a:t>, Edited by M. Chen and H. Hagen and C.D. Hansen and C.R. Johnson and A. Kauffman, Springer-Verlag, pp. 3-27. 2014. </a:t>
              </a:r>
            </a:p>
            <a:p>
              <a:pPr>
                <a:lnSpc>
                  <a:spcPts val="1500"/>
                </a:lnSpc>
                <a:defRPr sz="1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000" dirty="0">
                  <a:solidFill>
                    <a:schemeClr val="accent1"/>
                  </a:solidFill>
                </a:rPr>
                <a:t>M.G. Genton, C.R. Johnson, K. Potter, G. Stenchikov, Y. Sun. “</a:t>
              </a:r>
              <a:r>
                <a:rPr sz="1000" dirty="0">
                  <a:solidFill>
                    <a:schemeClr val="accent2"/>
                  </a:solidFill>
                </a:rPr>
                <a:t>Surface boxplots</a:t>
              </a:r>
              <a:r>
                <a:rPr sz="1000" dirty="0">
                  <a:solidFill>
                    <a:schemeClr val="accent1"/>
                  </a:solidFill>
                </a:rPr>
                <a:t>,” In </a:t>
              </a:r>
              <a:r>
                <a:rPr sz="1000" i="1" dirty="0">
                  <a:solidFill>
                    <a:schemeClr val="accent1"/>
                  </a:solidFill>
                </a:rPr>
                <a:t>Stat Journal</a:t>
              </a:r>
              <a:r>
                <a:rPr sz="1000" dirty="0">
                  <a:solidFill>
                    <a:schemeClr val="accent1"/>
                  </a:solidFill>
                </a:rPr>
                <a:t>, Vol. 3, No. 1, pp. 1-11. 2014. </a:t>
              </a:r>
            </a:p>
            <a:p>
              <a:pPr>
                <a:lnSpc>
                  <a:spcPts val="1500"/>
                </a:lnSpc>
                <a:defRPr sz="1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000" dirty="0">
                  <a:solidFill>
                    <a:schemeClr val="accent1"/>
                  </a:solidFill>
                </a:rPr>
                <a:t>K. Potter, P. Rosen, C.R. Johnson. “</a:t>
              </a:r>
              <a:r>
                <a:rPr sz="1000" dirty="0">
                  <a:solidFill>
                    <a:schemeClr val="accent2"/>
                  </a:solidFill>
                </a:rPr>
                <a:t>From Quantification to Visualization: A Taxonomy of Uncertainty Visualization Approaches</a:t>
              </a:r>
              <a:r>
                <a:rPr sz="1000" dirty="0">
                  <a:solidFill>
                    <a:schemeClr val="accent1"/>
                  </a:solidFill>
                </a:rPr>
                <a:t>,” In </a:t>
              </a:r>
              <a:r>
                <a:rPr sz="1000" i="1" dirty="0">
                  <a:solidFill>
                    <a:schemeClr val="accent1"/>
                  </a:solidFill>
                </a:rPr>
                <a:t>Uncertainty Quantification in Scientific Computing</a:t>
              </a:r>
              <a:r>
                <a:rPr sz="1000" dirty="0">
                  <a:solidFill>
                    <a:schemeClr val="accent1"/>
                  </a:solidFill>
                </a:rPr>
                <a:t>, IFIP Series, Vol. 377, Springer, pp. 226-249. 2012. </a:t>
              </a:r>
            </a:p>
            <a:p>
              <a:pPr>
                <a:lnSpc>
                  <a:spcPts val="1500"/>
                </a:lnSpc>
                <a:defRPr sz="1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000" dirty="0">
                  <a:solidFill>
                    <a:schemeClr val="accent1"/>
                  </a:solidFill>
                </a:rPr>
                <a:t>K. Potter, A. Wilson, P.-T. Bremer, D. Williams, C. Doutriaux, V. Pascucci, C.R. Johnson. “</a:t>
              </a:r>
              <a:r>
                <a:rPr sz="1000" dirty="0">
                  <a:solidFill>
                    <a:schemeClr val="accent2"/>
                  </a:solidFill>
                </a:rPr>
                <a:t>Ensemble-Vis: A Framework for the Statistical Visualization of Ensemble Data</a:t>
              </a:r>
              <a:r>
                <a:rPr sz="1000" dirty="0">
                  <a:solidFill>
                    <a:schemeClr val="accent1"/>
                  </a:solidFill>
                </a:rPr>
                <a:t>,” In </a:t>
              </a:r>
              <a:r>
                <a:rPr sz="1000" i="1" dirty="0">
                  <a:solidFill>
                    <a:schemeClr val="accent1"/>
                  </a:solidFill>
                </a:rPr>
                <a:t>Proceedings of the 2009 IEEE International Conference on Data Mining Workshops</a:t>
              </a:r>
              <a:r>
                <a:rPr sz="1000" dirty="0">
                  <a:solidFill>
                    <a:schemeClr val="accent1"/>
                  </a:solidFill>
                </a:rPr>
                <a:t>, pp. 233-240. 2009. </a:t>
              </a:r>
            </a:p>
            <a:p>
              <a:pPr>
                <a:lnSpc>
                  <a:spcPts val="1500"/>
                </a:lnSpc>
                <a:defRPr sz="1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000" dirty="0">
                  <a:solidFill>
                    <a:schemeClr val="accent1"/>
                  </a:solidFill>
                </a:rPr>
                <a:t>C.R. Johnson, A.R. Sanderson. “</a:t>
              </a:r>
              <a:r>
                <a:rPr sz="1000" dirty="0">
                  <a:solidFill>
                    <a:schemeClr val="accent2"/>
                  </a:solidFill>
                </a:rPr>
                <a:t>A Next Step: Visualizing Errors and Uncertainty,” </a:t>
              </a:r>
              <a:r>
                <a:rPr sz="1000" dirty="0">
                  <a:solidFill>
                    <a:schemeClr val="accent1"/>
                  </a:solidFill>
                </a:rPr>
                <a:t>In </a:t>
              </a:r>
              <a:r>
                <a:rPr sz="1000" i="1" dirty="0">
                  <a:solidFill>
                    <a:schemeClr val="accent1"/>
                  </a:solidFill>
                </a:rPr>
                <a:t>IEEE Computer Graphics and Applications</a:t>
              </a:r>
              <a:r>
                <a:rPr sz="1000" dirty="0">
                  <a:solidFill>
                    <a:schemeClr val="accent1"/>
                  </a:solidFill>
                </a:rPr>
                <a:t>, Vol. 23, No. 5, pp. 6-10. September/October, 2003. </a:t>
              </a:r>
            </a:p>
          </p:txBody>
        </p:sp>
      </p:grpSp>
      <p:pic>
        <p:nvPicPr>
          <p:cNvPr id="1518" name="rxn-diffusion.mpg" descr="rxn-diffusion.mpg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85276" y="4544061"/>
            <a:ext cx="3073527" cy="2305145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Title 2"/>
          <p:cNvSpPr>
            <a:spLocks noGrp="1"/>
          </p:cNvSpPr>
          <p:nvPr>
            <p:ph type="title"/>
          </p:nvPr>
        </p:nvSpPr>
        <p:spPr>
          <a:xfrm>
            <a:off x="135474" y="56030"/>
            <a:ext cx="9315319" cy="880496"/>
          </a:xfrm>
        </p:spPr>
        <p:txBody>
          <a:bodyPr>
            <a:normAutofit/>
          </a:bodyPr>
          <a:lstStyle/>
          <a:p>
            <a:r>
              <a:rPr lang="en-US" sz="5400" dirty="0"/>
              <a:t>Uncertainty Visualization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9372" y="1053103"/>
            <a:ext cx="4968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When is the last time you’ve seen an error</a:t>
            </a:r>
          </a:p>
          <a:p>
            <a:r>
              <a:rPr lang="en-US" sz="2000" dirty="0"/>
              <a:t>bar on an </a:t>
            </a:r>
            <a:r>
              <a:rPr lang="en-US" sz="2000" dirty="0" err="1"/>
              <a:t>isosurface</a:t>
            </a:r>
            <a:r>
              <a:rPr lang="en-US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862104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15" fill="hold"/>
                                        <p:tgtEl>
                                          <p:spTgt spid="15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51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Contour Box Plots – Level Sets"/>
          <p:cNvSpPr txBox="1">
            <a:spLocks noGrp="1"/>
          </p:cNvSpPr>
          <p:nvPr>
            <p:ph type="title"/>
          </p:nvPr>
        </p:nvSpPr>
        <p:spPr>
          <a:xfrm>
            <a:off x="212988" y="285269"/>
            <a:ext cx="10769600" cy="571500"/>
          </a:xfrm>
          <a:prstGeom prst="rect">
            <a:avLst/>
          </a:prstGeom>
        </p:spPr>
        <p:txBody>
          <a:bodyPr>
            <a:noAutofit/>
          </a:bodyPr>
          <a:lstStyle>
            <a:lvl1pPr defTabSz="792479">
              <a:defRPr sz="3120"/>
            </a:lvl1pPr>
          </a:lstStyle>
          <a:p>
            <a:pPr>
              <a:defRPr>
                <a:effectLst/>
              </a:defRPr>
            </a:pPr>
            <a:r>
              <a:rPr sz="5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Contour </a:t>
            </a:r>
            <a:r>
              <a:rPr lang="en-US" sz="5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and Surface </a:t>
            </a:r>
            <a:r>
              <a:rPr sz="54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Box Plots</a:t>
            </a:r>
          </a:p>
        </p:txBody>
      </p:sp>
      <p:pic>
        <p:nvPicPr>
          <p:cNvPr id="1527" name="image12.tif" descr="image1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01" y="2737798"/>
            <a:ext cx="6266077" cy="1593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8" name="image13.pdf" descr="image1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430" y="2848926"/>
            <a:ext cx="1495715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9" name="[Whitaker, Mirzargar, Kirby, 2013]"/>
          <p:cNvSpPr/>
          <p:nvPr/>
        </p:nvSpPr>
        <p:spPr>
          <a:xfrm>
            <a:off x="544309" y="4840060"/>
            <a:ext cx="6825574" cy="7078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 defTabSz="609600">
              <a:defRPr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Whitaker, Mirzargar, Kirby, </a:t>
            </a:r>
            <a:r>
              <a:rPr lang="en-US" i="1" dirty="0"/>
              <a:t>IEEE Transactions on Visualization and Computer Graphics</a:t>
            </a:r>
            <a:r>
              <a:rPr lang="en-US" dirty="0"/>
              <a:t>, Vol. 19, No. 12, pp. 2713--2722, </a:t>
            </a:r>
            <a:r>
              <a:rPr dirty="0"/>
              <a:t>2013</a:t>
            </a:r>
            <a:r>
              <a:rPr lang="en-US" dirty="0"/>
              <a:t>.</a:t>
            </a:r>
            <a:r>
              <a:rPr dirty="0"/>
              <a:t> </a:t>
            </a:r>
          </a:p>
        </p:txBody>
      </p:sp>
      <p:pic>
        <p:nvPicPr>
          <p:cNvPr id="1530" name="image14.png" descr="image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01" y="1435817"/>
            <a:ext cx="4648200" cy="10477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5840728" y="5704851"/>
            <a:ext cx="63512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474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M.G. </a:t>
            </a:r>
            <a:r>
              <a:rPr lang="en-US" sz="2000" dirty="0" err="1">
                <a:solidFill>
                  <a:srgbClr val="474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Genton</a:t>
            </a:r>
            <a:r>
              <a:rPr lang="en-US" sz="2000" dirty="0">
                <a:solidFill>
                  <a:srgbClr val="474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C.R. Johnson, K. Potter, G. </a:t>
            </a:r>
            <a:r>
              <a:rPr lang="en-US" sz="2000" dirty="0" err="1">
                <a:solidFill>
                  <a:srgbClr val="474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Stenchikov</a:t>
            </a:r>
            <a:r>
              <a:rPr lang="en-US" sz="2000" dirty="0">
                <a:solidFill>
                  <a:srgbClr val="474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Y. Sun. “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Surface boxplots</a:t>
            </a:r>
            <a:r>
              <a:rPr lang="en-US" sz="2000" dirty="0">
                <a:solidFill>
                  <a:srgbClr val="474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,” In </a:t>
            </a:r>
            <a:r>
              <a:rPr lang="en-US" sz="2000" i="1" dirty="0">
                <a:solidFill>
                  <a:srgbClr val="474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 Journal</a:t>
            </a:r>
            <a:r>
              <a:rPr lang="en-US" sz="2000" dirty="0">
                <a:solidFill>
                  <a:srgbClr val="4747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Vol. 3, No. 1, pp. 1-11. 2014. </a:t>
            </a:r>
            <a:endParaRPr lang="en-US" sz="2000" dirty="0">
              <a:solidFill>
                <a:srgbClr val="474747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plottrans.jpg" descr="Splottrans.jpg">
            <a:extLst>
              <a:ext uri="{FF2B5EF4-FFF2-40B4-BE49-F238E27FC236}">
                <a16:creationId xmlns:a16="http://schemas.microsoft.com/office/drawing/2014/main" id="{8C1D94AF-75E5-ED5B-5A56-F928F640E6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753" y="2101485"/>
            <a:ext cx="3159943" cy="2866482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25400" dist="25400" dir="2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9603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0" name="Screen Shot 2018-09-25 at 2.48.01 PM, September 25, 2018.png" descr="Screen Shot 2018-09-25 at 2.48.01 PM, September 25, 2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49" y="6399"/>
            <a:ext cx="7807392" cy="398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1" name="Screen Shot 2018-09-25 at 2.50.47 PM, September 25, 2018.png" descr="Screen Shot 2018-09-25 at 2.50.47 PM, September 25, 20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315667"/>
            <a:ext cx="9144000" cy="35083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88215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4812-AEB8-284B-9524-07477440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41" y="0"/>
            <a:ext cx="11790718" cy="571500"/>
          </a:xfrm>
        </p:spPr>
        <p:txBody>
          <a:bodyPr/>
          <a:lstStyle/>
          <a:p>
            <a:r>
              <a:rPr lang="en-US" b="0" dirty="0"/>
              <a:t>Uncertainty Visualization of the Marching Squares and Marching Cubes Topology Cases - VIS 2021</a:t>
            </a:r>
            <a:br>
              <a:rPr lang="en-US" b="0" dirty="0"/>
            </a:br>
            <a:br>
              <a:rPr lang="en-US" b="0" dirty="0"/>
            </a:br>
            <a:endParaRPr lang="en-US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4C143-9396-0446-B263-DC7112F0A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57040"/>
            <a:ext cx="9560318" cy="570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48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Nonparametric Models of Uncertainty"/>
          <p:cNvSpPr txBox="1">
            <a:spLocks noGrp="1"/>
          </p:cNvSpPr>
          <p:nvPr>
            <p:ph type="title" idx="4294967295"/>
          </p:nvPr>
        </p:nvSpPr>
        <p:spPr>
          <a:xfrm>
            <a:off x="112714" y="125231"/>
            <a:ext cx="10795001" cy="1185334"/>
          </a:xfrm>
          <a:prstGeom prst="rect">
            <a:avLst/>
          </a:prstGeom>
        </p:spPr>
        <p:txBody>
          <a:bodyPr/>
          <a:lstStyle/>
          <a:p>
            <a:r>
              <a:rPr dirty="0"/>
              <a:t>Models of Uncertainty</a:t>
            </a:r>
          </a:p>
        </p:txBody>
      </p:sp>
      <p:sp>
        <p:nvSpPr>
          <p:cNvPr id="429" name="Mean"/>
          <p:cNvSpPr txBox="1"/>
          <p:nvPr/>
        </p:nvSpPr>
        <p:spPr>
          <a:xfrm>
            <a:off x="3159061" y="1801128"/>
            <a:ext cx="697307" cy="397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9531" tIns="59531" rIns="59531" bIns="59531" anchor="ctr">
            <a:spAutoFit/>
          </a:bodyPr>
          <a:lstStyle>
            <a:lvl1pPr algn="ctr" defTabSz="1369218">
              <a:defRPr sz="3600" i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Mean</a:t>
            </a:r>
          </a:p>
        </p:txBody>
      </p:sp>
      <p:pic>
        <p:nvPicPr>
          <p:cNvPr id="430" name="t1.png" descr="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984" y="1893121"/>
            <a:ext cx="3658743" cy="2749575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Ground truth"/>
          <p:cNvSpPr txBox="1"/>
          <p:nvPr/>
        </p:nvSpPr>
        <p:spPr>
          <a:xfrm>
            <a:off x="214300" y="1498541"/>
            <a:ext cx="1825821" cy="95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9531" tIns="59531" rIns="59531" bIns="59531" anchor="ctr">
            <a:spAutoFit/>
          </a:bodyPr>
          <a:lstStyle>
            <a:lvl1pPr algn="ctr" defTabSz="1369218">
              <a:defRPr sz="3600" i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Ground truth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:</a:t>
            </a:r>
          </a:p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Tangle function</a:t>
            </a:r>
          </a:p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mixed with noise</a:t>
            </a:r>
            <a:endParaRPr kumimoji="0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Helvetica Neue"/>
            </a:endParaRPr>
          </a:p>
        </p:txBody>
      </p:sp>
      <p:pic>
        <p:nvPicPr>
          <p:cNvPr id="432" name="Screen Shot 2018-12-07 at 7.52.47 PM.png" descr="Screen Shot 2018-12-07 at 7.52.4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055" y="2366910"/>
            <a:ext cx="1901320" cy="1804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cb_1.png" descr="cb_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488" y="2212320"/>
            <a:ext cx="1142834" cy="1882105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Parametric"/>
          <p:cNvSpPr txBox="1"/>
          <p:nvPr/>
        </p:nvSpPr>
        <p:spPr>
          <a:xfrm>
            <a:off x="5510215" y="1801128"/>
            <a:ext cx="1235915" cy="397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9531" tIns="59531" rIns="59531" bIns="59531" anchor="ctr">
            <a:spAutoFit/>
          </a:bodyPr>
          <a:lstStyle>
            <a:lvl1pPr algn="ctr" defTabSz="1369218">
              <a:defRPr sz="3600" i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Parametric</a:t>
            </a:r>
          </a:p>
        </p:txBody>
      </p:sp>
      <p:grpSp>
        <p:nvGrpSpPr>
          <p:cNvPr id="437" name="Group"/>
          <p:cNvGrpSpPr/>
          <p:nvPr/>
        </p:nvGrpSpPr>
        <p:grpSpPr>
          <a:xfrm>
            <a:off x="5299885" y="3903110"/>
            <a:ext cx="1581921" cy="2379418"/>
            <a:chOff x="0" y="0"/>
            <a:chExt cx="3163841" cy="4758835"/>
          </a:xfrm>
        </p:grpSpPr>
        <p:pic>
          <p:nvPicPr>
            <p:cNvPr id="435" name="parametric.png" descr="parametric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3163842" cy="47588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6" name="Rectangle"/>
            <p:cNvSpPr/>
            <p:nvPr/>
          </p:nvSpPr>
          <p:spPr>
            <a:xfrm>
              <a:off x="778358" y="64645"/>
              <a:ext cx="1381740" cy="152999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38" name="Two values per-voxel…"/>
          <p:cNvSpPr txBox="1"/>
          <p:nvPr/>
        </p:nvSpPr>
        <p:spPr>
          <a:xfrm>
            <a:off x="5668551" y="4085939"/>
            <a:ext cx="1923475" cy="581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9531" tIns="59531" rIns="59531" bIns="59531" anchor="ctr">
            <a:spAutoFit/>
          </a:bodyPr>
          <a:lstStyle/>
          <a:p>
            <a:pPr marL="0" marR="0" lvl="0" indent="0" algn="ctr" defTabSz="6846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i="1"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sz="15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Two values per-voxel</a:t>
            </a:r>
          </a:p>
          <a:p>
            <a:pPr marL="0" marR="0" lvl="0" indent="0" algn="ctr" defTabSz="6846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i="1"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sz="15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(mean and width)</a:t>
            </a:r>
          </a:p>
        </p:txBody>
      </p:sp>
      <p:grpSp>
        <p:nvGrpSpPr>
          <p:cNvPr id="441" name="Group"/>
          <p:cNvGrpSpPr/>
          <p:nvPr/>
        </p:nvGrpSpPr>
        <p:grpSpPr>
          <a:xfrm>
            <a:off x="8164643" y="3703480"/>
            <a:ext cx="1569975" cy="2389850"/>
            <a:chOff x="0" y="0"/>
            <a:chExt cx="3139947" cy="4779698"/>
          </a:xfrm>
        </p:grpSpPr>
        <p:pic>
          <p:nvPicPr>
            <p:cNvPr id="439" name="nonparametric.png" descr="nonparametric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3139948" cy="4779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0" name="Rectangle"/>
            <p:cNvSpPr/>
            <p:nvPr/>
          </p:nvSpPr>
          <p:spPr>
            <a:xfrm>
              <a:off x="576282" y="80130"/>
              <a:ext cx="1694650" cy="206688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442" name="n representative samples…"/>
          <p:cNvSpPr txBox="1"/>
          <p:nvPr/>
        </p:nvSpPr>
        <p:spPr>
          <a:xfrm>
            <a:off x="9634365" y="4121713"/>
            <a:ext cx="2405081" cy="812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9531" tIns="59531" rIns="59531" bIns="59531" anchor="ctr">
            <a:spAutoFit/>
          </a:bodyPr>
          <a:lstStyle/>
          <a:p>
            <a:pPr marL="0" marR="0" lvl="0" indent="0" algn="ctr" defTabSz="6846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i="1"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sz="15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n representative samples</a:t>
            </a:r>
          </a:p>
          <a:p>
            <a:pPr marL="0" marR="0" lvl="0" indent="0" algn="ctr" defTabSz="6846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i="1"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sz="15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per-voxel (e.g., min, Q1, median, Q2, max)</a:t>
            </a:r>
          </a:p>
        </p:txBody>
      </p:sp>
      <p:pic>
        <p:nvPicPr>
          <p:cNvPr id="443" name="t5.png" descr="t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385" y="1756654"/>
            <a:ext cx="3781231" cy="2841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t4.pdf" descr="t4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2060" y="1732559"/>
            <a:ext cx="3781230" cy="2841622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Nonparametric"/>
          <p:cNvSpPr txBox="1"/>
          <p:nvPr/>
        </p:nvSpPr>
        <p:spPr>
          <a:xfrm>
            <a:off x="8451198" y="1775540"/>
            <a:ext cx="1633460" cy="397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9531" tIns="59531" rIns="59531" bIns="59531" anchor="ctr">
            <a:spAutoFit/>
          </a:bodyPr>
          <a:lstStyle>
            <a:lvl1pPr algn="ctr" defTabSz="1369218">
              <a:defRPr sz="3600" i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Nonparametric</a:t>
            </a:r>
          </a:p>
        </p:txBody>
      </p:sp>
      <p:sp>
        <p:nvSpPr>
          <p:cNvPr id="446" name="Line"/>
          <p:cNvSpPr/>
          <p:nvPr/>
        </p:nvSpPr>
        <p:spPr>
          <a:xfrm flipV="1">
            <a:off x="2228086" y="1676459"/>
            <a:ext cx="1" cy="4440966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7" name="Line"/>
          <p:cNvSpPr/>
          <p:nvPr/>
        </p:nvSpPr>
        <p:spPr>
          <a:xfrm flipV="1">
            <a:off x="4787343" y="1655947"/>
            <a:ext cx="1" cy="4421504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8" name="Line"/>
          <p:cNvSpPr/>
          <p:nvPr/>
        </p:nvSpPr>
        <p:spPr>
          <a:xfrm flipV="1">
            <a:off x="7784721" y="1708209"/>
            <a:ext cx="1" cy="4377466"/>
          </a:xfrm>
          <a:prstGeom prst="line">
            <a:avLst/>
          </a:prstGeom>
          <a:ln w="12700">
            <a:solidFill>
              <a:srgbClr val="000000"/>
            </a:solidFill>
            <a:prstDash val="sysDot"/>
            <a:miter lim="400000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0" name="Probabilistic marching cubes, [P  thkow et al., 2013];…"/>
          <p:cNvSpPr txBox="1"/>
          <p:nvPr/>
        </p:nvSpPr>
        <p:spPr>
          <a:xfrm>
            <a:off x="9755970" y="4961724"/>
            <a:ext cx="2405081" cy="1115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/>
            </a:pPr>
            <a:r>
              <a: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Probabilistic marching cubes, [P  thkow et al., 2013];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/>
            </a:pPr>
            <a:r>
              <a: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Uncertainty-aware marching cubes [Athawale et al., 2015]</a:t>
            </a:r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3130" y="5270020"/>
            <a:ext cx="74459" cy="113878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One value per-voxel"/>
          <p:cNvSpPr txBox="1"/>
          <p:nvPr/>
        </p:nvSpPr>
        <p:spPr>
          <a:xfrm>
            <a:off x="2625218" y="4201355"/>
            <a:ext cx="1841593" cy="351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9531" tIns="59531" rIns="59531" bIns="59531" anchor="ctr">
            <a:spAutoFit/>
          </a:bodyPr>
          <a:lstStyle>
            <a:lvl1pPr algn="ctr" defTabSz="1369218">
              <a:defRPr sz="3000" i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One value per-voxel</a:t>
            </a:r>
          </a:p>
        </p:txBody>
      </p:sp>
    </p:spTree>
    <p:extLst>
      <p:ext uri="{BB962C8B-B14F-4D97-AF65-F5344CB8AC3E}">
        <p14:creationId xmlns:p14="http://schemas.microsoft.com/office/powerpoint/2010/main" val="359881540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Line"/>
          <p:cNvSpPr/>
          <p:nvPr/>
        </p:nvSpPr>
        <p:spPr>
          <a:xfrm flipV="1">
            <a:off x="10099931" y="3551140"/>
            <a:ext cx="115821" cy="637671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9" name="Line"/>
          <p:cNvSpPr/>
          <p:nvPr/>
        </p:nvSpPr>
        <p:spPr>
          <a:xfrm flipH="1" flipV="1">
            <a:off x="9807539" y="3562470"/>
            <a:ext cx="186559" cy="625595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4" name="X"/>
          <p:cNvSpPr txBox="1"/>
          <p:nvPr/>
        </p:nvSpPr>
        <p:spPr>
          <a:xfrm>
            <a:off x="6788945" y="3559520"/>
            <a:ext cx="312763" cy="464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9531" tIns="59531" rIns="59531" bIns="59531" anchor="ctr"/>
          <a:lstStyle>
            <a:lvl1pPr algn="ctr" defTabSz="1369218">
              <a:defRPr sz="3200" b="1" i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X</a:t>
            </a:r>
          </a:p>
        </p:txBody>
      </p:sp>
      <p:grpSp>
        <p:nvGrpSpPr>
          <p:cNvPr id="857" name="Group"/>
          <p:cNvGrpSpPr/>
          <p:nvPr/>
        </p:nvGrpSpPr>
        <p:grpSpPr>
          <a:xfrm>
            <a:off x="94998" y="2961228"/>
            <a:ext cx="3137062" cy="1603838"/>
            <a:chOff x="0" y="0"/>
            <a:chExt cx="6274121" cy="3207674"/>
          </a:xfrm>
        </p:grpSpPr>
        <p:grpSp>
          <p:nvGrpSpPr>
            <p:cNvPr id="842" name="Group"/>
            <p:cNvGrpSpPr/>
            <p:nvPr/>
          </p:nvGrpSpPr>
          <p:grpSpPr>
            <a:xfrm>
              <a:off x="1983288" y="181755"/>
              <a:ext cx="3524628" cy="3025920"/>
              <a:chOff x="0" y="0"/>
              <a:chExt cx="3524627" cy="3025918"/>
            </a:xfrm>
          </p:grpSpPr>
          <p:sp>
            <p:nvSpPr>
              <p:cNvPr id="835" name="Line"/>
              <p:cNvSpPr/>
              <p:nvPr/>
            </p:nvSpPr>
            <p:spPr>
              <a:xfrm flipV="1">
                <a:off x="2337015" y="51639"/>
                <a:ext cx="1186005" cy="79275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marL="0" marR="0" lvl="0" indent="0" algn="ctr" defTabSz="6846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grpSp>
            <p:nvGrpSpPr>
              <p:cNvPr id="841" name="Group"/>
              <p:cNvGrpSpPr/>
              <p:nvPr/>
            </p:nvGrpSpPr>
            <p:grpSpPr>
              <a:xfrm>
                <a:off x="0" y="-1"/>
                <a:ext cx="3524628" cy="3025920"/>
                <a:chOff x="0" y="0"/>
                <a:chExt cx="3524627" cy="3025918"/>
              </a:xfrm>
            </p:grpSpPr>
            <p:sp>
              <p:nvSpPr>
                <p:cNvPr id="836" name="Rectangle"/>
                <p:cNvSpPr/>
                <p:nvPr/>
              </p:nvSpPr>
              <p:spPr>
                <a:xfrm>
                  <a:off x="1155834" y="31316"/>
                  <a:ext cx="2368794" cy="2147083"/>
                </a:xfrm>
                <a:prstGeom prst="rect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9531" tIns="59531" rIns="59531" bIns="59531" numCol="1" anchor="ctr">
                  <a:noAutofit/>
                </a:bodyPr>
                <a:lstStyle/>
                <a:p>
                  <a:pPr marL="0" marR="0" lvl="0" indent="0" algn="ctr" defTabSz="68460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sz="2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837" name="Rectangle"/>
                <p:cNvSpPr/>
                <p:nvPr/>
              </p:nvSpPr>
              <p:spPr>
                <a:xfrm>
                  <a:off x="0" y="847584"/>
                  <a:ext cx="2368793" cy="2147083"/>
                </a:xfrm>
                <a:prstGeom prst="rect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9531" tIns="59531" rIns="59531" bIns="59531" numCol="1" anchor="ctr">
                  <a:noAutofit/>
                </a:bodyPr>
                <a:lstStyle/>
                <a:p>
                  <a:pPr marL="0" marR="0" lvl="0" indent="0" algn="ctr" defTabSz="68460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sz="2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838" name="Line"/>
                <p:cNvSpPr/>
                <p:nvPr/>
              </p:nvSpPr>
              <p:spPr>
                <a:xfrm flipV="1">
                  <a:off x="17906" y="-1"/>
                  <a:ext cx="1173269" cy="83148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9531" tIns="59531" rIns="59531" bIns="59531" numCol="1" anchor="ctr">
                  <a:noAutofit/>
                </a:bodyPr>
                <a:lstStyle/>
                <a:p>
                  <a:pPr marL="0" marR="0" lvl="0" indent="0" algn="ctr" defTabSz="68460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sz="2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839" name="Line"/>
                <p:cNvSpPr/>
                <p:nvPr/>
              </p:nvSpPr>
              <p:spPr>
                <a:xfrm flipV="1">
                  <a:off x="11537" y="2168619"/>
                  <a:ext cx="1186006" cy="792750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9531" tIns="59531" rIns="59531" bIns="59531" numCol="1" anchor="ctr">
                  <a:noAutofit/>
                </a:bodyPr>
                <a:lstStyle/>
                <a:p>
                  <a:pPr marL="0" marR="0" lvl="0" indent="0" algn="ctr" defTabSz="68460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sz="2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  <p:sp>
              <p:nvSpPr>
                <p:cNvPr id="840" name="Line"/>
                <p:cNvSpPr/>
                <p:nvPr/>
              </p:nvSpPr>
              <p:spPr>
                <a:xfrm flipV="1">
                  <a:off x="2337015" y="2155710"/>
                  <a:ext cx="1186005" cy="870209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9531" tIns="59531" rIns="59531" bIns="59531" numCol="1" anchor="ctr">
                  <a:noAutofit/>
                </a:bodyPr>
                <a:lstStyle/>
                <a:p>
                  <a:pPr marL="0" marR="0" lvl="0" indent="0" algn="ctr" defTabSz="68460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0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 kumimoji="0" sz="2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 Neue Medium"/>
                    <a:ea typeface="Helvetica Neue Medium"/>
                    <a:cs typeface="Helvetica Neue Medium"/>
                    <a:sym typeface="Helvetica Neue Medium"/>
                  </a:endParaRPr>
                </a:p>
              </p:txBody>
            </p:sp>
          </p:grpSp>
        </p:grpSp>
        <p:sp>
          <p:nvSpPr>
            <p:cNvPr id="843" name="Line"/>
            <p:cNvSpPr/>
            <p:nvPr/>
          </p:nvSpPr>
          <p:spPr>
            <a:xfrm flipV="1">
              <a:off x="3572155" y="1119294"/>
              <a:ext cx="2701967" cy="55111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44" name="Line"/>
            <p:cNvSpPr/>
            <p:nvPr/>
          </p:nvSpPr>
          <p:spPr>
            <a:xfrm flipV="1">
              <a:off x="971399" y="1701193"/>
              <a:ext cx="2438595" cy="49964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60" name="Connection Line"/>
            <p:cNvSpPr/>
            <p:nvPr/>
          </p:nvSpPr>
          <p:spPr>
            <a:xfrm>
              <a:off x="384977" y="1843352"/>
              <a:ext cx="547910" cy="866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43" h="21600" extrusionOk="0">
                  <a:moveTo>
                    <a:pt x="0" y="0"/>
                  </a:moveTo>
                  <a:cubicBezTo>
                    <a:pt x="15714" y="2765"/>
                    <a:pt x="21600" y="9965"/>
                    <a:pt x="17657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46" name="Shape"/>
            <p:cNvSpPr/>
            <p:nvPr/>
          </p:nvSpPr>
          <p:spPr>
            <a:xfrm rot="20520000">
              <a:off x="680942" y="1973213"/>
              <a:ext cx="240459" cy="54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3" h="19678" extrusionOk="0">
                  <a:moveTo>
                    <a:pt x="16786" y="2883"/>
                  </a:moveTo>
                  <a:cubicBezTo>
                    <a:pt x="20631" y="6726"/>
                    <a:pt x="20637" y="12956"/>
                    <a:pt x="16799" y="16797"/>
                  </a:cubicBezTo>
                  <a:cubicBezTo>
                    <a:pt x="12962" y="20639"/>
                    <a:pt x="6734" y="20638"/>
                    <a:pt x="2888" y="16795"/>
                  </a:cubicBezTo>
                  <a:cubicBezTo>
                    <a:pt x="-957" y="12952"/>
                    <a:pt x="-963" y="6722"/>
                    <a:pt x="2875" y="2881"/>
                  </a:cubicBezTo>
                  <a:cubicBezTo>
                    <a:pt x="6712" y="-961"/>
                    <a:pt x="12940" y="-960"/>
                    <a:pt x="16786" y="2883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47" name="Line"/>
            <p:cNvSpPr/>
            <p:nvPr/>
          </p:nvSpPr>
          <p:spPr>
            <a:xfrm flipV="1">
              <a:off x="0" y="1911899"/>
              <a:ext cx="507272" cy="66646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48" name="Line"/>
            <p:cNvSpPr/>
            <p:nvPr/>
          </p:nvSpPr>
          <p:spPr>
            <a:xfrm flipV="1">
              <a:off x="125499" y="2569279"/>
              <a:ext cx="768066" cy="6148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49" name="Oval"/>
            <p:cNvSpPr/>
            <p:nvPr/>
          </p:nvSpPr>
          <p:spPr>
            <a:xfrm>
              <a:off x="3304467" y="1559637"/>
              <a:ext cx="240533" cy="223601"/>
            </a:xfrm>
            <a:prstGeom prst="ellipse">
              <a:avLst/>
            </a:prstGeom>
            <a:solidFill>
              <a:srgbClr val="FF2600"/>
            </a:solidFill>
            <a:ln w="381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856" name="Group"/>
            <p:cNvGrpSpPr/>
            <p:nvPr/>
          </p:nvGrpSpPr>
          <p:grpSpPr>
            <a:xfrm>
              <a:off x="429506" y="0"/>
              <a:ext cx="1515866" cy="902622"/>
              <a:chOff x="0" y="0"/>
              <a:chExt cx="1515864" cy="902621"/>
            </a:xfrm>
          </p:grpSpPr>
          <p:grpSp>
            <p:nvGrpSpPr>
              <p:cNvPr id="853" name="Group"/>
              <p:cNvGrpSpPr/>
              <p:nvPr/>
            </p:nvGrpSpPr>
            <p:grpSpPr>
              <a:xfrm>
                <a:off x="159081" y="80984"/>
                <a:ext cx="780035" cy="782190"/>
                <a:chOff x="0" y="0"/>
                <a:chExt cx="780033" cy="782188"/>
              </a:xfrm>
            </p:grpSpPr>
            <p:sp>
              <p:nvSpPr>
                <p:cNvPr id="961" name="Connection Line"/>
                <p:cNvSpPr/>
                <p:nvPr/>
              </p:nvSpPr>
              <p:spPr>
                <a:xfrm>
                  <a:off x="0" y="417069"/>
                  <a:ext cx="230324" cy="351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8" extrusionOk="0">
                      <a:moveTo>
                        <a:pt x="0" y="19910"/>
                      </a:moveTo>
                      <a:cubicBezTo>
                        <a:pt x="9144" y="21600"/>
                        <a:pt x="16344" y="14963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62" name="Connection Line"/>
                <p:cNvSpPr/>
                <p:nvPr/>
              </p:nvSpPr>
              <p:spPr>
                <a:xfrm>
                  <a:off x="225294" y="-1"/>
                  <a:ext cx="194611" cy="44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90" extrusionOk="0">
                      <a:moveTo>
                        <a:pt x="0" y="16690"/>
                      </a:moveTo>
                      <a:cubicBezTo>
                        <a:pt x="9281" y="-1751"/>
                        <a:pt x="16481" y="-4910"/>
                        <a:pt x="21600" y="7212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63" name="Connection Line"/>
                <p:cNvSpPr/>
                <p:nvPr/>
              </p:nvSpPr>
              <p:spPr>
                <a:xfrm>
                  <a:off x="421518" y="2227"/>
                  <a:ext cx="358516" cy="779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7337" extrusionOk="0">
                      <a:moveTo>
                        <a:pt x="0" y="4124"/>
                      </a:moveTo>
                      <a:cubicBezTo>
                        <a:pt x="14133" y="-4263"/>
                        <a:pt x="21333" y="141"/>
                        <a:pt x="21600" y="17337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54" name="Line"/>
              <p:cNvSpPr/>
              <p:nvPr/>
            </p:nvSpPr>
            <p:spPr>
              <a:xfrm>
                <a:off x="0" y="888495"/>
                <a:ext cx="1515865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marL="0" marR="0" lvl="0" indent="0" algn="ctr" defTabSz="6846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55" name="Line"/>
              <p:cNvSpPr/>
              <p:nvPr/>
            </p:nvSpPr>
            <p:spPr>
              <a:xfrm flipV="1">
                <a:off x="12277" y="0"/>
                <a:ext cx="1" cy="90262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marL="0" marR="0" lvl="0" indent="0" algn="ctr" defTabSz="6846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</p:grpSp>
      <p:grpSp>
        <p:nvGrpSpPr>
          <p:cNvPr id="866" name="Group"/>
          <p:cNvGrpSpPr/>
          <p:nvPr/>
        </p:nvGrpSpPr>
        <p:grpSpPr>
          <a:xfrm>
            <a:off x="1150993" y="2712986"/>
            <a:ext cx="908719" cy="268732"/>
            <a:chOff x="0" y="0"/>
            <a:chExt cx="1817435" cy="537462"/>
          </a:xfrm>
        </p:grpSpPr>
        <p:grpSp>
          <p:nvGrpSpPr>
            <p:cNvPr id="863" name="Group"/>
            <p:cNvGrpSpPr/>
            <p:nvPr/>
          </p:nvGrpSpPr>
          <p:grpSpPr>
            <a:xfrm>
              <a:off x="0" y="-1"/>
              <a:ext cx="1817436" cy="537464"/>
              <a:chOff x="0" y="0"/>
              <a:chExt cx="1817435" cy="537462"/>
            </a:xfrm>
          </p:grpSpPr>
          <p:grpSp>
            <p:nvGrpSpPr>
              <p:cNvPr id="860" name="Group"/>
              <p:cNvGrpSpPr/>
              <p:nvPr/>
            </p:nvGrpSpPr>
            <p:grpSpPr>
              <a:xfrm>
                <a:off x="175847" y="48221"/>
                <a:ext cx="464160" cy="457695"/>
                <a:chOff x="0" y="0"/>
                <a:chExt cx="464158" cy="457693"/>
              </a:xfrm>
            </p:grpSpPr>
            <p:sp>
              <p:nvSpPr>
                <p:cNvPr id="964" name="Connection Line"/>
                <p:cNvSpPr/>
                <p:nvPr/>
              </p:nvSpPr>
              <p:spPr>
                <a:xfrm>
                  <a:off x="0" y="248342"/>
                  <a:ext cx="254598" cy="2093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8" extrusionOk="0">
                      <a:moveTo>
                        <a:pt x="0" y="19910"/>
                      </a:moveTo>
                      <a:cubicBezTo>
                        <a:pt x="9144" y="21600"/>
                        <a:pt x="16344" y="14963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65" name="Connection Line"/>
                <p:cNvSpPr/>
                <p:nvPr/>
              </p:nvSpPr>
              <p:spPr>
                <a:xfrm>
                  <a:off x="249038" y="0"/>
                  <a:ext cx="215121" cy="262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90" extrusionOk="0">
                      <a:moveTo>
                        <a:pt x="0" y="16690"/>
                      </a:moveTo>
                      <a:cubicBezTo>
                        <a:pt x="9281" y="-1751"/>
                        <a:pt x="16481" y="-4910"/>
                        <a:pt x="21600" y="7212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61" name="Line"/>
              <p:cNvSpPr/>
              <p:nvPr/>
            </p:nvSpPr>
            <p:spPr>
              <a:xfrm>
                <a:off x="0" y="529050"/>
                <a:ext cx="1817436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marL="0" marR="0" lvl="0" indent="0" algn="ctr" defTabSz="6846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62" name="Line"/>
              <p:cNvSpPr/>
              <p:nvPr/>
            </p:nvSpPr>
            <p:spPr>
              <a:xfrm flipV="1">
                <a:off x="13571" y="-1"/>
                <a:ext cx="1" cy="537464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marL="0" marR="0" lvl="0" indent="0" algn="ctr" defTabSz="6846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966" name="Connection Line"/>
            <p:cNvSpPr/>
            <p:nvPr/>
          </p:nvSpPr>
          <p:spPr>
            <a:xfrm>
              <a:off x="640714" y="52561"/>
              <a:ext cx="376602" cy="371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7" extrusionOk="0">
                  <a:moveTo>
                    <a:pt x="0" y="5061"/>
                  </a:moveTo>
                  <a:cubicBezTo>
                    <a:pt x="3230" y="21600"/>
                    <a:pt x="10430" y="19913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7" name="Connection Line"/>
            <p:cNvSpPr/>
            <p:nvPr/>
          </p:nvSpPr>
          <p:spPr>
            <a:xfrm>
              <a:off x="1006102" y="47989"/>
              <a:ext cx="498067" cy="46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18297" extrusionOk="0">
                  <a:moveTo>
                    <a:pt x="20644" y="16390"/>
                  </a:moveTo>
                  <a:cubicBezTo>
                    <a:pt x="5889" y="21600"/>
                    <a:pt x="-956" y="16137"/>
                    <a:pt x="108" y="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74" name="Group"/>
          <p:cNvGrpSpPr/>
          <p:nvPr/>
        </p:nvGrpSpPr>
        <p:grpSpPr>
          <a:xfrm>
            <a:off x="2913474" y="2588199"/>
            <a:ext cx="749969" cy="518305"/>
            <a:chOff x="0" y="0"/>
            <a:chExt cx="1499936" cy="1036609"/>
          </a:xfrm>
        </p:grpSpPr>
        <p:grpSp>
          <p:nvGrpSpPr>
            <p:cNvPr id="871" name="Group"/>
            <p:cNvGrpSpPr/>
            <p:nvPr/>
          </p:nvGrpSpPr>
          <p:grpSpPr>
            <a:xfrm>
              <a:off x="157410" y="308644"/>
              <a:ext cx="567491" cy="682662"/>
              <a:chOff x="0" y="0"/>
              <a:chExt cx="567489" cy="682660"/>
            </a:xfrm>
          </p:grpSpPr>
          <p:sp>
            <p:nvSpPr>
              <p:cNvPr id="968" name="Connection Line"/>
              <p:cNvSpPr/>
              <p:nvPr/>
            </p:nvSpPr>
            <p:spPr>
              <a:xfrm>
                <a:off x="0" y="263341"/>
                <a:ext cx="227904" cy="403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68" extrusionOk="0">
                    <a:moveTo>
                      <a:pt x="0" y="19910"/>
                    </a:moveTo>
                    <a:cubicBezTo>
                      <a:pt x="9144" y="21600"/>
                      <a:pt x="16344" y="14963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69" name="Connection Line"/>
              <p:cNvSpPr/>
              <p:nvPr/>
            </p:nvSpPr>
            <p:spPr>
              <a:xfrm>
                <a:off x="331716" y="2875"/>
                <a:ext cx="83777" cy="425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70" name="Connection Line"/>
              <p:cNvSpPr/>
              <p:nvPr/>
            </p:nvSpPr>
            <p:spPr>
              <a:xfrm>
                <a:off x="417088" y="0"/>
                <a:ext cx="150402" cy="6826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71" name="Connection Line"/>
              <p:cNvSpPr/>
              <p:nvPr/>
            </p:nvSpPr>
            <p:spPr>
              <a:xfrm>
                <a:off x="225581" y="306118"/>
                <a:ext cx="121503" cy="268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24" extrusionOk="0">
                    <a:moveTo>
                      <a:pt x="0" y="2396"/>
                    </a:moveTo>
                    <a:cubicBezTo>
                      <a:pt x="4518" y="21600"/>
                      <a:pt x="11718" y="20801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72" name="Line"/>
            <p:cNvSpPr/>
            <p:nvPr/>
          </p:nvSpPr>
          <p:spPr>
            <a:xfrm>
              <a:off x="0" y="1020386"/>
              <a:ext cx="149993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73" name="Line"/>
            <p:cNvSpPr/>
            <p:nvPr/>
          </p:nvSpPr>
          <p:spPr>
            <a:xfrm flipV="1">
              <a:off x="12148" y="-1"/>
              <a:ext cx="1" cy="103661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882" name="Group"/>
          <p:cNvGrpSpPr/>
          <p:nvPr/>
        </p:nvGrpSpPr>
        <p:grpSpPr>
          <a:xfrm>
            <a:off x="620187" y="4584437"/>
            <a:ext cx="908719" cy="360078"/>
            <a:chOff x="0" y="0"/>
            <a:chExt cx="1817435" cy="720154"/>
          </a:xfrm>
        </p:grpSpPr>
        <p:grpSp>
          <p:nvGrpSpPr>
            <p:cNvPr id="880" name="Group"/>
            <p:cNvGrpSpPr/>
            <p:nvPr/>
          </p:nvGrpSpPr>
          <p:grpSpPr>
            <a:xfrm>
              <a:off x="-1" y="0"/>
              <a:ext cx="1817437" cy="720155"/>
              <a:chOff x="0" y="0"/>
              <a:chExt cx="1817435" cy="720154"/>
            </a:xfrm>
          </p:grpSpPr>
          <p:grpSp>
            <p:nvGrpSpPr>
              <p:cNvPr id="877" name="Group"/>
              <p:cNvGrpSpPr/>
              <p:nvPr/>
            </p:nvGrpSpPr>
            <p:grpSpPr>
              <a:xfrm>
                <a:off x="190730" y="91628"/>
                <a:ext cx="935217" cy="597053"/>
                <a:chOff x="0" y="0"/>
                <a:chExt cx="935215" cy="597052"/>
              </a:xfrm>
            </p:grpSpPr>
            <p:sp>
              <p:nvSpPr>
                <p:cNvPr id="972" name="Connection Line"/>
                <p:cNvSpPr/>
                <p:nvPr/>
              </p:nvSpPr>
              <p:spPr>
                <a:xfrm>
                  <a:off x="0" y="305743"/>
                  <a:ext cx="276145" cy="2805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8" extrusionOk="0">
                      <a:moveTo>
                        <a:pt x="0" y="19910"/>
                      </a:moveTo>
                      <a:cubicBezTo>
                        <a:pt x="9144" y="21600"/>
                        <a:pt x="16344" y="14963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73" name="Connection Line"/>
                <p:cNvSpPr/>
                <p:nvPr/>
              </p:nvSpPr>
              <p:spPr>
                <a:xfrm>
                  <a:off x="630312" y="0"/>
                  <a:ext cx="304904" cy="5970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14" h="21600" extrusionOk="0">
                      <a:moveTo>
                        <a:pt x="71" y="0"/>
                      </a:moveTo>
                      <a:cubicBezTo>
                        <a:pt x="-786" y="10309"/>
                        <a:pt x="6128" y="17509"/>
                        <a:pt x="20814" y="2160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78" name="Line"/>
              <p:cNvSpPr/>
              <p:nvPr/>
            </p:nvSpPr>
            <p:spPr>
              <a:xfrm>
                <a:off x="0" y="708884"/>
                <a:ext cx="1817436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marL="0" marR="0" lvl="0" indent="0" algn="ctr" defTabSz="6846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879" name="Line"/>
              <p:cNvSpPr/>
              <p:nvPr/>
            </p:nvSpPr>
            <p:spPr>
              <a:xfrm flipV="1">
                <a:off x="14763" y="0"/>
                <a:ext cx="1" cy="72015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marL="0" marR="0" lvl="0" indent="0" algn="ctr" defTabSz="6846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974" name="Connection Line"/>
            <p:cNvSpPr/>
            <p:nvPr/>
          </p:nvSpPr>
          <p:spPr>
            <a:xfrm>
              <a:off x="440050" y="41303"/>
              <a:ext cx="379905" cy="52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223" extrusionOk="0">
                  <a:moveTo>
                    <a:pt x="0" y="12699"/>
                  </a:moveTo>
                  <a:cubicBezTo>
                    <a:pt x="11052" y="21600"/>
                    <a:pt x="18252" y="17367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886" name="Group"/>
          <p:cNvGrpSpPr/>
          <p:nvPr/>
        </p:nvGrpSpPr>
        <p:grpSpPr>
          <a:xfrm>
            <a:off x="2218065" y="4671677"/>
            <a:ext cx="546165" cy="264585"/>
            <a:chOff x="0" y="0"/>
            <a:chExt cx="1092327" cy="529169"/>
          </a:xfrm>
        </p:grpSpPr>
        <p:sp>
          <p:nvSpPr>
            <p:cNvPr id="975" name="Connection Line"/>
            <p:cNvSpPr/>
            <p:nvPr/>
          </p:nvSpPr>
          <p:spPr>
            <a:xfrm>
              <a:off x="0" y="43592"/>
              <a:ext cx="361693" cy="485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572" extrusionOk="0">
                  <a:moveTo>
                    <a:pt x="0" y="16572"/>
                  </a:moveTo>
                  <a:cubicBezTo>
                    <a:pt x="5014" y="-2213"/>
                    <a:pt x="12214" y="-5028"/>
                    <a:pt x="21600" y="8128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6" name="Connection Line"/>
            <p:cNvSpPr/>
            <p:nvPr/>
          </p:nvSpPr>
          <p:spPr>
            <a:xfrm>
              <a:off x="355007" y="-1"/>
              <a:ext cx="258663" cy="297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690" extrusionOk="0">
                  <a:moveTo>
                    <a:pt x="0" y="16690"/>
                  </a:moveTo>
                  <a:cubicBezTo>
                    <a:pt x="9281" y="-1751"/>
                    <a:pt x="16481" y="-4910"/>
                    <a:pt x="21600" y="7212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7" name="Connection Line"/>
            <p:cNvSpPr/>
            <p:nvPr/>
          </p:nvSpPr>
          <p:spPr>
            <a:xfrm>
              <a:off x="615814" y="126846"/>
              <a:ext cx="476514" cy="401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778" y="11822"/>
                    <a:pt x="9978" y="19022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87" name="Line"/>
          <p:cNvSpPr/>
          <p:nvPr/>
        </p:nvSpPr>
        <p:spPr>
          <a:xfrm>
            <a:off x="2140126" y="4944437"/>
            <a:ext cx="1007391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9531" tIns="59531" rIns="59531" bIns="59531" anchor="ctr"/>
          <a:lstStyle/>
          <a:p>
            <a:pPr marL="0" marR="0" lvl="0" indent="0" algn="ctr" defTabSz="6846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88" name="Line"/>
          <p:cNvSpPr/>
          <p:nvPr/>
        </p:nvSpPr>
        <p:spPr>
          <a:xfrm flipV="1">
            <a:off x="2148285" y="4644322"/>
            <a:ext cx="1" cy="304887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59531" tIns="59531" rIns="59531" bIns="59531" anchor="ctr"/>
          <a:lstStyle/>
          <a:p>
            <a:pPr marL="0" marR="0" lvl="0" indent="0" algn="ctr" defTabSz="6846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895" name="Group"/>
          <p:cNvGrpSpPr/>
          <p:nvPr/>
        </p:nvGrpSpPr>
        <p:grpSpPr>
          <a:xfrm>
            <a:off x="2189802" y="3005832"/>
            <a:ext cx="915418" cy="439453"/>
            <a:chOff x="0" y="0"/>
            <a:chExt cx="1830834" cy="878904"/>
          </a:xfrm>
        </p:grpSpPr>
        <p:grpSp>
          <p:nvGrpSpPr>
            <p:cNvPr id="892" name="Group"/>
            <p:cNvGrpSpPr/>
            <p:nvPr/>
          </p:nvGrpSpPr>
          <p:grpSpPr>
            <a:xfrm>
              <a:off x="192136" y="0"/>
              <a:ext cx="978234" cy="878905"/>
              <a:chOff x="0" y="0"/>
              <a:chExt cx="978233" cy="878904"/>
            </a:xfrm>
          </p:grpSpPr>
          <p:sp>
            <p:nvSpPr>
              <p:cNvPr id="978" name="Connection Line"/>
              <p:cNvSpPr/>
              <p:nvPr/>
            </p:nvSpPr>
            <p:spPr>
              <a:xfrm>
                <a:off x="0" y="587213"/>
                <a:ext cx="278181" cy="2523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68" extrusionOk="0">
                    <a:moveTo>
                      <a:pt x="0" y="19910"/>
                    </a:moveTo>
                    <a:cubicBezTo>
                      <a:pt x="9144" y="21600"/>
                      <a:pt x="16344" y="14963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79" name="Connection Line"/>
              <p:cNvSpPr/>
              <p:nvPr/>
            </p:nvSpPr>
            <p:spPr>
              <a:xfrm>
                <a:off x="272106" y="9929"/>
                <a:ext cx="310600" cy="7507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7489" extrusionOk="0">
                    <a:moveTo>
                      <a:pt x="0" y="13837"/>
                    </a:moveTo>
                    <a:cubicBezTo>
                      <a:pt x="7655" y="21600"/>
                      <a:pt x="14855" y="16988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0" name="Connection Line"/>
              <p:cNvSpPr/>
              <p:nvPr/>
            </p:nvSpPr>
            <p:spPr>
              <a:xfrm>
                <a:off x="578149" y="0"/>
                <a:ext cx="400085" cy="878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175" y="9524"/>
                      <a:pt x="8375" y="16724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893" name="Line"/>
            <p:cNvSpPr/>
            <p:nvPr/>
          </p:nvSpPr>
          <p:spPr>
            <a:xfrm>
              <a:off x="0" y="867414"/>
              <a:ext cx="183083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94" name="Line"/>
            <p:cNvSpPr/>
            <p:nvPr/>
          </p:nvSpPr>
          <p:spPr>
            <a:xfrm flipV="1">
              <a:off x="14828" y="229784"/>
              <a:ext cx="1" cy="64776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902" name="Group"/>
          <p:cNvGrpSpPr/>
          <p:nvPr/>
        </p:nvGrpSpPr>
        <p:grpSpPr>
          <a:xfrm>
            <a:off x="1257823" y="3970502"/>
            <a:ext cx="695060" cy="360078"/>
            <a:chOff x="0" y="0"/>
            <a:chExt cx="1390117" cy="720154"/>
          </a:xfrm>
        </p:grpSpPr>
        <p:grpSp>
          <p:nvGrpSpPr>
            <p:cNvPr id="899" name="Group"/>
            <p:cNvGrpSpPr/>
            <p:nvPr/>
          </p:nvGrpSpPr>
          <p:grpSpPr>
            <a:xfrm>
              <a:off x="145885" y="64613"/>
              <a:ext cx="715327" cy="624068"/>
              <a:chOff x="0" y="0"/>
              <a:chExt cx="715326" cy="624067"/>
            </a:xfrm>
          </p:grpSpPr>
          <p:sp>
            <p:nvSpPr>
              <p:cNvPr id="981" name="Connection Line"/>
              <p:cNvSpPr/>
              <p:nvPr/>
            </p:nvSpPr>
            <p:spPr>
              <a:xfrm>
                <a:off x="0" y="332757"/>
                <a:ext cx="211218" cy="280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168" extrusionOk="0">
                    <a:moveTo>
                      <a:pt x="0" y="19910"/>
                    </a:moveTo>
                    <a:cubicBezTo>
                      <a:pt x="9144" y="21600"/>
                      <a:pt x="16344" y="14963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2" name="Connection Line"/>
              <p:cNvSpPr/>
              <p:nvPr/>
            </p:nvSpPr>
            <p:spPr>
              <a:xfrm>
                <a:off x="206605" y="0"/>
                <a:ext cx="178467" cy="351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690" extrusionOk="0">
                    <a:moveTo>
                      <a:pt x="0" y="16690"/>
                    </a:moveTo>
                    <a:cubicBezTo>
                      <a:pt x="9281" y="-1751"/>
                      <a:pt x="16481" y="-4910"/>
                      <a:pt x="21600" y="7212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3" name="Connection Line"/>
              <p:cNvSpPr/>
              <p:nvPr/>
            </p:nvSpPr>
            <p:spPr>
              <a:xfrm>
                <a:off x="386551" y="149808"/>
                <a:ext cx="328776" cy="47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900" name="Line"/>
            <p:cNvSpPr/>
            <p:nvPr/>
          </p:nvSpPr>
          <p:spPr>
            <a:xfrm>
              <a:off x="0" y="708884"/>
              <a:ext cx="139011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901" name="Line"/>
            <p:cNvSpPr/>
            <p:nvPr/>
          </p:nvSpPr>
          <p:spPr>
            <a:xfrm flipV="1">
              <a:off x="11259" y="0"/>
              <a:ext cx="1" cy="72015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9531" tIns="59531" rIns="59531" bIns="59531" numCol="1" anchor="ctr">
              <a:noAutofit/>
            </a:bodyPr>
            <a:lstStyle/>
            <a:p>
              <a:pPr marL="0" marR="0" lvl="0" indent="0" algn="ctr" defTabSz="6846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kumimoji="0" sz="2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grpSp>
        <p:nvGrpSpPr>
          <p:cNvPr id="911" name="Group"/>
          <p:cNvGrpSpPr/>
          <p:nvPr/>
        </p:nvGrpSpPr>
        <p:grpSpPr>
          <a:xfrm>
            <a:off x="2989142" y="3861976"/>
            <a:ext cx="689590" cy="439453"/>
            <a:chOff x="0" y="0"/>
            <a:chExt cx="1379177" cy="878904"/>
          </a:xfrm>
        </p:grpSpPr>
        <p:grpSp>
          <p:nvGrpSpPr>
            <p:cNvPr id="908" name="Group"/>
            <p:cNvGrpSpPr/>
            <p:nvPr/>
          </p:nvGrpSpPr>
          <p:grpSpPr>
            <a:xfrm>
              <a:off x="0" y="-1"/>
              <a:ext cx="1379178" cy="878906"/>
              <a:chOff x="0" y="0"/>
              <a:chExt cx="1379177" cy="878904"/>
            </a:xfrm>
          </p:grpSpPr>
          <p:grpSp>
            <p:nvGrpSpPr>
              <p:cNvPr id="905" name="Group"/>
              <p:cNvGrpSpPr/>
              <p:nvPr/>
            </p:nvGrpSpPr>
            <p:grpSpPr>
              <a:xfrm>
                <a:off x="110067" y="78856"/>
                <a:ext cx="290531" cy="748462"/>
                <a:chOff x="0" y="0"/>
                <a:chExt cx="290529" cy="748460"/>
              </a:xfrm>
            </p:grpSpPr>
            <p:sp>
              <p:nvSpPr>
                <p:cNvPr id="984" name="Connection Line"/>
                <p:cNvSpPr/>
                <p:nvPr/>
              </p:nvSpPr>
              <p:spPr>
                <a:xfrm>
                  <a:off x="0" y="406110"/>
                  <a:ext cx="159360" cy="342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168" extrusionOk="0">
                      <a:moveTo>
                        <a:pt x="0" y="19910"/>
                      </a:moveTo>
                      <a:cubicBezTo>
                        <a:pt x="9144" y="21600"/>
                        <a:pt x="16344" y="14963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85" name="Connection Line"/>
                <p:cNvSpPr/>
                <p:nvPr/>
              </p:nvSpPr>
              <p:spPr>
                <a:xfrm>
                  <a:off x="155880" y="0"/>
                  <a:ext cx="134650" cy="428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90" extrusionOk="0">
                      <a:moveTo>
                        <a:pt x="0" y="16690"/>
                      </a:moveTo>
                      <a:cubicBezTo>
                        <a:pt x="9281" y="-1751"/>
                        <a:pt x="16481" y="-4910"/>
                        <a:pt x="21600" y="7212"/>
                      </a:cubicBezTo>
                    </a:path>
                  </a:pathLst>
                </a:cu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06" name="Line"/>
              <p:cNvSpPr/>
              <p:nvPr/>
            </p:nvSpPr>
            <p:spPr>
              <a:xfrm>
                <a:off x="0" y="865150"/>
                <a:ext cx="1379178" cy="1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marL="0" marR="0" lvl="0" indent="0" algn="ctr" defTabSz="6846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907" name="Line"/>
              <p:cNvSpPr/>
              <p:nvPr/>
            </p:nvSpPr>
            <p:spPr>
              <a:xfrm flipV="1">
                <a:off x="8494" y="-1"/>
                <a:ext cx="1" cy="878906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9531" tIns="59531" rIns="59531" bIns="59531" numCol="1" anchor="ctr">
                <a:noAutofit/>
              </a:bodyPr>
              <a:lstStyle/>
              <a:p>
                <a:pPr marL="0" marR="0" lvl="0" indent="0" algn="ctr" defTabSz="68460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50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kumimoji="0" sz="2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986" name="Connection Line"/>
            <p:cNvSpPr/>
            <p:nvPr/>
          </p:nvSpPr>
          <p:spPr>
            <a:xfrm>
              <a:off x="401040" y="85953"/>
              <a:ext cx="235727" cy="607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7" extrusionOk="0">
                  <a:moveTo>
                    <a:pt x="0" y="5061"/>
                  </a:moveTo>
                  <a:cubicBezTo>
                    <a:pt x="3230" y="21600"/>
                    <a:pt x="10430" y="19913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7" name="Connection Line"/>
            <p:cNvSpPr/>
            <p:nvPr/>
          </p:nvSpPr>
          <p:spPr>
            <a:xfrm>
              <a:off x="629747" y="78477"/>
              <a:ext cx="311755" cy="76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4" h="18297" extrusionOk="0">
                  <a:moveTo>
                    <a:pt x="20644" y="16390"/>
                  </a:moveTo>
                  <a:cubicBezTo>
                    <a:pt x="5889" y="21600"/>
                    <a:pt x="-956" y="16137"/>
                    <a:pt x="108" y="0"/>
                  </a:cubicBezTo>
                </a:path>
              </a:pathLst>
            </a:cu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923" name="Group"/>
          <p:cNvGrpSpPr/>
          <p:nvPr/>
        </p:nvGrpSpPr>
        <p:grpSpPr>
          <a:xfrm>
            <a:off x="5633688" y="3553572"/>
            <a:ext cx="1397419" cy="419149"/>
            <a:chOff x="0" y="0"/>
            <a:chExt cx="2794837" cy="838297"/>
          </a:xfrm>
        </p:grpSpPr>
        <p:sp>
          <p:nvSpPr>
            <p:cNvPr id="912" name="Line"/>
            <p:cNvSpPr/>
            <p:nvPr/>
          </p:nvSpPr>
          <p:spPr>
            <a:xfrm>
              <a:off x="0" y="838297"/>
              <a:ext cx="279483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3" name="Line"/>
            <p:cNvSpPr/>
            <p:nvPr/>
          </p:nvSpPr>
          <p:spPr>
            <a:xfrm flipV="1">
              <a:off x="-1" y="0"/>
              <a:ext cx="2" cy="83829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22" name="Group"/>
            <p:cNvGrpSpPr/>
            <p:nvPr/>
          </p:nvGrpSpPr>
          <p:grpSpPr>
            <a:xfrm>
              <a:off x="224637" y="111674"/>
              <a:ext cx="2034201" cy="720155"/>
              <a:chOff x="0" y="0"/>
              <a:chExt cx="2034199" cy="720154"/>
            </a:xfrm>
          </p:grpSpPr>
          <p:sp>
            <p:nvSpPr>
              <p:cNvPr id="988" name="Connection Line"/>
              <p:cNvSpPr/>
              <p:nvPr/>
            </p:nvSpPr>
            <p:spPr>
              <a:xfrm>
                <a:off x="481768" y="145352"/>
                <a:ext cx="136528" cy="101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0" extrusionOk="0">
                    <a:moveTo>
                      <a:pt x="0" y="14608"/>
                    </a:moveTo>
                    <a:cubicBezTo>
                      <a:pt x="3671" y="-5390"/>
                      <a:pt x="10871" y="-4856"/>
                      <a:pt x="21600" y="16210"/>
                    </a:cubicBezTo>
                  </a:path>
                </a:pathLst>
              </a:custGeom>
              <a:noFill/>
              <a:ln w="38100" cap="flat">
                <a:solidFill>
                  <a:srgbClr val="FF2600"/>
                </a:solidFill>
                <a:prstDash val="solid"/>
                <a:round/>
              </a:ln>
              <a:effectLst>
                <a:outerShdw blurRad="635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921" name="Group"/>
              <p:cNvGrpSpPr/>
              <p:nvPr/>
            </p:nvGrpSpPr>
            <p:grpSpPr>
              <a:xfrm>
                <a:off x="-1" y="-1"/>
                <a:ext cx="2034201" cy="720156"/>
                <a:chOff x="0" y="0"/>
                <a:chExt cx="2034199" cy="720154"/>
              </a:xfrm>
            </p:grpSpPr>
            <p:sp>
              <p:nvSpPr>
                <p:cNvPr id="989" name="Connection Line"/>
                <p:cNvSpPr/>
                <p:nvPr/>
              </p:nvSpPr>
              <p:spPr>
                <a:xfrm>
                  <a:off x="0" y="179259"/>
                  <a:ext cx="495246" cy="526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57" extrusionOk="0">
                      <a:moveTo>
                        <a:pt x="0" y="21454"/>
                      </a:moveTo>
                      <a:cubicBezTo>
                        <a:pt x="13992" y="21600"/>
                        <a:pt x="21192" y="14449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0" name="Connection Line"/>
                <p:cNvSpPr/>
                <p:nvPr/>
              </p:nvSpPr>
              <p:spPr>
                <a:xfrm>
                  <a:off x="571061" y="12390"/>
                  <a:ext cx="191574" cy="2898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7054" extrusionOk="0">
                      <a:moveTo>
                        <a:pt x="0" y="11852"/>
                      </a:moveTo>
                      <a:cubicBezTo>
                        <a:pt x="6408" y="21600"/>
                        <a:pt x="13608" y="17649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1" name="Connection Line"/>
                <p:cNvSpPr/>
                <p:nvPr/>
              </p:nvSpPr>
              <p:spPr>
                <a:xfrm>
                  <a:off x="737302" y="0"/>
                  <a:ext cx="434453" cy="239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7398" extrusionOk="0">
                      <a:moveTo>
                        <a:pt x="0" y="3928"/>
                      </a:moveTo>
                      <a:cubicBezTo>
                        <a:pt x="6474" y="-4202"/>
                        <a:pt x="13674" y="288"/>
                        <a:pt x="21600" y="17398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2" name="Connection Line"/>
                <p:cNvSpPr/>
                <p:nvPr/>
              </p:nvSpPr>
              <p:spPr>
                <a:xfrm>
                  <a:off x="1171004" y="132908"/>
                  <a:ext cx="219180" cy="1604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58" extrusionOk="0">
                      <a:moveTo>
                        <a:pt x="0" y="9219"/>
                      </a:moveTo>
                      <a:cubicBezTo>
                        <a:pt x="8844" y="21600"/>
                        <a:pt x="16044" y="1852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3" name="Connection Line"/>
                <p:cNvSpPr/>
                <p:nvPr/>
              </p:nvSpPr>
              <p:spPr>
                <a:xfrm>
                  <a:off x="1351049" y="117875"/>
                  <a:ext cx="359008" cy="5067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7810" extrusionOk="0">
                      <a:moveTo>
                        <a:pt x="0" y="2832"/>
                      </a:moveTo>
                      <a:cubicBezTo>
                        <a:pt x="7072" y="-3790"/>
                        <a:pt x="14272" y="1203"/>
                        <a:pt x="21600" y="1781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4" name="Connection Line"/>
                <p:cNvSpPr/>
                <p:nvPr/>
              </p:nvSpPr>
              <p:spPr>
                <a:xfrm>
                  <a:off x="1681892" y="499214"/>
                  <a:ext cx="352308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261" extrusionOk="0">
                      <a:moveTo>
                        <a:pt x="0" y="0"/>
                      </a:moveTo>
                      <a:cubicBezTo>
                        <a:pt x="1385" y="16168"/>
                        <a:pt x="8585" y="21600"/>
                        <a:pt x="21600" y="16295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24" name="Arrow"/>
          <p:cNvSpPr/>
          <p:nvPr/>
        </p:nvSpPr>
        <p:spPr>
          <a:xfrm>
            <a:off x="4212434" y="3649873"/>
            <a:ext cx="887552" cy="283690"/>
          </a:xfrm>
          <a:prstGeom prst="rightArrow">
            <a:avLst>
              <a:gd name="adj1" fmla="val 9515"/>
              <a:gd name="adj2" fmla="val 53130"/>
            </a:avLst>
          </a:pr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5" name="Quantile…"/>
          <p:cNvSpPr txBox="1"/>
          <p:nvPr/>
        </p:nvSpPr>
        <p:spPr>
          <a:xfrm>
            <a:off x="3816236" y="4039784"/>
            <a:ext cx="167994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/>
            </a:pPr>
            <a:r>
              <a:rPr kumimoji="0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Quantile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/>
            </a:pPr>
            <a:r>
              <a:rPr kumimoji="0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interpolation</a:t>
            </a:r>
          </a:p>
        </p:txBody>
      </p:sp>
      <p:sp>
        <p:nvSpPr>
          <p:cNvPr id="926" name="PdfX"/>
          <p:cNvSpPr txBox="1"/>
          <p:nvPr/>
        </p:nvSpPr>
        <p:spPr>
          <a:xfrm>
            <a:off x="5315199" y="3138827"/>
            <a:ext cx="689589" cy="464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9531" tIns="59531" rIns="59531" bIns="59531" anchor="ctr"/>
          <a:lstStyle/>
          <a:p>
            <a:pPr marL="0" marR="0" lvl="0" indent="0" algn="ctr" defTabSz="6846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1">
                <a:latin typeface="+mn-lt"/>
                <a:ea typeface="+mn-ea"/>
                <a:cs typeface="+mn-cs"/>
                <a:sym typeface="Helvetica Neue"/>
              </a:defRPr>
            </a:pPr>
            <a:r>
              <a:rPr kumimoji="0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Pdf</a:t>
            </a:r>
            <a:r>
              <a:rPr kumimoji="0" sz="1600" b="1" i="1" u="none" strike="noStrike" kern="1200" cap="none" spc="0" normalizeH="0" baseline="-5999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X</a:t>
            </a:r>
          </a:p>
        </p:txBody>
      </p:sp>
      <p:sp>
        <p:nvSpPr>
          <p:cNvPr id="927" name="Arrow"/>
          <p:cNvSpPr/>
          <p:nvPr/>
        </p:nvSpPr>
        <p:spPr>
          <a:xfrm>
            <a:off x="7564810" y="3744006"/>
            <a:ext cx="887552" cy="283690"/>
          </a:xfrm>
          <a:prstGeom prst="rightArrow">
            <a:avLst>
              <a:gd name="adj1" fmla="val 9515"/>
              <a:gd name="adj2" fmla="val 53130"/>
            </a:avLst>
          </a:prstGeom>
          <a:solidFill>
            <a:srgbClr val="000000"/>
          </a:solidFill>
          <a:ln w="38100">
            <a:solidFill>
              <a:srgbClr val="000000"/>
            </a:solidFill>
          </a:ln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8" name="Text"/>
          <p:cNvSpPr txBox="1"/>
          <p:nvPr/>
        </p:nvSpPr>
        <p:spPr>
          <a:xfrm>
            <a:off x="7929237" y="4039784"/>
            <a:ext cx="15869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 algn="ctr">
              <a:defRPr sz="4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929" name="Integrate…"/>
          <p:cNvSpPr txBox="1"/>
          <p:nvPr/>
        </p:nvSpPr>
        <p:spPr>
          <a:xfrm>
            <a:off x="7348950" y="4038998"/>
            <a:ext cx="1319272" cy="1492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against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/>
            </a:pPr>
            <a:r>
              <a:rPr kumimoji="0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function </a:t>
            </a:r>
          </a:p>
        </p:txBody>
      </p:sp>
      <p:grpSp>
        <p:nvGrpSpPr>
          <p:cNvPr id="941" name="Group"/>
          <p:cNvGrpSpPr/>
          <p:nvPr/>
        </p:nvGrpSpPr>
        <p:grpSpPr>
          <a:xfrm>
            <a:off x="9432737" y="3115975"/>
            <a:ext cx="1853938" cy="1091286"/>
            <a:chOff x="0" y="0"/>
            <a:chExt cx="3707875" cy="2182570"/>
          </a:xfrm>
        </p:grpSpPr>
        <p:sp>
          <p:nvSpPr>
            <p:cNvPr id="930" name="Line"/>
            <p:cNvSpPr/>
            <p:nvPr/>
          </p:nvSpPr>
          <p:spPr>
            <a:xfrm>
              <a:off x="0" y="2182570"/>
              <a:ext cx="3707876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1" name="Line"/>
            <p:cNvSpPr/>
            <p:nvPr/>
          </p:nvSpPr>
          <p:spPr>
            <a:xfrm flipV="1">
              <a:off x="-1" y="0"/>
              <a:ext cx="2" cy="218257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blurRad="63500" dist="254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38100" tIns="38100" rIns="38100" bIns="38100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940" name="Group"/>
            <p:cNvGrpSpPr/>
            <p:nvPr/>
          </p:nvGrpSpPr>
          <p:grpSpPr>
            <a:xfrm>
              <a:off x="224637" y="1455947"/>
              <a:ext cx="2034201" cy="720156"/>
              <a:chOff x="0" y="0"/>
              <a:chExt cx="2034199" cy="720154"/>
            </a:xfrm>
          </p:grpSpPr>
          <p:sp>
            <p:nvSpPr>
              <p:cNvPr id="995" name="Connection Line"/>
              <p:cNvSpPr/>
              <p:nvPr/>
            </p:nvSpPr>
            <p:spPr>
              <a:xfrm>
                <a:off x="481768" y="145352"/>
                <a:ext cx="136528" cy="101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6210" extrusionOk="0">
                    <a:moveTo>
                      <a:pt x="0" y="14608"/>
                    </a:moveTo>
                    <a:cubicBezTo>
                      <a:pt x="3671" y="-5390"/>
                      <a:pt x="10871" y="-4856"/>
                      <a:pt x="21600" y="16210"/>
                    </a:cubicBezTo>
                  </a:path>
                </a:pathLst>
              </a:custGeom>
              <a:noFill/>
              <a:ln w="38100" cap="flat">
                <a:solidFill>
                  <a:srgbClr val="FF2600"/>
                </a:solidFill>
                <a:prstDash val="solid"/>
                <a:round/>
              </a:ln>
              <a:effectLst>
                <a:outerShdw blurRad="63500" dist="254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939" name="Group"/>
              <p:cNvGrpSpPr/>
              <p:nvPr/>
            </p:nvGrpSpPr>
            <p:grpSpPr>
              <a:xfrm>
                <a:off x="-1" y="0"/>
                <a:ext cx="2034201" cy="720155"/>
                <a:chOff x="0" y="0"/>
                <a:chExt cx="2034199" cy="720154"/>
              </a:xfrm>
            </p:grpSpPr>
            <p:sp>
              <p:nvSpPr>
                <p:cNvPr id="996" name="Connection Line"/>
                <p:cNvSpPr/>
                <p:nvPr/>
              </p:nvSpPr>
              <p:spPr>
                <a:xfrm>
                  <a:off x="0" y="179259"/>
                  <a:ext cx="495246" cy="526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57" extrusionOk="0">
                      <a:moveTo>
                        <a:pt x="0" y="21454"/>
                      </a:moveTo>
                      <a:cubicBezTo>
                        <a:pt x="13992" y="21600"/>
                        <a:pt x="21192" y="14449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7" name="Connection Line"/>
                <p:cNvSpPr/>
                <p:nvPr/>
              </p:nvSpPr>
              <p:spPr>
                <a:xfrm>
                  <a:off x="571061" y="12390"/>
                  <a:ext cx="191574" cy="2898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7054" extrusionOk="0">
                      <a:moveTo>
                        <a:pt x="0" y="11852"/>
                      </a:moveTo>
                      <a:cubicBezTo>
                        <a:pt x="6408" y="21600"/>
                        <a:pt x="13608" y="17649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8" name="Connection Line"/>
                <p:cNvSpPr/>
                <p:nvPr/>
              </p:nvSpPr>
              <p:spPr>
                <a:xfrm>
                  <a:off x="737302" y="-1"/>
                  <a:ext cx="434453" cy="2392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7398" extrusionOk="0">
                      <a:moveTo>
                        <a:pt x="0" y="3928"/>
                      </a:moveTo>
                      <a:cubicBezTo>
                        <a:pt x="6474" y="-4202"/>
                        <a:pt x="13674" y="288"/>
                        <a:pt x="21600" y="17398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99" name="Connection Line"/>
                <p:cNvSpPr/>
                <p:nvPr/>
              </p:nvSpPr>
              <p:spPr>
                <a:xfrm>
                  <a:off x="1171004" y="132908"/>
                  <a:ext cx="219180" cy="1604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58" extrusionOk="0">
                      <a:moveTo>
                        <a:pt x="0" y="9219"/>
                      </a:moveTo>
                      <a:cubicBezTo>
                        <a:pt x="8844" y="21600"/>
                        <a:pt x="16044" y="1852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0" name="Connection Line"/>
                <p:cNvSpPr/>
                <p:nvPr/>
              </p:nvSpPr>
              <p:spPr>
                <a:xfrm>
                  <a:off x="1351049" y="117875"/>
                  <a:ext cx="359008" cy="5067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7810" extrusionOk="0">
                      <a:moveTo>
                        <a:pt x="0" y="2832"/>
                      </a:moveTo>
                      <a:cubicBezTo>
                        <a:pt x="7072" y="-3790"/>
                        <a:pt x="14272" y="1203"/>
                        <a:pt x="21600" y="17810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001" name="Connection Line"/>
                <p:cNvSpPr/>
                <p:nvPr/>
              </p:nvSpPr>
              <p:spPr>
                <a:xfrm>
                  <a:off x="1681892" y="499214"/>
                  <a:ext cx="352308" cy="2209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8261" extrusionOk="0">
                      <a:moveTo>
                        <a:pt x="0" y="0"/>
                      </a:moveTo>
                      <a:cubicBezTo>
                        <a:pt x="1385" y="16168"/>
                        <a:pt x="8585" y="21600"/>
                        <a:pt x="21600" y="16295"/>
                      </a:cubicBezTo>
                    </a:path>
                  </a:pathLst>
                </a:custGeom>
                <a:noFill/>
                <a:ln w="38100" cap="flat">
                  <a:solidFill>
                    <a:srgbClr val="FF2600"/>
                  </a:solidFill>
                  <a:prstDash val="solid"/>
                  <a:round/>
                </a:ln>
                <a:effectLst>
                  <a:outerShdw blurRad="63500" dist="254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42" name="Color/opacity"/>
          <p:cNvSpPr txBox="1"/>
          <p:nvPr/>
        </p:nvSpPr>
        <p:spPr>
          <a:xfrm>
            <a:off x="8743997" y="2706434"/>
            <a:ext cx="1597315" cy="464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9531" tIns="59531" rIns="59531" bIns="59531" anchor="ctr"/>
          <a:lstStyle>
            <a:lvl1pPr algn="ctr" defTabSz="1369218">
              <a:defRPr sz="3200" b="1" i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Color/opacity</a:t>
            </a:r>
          </a:p>
        </p:txBody>
      </p:sp>
      <p:sp>
        <p:nvSpPr>
          <p:cNvPr id="943" name="Intensity(x)"/>
          <p:cNvSpPr txBox="1"/>
          <p:nvPr/>
        </p:nvSpPr>
        <p:spPr>
          <a:xfrm>
            <a:off x="10499687" y="3742864"/>
            <a:ext cx="1597315" cy="464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9531" tIns="59531" rIns="59531" bIns="59531" anchor="ctr"/>
          <a:lstStyle>
            <a:lvl1pPr algn="ctr" defTabSz="1369218">
              <a:defRPr sz="3200" b="1" i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Intensity(x)</a:t>
            </a:r>
          </a:p>
        </p:txBody>
      </p:sp>
      <p:sp>
        <p:nvSpPr>
          <p:cNvPr id="944" name="Line"/>
          <p:cNvSpPr/>
          <p:nvPr/>
        </p:nvSpPr>
        <p:spPr>
          <a:xfrm flipV="1">
            <a:off x="9440220" y="3570314"/>
            <a:ext cx="366624" cy="631074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5" name="Line"/>
          <p:cNvSpPr/>
          <p:nvPr/>
        </p:nvSpPr>
        <p:spPr>
          <a:xfrm>
            <a:off x="10222333" y="3544393"/>
            <a:ext cx="274745" cy="1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6" name="Line"/>
          <p:cNvSpPr/>
          <p:nvPr/>
        </p:nvSpPr>
        <p:spPr>
          <a:xfrm flipH="1" flipV="1">
            <a:off x="10498913" y="3540557"/>
            <a:ext cx="284856" cy="680005"/>
          </a:xfrm>
          <a:prstGeom prst="line">
            <a:avLst/>
          </a:prstGeom>
          <a:ln w="38100">
            <a:solidFill>
              <a:srgbClr val="000000"/>
            </a:solidFill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7" name="Equation"/>
              <p:cNvSpPr txBox="1"/>
              <p:nvPr/>
            </p:nvSpPr>
            <p:spPr>
              <a:xfrm>
                <a:off x="8981752" y="5390752"/>
                <a:ext cx="3278141" cy="29553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4572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𝑇𝐹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))=∫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𝑇𝐹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𝑃𝑑</m:t>
                      </m:r>
                      <m:sSub>
                        <m:sSubPr>
                          <m:ctrlPr>
                            <a:rPr kumimoji="0" sz="18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sz="18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e>
                        <m:sub>
                          <m:r>
                            <a:rPr kumimoji="0" sz="185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𝑋</m:t>
                          </m:r>
                        </m:sub>
                      </m:sSub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  <m:r>
                        <a:rPr kumimoji="0" sz="185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𝑑𝑥</m:t>
                      </m:r>
                    </m:oMath>
                  </m:oMathPara>
                </a14:m>
                <a:endParaRPr kumimoji="0" sz="18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4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1752" y="5390752"/>
                <a:ext cx="3278141" cy="295530"/>
              </a:xfrm>
              <a:prstGeom prst="rect">
                <a:avLst/>
              </a:prstGeom>
              <a:blipFill>
                <a:blip r:embed="rId2"/>
                <a:stretch>
                  <a:fillRect l="-772" t="-4000" r="-772" b="-36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8" name="Line"/>
          <p:cNvSpPr/>
          <p:nvPr/>
        </p:nvSpPr>
        <p:spPr>
          <a:xfrm flipH="1">
            <a:off x="10526526" y="2751252"/>
            <a:ext cx="238843" cy="793142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9" name="Transfer…"/>
          <p:cNvSpPr txBox="1"/>
          <p:nvPr/>
        </p:nvSpPr>
        <p:spPr>
          <a:xfrm>
            <a:off x="10332303" y="2050608"/>
            <a:ext cx="1529265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Transfer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function (TF)</a:t>
            </a:r>
          </a:p>
        </p:txBody>
      </p:sp>
      <p:sp>
        <p:nvSpPr>
          <p:cNvPr id="950" name="X"/>
          <p:cNvSpPr txBox="1"/>
          <p:nvPr/>
        </p:nvSpPr>
        <p:spPr>
          <a:xfrm>
            <a:off x="1729863" y="3726306"/>
            <a:ext cx="312763" cy="464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9531" tIns="59531" rIns="59531" bIns="59531" anchor="ctr"/>
          <a:lstStyle>
            <a:lvl1pPr algn="ctr" defTabSz="1369218">
              <a:defRPr sz="3200" b="1" i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 marL="0" marR="0" lvl="0" indent="0" algn="ctr" defTabSz="13692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Helvetica Neue"/>
              </a:rPr>
              <a:t>X</a:t>
            </a:r>
          </a:p>
        </p:txBody>
      </p:sp>
      <p:sp>
        <p:nvSpPr>
          <p:cNvPr id="952" name="Our pipeline for Volume Rendering With…"/>
          <p:cNvSpPr txBox="1">
            <a:spLocks noGrp="1"/>
          </p:cNvSpPr>
          <p:nvPr>
            <p:ph type="title" idx="4294967295"/>
          </p:nvPr>
        </p:nvSpPr>
        <p:spPr>
          <a:xfrm>
            <a:off x="98683" y="98252"/>
            <a:ext cx="10795001" cy="118533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Volume Rendering With</a:t>
            </a:r>
            <a:r>
              <a:rPr lang="en-US" dirty="0"/>
              <a:t> </a:t>
            </a:r>
            <a:r>
              <a:rPr dirty="0"/>
              <a:t>Nonparametric Statistics</a:t>
            </a:r>
          </a:p>
        </p:txBody>
      </p:sp>
      <p:sp>
        <p:nvSpPr>
          <p:cNvPr id="953" name="Represent probability…"/>
          <p:cNvSpPr txBox="1"/>
          <p:nvPr/>
        </p:nvSpPr>
        <p:spPr>
          <a:xfrm>
            <a:off x="3379710" y="1913638"/>
            <a:ext cx="354584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/>
            </a:pPr>
            <a:r>
              <a:rPr kumimoji="0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Represent probability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600"/>
            </a:pPr>
            <a:r>
              <a:rPr kumimoji="0" sz="2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distribution using quantiles</a:t>
            </a:r>
          </a:p>
        </p:txBody>
      </p:sp>
      <p:sp>
        <p:nvSpPr>
          <p:cNvPr id="954" name="Line"/>
          <p:cNvSpPr/>
          <p:nvPr/>
        </p:nvSpPr>
        <p:spPr>
          <a:xfrm flipH="1">
            <a:off x="3297196" y="2715365"/>
            <a:ext cx="544033" cy="152334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5" name="Expected fragment color…"/>
          <p:cNvSpPr txBox="1"/>
          <p:nvPr/>
        </p:nvSpPr>
        <p:spPr>
          <a:xfrm>
            <a:off x="9035139" y="4593679"/>
            <a:ext cx="2923877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Expected fragment color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computation:</a:t>
            </a:r>
          </a:p>
        </p:txBody>
      </p:sp>
      <p:sp>
        <p:nvSpPr>
          <p:cNvPr id="956" name="A single grid cell"/>
          <p:cNvSpPr txBox="1"/>
          <p:nvPr/>
        </p:nvSpPr>
        <p:spPr>
          <a:xfrm>
            <a:off x="797095" y="5308043"/>
            <a:ext cx="1744132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3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single grid cell</a:t>
            </a:r>
          </a:p>
        </p:txBody>
      </p:sp>
      <p:sp>
        <p:nvSpPr>
          <p:cNvPr id="957" name="Line"/>
          <p:cNvSpPr/>
          <p:nvPr/>
        </p:nvSpPr>
        <p:spPr>
          <a:xfrm flipV="1">
            <a:off x="1761855" y="4530368"/>
            <a:ext cx="1" cy="78740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8" name="Line"/>
          <p:cNvSpPr/>
          <p:nvPr/>
        </p:nvSpPr>
        <p:spPr>
          <a:xfrm>
            <a:off x="2490440" y="2693104"/>
            <a:ext cx="361566" cy="361565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</p:spPr>
        <p:txBody>
          <a:bodyPr lIns="38100" tIns="38100" rIns="38100" bIns="381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9" name="Grid vertex"/>
          <p:cNvSpPr txBox="1"/>
          <p:nvPr/>
        </p:nvSpPr>
        <p:spPr>
          <a:xfrm>
            <a:off x="1579534" y="2238949"/>
            <a:ext cx="1205458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36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Grid vertex</a:t>
            </a:r>
          </a:p>
        </p:txBody>
      </p:sp>
    </p:spTree>
    <p:extLst>
      <p:ext uri="{BB962C8B-B14F-4D97-AF65-F5344CB8AC3E}">
        <p14:creationId xmlns:p14="http://schemas.microsoft.com/office/powerpoint/2010/main" val="174759600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22588</TotalTime>
  <Words>691</Words>
  <Application>Microsoft Macintosh PowerPoint</Application>
  <PresentationFormat>Widescreen</PresentationFormat>
  <Paragraphs>74</Paragraphs>
  <Slides>12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Cambria Math</vt:lpstr>
      <vt:lpstr>Helvetica</vt:lpstr>
      <vt:lpstr>Helvetica Neue Medium</vt:lpstr>
      <vt:lpstr>roboto</vt:lpstr>
      <vt:lpstr>Office Theme</vt:lpstr>
      <vt:lpstr>3_Office Theme</vt:lpstr>
      <vt:lpstr>Extending Visualization Algorithms to Include Uncertainty</vt:lpstr>
      <vt:lpstr>PowerPoint Presentation</vt:lpstr>
      <vt:lpstr>PowerPoint Presentation</vt:lpstr>
      <vt:lpstr>Uncertainty Visualization</vt:lpstr>
      <vt:lpstr>Contour and Surface Box Plots</vt:lpstr>
      <vt:lpstr>PowerPoint Presentation</vt:lpstr>
      <vt:lpstr>Uncertainty Visualization of the Marching Squares and Marching Cubes Topology Cases - VIS 2021  </vt:lpstr>
      <vt:lpstr>Models of Uncertainty</vt:lpstr>
      <vt:lpstr>Volume Rendering With Nonparametric Statistics</vt:lpstr>
      <vt:lpstr>PowerPoint Presentation</vt:lpstr>
      <vt:lpstr>High Dimensional Transfer Functions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Johnson</dc:creator>
  <cp:lastModifiedBy>Chris Johnson (crj@sci.utah.edu)</cp:lastModifiedBy>
  <cp:revision>152</cp:revision>
  <dcterms:created xsi:type="dcterms:W3CDTF">2018-10-28T21:49:36Z</dcterms:created>
  <dcterms:modified xsi:type="dcterms:W3CDTF">2022-08-14T21:57:01Z</dcterms:modified>
</cp:coreProperties>
</file>