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0"/>
  </p:notesMasterIdLst>
  <p:sldIdLst>
    <p:sldId id="267" r:id="rId2"/>
    <p:sldId id="256" r:id="rId3"/>
    <p:sldId id="257" r:id="rId4"/>
    <p:sldId id="258" r:id="rId5"/>
    <p:sldId id="259" r:id="rId6"/>
    <p:sldId id="272" r:id="rId7"/>
    <p:sldId id="260" r:id="rId8"/>
    <p:sldId id="261" r:id="rId9"/>
    <p:sldId id="262" r:id="rId10"/>
    <p:sldId id="263" r:id="rId11"/>
    <p:sldId id="264" r:id="rId12"/>
    <p:sldId id="266" r:id="rId13"/>
    <p:sldId id="268" r:id="rId14"/>
    <p:sldId id="269" r:id="rId15"/>
    <p:sldId id="270" r:id="rId16"/>
    <p:sldId id="271" r:id="rId17"/>
    <p:sldId id="265"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sorterViewPr>
    <p:cViewPr>
      <p:scale>
        <a:sx n="175" d="100"/>
        <a:sy n="1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4b2da716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4b2da716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streamlines uncertainty and variability is inspired by the "curved boxplot" and "streamline variability plot" by </a:t>
            </a:r>
            <a:r>
              <a:rPr lang="en-US" dirty="0" err="1">
                <a:cs typeface="Calibri"/>
              </a:rPr>
              <a:t>Mirzargar</a:t>
            </a:r>
            <a:r>
              <a:rPr lang="en-US" dirty="0">
                <a:cs typeface="Calibri"/>
              </a:rPr>
              <a:t> et al., and Ferstl et al. (see last slide for references)</a:t>
            </a:r>
          </a:p>
        </p:txBody>
      </p:sp>
      <p:sp>
        <p:nvSpPr>
          <p:cNvPr id="4" name="Slide Number Placeholder 3"/>
          <p:cNvSpPr>
            <a:spLocks noGrp="1"/>
          </p:cNvSpPr>
          <p:nvPr>
            <p:ph type="sldNum" sz="quarter" idx="5"/>
          </p:nvPr>
        </p:nvSpPr>
        <p:spPr/>
        <p:txBody>
          <a:bodyPr/>
          <a:lstStyle/>
          <a:p>
            <a:fld id="{EFE29CD1-F6A1-400C-A9A8-ECC54E685014}" type="slidenum">
              <a:t>13</a:t>
            </a:fld>
            <a:endParaRPr lang="en-US"/>
          </a:p>
        </p:txBody>
      </p:sp>
    </p:spTree>
    <p:extLst>
      <p:ext uri="{BB962C8B-B14F-4D97-AF65-F5344CB8AC3E}">
        <p14:creationId xmlns:p14="http://schemas.microsoft.com/office/powerpoint/2010/main" val="70093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4b2da716a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4b2da716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24b2da71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4b2da71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24b2da716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24b2da716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24b2da716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24b2da716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24b2da716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24b2da716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24b2da716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24b2da716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4b2da716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24b2da716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24b2da716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24b2da716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xfrm>
            <a:off x="6553200" y="4683919"/>
            <a:ext cx="2133600" cy="357188"/>
          </a:xfrm>
          <a:prstGeom prst="rect">
            <a:avLst/>
          </a:prstGeom>
          <a:ln/>
        </p:spPr>
        <p:txBody>
          <a:bodyPr/>
          <a:lstStyle>
            <a:lvl1pPr>
              <a:defRPr/>
            </a:lvl1pPr>
          </a:lstStyle>
          <a:p>
            <a:pPr>
              <a:defRPr/>
            </a:pPr>
            <a:fld id="{10543986-38D6-BA4F-83C4-E66621A5E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06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6553200" y="4683919"/>
            <a:ext cx="2133600" cy="357188"/>
          </a:xfrm>
          <a:prstGeom prst="rect">
            <a:avLst/>
          </a:prstGeom>
          <a:ln/>
        </p:spPr>
        <p:txBody>
          <a:bodyPr/>
          <a:lstStyle>
            <a:lvl1pPr>
              <a:defRPr/>
            </a:lvl1pPr>
          </a:lstStyle>
          <a:p>
            <a:pPr>
              <a:defRPr/>
            </a:pPr>
            <a:fld id="{0B83E32D-6283-4749-97E0-086351A30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37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086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4086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6553200" y="4683919"/>
            <a:ext cx="2133600" cy="357188"/>
          </a:xfrm>
          <a:prstGeom prst="rect">
            <a:avLst/>
          </a:prstGeom>
          <a:ln/>
        </p:spPr>
        <p:txBody>
          <a:bodyPr/>
          <a:lstStyle>
            <a:lvl1pPr>
              <a:defRPr/>
            </a:lvl1pPr>
          </a:lstStyle>
          <a:p>
            <a:pPr>
              <a:defRPr/>
            </a:pPr>
            <a:fld id="{FE37C965-80C7-AF4E-8197-AB8A854B15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73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549278" y="651272"/>
            <a:ext cx="8137525" cy="0"/>
          </a:xfrm>
          <a:prstGeom prst="line">
            <a:avLst/>
          </a:prstGeom>
          <a:noFill/>
          <a:ln w="19050">
            <a:solidFill>
              <a:srgbClr val="006600"/>
            </a:solidFill>
            <a:round/>
            <a:headEnd/>
            <a:tailEnd/>
          </a:ln>
          <a:effectLst/>
        </p:spPr>
        <p:txBody>
          <a:bodyPr lIns="68476" tIns="34240" rIns="68476" bIns="34240"/>
          <a:lstStyle/>
          <a:p>
            <a:pPr eaLnBrk="0" hangingPunct="0">
              <a:defRPr/>
            </a:pPr>
            <a:endParaRPr lang="en-US" sz="1050">
              <a:latin typeface="Myriad Pro" pitchFamily="34" charset="0"/>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Rectangle 6"/>
          <p:cNvSpPr>
            <a:spLocks noGrp="1" noChangeArrowheads="1"/>
          </p:cNvSpPr>
          <p:nvPr>
            <p:ph type="sldNum" sz="quarter" idx="10"/>
          </p:nvPr>
        </p:nvSpPr>
        <p:spPr>
          <a:xfrm>
            <a:off x="6553200" y="4683919"/>
            <a:ext cx="2133600" cy="357188"/>
          </a:xfrm>
          <a:prstGeom prst="rect">
            <a:avLst/>
          </a:prstGeom>
        </p:spPr>
        <p:txBody>
          <a:bodyPr/>
          <a:lstStyle>
            <a:lvl1pPr>
              <a:defRPr/>
            </a:lvl1pPr>
          </a:lstStyle>
          <a:p>
            <a:pPr>
              <a:defRPr/>
            </a:pPr>
            <a:fld id="{E5CEF3CA-A502-413D-9FE5-CA4AF32CE7DE}" type="slidenum">
              <a:rPr lang="en-US"/>
              <a:pPr>
                <a:defRPr/>
              </a:pPr>
              <a:t>‹#›</a:t>
            </a:fld>
            <a:endParaRPr lang="en-US"/>
          </a:p>
        </p:txBody>
      </p:sp>
    </p:spTree>
    <p:extLst>
      <p:ext uri="{BB962C8B-B14F-4D97-AF65-F5344CB8AC3E}">
        <p14:creationId xmlns:p14="http://schemas.microsoft.com/office/powerpoint/2010/main" val="4174556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36266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358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1371600" y="2914650"/>
            <a:ext cx="6400800" cy="1314450"/>
          </a:xfrm>
        </p:spPr>
        <p:txBody>
          <a:bodyPr/>
          <a:lstStyle>
            <a:lvl1pPr marL="0" indent="0" algn="ctr">
              <a:buFontTx/>
              <a:buNone/>
              <a:defRPr>
                <a:solidFill>
                  <a:schemeClr val="tx1"/>
                </a:solidFill>
              </a:defRPr>
            </a:lvl1pPr>
          </a:lstStyle>
          <a:p>
            <a:r>
              <a:rPr lang="en-US" dirty="0"/>
              <a:t>Click to edit Master subtitle style</a:t>
            </a:r>
          </a:p>
        </p:txBody>
      </p:sp>
      <p:sp>
        <p:nvSpPr>
          <p:cNvPr id="4098" name="Rectangle 2"/>
          <p:cNvSpPr>
            <a:spLocks noGrp="1" noChangeArrowheads="1"/>
          </p:cNvSpPr>
          <p:nvPr>
            <p:ph type="ctrTitle"/>
          </p:nvPr>
        </p:nvSpPr>
        <p:spPr>
          <a:xfrm>
            <a:off x="685800" y="1597823"/>
            <a:ext cx="7772400" cy="1102519"/>
          </a:xfrm>
        </p:spPr>
        <p:txBody>
          <a:bodyPr/>
          <a:lstStyle>
            <a:lvl1pPr algn="ctr">
              <a:defRPr>
                <a:solidFill>
                  <a:schemeClr val="tx1"/>
                </a:solidFill>
              </a:defRPr>
            </a:lvl1pPr>
          </a:lstStyle>
          <a:p>
            <a:r>
              <a:rPr lang="en-US" dirty="0"/>
              <a:t>Click to edit Master title style</a:t>
            </a:r>
          </a:p>
        </p:txBody>
      </p:sp>
      <p:pic>
        <p:nvPicPr>
          <p:cNvPr id="6" name="Picture 8">
            <a:extLst>
              <a:ext uri="{FF2B5EF4-FFF2-40B4-BE49-F238E27FC236}">
                <a16:creationId xmlns:a16="http://schemas.microsoft.com/office/drawing/2014/main" id="{721AC356-CF73-034E-AA74-2F975C7F8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507" y="4643823"/>
            <a:ext cx="1313259"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6FEE4F1-C88F-7646-A9B5-2FF421BC43EF}"/>
              </a:ext>
            </a:extLst>
          </p:cNvPr>
          <p:cNvPicPr>
            <a:picLocks noChangeAspect="1"/>
          </p:cNvPicPr>
          <p:nvPr userDrawn="1"/>
        </p:nvPicPr>
        <p:blipFill rotWithShape="1">
          <a:blip r:embed="rId3" cstate="print">
            <a:duotone>
              <a:prstClr val="black"/>
              <a:srgbClr val="A5A5A5">
                <a:tint val="45000"/>
                <a:satMod val="400000"/>
              </a:srgbClr>
            </a:duotone>
            <a:extLst>
              <a:ext uri="{28A0092B-C50C-407E-A947-70E740481C1C}">
                <a14:useLocalDpi xmlns:a14="http://schemas.microsoft.com/office/drawing/2010/main" val="0"/>
              </a:ext>
            </a:extLst>
          </a:blip>
          <a:srcRect b="-1237"/>
          <a:stretch/>
        </p:blipFill>
        <p:spPr>
          <a:xfrm>
            <a:off x="7808792" y="4526256"/>
            <a:ext cx="1085850" cy="566128"/>
          </a:xfrm>
          <a:prstGeom prst="rect">
            <a:avLst/>
          </a:prstGeom>
          <a:noFill/>
          <a:effectLst/>
        </p:spPr>
      </p:pic>
    </p:spTree>
    <p:extLst>
      <p:ext uri="{BB962C8B-B14F-4D97-AF65-F5344CB8AC3E}">
        <p14:creationId xmlns:p14="http://schemas.microsoft.com/office/powerpoint/2010/main" val="399857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22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a:xfrm>
            <a:off x="6553200" y="4683919"/>
            <a:ext cx="2133600" cy="357188"/>
          </a:xfrm>
          <a:prstGeom prst="rect">
            <a:avLst/>
          </a:prstGeom>
          <a:ln/>
        </p:spPr>
        <p:txBody>
          <a:bodyPr/>
          <a:lstStyle>
            <a:lvl1pPr>
              <a:defRPr/>
            </a:lvl1pPr>
          </a:lstStyle>
          <a:p>
            <a:pPr>
              <a:defRPr/>
            </a:pPr>
            <a:fld id="{34295728-CC29-9145-87E9-1121231B4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12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143000"/>
            <a:ext cx="4038600" cy="34004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34004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4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nvPr>
        </p:nvSpPr>
        <p:spPr>
          <a:xfrm>
            <a:off x="6553200" y="4683919"/>
            <a:ext cx="2133600" cy="357188"/>
          </a:xfrm>
          <a:prstGeom prst="rect">
            <a:avLst/>
          </a:prstGeom>
          <a:ln/>
        </p:spPr>
        <p:txBody>
          <a:bodyPr/>
          <a:lstStyle>
            <a:lvl1pPr>
              <a:defRPr/>
            </a:lvl1pPr>
          </a:lstStyle>
          <a:p>
            <a:pPr>
              <a:defRPr/>
            </a:pPr>
            <a:fld id="{1C3DD278-B2A5-714B-99B2-28895F73C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67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45793"/>
            <a:ext cx="8229600" cy="606029"/>
          </a:xfrm>
        </p:spPr>
        <p:txBody>
          <a:bodyPr/>
          <a:lstStyle/>
          <a:p>
            <a:r>
              <a:rPr lang="en-US"/>
              <a:t>Click to edit Master title style</a:t>
            </a:r>
          </a:p>
        </p:txBody>
      </p:sp>
    </p:spTree>
    <p:extLst>
      <p:ext uri="{BB962C8B-B14F-4D97-AF65-F5344CB8AC3E}">
        <p14:creationId xmlns:p14="http://schemas.microsoft.com/office/powerpoint/2010/main" val="428978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388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xfrm>
            <a:off x="6553200" y="4683919"/>
            <a:ext cx="2133600" cy="357188"/>
          </a:xfrm>
          <a:prstGeom prst="rect">
            <a:avLst/>
          </a:prstGeom>
          <a:ln/>
        </p:spPr>
        <p:txBody>
          <a:bodyPr/>
          <a:lstStyle>
            <a:lvl1pPr>
              <a:defRPr/>
            </a:lvl1pPr>
          </a:lstStyle>
          <a:p>
            <a:pPr>
              <a:defRPr/>
            </a:pPr>
            <a:fld id="{06352C04-C27A-494D-8834-E1EB3FB81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46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457200"/>
            <a:ext cx="8229600" cy="6060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1143000"/>
            <a:ext cx="8229600" cy="34004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Text Box 10"/>
          <p:cNvSpPr txBox="1">
            <a:spLocks noChangeArrowheads="1"/>
          </p:cNvSpPr>
          <p:nvPr/>
        </p:nvSpPr>
        <p:spPr bwMode="auto">
          <a:xfrm>
            <a:off x="4876800" y="73823"/>
            <a:ext cx="41910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1500">
              <a:solidFill>
                <a:srgbClr val="FFFFFF"/>
              </a:solidFill>
            </a:endParaRPr>
          </a:p>
        </p:txBody>
      </p:sp>
      <p:pic>
        <p:nvPicPr>
          <p:cNvPr id="5" name="Picture 8">
            <a:extLst>
              <a:ext uri="{FF2B5EF4-FFF2-40B4-BE49-F238E27FC236}">
                <a16:creationId xmlns:a16="http://schemas.microsoft.com/office/drawing/2014/main" id="{721E333A-EFBC-2C4D-9A47-4357CBC4720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51507" y="4697333"/>
            <a:ext cx="1313259"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A73E36E-3496-E046-8775-A36203EB1E0B}"/>
              </a:ext>
            </a:extLst>
          </p:cNvPr>
          <p:cNvPicPr>
            <a:picLocks noChangeAspect="1"/>
          </p:cNvPicPr>
          <p:nvPr userDrawn="1"/>
        </p:nvPicPr>
        <p:blipFill rotWithShape="1">
          <a:blip r:embed="rId18" cstate="print">
            <a:duotone>
              <a:prstClr val="black"/>
              <a:srgbClr val="A5A5A5">
                <a:tint val="45000"/>
                <a:satMod val="400000"/>
              </a:srgbClr>
            </a:duotone>
            <a:extLst>
              <a:ext uri="{28A0092B-C50C-407E-A947-70E740481C1C}">
                <a14:useLocalDpi xmlns:a14="http://schemas.microsoft.com/office/drawing/2010/main" val="0"/>
              </a:ext>
            </a:extLst>
          </a:blip>
          <a:srcRect b="-1237"/>
          <a:stretch/>
        </p:blipFill>
        <p:spPr>
          <a:xfrm>
            <a:off x="7840611" y="4560549"/>
            <a:ext cx="1085850" cy="566128"/>
          </a:xfrm>
          <a:prstGeom prst="rect">
            <a:avLst/>
          </a:prstGeom>
          <a:noFill/>
          <a:effectLst/>
        </p:spPr>
      </p:pic>
    </p:spTree>
    <p:extLst>
      <p:ext uri="{BB962C8B-B14F-4D97-AF65-F5344CB8AC3E}">
        <p14:creationId xmlns:p14="http://schemas.microsoft.com/office/powerpoint/2010/main" val="2914356676"/>
      </p:ext>
    </p:extLst>
  </p:cSld>
  <p:clrMap bg1="lt1" tx1="dk1" bg2="lt2" tx2="dk2" accent1="accent1" accent2="accent2" accent3="accent3" accent4="accent4" accent5="accent5" accent6="accent6" hlink="hlink" folHlink="folHlink"/>
  <p:sldLayoutIdLst>
    <p:sldLayoutId id="2147483658"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rtl="0" eaLnBrk="0" fontAlgn="base" hangingPunct="0">
        <a:spcBef>
          <a:spcPct val="0"/>
        </a:spcBef>
        <a:spcAft>
          <a:spcPct val="0"/>
        </a:spcAft>
        <a:defRPr sz="2250">
          <a:solidFill>
            <a:schemeClr val="tx2"/>
          </a:solidFill>
          <a:latin typeface="+mj-lt"/>
          <a:ea typeface="ヒラギノ角ゴ Pro W3" charset="0"/>
          <a:cs typeface="Geneva" charset="0"/>
        </a:defRPr>
      </a:lvl1pPr>
      <a:lvl2pPr algn="l" rtl="0" eaLnBrk="0" fontAlgn="base" hangingPunct="0">
        <a:spcBef>
          <a:spcPct val="0"/>
        </a:spcBef>
        <a:spcAft>
          <a:spcPct val="0"/>
        </a:spcAft>
        <a:defRPr sz="225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225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225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2250">
          <a:solidFill>
            <a:schemeClr val="tx2"/>
          </a:solidFill>
          <a:latin typeface="Arial" charset="0"/>
          <a:ea typeface="ヒラギノ角ゴ Pro W3" charset="0"/>
          <a:cs typeface="Geneva" charset="0"/>
        </a:defRPr>
      </a:lvl5pPr>
      <a:lvl6pPr marL="342900" algn="l" rtl="0" eaLnBrk="1" fontAlgn="base" hangingPunct="1">
        <a:spcBef>
          <a:spcPct val="0"/>
        </a:spcBef>
        <a:spcAft>
          <a:spcPct val="0"/>
        </a:spcAft>
        <a:defRPr sz="2250">
          <a:solidFill>
            <a:schemeClr val="tx2"/>
          </a:solidFill>
          <a:latin typeface="Arial" charset="0"/>
        </a:defRPr>
      </a:lvl6pPr>
      <a:lvl7pPr marL="685800" algn="l" rtl="0" eaLnBrk="1" fontAlgn="base" hangingPunct="1">
        <a:spcBef>
          <a:spcPct val="0"/>
        </a:spcBef>
        <a:spcAft>
          <a:spcPct val="0"/>
        </a:spcAft>
        <a:defRPr sz="2250">
          <a:solidFill>
            <a:schemeClr val="tx2"/>
          </a:solidFill>
          <a:latin typeface="Arial" charset="0"/>
        </a:defRPr>
      </a:lvl7pPr>
      <a:lvl8pPr marL="1028700" algn="l" rtl="0" eaLnBrk="1" fontAlgn="base" hangingPunct="1">
        <a:spcBef>
          <a:spcPct val="0"/>
        </a:spcBef>
        <a:spcAft>
          <a:spcPct val="0"/>
        </a:spcAft>
        <a:defRPr sz="2250">
          <a:solidFill>
            <a:schemeClr val="tx2"/>
          </a:solidFill>
          <a:latin typeface="Arial" charset="0"/>
        </a:defRPr>
      </a:lvl8pPr>
      <a:lvl9pPr marL="1371600" algn="l" rtl="0" eaLnBrk="1" fontAlgn="base" hangingPunct="1">
        <a:spcBef>
          <a:spcPct val="0"/>
        </a:spcBef>
        <a:spcAft>
          <a:spcPct val="0"/>
        </a:spcAft>
        <a:defRPr sz="2250">
          <a:solidFill>
            <a:schemeClr val="tx2"/>
          </a:solidFill>
          <a:latin typeface="Arial" charset="0"/>
        </a:defRPr>
      </a:lvl9pPr>
    </p:titleStyle>
    <p:bodyStyle>
      <a:lvl1pPr marL="257175" indent="-257175" algn="l" rtl="0" eaLnBrk="0" fontAlgn="base" hangingPunct="0">
        <a:spcBef>
          <a:spcPct val="20000"/>
        </a:spcBef>
        <a:spcAft>
          <a:spcPct val="0"/>
        </a:spcAft>
        <a:buChar char="•"/>
        <a:defRPr sz="1650">
          <a:solidFill>
            <a:srgbClr val="5F5F5F"/>
          </a:solidFill>
          <a:latin typeface="+mn-lt"/>
          <a:ea typeface="ヒラギノ角ゴ Pro W3" charset="0"/>
          <a:cs typeface="Geneva" charset="0"/>
        </a:defRPr>
      </a:lvl1pPr>
      <a:lvl2pPr marL="557213" indent="-214313" algn="l" rtl="0" eaLnBrk="0" fontAlgn="base" hangingPunct="0">
        <a:spcBef>
          <a:spcPct val="20000"/>
        </a:spcBef>
        <a:spcAft>
          <a:spcPct val="0"/>
        </a:spcAft>
        <a:buChar char="–"/>
        <a:defRPr>
          <a:solidFill>
            <a:srgbClr val="5F5F5F"/>
          </a:solidFill>
          <a:latin typeface="+mn-lt"/>
          <a:ea typeface="Geneva" charset="0"/>
          <a:cs typeface="Geneva" charset="0"/>
        </a:defRPr>
      </a:lvl2pPr>
      <a:lvl3pPr marL="857250" indent="-171450" algn="l" rtl="0" eaLnBrk="0" fontAlgn="base" hangingPunct="0">
        <a:spcBef>
          <a:spcPct val="20000"/>
        </a:spcBef>
        <a:spcAft>
          <a:spcPct val="0"/>
        </a:spcAft>
        <a:buChar char="•"/>
        <a:defRPr sz="1200">
          <a:solidFill>
            <a:srgbClr val="5F5F5F"/>
          </a:solidFill>
          <a:latin typeface="+mn-lt"/>
          <a:ea typeface="Geneva" charset="0"/>
          <a:cs typeface="Geneva" charset="0"/>
        </a:defRPr>
      </a:lvl3pPr>
      <a:lvl4pPr marL="1200150" indent="-171450" algn="l" rtl="0" eaLnBrk="0" fontAlgn="base" hangingPunct="0">
        <a:spcBef>
          <a:spcPct val="20000"/>
        </a:spcBef>
        <a:spcAft>
          <a:spcPct val="0"/>
        </a:spcAft>
        <a:buChar char="–"/>
        <a:defRPr sz="1050">
          <a:solidFill>
            <a:srgbClr val="5F5F5F"/>
          </a:solidFill>
          <a:latin typeface="+mn-lt"/>
          <a:ea typeface="Geneva" charset="0"/>
          <a:cs typeface="Geneva" charset="0"/>
        </a:defRPr>
      </a:lvl4pPr>
      <a:lvl5pPr marL="1543050" indent="-171450" algn="l" rtl="0" eaLnBrk="0" fontAlgn="base" hangingPunct="0">
        <a:spcBef>
          <a:spcPct val="20000"/>
        </a:spcBef>
        <a:spcAft>
          <a:spcPct val="0"/>
        </a:spcAft>
        <a:buChar char="»"/>
        <a:defRPr sz="1050">
          <a:solidFill>
            <a:srgbClr val="5F5F5F"/>
          </a:solidFill>
          <a:latin typeface="+mn-lt"/>
          <a:ea typeface="Geneva" charset="0"/>
          <a:cs typeface="Geneva" charset="0"/>
        </a:defRPr>
      </a:lvl5pPr>
      <a:lvl6pPr marL="1885950" indent="-171450" algn="l" rtl="0" eaLnBrk="1" fontAlgn="base" hangingPunct="1">
        <a:spcBef>
          <a:spcPct val="20000"/>
        </a:spcBef>
        <a:spcAft>
          <a:spcPct val="0"/>
        </a:spcAft>
        <a:buChar char="»"/>
        <a:defRPr sz="1050">
          <a:solidFill>
            <a:srgbClr val="5F5F5F"/>
          </a:solidFill>
          <a:latin typeface="+mn-lt"/>
        </a:defRPr>
      </a:lvl6pPr>
      <a:lvl7pPr marL="2228850" indent="-171450" algn="l" rtl="0" eaLnBrk="1" fontAlgn="base" hangingPunct="1">
        <a:spcBef>
          <a:spcPct val="20000"/>
        </a:spcBef>
        <a:spcAft>
          <a:spcPct val="0"/>
        </a:spcAft>
        <a:buChar char="»"/>
        <a:defRPr sz="1050">
          <a:solidFill>
            <a:srgbClr val="5F5F5F"/>
          </a:solidFill>
          <a:latin typeface="+mn-lt"/>
        </a:defRPr>
      </a:lvl7pPr>
      <a:lvl8pPr marL="2571750" indent="-171450" algn="l" rtl="0" eaLnBrk="1" fontAlgn="base" hangingPunct="1">
        <a:spcBef>
          <a:spcPct val="20000"/>
        </a:spcBef>
        <a:spcAft>
          <a:spcPct val="0"/>
        </a:spcAft>
        <a:buChar char="»"/>
        <a:defRPr sz="1050">
          <a:solidFill>
            <a:srgbClr val="5F5F5F"/>
          </a:solidFill>
          <a:latin typeface="+mn-lt"/>
        </a:defRPr>
      </a:lvl8pPr>
      <a:lvl9pPr marL="2914650" indent="-171450" algn="l" rtl="0" eaLnBrk="1" fontAlgn="base" hangingPunct="1">
        <a:spcBef>
          <a:spcPct val="20000"/>
        </a:spcBef>
        <a:spcAft>
          <a:spcPct val="0"/>
        </a:spcAft>
        <a:buChar char="»"/>
        <a:defRPr sz="1050">
          <a:solidFill>
            <a:srgbClr val="5F5F5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graphic design, template&#10;&#10;Description automatically generated">
            <a:extLst>
              <a:ext uri="{FF2B5EF4-FFF2-40B4-BE49-F238E27FC236}">
                <a16:creationId xmlns:a16="http://schemas.microsoft.com/office/drawing/2014/main" id="{0816EBBA-EEF5-5E7C-DDEE-5B819CCB2168}"/>
              </a:ext>
            </a:extLst>
          </p:cNvPr>
          <p:cNvPicPr>
            <a:picLocks noChangeAspect="1"/>
          </p:cNvPicPr>
          <p:nvPr/>
        </p:nvPicPr>
        <p:blipFill>
          <a:blip r:embed="rId2"/>
          <a:stretch>
            <a:fillRect/>
          </a:stretch>
        </p:blipFill>
        <p:spPr>
          <a:xfrm>
            <a:off x="5262" y="0"/>
            <a:ext cx="9138737" cy="5146463"/>
          </a:xfrm>
          <a:prstGeom prst="rect">
            <a:avLst/>
          </a:prstGeom>
        </p:spPr>
      </p:pic>
    </p:spTree>
    <p:extLst>
      <p:ext uri="{BB962C8B-B14F-4D97-AF65-F5344CB8AC3E}">
        <p14:creationId xmlns:p14="http://schemas.microsoft.com/office/powerpoint/2010/main" val="1061835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11700" y="198783"/>
            <a:ext cx="8520600" cy="81894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Ensemble Visualization</a:t>
            </a:r>
            <a:endParaRPr sz="3200" dirty="0"/>
          </a:p>
        </p:txBody>
      </p:sp>
      <p:pic>
        <p:nvPicPr>
          <p:cNvPr id="133" name="Google Shape;133;p20"/>
          <p:cNvPicPr preferRelativeResize="0"/>
          <p:nvPr/>
        </p:nvPicPr>
        <p:blipFill>
          <a:blip r:embed="rId3">
            <a:alphaModFix/>
          </a:blip>
          <a:stretch>
            <a:fillRect/>
          </a:stretch>
        </p:blipFill>
        <p:spPr>
          <a:xfrm>
            <a:off x="1345558" y="1017725"/>
            <a:ext cx="2743199" cy="2743201"/>
          </a:xfrm>
          <a:prstGeom prst="rect">
            <a:avLst/>
          </a:prstGeom>
          <a:noFill/>
          <a:ln>
            <a:noFill/>
          </a:ln>
        </p:spPr>
      </p:pic>
      <p:sp>
        <p:nvSpPr>
          <p:cNvPr id="134" name="Google Shape;134;p20"/>
          <p:cNvSpPr txBox="1"/>
          <p:nvPr/>
        </p:nvSpPr>
        <p:spPr>
          <a:xfrm>
            <a:off x="1662306" y="3854028"/>
            <a:ext cx="27432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Contour Boxplot:</a:t>
            </a:r>
            <a:endParaRPr sz="1600" dirty="0"/>
          </a:p>
          <a:p>
            <a:pPr marL="0" lvl="0" indent="0" algn="l" rtl="0">
              <a:spcBef>
                <a:spcPts val="0"/>
              </a:spcBef>
              <a:spcAft>
                <a:spcPts val="0"/>
              </a:spcAft>
              <a:buNone/>
            </a:pPr>
            <a:r>
              <a:rPr lang="en" sz="1600" dirty="0"/>
              <a:t>Red - median contour</a:t>
            </a:r>
            <a:endParaRPr sz="1600" dirty="0"/>
          </a:p>
          <a:p>
            <a:pPr marL="0" lvl="0" indent="0" algn="l" rtl="0">
              <a:spcBef>
                <a:spcPts val="0"/>
              </a:spcBef>
              <a:spcAft>
                <a:spcPts val="0"/>
              </a:spcAft>
              <a:buNone/>
            </a:pPr>
            <a:r>
              <a:rPr lang="en" sz="1600" dirty="0"/>
              <a:t>Black - 50 % contours</a:t>
            </a:r>
            <a:endParaRPr sz="1600" dirty="0"/>
          </a:p>
          <a:p>
            <a:pPr marL="0" lvl="0" indent="0" algn="l" rtl="0">
              <a:spcBef>
                <a:spcPts val="0"/>
              </a:spcBef>
              <a:spcAft>
                <a:spcPts val="0"/>
              </a:spcAft>
              <a:buNone/>
            </a:pPr>
            <a:r>
              <a:rPr lang="en" sz="1600" dirty="0"/>
              <a:t>Gray - 90 % contours</a:t>
            </a:r>
            <a:endParaRPr sz="1600" dirty="0"/>
          </a:p>
        </p:txBody>
      </p:sp>
      <p:pic>
        <p:nvPicPr>
          <p:cNvPr id="135" name="Google Shape;135;p20"/>
          <p:cNvPicPr preferRelativeResize="0"/>
          <p:nvPr/>
        </p:nvPicPr>
        <p:blipFill>
          <a:blip r:embed="rId4">
            <a:alphaModFix/>
          </a:blip>
          <a:stretch>
            <a:fillRect/>
          </a:stretch>
        </p:blipFill>
        <p:spPr>
          <a:xfrm>
            <a:off x="4571999" y="1017725"/>
            <a:ext cx="3602357" cy="1947220"/>
          </a:xfrm>
          <a:prstGeom prst="rect">
            <a:avLst/>
          </a:prstGeom>
          <a:noFill/>
          <a:ln>
            <a:noFill/>
          </a:ln>
        </p:spPr>
      </p:pic>
      <p:sp>
        <p:nvSpPr>
          <p:cNvPr id="136" name="Google Shape;136;p20"/>
          <p:cNvSpPr txBox="1"/>
          <p:nvPr/>
        </p:nvSpPr>
        <p:spPr>
          <a:xfrm>
            <a:off x="4571999" y="3214100"/>
            <a:ext cx="4275599"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Contour Band Depth selector:</a:t>
            </a:r>
            <a:endParaRPr sz="1800" dirty="0"/>
          </a:p>
          <a:p>
            <a:pPr marL="0" lvl="0" indent="0" algn="l" rtl="0">
              <a:spcBef>
                <a:spcPts val="0"/>
              </a:spcBef>
              <a:spcAft>
                <a:spcPts val="0"/>
              </a:spcAft>
              <a:buNone/>
            </a:pPr>
            <a:r>
              <a:rPr lang="en" sz="1000" dirty="0"/>
              <a:t>Orange - currently selected ensemble member (Display in terrain view)</a:t>
            </a:r>
            <a:endParaRPr sz="1000" dirty="0"/>
          </a:p>
          <a:p>
            <a:pPr marL="0" lvl="0" indent="0" algn="l" rtl="0">
              <a:spcBef>
                <a:spcPts val="0"/>
              </a:spcBef>
              <a:spcAft>
                <a:spcPts val="0"/>
              </a:spcAft>
              <a:buNone/>
            </a:pPr>
            <a:r>
              <a:rPr lang="en" sz="1000" dirty="0"/>
              <a:t>Purple - other ensemble member</a:t>
            </a:r>
            <a:endParaRPr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119270"/>
            <a:ext cx="8520600" cy="799593"/>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Ensemble Visualization</a:t>
            </a:r>
            <a:endParaRPr sz="3200" dirty="0"/>
          </a:p>
        </p:txBody>
      </p:sp>
      <p:pic>
        <p:nvPicPr>
          <p:cNvPr id="142" name="Google Shape;142;p21"/>
          <p:cNvPicPr preferRelativeResize="0"/>
          <p:nvPr/>
        </p:nvPicPr>
        <p:blipFill>
          <a:blip r:embed="rId3">
            <a:alphaModFix/>
          </a:blip>
          <a:stretch>
            <a:fillRect/>
          </a:stretch>
        </p:blipFill>
        <p:spPr>
          <a:xfrm>
            <a:off x="4959799" y="472106"/>
            <a:ext cx="2633526" cy="3434934"/>
          </a:xfrm>
          <a:prstGeom prst="rect">
            <a:avLst/>
          </a:prstGeom>
          <a:noFill/>
          <a:ln>
            <a:noFill/>
          </a:ln>
        </p:spPr>
      </p:pic>
      <p:sp>
        <p:nvSpPr>
          <p:cNvPr id="143" name="Google Shape;143;p21"/>
          <p:cNvSpPr txBox="1"/>
          <p:nvPr/>
        </p:nvSpPr>
        <p:spPr>
          <a:xfrm>
            <a:off x="1463663" y="3994675"/>
            <a:ext cx="337073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Integral lines helps to identify (ab)normal wind pattern</a:t>
            </a:r>
            <a:endParaRPr sz="900" dirty="0"/>
          </a:p>
        </p:txBody>
      </p:sp>
      <p:sp>
        <p:nvSpPr>
          <p:cNvPr id="144" name="Google Shape;144;p21"/>
          <p:cNvSpPr txBox="1"/>
          <p:nvPr/>
        </p:nvSpPr>
        <p:spPr>
          <a:xfrm>
            <a:off x="4959925" y="4005388"/>
            <a:ext cx="26334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Timeline summary for all ensemble members</a:t>
            </a:r>
            <a:endParaRPr sz="1600" dirty="0"/>
          </a:p>
        </p:txBody>
      </p:sp>
      <p:pic>
        <p:nvPicPr>
          <p:cNvPr id="145" name="Google Shape;145;p21"/>
          <p:cNvPicPr preferRelativeResize="0"/>
          <p:nvPr/>
        </p:nvPicPr>
        <p:blipFill>
          <a:blip r:embed="rId4">
            <a:alphaModFix/>
          </a:blip>
          <a:stretch>
            <a:fillRect/>
          </a:stretch>
        </p:blipFill>
        <p:spPr>
          <a:xfrm>
            <a:off x="915433" y="1017725"/>
            <a:ext cx="3440633" cy="29164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50;p22">
            <a:extLst>
              <a:ext uri="{FF2B5EF4-FFF2-40B4-BE49-F238E27FC236}">
                <a16:creationId xmlns:a16="http://schemas.microsoft.com/office/drawing/2014/main" id="{59E39351-7779-63FA-A627-0CDBDA7090D0}"/>
              </a:ext>
            </a:extLst>
          </p:cNvPr>
          <p:cNvSpPr txBox="1">
            <a:spLocks noGrp="1"/>
          </p:cNvSpPr>
          <p:nvPr>
            <p:ph type="title"/>
          </p:nvPr>
        </p:nvSpPr>
        <p:spPr>
          <a:xfrm>
            <a:off x="311700" y="159026"/>
            <a:ext cx="8520600" cy="85869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Future Work</a:t>
            </a:r>
            <a:endParaRPr sz="3200" dirty="0"/>
          </a:p>
        </p:txBody>
      </p:sp>
      <p:sp>
        <p:nvSpPr>
          <p:cNvPr id="9" name="Google Shape;151;p22">
            <a:extLst>
              <a:ext uri="{FF2B5EF4-FFF2-40B4-BE49-F238E27FC236}">
                <a16:creationId xmlns:a16="http://schemas.microsoft.com/office/drawing/2014/main" id="{10CD1900-4E85-A506-CCEA-E4481CA72659}"/>
              </a:ext>
            </a:extLst>
          </p:cNvPr>
          <p:cNvSpPr txBox="1">
            <a:spLocks noGrp="1"/>
          </p:cNvSpPr>
          <p:nvPr>
            <p:ph type="body" idx="1"/>
          </p:nvPr>
        </p:nvSpPr>
        <p:spPr>
          <a:xfrm>
            <a:off x="0" y="1151547"/>
            <a:ext cx="5064000" cy="3416400"/>
          </a:xfrm>
          <a:prstGeom prst="rect">
            <a:avLst/>
          </a:prstGeom>
        </p:spPr>
        <p:txBody>
          <a:bodyPr spcFirstLastPara="1" wrap="square" lIns="91425" tIns="91425" rIns="91425" bIns="91425" anchor="t" anchorCtr="0">
            <a:normAutofit fontScale="85000" lnSpcReduction="20000"/>
          </a:bodyPr>
          <a:lstStyle/>
          <a:p>
            <a:pPr marL="457200" lvl="0" indent="-317182" algn="l" rtl="0">
              <a:spcBef>
                <a:spcPts val="0"/>
              </a:spcBef>
              <a:spcAft>
                <a:spcPts val="0"/>
              </a:spcAft>
              <a:buSzPct val="100000"/>
              <a:buAutoNum type="arabicPeriod"/>
            </a:pPr>
            <a:r>
              <a:rPr lang="en" sz="1600" b="1" dirty="0"/>
              <a:t>Connection between visualization to scientific observation:</a:t>
            </a:r>
            <a:endParaRPr sz="1600" b="1" dirty="0"/>
          </a:p>
          <a:p>
            <a:pPr marL="914400" lvl="1" indent="-297497" algn="l" rtl="0">
              <a:spcBef>
                <a:spcPts val="0"/>
              </a:spcBef>
              <a:spcAft>
                <a:spcPts val="0"/>
              </a:spcAft>
              <a:buSzPct val="100000"/>
              <a:buChar char="●"/>
            </a:pPr>
            <a:r>
              <a:rPr lang="en" sz="1600" dirty="0"/>
              <a:t>Currently the visualization is designed around visual features and visualization techniques. With helps from domain experts, we will examine how our visualization can better translate from visual features to domain knowledges. </a:t>
            </a:r>
            <a:endParaRPr sz="1600" dirty="0"/>
          </a:p>
          <a:p>
            <a:pPr marL="457200" lvl="0" indent="-317182" algn="l" rtl="0">
              <a:spcBef>
                <a:spcPts val="0"/>
              </a:spcBef>
              <a:spcAft>
                <a:spcPts val="0"/>
              </a:spcAft>
              <a:buSzPct val="100000"/>
              <a:buAutoNum type="arabicPeriod"/>
            </a:pPr>
            <a:r>
              <a:rPr lang="en" sz="1600" b="1" dirty="0"/>
              <a:t>Interactivity of the visualization:</a:t>
            </a:r>
            <a:endParaRPr sz="1600" b="1" dirty="0"/>
          </a:p>
          <a:p>
            <a:pPr marL="914400" lvl="1" indent="-297497" algn="l" rtl="0">
              <a:spcBef>
                <a:spcPts val="0"/>
              </a:spcBef>
              <a:spcAft>
                <a:spcPts val="0"/>
              </a:spcAft>
              <a:buSzPct val="100000"/>
              <a:buChar char="●"/>
            </a:pPr>
            <a:r>
              <a:rPr lang="en" sz="1600" dirty="0"/>
              <a:t>Currently the interface can show 1024 x 1024 grids. The inter-activeness (FPS) can be improved by better data management and lighter weight rendering code.</a:t>
            </a:r>
            <a:endParaRPr sz="1600" dirty="0"/>
          </a:p>
          <a:p>
            <a:pPr marL="457200" lvl="0" indent="-317182" algn="l" rtl="0">
              <a:spcBef>
                <a:spcPts val="0"/>
              </a:spcBef>
              <a:spcAft>
                <a:spcPts val="0"/>
              </a:spcAft>
              <a:buSzPct val="100000"/>
              <a:buAutoNum type="arabicPeriod"/>
            </a:pPr>
            <a:r>
              <a:rPr lang="en" sz="1600" b="1" dirty="0"/>
              <a:t>Modular design of visual components:</a:t>
            </a:r>
            <a:endParaRPr sz="1600" b="1" dirty="0"/>
          </a:p>
          <a:p>
            <a:pPr marL="914400" lvl="1" indent="-297497" algn="l" rtl="0">
              <a:spcBef>
                <a:spcPts val="0"/>
              </a:spcBef>
              <a:spcAft>
                <a:spcPts val="0"/>
              </a:spcAft>
              <a:buSzPct val="100000"/>
              <a:buChar char="●"/>
            </a:pPr>
            <a:r>
              <a:rPr lang="en" sz="1600" dirty="0"/>
              <a:t>Not all information needs to be shown at the same time for everyone. Our new interface will support better customization and interaction. This reduces the complexity of the visualization and provide complex functionalities on demand.</a:t>
            </a:r>
            <a:endParaRPr sz="1600" dirty="0"/>
          </a:p>
          <a:p>
            <a:pPr marL="914400" lvl="0" indent="0" algn="l" rtl="0">
              <a:spcBef>
                <a:spcPts val="1200"/>
              </a:spcBef>
              <a:spcAft>
                <a:spcPts val="1200"/>
              </a:spcAft>
              <a:buNone/>
            </a:pPr>
            <a:endParaRPr sz="1400" dirty="0"/>
          </a:p>
        </p:txBody>
      </p:sp>
      <p:pic>
        <p:nvPicPr>
          <p:cNvPr id="10" name="Google Shape;153;p22">
            <a:extLst>
              <a:ext uri="{FF2B5EF4-FFF2-40B4-BE49-F238E27FC236}">
                <a16:creationId xmlns:a16="http://schemas.microsoft.com/office/drawing/2014/main" id="{47724045-5378-05E0-446E-E0574340E211}"/>
              </a:ext>
            </a:extLst>
          </p:cNvPr>
          <p:cNvPicPr preferRelativeResize="0"/>
          <p:nvPr/>
        </p:nvPicPr>
        <p:blipFill>
          <a:blip r:embed="rId4">
            <a:alphaModFix/>
          </a:blip>
          <a:stretch>
            <a:fillRect/>
          </a:stretch>
        </p:blipFill>
        <p:spPr>
          <a:xfrm>
            <a:off x="5472320" y="159026"/>
            <a:ext cx="3501573" cy="1578095"/>
          </a:xfrm>
          <a:prstGeom prst="rect">
            <a:avLst/>
          </a:prstGeom>
          <a:noFill/>
          <a:ln>
            <a:noFill/>
          </a:ln>
        </p:spPr>
      </p:pic>
      <p:sp>
        <p:nvSpPr>
          <p:cNvPr id="11" name="Google Shape;154;p22">
            <a:extLst>
              <a:ext uri="{FF2B5EF4-FFF2-40B4-BE49-F238E27FC236}">
                <a16:creationId xmlns:a16="http://schemas.microsoft.com/office/drawing/2014/main" id="{F5408949-EB84-ED35-A0BB-9D66717F1F4F}"/>
              </a:ext>
            </a:extLst>
          </p:cNvPr>
          <p:cNvSpPr/>
          <p:nvPr/>
        </p:nvSpPr>
        <p:spPr>
          <a:xfrm>
            <a:off x="7015206" y="1874844"/>
            <a:ext cx="415800" cy="500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screen_rec.mp4">
            <a:hlinkClick r:id="" action="ppaction://media"/>
            <a:extLst>
              <a:ext uri="{FF2B5EF4-FFF2-40B4-BE49-F238E27FC236}">
                <a16:creationId xmlns:a16="http://schemas.microsoft.com/office/drawing/2014/main" id="{D347EB92-4A1E-C9BA-EEDA-66551DC8AB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65865" y="2513267"/>
            <a:ext cx="3514482" cy="1976896"/>
          </a:xfrm>
          <a:prstGeom prst="rect">
            <a:avLst/>
          </a:prstGeom>
        </p:spPr>
      </p:pic>
    </p:spTree>
    <p:extLst>
      <p:ext uri="{BB962C8B-B14F-4D97-AF65-F5344CB8AC3E}">
        <p14:creationId xmlns:p14="http://schemas.microsoft.com/office/powerpoint/2010/main" val="60458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5990-8E50-7577-4993-B273C7561CE9}"/>
              </a:ext>
            </a:extLst>
          </p:cNvPr>
          <p:cNvSpPr>
            <a:spLocks noGrp="1"/>
          </p:cNvSpPr>
          <p:nvPr>
            <p:ph type="title"/>
          </p:nvPr>
        </p:nvSpPr>
        <p:spPr>
          <a:xfrm>
            <a:off x="457200" y="135172"/>
            <a:ext cx="8229600" cy="928057"/>
          </a:xfrm>
        </p:spPr>
        <p:txBody>
          <a:bodyPr/>
          <a:lstStyle/>
          <a:p>
            <a:r>
              <a:rPr lang="en-US" sz="3200" dirty="0">
                <a:cs typeface="Calibri Light"/>
              </a:rPr>
              <a:t>Streamline Uncertainty and Variability </a:t>
            </a:r>
            <a:endParaRPr lang="en-US" sz="3200" dirty="0"/>
          </a:p>
        </p:txBody>
      </p:sp>
      <p:pic>
        <p:nvPicPr>
          <p:cNvPr id="4" name="Picture 4" descr="Chart&#10;&#10;Description automatically generated">
            <a:extLst>
              <a:ext uri="{FF2B5EF4-FFF2-40B4-BE49-F238E27FC236}">
                <a16:creationId xmlns:a16="http://schemas.microsoft.com/office/drawing/2014/main" id="{E5909B89-3213-52B0-9766-05C492FFB50B}"/>
              </a:ext>
            </a:extLst>
          </p:cNvPr>
          <p:cNvPicPr>
            <a:picLocks noGrp="1" noChangeAspect="1"/>
          </p:cNvPicPr>
          <p:nvPr>
            <p:ph idx="1"/>
          </p:nvPr>
        </p:nvPicPr>
        <p:blipFill>
          <a:blip r:embed="rId3"/>
          <a:stretch>
            <a:fillRect/>
          </a:stretch>
        </p:blipFill>
        <p:spPr>
          <a:xfrm>
            <a:off x="566569" y="978010"/>
            <a:ext cx="2644549" cy="3147035"/>
          </a:xfrm>
        </p:spPr>
      </p:pic>
      <p:sp>
        <p:nvSpPr>
          <p:cNvPr id="5" name="TextBox 4">
            <a:extLst>
              <a:ext uri="{FF2B5EF4-FFF2-40B4-BE49-F238E27FC236}">
                <a16:creationId xmlns:a16="http://schemas.microsoft.com/office/drawing/2014/main" id="{C5E97317-690E-B133-8135-71A38BB55A31}"/>
              </a:ext>
            </a:extLst>
          </p:cNvPr>
          <p:cNvSpPr txBox="1"/>
          <p:nvPr/>
        </p:nvSpPr>
        <p:spPr>
          <a:xfrm>
            <a:off x="728155" y="4191967"/>
            <a:ext cx="2644549"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and vector field</a:t>
            </a:r>
            <a:endParaRPr lang="en-US" sz="1600" dirty="0"/>
          </a:p>
        </p:txBody>
      </p:sp>
    </p:spTree>
    <p:extLst>
      <p:ext uri="{BB962C8B-B14F-4D97-AF65-F5344CB8AC3E}">
        <p14:creationId xmlns:p14="http://schemas.microsoft.com/office/powerpoint/2010/main" val="2372320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5990-8E50-7577-4993-B273C7561CE9}"/>
              </a:ext>
            </a:extLst>
          </p:cNvPr>
          <p:cNvSpPr>
            <a:spLocks noGrp="1"/>
          </p:cNvSpPr>
          <p:nvPr>
            <p:ph type="title"/>
          </p:nvPr>
        </p:nvSpPr>
        <p:spPr>
          <a:xfrm>
            <a:off x="457200" y="103368"/>
            <a:ext cx="8229600" cy="959862"/>
          </a:xfrm>
        </p:spPr>
        <p:txBody>
          <a:bodyPr/>
          <a:lstStyle/>
          <a:p>
            <a:r>
              <a:rPr lang="en-US" sz="3200" dirty="0">
                <a:cs typeface="Calibri Light"/>
              </a:rPr>
              <a:t>Streamline Uncertainty and Variability</a:t>
            </a:r>
            <a:endParaRPr lang="en-US" sz="3200" dirty="0"/>
          </a:p>
        </p:txBody>
      </p:sp>
      <p:pic>
        <p:nvPicPr>
          <p:cNvPr id="4" name="Picture 4" descr="Chart&#10;&#10;Description automatically generated">
            <a:extLst>
              <a:ext uri="{FF2B5EF4-FFF2-40B4-BE49-F238E27FC236}">
                <a16:creationId xmlns:a16="http://schemas.microsoft.com/office/drawing/2014/main" id="{E5909B89-3213-52B0-9766-05C492FFB50B}"/>
              </a:ext>
            </a:extLst>
          </p:cNvPr>
          <p:cNvPicPr>
            <a:picLocks noGrp="1" noChangeAspect="1"/>
          </p:cNvPicPr>
          <p:nvPr>
            <p:ph idx="1"/>
          </p:nvPr>
        </p:nvPicPr>
        <p:blipFill>
          <a:blip r:embed="rId2"/>
          <a:stretch>
            <a:fillRect/>
          </a:stretch>
        </p:blipFill>
        <p:spPr>
          <a:xfrm>
            <a:off x="566569" y="946205"/>
            <a:ext cx="2671276" cy="3178840"/>
          </a:xfrm>
        </p:spPr>
      </p:pic>
      <p:sp>
        <p:nvSpPr>
          <p:cNvPr id="5" name="TextBox 4">
            <a:extLst>
              <a:ext uri="{FF2B5EF4-FFF2-40B4-BE49-F238E27FC236}">
                <a16:creationId xmlns:a16="http://schemas.microsoft.com/office/drawing/2014/main" id="{C5E97317-690E-B133-8135-71A38BB55A31}"/>
              </a:ext>
            </a:extLst>
          </p:cNvPr>
          <p:cNvSpPr txBox="1"/>
          <p:nvPr/>
        </p:nvSpPr>
        <p:spPr>
          <a:xfrm>
            <a:off x="704302" y="4191967"/>
            <a:ext cx="2671276"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and vector field</a:t>
            </a:r>
            <a:endParaRPr lang="en-US" sz="1600" dirty="0"/>
          </a:p>
        </p:txBody>
      </p:sp>
      <p:sp>
        <p:nvSpPr>
          <p:cNvPr id="7" name="TextBox 6">
            <a:extLst>
              <a:ext uri="{FF2B5EF4-FFF2-40B4-BE49-F238E27FC236}">
                <a16:creationId xmlns:a16="http://schemas.microsoft.com/office/drawing/2014/main" id="{82973D7E-1049-F4FB-8C04-534CA34C3351}"/>
              </a:ext>
            </a:extLst>
          </p:cNvPr>
          <p:cNvSpPr txBox="1"/>
          <p:nvPr/>
        </p:nvSpPr>
        <p:spPr>
          <a:xfrm>
            <a:off x="3623975" y="4191967"/>
            <a:ext cx="2471663"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Clustering in PCA space</a:t>
            </a:r>
            <a:endParaRPr lang="en-US" sz="1600" dirty="0"/>
          </a:p>
        </p:txBody>
      </p:sp>
      <p:pic>
        <p:nvPicPr>
          <p:cNvPr id="10" name="Picture 5" descr="Chart, scatter chart&#10;&#10;Description automatically generated">
            <a:extLst>
              <a:ext uri="{FF2B5EF4-FFF2-40B4-BE49-F238E27FC236}">
                <a16:creationId xmlns:a16="http://schemas.microsoft.com/office/drawing/2014/main" id="{61762BF5-ED16-E652-450D-E163717F2325}"/>
              </a:ext>
            </a:extLst>
          </p:cNvPr>
          <p:cNvPicPr>
            <a:picLocks noChangeAspect="1"/>
          </p:cNvPicPr>
          <p:nvPr/>
        </p:nvPicPr>
        <p:blipFill>
          <a:blip r:embed="rId3"/>
          <a:stretch>
            <a:fillRect/>
          </a:stretch>
        </p:blipFill>
        <p:spPr>
          <a:xfrm>
            <a:off x="3489447" y="946205"/>
            <a:ext cx="2471663" cy="2886324"/>
          </a:xfrm>
          <a:prstGeom prst="rect">
            <a:avLst/>
          </a:prstGeom>
        </p:spPr>
      </p:pic>
    </p:spTree>
    <p:extLst>
      <p:ext uri="{BB962C8B-B14F-4D97-AF65-F5344CB8AC3E}">
        <p14:creationId xmlns:p14="http://schemas.microsoft.com/office/powerpoint/2010/main" val="152535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5990-8E50-7577-4993-B273C7561CE9}"/>
              </a:ext>
            </a:extLst>
          </p:cNvPr>
          <p:cNvSpPr>
            <a:spLocks noGrp="1"/>
          </p:cNvSpPr>
          <p:nvPr>
            <p:ph type="title"/>
          </p:nvPr>
        </p:nvSpPr>
        <p:spPr>
          <a:xfrm>
            <a:off x="457200" y="79514"/>
            <a:ext cx="8229600" cy="983716"/>
          </a:xfrm>
        </p:spPr>
        <p:txBody>
          <a:bodyPr/>
          <a:lstStyle/>
          <a:p>
            <a:r>
              <a:rPr lang="en-US" sz="3200" dirty="0">
                <a:cs typeface="Calibri Light"/>
              </a:rPr>
              <a:t>Streamline Uncertainty and Variability</a:t>
            </a:r>
            <a:endParaRPr lang="en-US" sz="3200" dirty="0"/>
          </a:p>
        </p:txBody>
      </p:sp>
      <p:pic>
        <p:nvPicPr>
          <p:cNvPr id="4" name="Picture 4" descr="Chart&#10;&#10;Description automatically generated">
            <a:extLst>
              <a:ext uri="{FF2B5EF4-FFF2-40B4-BE49-F238E27FC236}">
                <a16:creationId xmlns:a16="http://schemas.microsoft.com/office/drawing/2014/main" id="{E5909B89-3213-52B0-9766-05C492FFB50B}"/>
              </a:ext>
            </a:extLst>
          </p:cNvPr>
          <p:cNvPicPr>
            <a:picLocks noGrp="1" noChangeAspect="1"/>
          </p:cNvPicPr>
          <p:nvPr>
            <p:ph idx="1"/>
          </p:nvPr>
        </p:nvPicPr>
        <p:blipFill>
          <a:blip r:embed="rId2"/>
          <a:stretch>
            <a:fillRect/>
          </a:stretch>
        </p:blipFill>
        <p:spPr>
          <a:xfrm>
            <a:off x="566569" y="970059"/>
            <a:ext cx="2651231" cy="3154986"/>
          </a:xfrm>
        </p:spPr>
      </p:pic>
      <p:pic>
        <p:nvPicPr>
          <p:cNvPr id="3" name="Picture 5" descr="Chart&#10;&#10;Description automatically generated">
            <a:extLst>
              <a:ext uri="{FF2B5EF4-FFF2-40B4-BE49-F238E27FC236}">
                <a16:creationId xmlns:a16="http://schemas.microsoft.com/office/drawing/2014/main" id="{1232ADC2-2EE4-E206-08CA-F5295825F361}"/>
              </a:ext>
            </a:extLst>
          </p:cNvPr>
          <p:cNvPicPr>
            <a:picLocks noChangeAspect="1"/>
          </p:cNvPicPr>
          <p:nvPr/>
        </p:nvPicPr>
        <p:blipFill>
          <a:blip r:embed="rId3"/>
          <a:stretch>
            <a:fillRect/>
          </a:stretch>
        </p:blipFill>
        <p:spPr>
          <a:xfrm>
            <a:off x="3276182" y="967637"/>
            <a:ext cx="2894610" cy="3154986"/>
          </a:xfrm>
          <a:prstGeom prst="rect">
            <a:avLst/>
          </a:prstGeom>
        </p:spPr>
      </p:pic>
      <p:sp>
        <p:nvSpPr>
          <p:cNvPr id="5" name="TextBox 4">
            <a:extLst>
              <a:ext uri="{FF2B5EF4-FFF2-40B4-BE49-F238E27FC236}">
                <a16:creationId xmlns:a16="http://schemas.microsoft.com/office/drawing/2014/main" id="{C5E97317-690E-B133-8135-71A38BB55A31}"/>
              </a:ext>
            </a:extLst>
          </p:cNvPr>
          <p:cNvSpPr txBox="1"/>
          <p:nvPr/>
        </p:nvSpPr>
        <p:spPr>
          <a:xfrm>
            <a:off x="728155" y="4191967"/>
            <a:ext cx="2651231"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and vector field</a:t>
            </a:r>
            <a:endParaRPr lang="en-US" sz="1600" dirty="0"/>
          </a:p>
        </p:txBody>
      </p:sp>
      <p:sp>
        <p:nvSpPr>
          <p:cNvPr id="7" name="TextBox 6">
            <a:extLst>
              <a:ext uri="{FF2B5EF4-FFF2-40B4-BE49-F238E27FC236}">
                <a16:creationId xmlns:a16="http://schemas.microsoft.com/office/drawing/2014/main" id="{82973D7E-1049-F4FB-8C04-534CA34C3351}"/>
              </a:ext>
            </a:extLst>
          </p:cNvPr>
          <p:cNvSpPr txBox="1"/>
          <p:nvPr/>
        </p:nvSpPr>
        <p:spPr>
          <a:xfrm>
            <a:off x="3535718" y="4191967"/>
            <a:ext cx="3183133"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Clustered streamlines using PCA</a:t>
            </a:r>
            <a:endParaRPr lang="en-US" sz="1600" dirty="0"/>
          </a:p>
        </p:txBody>
      </p:sp>
    </p:spTree>
    <p:extLst>
      <p:ext uri="{BB962C8B-B14F-4D97-AF65-F5344CB8AC3E}">
        <p14:creationId xmlns:p14="http://schemas.microsoft.com/office/powerpoint/2010/main" val="1787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5990-8E50-7577-4993-B273C7561CE9}"/>
              </a:ext>
            </a:extLst>
          </p:cNvPr>
          <p:cNvSpPr>
            <a:spLocks noGrp="1"/>
          </p:cNvSpPr>
          <p:nvPr>
            <p:ph type="title"/>
          </p:nvPr>
        </p:nvSpPr>
        <p:spPr>
          <a:xfrm>
            <a:off x="457200" y="135172"/>
            <a:ext cx="8229600" cy="928057"/>
          </a:xfrm>
        </p:spPr>
        <p:txBody>
          <a:bodyPr/>
          <a:lstStyle/>
          <a:p>
            <a:r>
              <a:rPr lang="en-US" sz="3200" dirty="0">
                <a:cs typeface="Calibri Light"/>
              </a:rPr>
              <a:t>Streamline Uncertainty and Variability</a:t>
            </a:r>
            <a:endParaRPr lang="en-US" sz="3200" dirty="0"/>
          </a:p>
        </p:txBody>
      </p:sp>
      <p:pic>
        <p:nvPicPr>
          <p:cNvPr id="4" name="Picture 4" descr="Chart&#10;&#10;Description automatically generated">
            <a:extLst>
              <a:ext uri="{FF2B5EF4-FFF2-40B4-BE49-F238E27FC236}">
                <a16:creationId xmlns:a16="http://schemas.microsoft.com/office/drawing/2014/main" id="{E5909B89-3213-52B0-9766-05C492FFB50B}"/>
              </a:ext>
            </a:extLst>
          </p:cNvPr>
          <p:cNvPicPr>
            <a:picLocks noGrp="1" noChangeAspect="1"/>
          </p:cNvPicPr>
          <p:nvPr>
            <p:ph idx="1"/>
          </p:nvPr>
        </p:nvPicPr>
        <p:blipFill>
          <a:blip r:embed="rId2"/>
          <a:stretch>
            <a:fillRect/>
          </a:stretch>
        </p:blipFill>
        <p:spPr>
          <a:xfrm>
            <a:off x="566569" y="1317001"/>
            <a:ext cx="2359685" cy="2808044"/>
          </a:xfrm>
        </p:spPr>
      </p:pic>
      <p:pic>
        <p:nvPicPr>
          <p:cNvPr id="3" name="Picture 5" descr="Chart&#10;&#10;Description automatically generated">
            <a:extLst>
              <a:ext uri="{FF2B5EF4-FFF2-40B4-BE49-F238E27FC236}">
                <a16:creationId xmlns:a16="http://schemas.microsoft.com/office/drawing/2014/main" id="{1232ADC2-2EE4-E206-08CA-F5295825F361}"/>
              </a:ext>
            </a:extLst>
          </p:cNvPr>
          <p:cNvPicPr>
            <a:picLocks noChangeAspect="1"/>
          </p:cNvPicPr>
          <p:nvPr/>
        </p:nvPicPr>
        <p:blipFill>
          <a:blip r:embed="rId3"/>
          <a:stretch>
            <a:fillRect/>
          </a:stretch>
        </p:blipFill>
        <p:spPr>
          <a:xfrm>
            <a:off x="3276182" y="1348945"/>
            <a:ext cx="2544770" cy="2773677"/>
          </a:xfrm>
          <a:prstGeom prst="rect">
            <a:avLst/>
          </a:prstGeom>
        </p:spPr>
      </p:pic>
      <p:pic>
        <p:nvPicPr>
          <p:cNvPr id="6" name="Picture 6" descr="Chart, pie chart&#10;&#10;Description automatically generated">
            <a:extLst>
              <a:ext uri="{FF2B5EF4-FFF2-40B4-BE49-F238E27FC236}">
                <a16:creationId xmlns:a16="http://schemas.microsoft.com/office/drawing/2014/main" id="{D6167D2A-AC2D-E556-ECA4-E6817661112D}"/>
              </a:ext>
            </a:extLst>
          </p:cNvPr>
          <p:cNvPicPr>
            <a:picLocks noChangeAspect="1"/>
          </p:cNvPicPr>
          <p:nvPr/>
        </p:nvPicPr>
        <p:blipFill>
          <a:blip r:embed="rId4"/>
          <a:stretch>
            <a:fillRect/>
          </a:stretch>
        </p:blipFill>
        <p:spPr>
          <a:xfrm>
            <a:off x="6496534" y="1316086"/>
            <a:ext cx="2280777" cy="2682489"/>
          </a:xfrm>
          <a:prstGeom prst="rect">
            <a:avLst/>
          </a:prstGeom>
        </p:spPr>
      </p:pic>
      <p:sp>
        <p:nvSpPr>
          <p:cNvPr id="5" name="TextBox 4">
            <a:extLst>
              <a:ext uri="{FF2B5EF4-FFF2-40B4-BE49-F238E27FC236}">
                <a16:creationId xmlns:a16="http://schemas.microsoft.com/office/drawing/2014/main" id="{C5E97317-690E-B133-8135-71A38BB55A31}"/>
              </a:ext>
            </a:extLst>
          </p:cNvPr>
          <p:cNvSpPr txBox="1"/>
          <p:nvPr/>
        </p:nvSpPr>
        <p:spPr>
          <a:xfrm>
            <a:off x="561423" y="4185643"/>
            <a:ext cx="2714759"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and vector field</a:t>
            </a:r>
            <a:endParaRPr lang="en-US" sz="1600" dirty="0"/>
          </a:p>
        </p:txBody>
      </p:sp>
      <p:sp>
        <p:nvSpPr>
          <p:cNvPr id="7" name="TextBox 6">
            <a:extLst>
              <a:ext uri="{FF2B5EF4-FFF2-40B4-BE49-F238E27FC236}">
                <a16:creationId xmlns:a16="http://schemas.microsoft.com/office/drawing/2014/main" id="{82973D7E-1049-F4FB-8C04-534CA34C3351}"/>
              </a:ext>
            </a:extLst>
          </p:cNvPr>
          <p:cNvSpPr txBox="1"/>
          <p:nvPr/>
        </p:nvSpPr>
        <p:spPr>
          <a:xfrm>
            <a:off x="3719441" y="4191966"/>
            <a:ext cx="2439302" cy="5616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Clustered streamlines using PCA</a:t>
            </a:r>
            <a:endParaRPr lang="en-US" sz="1600" dirty="0"/>
          </a:p>
        </p:txBody>
      </p:sp>
      <p:sp>
        <p:nvSpPr>
          <p:cNvPr id="8" name="TextBox 7">
            <a:extLst>
              <a:ext uri="{FF2B5EF4-FFF2-40B4-BE49-F238E27FC236}">
                <a16:creationId xmlns:a16="http://schemas.microsoft.com/office/drawing/2014/main" id="{94D61CE7-091F-F9BB-035C-8DA17D007D9E}"/>
              </a:ext>
            </a:extLst>
          </p:cNvPr>
          <p:cNvSpPr txBox="1"/>
          <p:nvPr/>
        </p:nvSpPr>
        <p:spPr>
          <a:xfrm>
            <a:off x="6496534" y="4068855"/>
            <a:ext cx="2880410" cy="5616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variability with Prod &gt; 20%</a:t>
            </a:r>
            <a:endParaRPr lang="en-US" sz="1600" dirty="0"/>
          </a:p>
        </p:txBody>
      </p:sp>
    </p:spTree>
    <p:extLst>
      <p:ext uri="{BB962C8B-B14F-4D97-AF65-F5344CB8AC3E}">
        <p14:creationId xmlns:p14="http://schemas.microsoft.com/office/powerpoint/2010/main" val="773093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5990-8E50-7577-4993-B273C7561CE9}"/>
              </a:ext>
            </a:extLst>
          </p:cNvPr>
          <p:cNvSpPr>
            <a:spLocks noGrp="1"/>
          </p:cNvSpPr>
          <p:nvPr>
            <p:ph type="title"/>
          </p:nvPr>
        </p:nvSpPr>
        <p:spPr>
          <a:xfrm>
            <a:off x="457200" y="151076"/>
            <a:ext cx="8229600" cy="912154"/>
          </a:xfrm>
        </p:spPr>
        <p:txBody>
          <a:bodyPr/>
          <a:lstStyle/>
          <a:p>
            <a:r>
              <a:rPr lang="en-US" sz="3200" dirty="0">
                <a:cs typeface="Calibri Light"/>
              </a:rPr>
              <a:t>Streamline Uncertainty and Variability</a:t>
            </a:r>
            <a:endParaRPr lang="en-US" sz="3200" dirty="0"/>
          </a:p>
        </p:txBody>
      </p:sp>
      <p:sp>
        <p:nvSpPr>
          <p:cNvPr id="5" name="TextBox 4">
            <a:extLst>
              <a:ext uri="{FF2B5EF4-FFF2-40B4-BE49-F238E27FC236}">
                <a16:creationId xmlns:a16="http://schemas.microsoft.com/office/drawing/2014/main" id="{C5E97317-690E-B133-8135-71A38BB55A31}"/>
              </a:ext>
            </a:extLst>
          </p:cNvPr>
          <p:cNvSpPr txBox="1"/>
          <p:nvPr/>
        </p:nvSpPr>
        <p:spPr>
          <a:xfrm>
            <a:off x="1194234" y="4183644"/>
            <a:ext cx="3107422"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and vector field</a:t>
            </a:r>
            <a:endParaRPr lang="en-US" sz="1600" dirty="0"/>
          </a:p>
        </p:txBody>
      </p:sp>
      <p:sp>
        <p:nvSpPr>
          <p:cNvPr id="8" name="TextBox 7">
            <a:extLst>
              <a:ext uri="{FF2B5EF4-FFF2-40B4-BE49-F238E27FC236}">
                <a16:creationId xmlns:a16="http://schemas.microsoft.com/office/drawing/2014/main" id="{94D61CE7-091F-F9BB-035C-8DA17D007D9E}"/>
              </a:ext>
            </a:extLst>
          </p:cNvPr>
          <p:cNvSpPr txBox="1"/>
          <p:nvPr/>
        </p:nvSpPr>
        <p:spPr>
          <a:xfrm>
            <a:off x="5941934" y="4183643"/>
            <a:ext cx="2236779"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cs typeface="Calibri"/>
              </a:rPr>
              <a:t>Streamlines variability</a:t>
            </a:r>
            <a:endParaRPr lang="en-US" sz="1600" dirty="0"/>
          </a:p>
        </p:txBody>
      </p:sp>
      <p:pic>
        <p:nvPicPr>
          <p:cNvPr id="12" name="Picture 12">
            <a:extLst>
              <a:ext uri="{FF2B5EF4-FFF2-40B4-BE49-F238E27FC236}">
                <a16:creationId xmlns:a16="http://schemas.microsoft.com/office/drawing/2014/main" id="{F8967E1C-6D00-AF8B-C3A1-2BFB9F14040A}"/>
              </a:ext>
            </a:extLst>
          </p:cNvPr>
          <p:cNvPicPr>
            <a:picLocks noChangeAspect="1"/>
          </p:cNvPicPr>
          <p:nvPr/>
        </p:nvPicPr>
        <p:blipFill>
          <a:blip r:embed="rId2"/>
          <a:stretch>
            <a:fillRect/>
          </a:stretch>
        </p:blipFill>
        <p:spPr>
          <a:xfrm>
            <a:off x="863354" y="1137037"/>
            <a:ext cx="3503812" cy="2746195"/>
          </a:xfrm>
          <a:prstGeom prst="rect">
            <a:avLst/>
          </a:prstGeom>
        </p:spPr>
      </p:pic>
      <p:pic>
        <p:nvPicPr>
          <p:cNvPr id="13" name="Picture 13" descr="Chart, diagram&#10;&#10;Description automatically generated">
            <a:extLst>
              <a:ext uri="{FF2B5EF4-FFF2-40B4-BE49-F238E27FC236}">
                <a16:creationId xmlns:a16="http://schemas.microsoft.com/office/drawing/2014/main" id="{45BD81CC-21E2-9784-1C6C-5ECEEB628AF3}"/>
              </a:ext>
            </a:extLst>
          </p:cNvPr>
          <p:cNvPicPr>
            <a:picLocks noChangeAspect="1"/>
          </p:cNvPicPr>
          <p:nvPr/>
        </p:nvPicPr>
        <p:blipFill>
          <a:blip r:embed="rId3"/>
          <a:stretch>
            <a:fillRect/>
          </a:stretch>
        </p:blipFill>
        <p:spPr>
          <a:xfrm>
            <a:off x="5071952" y="1137037"/>
            <a:ext cx="3503811" cy="2746194"/>
          </a:xfrm>
          <a:prstGeom prst="rect">
            <a:avLst/>
          </a:prstGeom>
        </p:spPr>
      </p:pic>
    </p:spTree>
    <p:extLst>
      <p:ext uri="{BB962C8B-B14F-4D97-AF65-F5344CB8AC3E}">
        <p14:creationId xmlns:p14="http://schemas.microsoft.com/office/powerpoint/2010/main" val="4275816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5990-8E50-7577-4993-B273C7561CE9}"/>
              </a:ext>
            </a:extLst>
          </p:cNvPr>
          <p:cNvSpPr>
            <a:spLocks noGrp="1"/>
          </p:cNvSpPr>
          <p:nvPr>
            <p:ph type="title"/>
          </p:nvPr>
        </p:nvSpPr>
        <p:spPr>
          <a:xfrm>
            <a:off x="457200" y="119270"/>
            <a:ext cx="8229600" cy="943959"/>
          </a:xfrm>
        </p:spPr>
        <p:txBody>
          <a:bodyPr/>
          <a:lstStyle/>
          <a:p>
            <a:r>
              <a:rPr lang="en-US" sz="3200" dirty="0">
                <a:cs typeface="Calibri Light"/>
              </a:rPr>
              <a:t>Future Work</a:t>
            </a:r>
            <a:endParaRPr lang="en-US" sz="3200" dirty="0"/>
          </a:p>
        </p:txBody>
      </p:sp>
      <p:sp>
        <p:nvSpPr>
          <p:cNvPr id="8" name="Content Placeholder 7">
            <a:extLst>
              <a:ext uri="{FF2B5EF4-FFF2-40B4-BE49-F238E27FC236}">
                <a16:creationId xmlns:a16="http://schemas.microsoft.com/office/drawing/2014/main" id="{0935FADD-052C-F987-31F5-A7DF02D580D8}"/>
              </a:ext>
            </a:extLst>
          </p:cNvPr>
          <p:cNvSpPr>
            <a:spLocks noGrp="1"/>
          </p:cNvSpPr>
          <p:nvPr>
            <p:ph idx="1"/>
          </p:nvPr>
        </p:nvSpPr>
        <p:spPr/>
        <p:txBody>
          <a:bodyPr vert="horz" wrap="square" lIns="68580" tIns="34290" rIns="68580" bIns="34290" numCol="1" rtlCol="0" anchor="t" anchorCtr="0" compatLnSpc="1">
            <a:prstTxWarp prst="textNoShape">
              <a:avLst/>
            </a:prstTxWarp>
            <a:normAutofit lnSpcReduction="10000"/>
          </a:bodyPr>
          <a:lstStyle/>
          <a:p>
            <a:r>
              <a:rPr lang="en-US" sz="2400" dirty="0">
                <a:solidFill>
                  <a:schemeClr val="tx1"/>
                </a:solidFill>
                <a:cs typeface="Calibri"/>
              </a:rPr>
              <a:t>Streamlines variability plot from fire simulation data</a:t>
            </a:r>
          </a:p>
          <a:p>
            <a:endParaRPr lang="en-US" sz="2400" dirty="0">
              <a:solidFill>
                <a:schemeClr val="tx1"/>
              </a:solidFill>
              <a:cs typeface="Calibri"/>
            </a:endParaRPr>
          </a:p>
          <a:p>
            <a:r>
              <a:rPr lang="en-US" sz="2400" dirty="0">
                <a:solidFill>
                  <a:schemeClr val="tx1"/>
                </a:solidFill>
                <a:cs typeface="Calibri"/>
              </a:rPr>
              <a:t>Segmentation based on angular and magnitude variation</a:t>
            </a:r>
          </a:p>
          <a:p>
            <a:endParaRPr lang="en-US" sz="2400" dirty="0">
              <a:solidFill>
                <a:schemeClr val="tx1"/>
              </a:solidFill>
              <a:cs typeface="Calibri"/>
            </a:endParaRPr>
          </a:p>
          <a:p>
            <a:r>
              <a:rPr lang="en-US" sz="2400" dirty="0">
                <a:solidFill>
                  <a:schemeClr val="tx1"/>
                </a:solidFill>
                <a:cs typeface="Calibri"/>
              </a:rPr>
              <a:t>Embed magnitude variation in glyph (arrowhead)</a:t>
            </a:r>
          </a:p>
          <a:p>
            <a:endParaRPr lang="en-US" sz="2400" dirty="0">
              <a:solidFill>
                <a:schemeClr val="tx1"/>
              </a:solidFill>
              <a:cs typeface="Calibri"/>
            </a:endParaRPr>
          </a:p>
          <a:p>
            <a:r>
              <a:rPr lang="en-US" sz="2400" dirty="0">
                <a:solidFill>
                  <a:schemeClr val="tx1"/>
                </a:solidFill>
                <a:cs typeface="Calibri"/>
              </a:rPr>
              <a:t>Interface protype combining different visualization methods</a:t>
            </a:r>
          </a:p>
        </p:txBody>
      </p:sp>
    </p:spTree>
    <p:extLst>
      <p:ext uri="{BB962C8B-B14F-4D97-AF65-F5344CB8AC3E}">
        <p14:creationId xmlns:p14="http://schemas.microsoft.com/office/powerpoint/2010/main" val="2699662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subTitle" idx="1"/>
          </p:nvPr>
        </p:nvSpPr>
        <p:spPr>
          <a:xfrm>
            <a:off x="572494" y="2738727"/>
            <a:ext cx="7999012" cy="2151325"/>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dirty="0" err="1"/>
              <a:t>Jixian</a:t>
            </a:r>
            <a:r>
              <a:rPr lang="en" sz="2000" dirty="0"/>
              <a:t> Li, </a:t>
            </a:r>
            <a:r>
              <a:rPr lang="en-US" sz="2000" dirty="0" err="1">
                <a:cs typeface="Calibri"/>
              </a:rPr>
              <a:t>Timbwaoga</a:t>
            </a:r>
            <a:r>
              <a:rPr lang="en-US" sz="2000" dirty="0">
                <a:cs typeface="Calibri"/>
              </a:rPr>
              <a:t> A. J. </a:t>
            </a:r>
            <a:r>
              <a:rPr lang="en-US" sz="2000" dirty="0" err="1">
                <a:cs typeface="Calibri"/>
              </a:rPr>
              <a:t>Ouermi</a:t>
            </a:r>
            <a:r>
              <a:rPr lang="en-US" sz="2000" dirty="0">
                <a:cs typeface="Calibri"/>
              </a:rPr>
              <a:t> (TAJO), Chris R. Johnson</a:t>
            </a:r>
          </a:p>
          <a:p>
            <a:pPr marL="0" lvl="0" indent="0" algn="ctr" rtl="0">
              <a:spcBef>
                <a:spcPts val="0"/>
              </a:spcBef>
              <a:spcAft>
                <a:spcPts val="0"/>
              </a:spcAft>
              <a:buNone/>
            </a:pPr>
            <a:r>
              <a:rPr lang="en-US" sz="2000" dirty="0">
                <a:cs typeface="Calibri"/>
              </a:rPr>
              <a:t>Scientific Computing and Imaging (SCI) Institute</a:t>
            </a:r>
          </a:p>
          <a:p>
            <a:pPr marL="0" lvl="0" indent="0" algn="ctr" rtl="0">
              <a:spcBef>
                <a:spcPts val="0"/>
              </a:spcBef>
              <a:spcAft>
                <a:spcPts val="0"/>
              </a:spcAft>
              <a:buNone/>
            </a:pPr>
            <a:r>
              <a:rPr lang="en-US" sz="2000" dirty="0">
                <a:cs typeface="Calibri"/>
              </a:rPr>
              <a:t>University of Utah</a:t>
            </a:r>
          </a:p>
          <a:p>
            <a:pPr marL="0" lvl="0" indent="0" algn="ctr" rtl="0">
              <a:spcBef>
                <a:spcPts val="0"/>
              </a:spcBef>
              <a:spcAft>
                <a:spcPts val="0"/>
              </a:spcAft>
              <a:buNone/>
            </a:pPr>
            <a:r>
              <a:rPr lang="en-US" sz="2000" dirty="0" err="1">
                <a:cs typeface="Calibri"/>
              </a:rPr>
              <a:t>www.sci.utah.edu</a:t>
            </a:r>
            <a:endParaRPr lang="en-US" sz="2000" dirty="0">
              <a:cs typeface="Calibri"/>
            </a:endParaRPr>
          </a:p>
          <a:p>
            <a:pPr marL="0" lvl="0" indent="0" algn="ctr" rtl="0">
              <a:spcBef>
                <a:spcPts val="0"/>
              </a:spcBef>
              <a:spcAft>
                <a:spcPts val="0"/>
              </a:spcAft>
              <a:buNone/>
            </a:pPr>
            <a:endParaRPr sz="2000" dirty="0"/>
          </a:p>
        </p:txBody>
      </p:sp>
      <p:sp>
        <p:nvSpPr>
          <p:cNvPr id="54" name="Google Shape;54;p13"/>
          <p:cNvSpPr txBox="1">
            <a:spLocks noGrp="1"/>
          </p:cNvSpPr>
          <p:nvPr>
            <p:ph type="ctrTitle"/>
          </p:nvPr>
        </p:nvSpPr>
        <p:spPr>
          <a:xfrm>
            <a:off x="190831" y="1455089"/>
            <a:ext cx="8555604" cy="1025718"/>
          </a:xfrm>
          <a:prstGeom prst="rect">
            <a:avLst/>
          </a:prstGeom>
        </p:spPr>
        <p:txBody>
          <a:bodyPr spcFirstLastPara="1" wrap="square" lIns="91425" tIns="91425" rIns="91425" bIns="91425" anchor="b" anchorCtr="0">
            <a:noAutofit/>
          </a:bodyPr>
          <a:lstStyle/>
          <a:p>
            <a:pPr>
              <a:spcBef>
                <a:spcPts val="0"/>
              </a:spcBef>
              <a:spcAft>
                <a:spcPts val="0"/>
              </a:spcAft>
            </a:pPr>
            <a:r>
              <a:rPr lang="en" sz="3200" dirty="0"/>
              <a:t>Ensemble Wildfire Simulation Visualization</a:t>
            </a:r>
            <a:br>
              <a:rPr lang="en" sz="3200" dirty="0"/>
            </a:br>
            <a:r>
              <a:rPr lang="en" sz="3200" dirty="0"/>
              <a:t>and</a:t>
            </a:r>
            <a:br>
              <a:rPr lang="en" sz="1200" dirty="0"/>
            </a:br>
            <a:r>
              <a:rPr lang="en-US" sz="3200" dirty="0">
                <a:ea typeface="+mj-lt"/>
                <a:cs typeface="+mj-lt"/>
              </a:rPr>
              <a:t>Analysis and Visualization of Vector Fields Uncertainty and Variability </a:t>
            </a:r>
            <a:endParaRPr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57200" y="302151"/>
            <a:ext cx="8229600" cy="74967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Visualizing Wildfire Forecasts</a:t>
            </a:r>
            <a:endParaRPr sz="3200" dirty="0"/>
          </a:p>
        </p:txBody>
      </p:sp>
      <p:sp>
        <p:nvSpPr>
          <p:cNvPr id="61" name="Google Shape;61;p14"/>
          <p:cNvSpPr txBox="1"/>
          <p:nvPr/>
        </p:nvSpPr>
        <p:spPr>
          <a:xfrm>
            <a:off x="2918663" y="4132900"/>
            <a:ext cx="285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Multiple instances over time →</a:t>
            </a:r>
            <a:endParaRPr/>
          </a:p>
        </p:txBody>
      </p:sp>
      <p:sp>
        <p:nvSpPr>
          <p:cNvPr id="62" name="Google Shape;62;p14"/>
          <p:cNvSpPr txBox="1"/>
          <p:nvPr/>
        </p:nvSpPr>
        <p:spPr>
          <a:xfrm rot="-5400000">
            <a:off x="134563" y="2262050"/>
            <a:ext cx="285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Multiple runs of simulation</a:t>
            </a:r>
            <a:endParaRPr/>
          </a:p>
        </p:txBody>
      </p:sp>
      <p:pic>
        <p:nvPicPr>
          <p:cNvPr id="63" name="Google Shape;63;p14"/>
          <p:cNvPicPr preferRelativeResize="0"/>
          <p:nvPr/>
        </p:nvPicPr>
        <p:blipFill>
          <a:blip r:embed="rId3">
            <a:alphaModFix/>
          </a:blip>
          <a:stretch>
            <a:fillRect/>
          </a:stretch>
        </p:blipFill>
        <p:spPr>
          <a:xfrm>
            <a:off x="1949888" y="1082350"/>
            <a:ext cx="914401" cy="914399"/>
          </a:xfrm>
          <a:prstGeom prst="rect">
            <a:avLst/>
          </a:prstGeom>
          <a:noFill/>
          <a:ln>
            <a:noFill/>
          </a:ln>
        </p:spPr>
      </p:pic>
      <p:pic>
        <p:nvPicPr>
          <p:cNvPr id="64" name="Google Shape;64;p14"/>
          <p:cNvPicPr preferRelativeResize="0"/>
          <p:nvPr/>
        </p:nvPicPr>
        <p:blipFill>
          <a:blip r:embed="rId4">
            <a:alphaModFix/>
          </a:blip>
          <a:stretch>
            <a:fillRect/>
          </a:stretch>
        </p:blipFill>
        <p:spPr>
          <a:xfrm>
            <a:off x="2969963" y="1082350"/>
            <a:ext cx="914401" cy="914399"/>
          </a:xfrm>
          <a:prstGeom prst="rect">
            <a:avLst/>
          </a:prstGeom>
          <a:noFill/>
          <a:ln>
            <a:noFill/>
          </a:ln>
        </p:spPr>
      </p:pic>
      <p:pic>
        <p:nvPicPr>
          <p:cNvPr id="65" name="Google Shape;65;p14"/>
          <p:cNvPicPr preferRelativeResize="0"/>
          <p:nvPr/>
        </p:nvPicPr>
        <p:blipFill>
          <a:blip r:embed="rId5">
            <a:alphaModFix/>
          </a:blip>
          <a:stretch>
            <a:fillRect/>
          </a:stretch>
        </p:blipFill>
        <p:spPr>
          <a:xfrm>
            <a:off x="3990038" y="1082350"/>
            <a:ext cx="914401" cy="914399"/>
          </a:xfrm>
          <a:prstGeom prst="rect">
            <a:avLst/>
          </a:prstGeom>
          <a:noFill/>
          <a:ln>
            <a:noFill/>
          </a:ln>
        </p:spPr>
      </p:pic>
      <p:pic>
        <p:nvPicPr>
          <p:cNvPr id="66" name="Google Shape;66;p14"/>
          <p:cNvPicPr preferRelativeResize="0"/>
          <p:nvPr/>
        </p:nvPicPr>
        <p:blipFill>
          <a:blip r:embed="rId6">
            <a:alphaModFix/>
          </a:blip>
          <a:stretch>
            <a:fillRect/>
          </a:stretch>
        </p:blipFill>
        <p:spPr>
          <a:xfrm>
            <a:off x="5010113" y="1082350"/>
            <a:ext cx="914401" cy="914399"/>
          </a:xfrm>
          <a:prstGeom prst="rect">
            <a:avLst/>
          </a:prstGeom>
          <a:noFill/>
          <a:ln>
            <a:noFill/>
          </a:ln>
        </p:spPr>
      </p:pic>
      <p:pic>
        <p:nvPicPr>
          <p:cNvPr id="67" name="Google Shape;67;p14"/>
          <p:cNvPicPr preferRelativeResize="0"/>
          <p:nvPr/>
        </p:nvPicPr>
        <p:blipFill>
          <a:blip r:embed="rId7">
            <a:alphaModFix/>
          </a:blip>
          <a:stretch>
            <a:fillRect/>
          </a:stretch>
        </p:blipFill>
        <p:spPr>
          <a:xfrm>
            <a:off x="6030188" y="1082350"/>
            <a:ext cx="914401" cy="914399"/>
          </a:xfrm>
          <a:prstGeom prst="rect">
            <a:avLst/>
          </a:prstGeom>
          <a:noFill/>
          <a:ln>
            <a:noFill/>
          </a:ln>
        </p:spPr>
      </p:pic>
      <p:pic>
        <p:nvPicPr>
          <p:cNvPr id="68" name="Google Shape;68;p14"/>
          <p:cNvPicPr preferRelativeResize="0"/>
          <p:nvPr/>
        </p:nvPicPr>
        <p:blipFill>
          <a:blip r:embed="rId8">
            <a:alphaModFix/>
          </a:blip>
          <a:stretch>
            <a:fillRect/>
          </a:stretch>
        </p:blipFill>
        <p:spPr>
          <a:xfrm>
            <a:off x="1949888" y="2151949"/>
            <a:ext cx="914401" cy="914399"/>
          </a:xfrm>
          <a:prstGeom prst="rect">
            <a:avLst/>
          </a:prstGeom>
          <a:noFill/>
          <a:ln>
            <a:noFill/>
          </a:ln>
        </p:spPr>
      </p:pic>
      <p:pic>
        <p:nvPicPr>
          <p:cNvPr id="69" name="Google Shape;69;p14"/>
          <p:cNvPicPr preferRelativeResize="0"/>
          <p:nvPr/>
        </p:nvPicPr>
        <p:blipFill>
          <a:blip r:embed="rId9">
            <a:alphaModFix/>
          </a:blip>
          <a:stretch>
            <a:fillRect/>
          </a:stretch>
        </p:blipFill>
        <p:spPr>
          <a:xfrm>
            <a:off x="2969963" y="2151949"/>
            <a:ext cx="914401" cy="914399"/>
          </a:xfrm>
          <a:prstGeom prst="rect">
            <a:avLst/>
          </a:prstGeom>
          <a:noFill/>
          <a:ln>
            <a:noFill/>
          </a:ln>
        </p:spPr>
      </p:pic>
      <p:pic>
        <p:nvPicPr>
          <p:cNvPr id="70" name="Google Shape;70;p14"/>
          <p:cNvPicPr preferRelativeResize="0"/>
          <p:nvPr/>
        </p:nvPicPr>
        <p:blipFill>
          <a:blip r:embed="rId10">
            <a:alphaModFix/>
          </a:blip>
          <a:stretch>
            <a:fillRect/>
          </a:stretch>
        </p:blipFill>
        <p:spPr>
          <a:xfrm>
            <a:off x="3990038" y="2151949"/>
            <a:ext cx="914401" cy="914399"/>
          </a:xfrm>
          <a:prstGeom prst="rect">
            <a:avLst/>
          </a:prstGeom>
          <a:noFill/>
          <a:ln>
            <a:noFill/>
          </a:ln>
        </p:spPr>
      </p:pic>
      <p:pic>
        <p:nvPicPr>
          <p:cNvPr id="71" name="Google Shape;71;p14"/>
          <p:cNvPicPr preferRelativeResize="0"/>
          <p:nvPr/>
        </p:nvPicPr>
        <p:blipFill>
          <a:blip r:embed="rId11">
            <a:alphaModFix/>
          </a:blip>
          <a:stretch>
            <a:fillRect/>
          </a:stretch>
        </p:blipFill>
        <p:spPr>
          <a:xfrm>
            <a:off x="5010113" y="2151949"/>
            <a:ext cx="914401" cy="914399"/>
          </a:xfrm>
          <a:prstGeom prst="rect">
            <a:avLst/>
          </a:prstGeom>
          <a:noFill/>
          <a:ln>
            <a:noFill/>
          </a:ln>
        </p:spPr>
      </p:pic>
      <p:pic>
        <p:nvPicPr>
          <p:cNvPr id="72" name="Google Shape;72;p14"/>
          <p:cNvPicPr preferRelativeResize="0"/>
          <p:nvPr/>
        </p:nvPicPr>
        <p:blipFill>
          <a:blip r:embed="rId12">
            <a:alphaModFix/>
          </a:blip>
          <a:stretch>
            <a:fillRect/>
          </a:stretch>
        </p:blipFill>
        <p:spPr>
          <a:xfrm>
            <a:off x="6030188" y="2151949"/>
            <a:ext cx="914401" cy="914399"/>
          </a:xfrm>
          <a:prstGeom prst="rect">
            <a:avLst/>
          </a:prstGeom>
          <a:noFill/>
          <a:ln>
            <a:noFill/>
          </a:ln>
        </p:spPr>
      </p:pic>
      <p:pic>
        <p:nvPicPr>
          <p:cNvPr id="73" name="Google Shape;73;p14"/>
          <p:cNvPicPr preferRelativeResize="0"/>
          <p:nvPr/>
        </p:nvPicPr>
        <p:blipFill>
          <a:blip r:embed="rId13">
            <a:alphaModFix/>
          </a:blip>
          <a:stretch>
            <a:fillRect/>
          </a:stretch>
        </p:blipFill>
        <p:spPr>
          <a:xfrm>
            <a:off x="1949888" y="3221547"/>
            <a:ext cx="914401" cy="914399"/>
          </a:xfrm>
          <a:prstGeom prst="rect">
            <a:avLst/>
          </a:prstGeom>
          <a:noFill/>
          <a:ln>
            <a:noFill/>
          </a:ln>
        </p:spPr>
      </p:pic>
      <p:pic>
        <p:nvPicPr>
          <p:cNvPr id="74" name="Google Shape;74;p14"/>
          <p:cNvPicPr preferRelativeResize="0"/>
          <p:nvPr/>
        </p:nvPicPr>
        <p:blipFill>
          <a:blip r:embed="rId14">
            <a:alphaModFix/>
          </a:blip>
          <a:stretch>
            <a:fillRect/>
          </a:stretch>
        </p:blipFill>
        <p:spPr>
          <a:xfrm>
            <a:off x="2969963" y="3221547"/>
            <a:ext cx="914401" cy="914399"/>
          </a:xfrm>
          <a:prstGeom prst="rect">
            <a:avLst/>
          </a:prstGeom>
          <a:noFill/>
          <a:ln>
            <a:noFill/>
          </a:ln>
        </p:spPr>
      </p:pic>
      <p:pic>
        <p:nvPicPr>
          <p:cNvPr id="75" name="Google Shape;75;p14"/>
          <p:cNvPicPr preferRelativeResize="0"/>
          <p:nvPr/>
        </p:nvPicPr>
        <p:blipFill>
          <a:blip r:embed="rId15">
            <a:alphaModFix/>
          </a:blip>
          <a:stretch>
            <a:fillRect/>
          </a:stretch>
        </p:blipFill>
        <p:spPr>
          <a:xfrm>
            <a:off x="3990038" y="3221547"/>
            <a:ext cx="914401" cy="914399"/>
          </a:xfrm>
          <a:prstGeom prst="rect">
            <a:avLst/>
          </a:prstGeom>
          <a:noFill/>
          <a:ln>
            <a:noFill/>
          </a:ln>
        </p:spPr>
      </p:pic>
      <p:pic>
        <p:nvPicPr>
          <p:cNvPr id="76" name="Google Shape;76;p14"/>
          <p:cNvPicPr preferRelativeResize="0"/>
          <p:nvPr/>
        </p:nvPicPr>
        <p:blipFill>
          <a:blip r:embed="rId16">
            <a:alphaModFix/>
          </a:blip>
          <a:stretch>
            <a:fillRect/>
          </a:stretch>
        </p:blipFill>
        <p:spPr>
          <a:xfrm>
            <a:off x="5010113" y="3221547"/>
            <a:ext cx="914401" cy="914399"/>
          </a:xfrm>
          <a:prstGeom prst="rect">
            <a:avLst/>
          </a:prstGeom>
          <a:noFill/>
          <a:ln>
            <a:noFill/>
          </a:ln>
        </p:spPr>
      </p:pic>
      <p:pic>
        <p:nvPicPr>
          <p:cNvPr id="77" name="Google Shape;77;p14"/>
          <p:cNvPicPr preferRelativeResize="0"/>
          <p:nvPr/>
        </p:nvPicPr>
        <p:blipFill>
          <a:blip r:embed="rId17">
            <a:alphaModFix/>
          </a:blip>
          <a:stretch>
            <a:fillRect/>
          </a:stretch>
        </p:blipFill>
        <p:spPr>
          <a:xfrm>
            <a:off x="6030188" y="3221547"/>
            <a:ext cx="914401" cy="914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281493" y="27009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800" dirty="0"/>
              <a:t>Visualization Tasks</a:t>
            </a:r>
            <a:endParaRPr sz="2800" dirty="0"/>
          </a:p>
        </p:txBody>
      </p:sp>
      <p:sp>
        <p:nvSpPr>
          <p:cNvPr id="83" name="Google Shape;83;p15"/>
          <p:cNvSpPr txBox="1"/>
          <p:nvPr/>
        </p:nvSpPr>
        <p:spPr>
          <a:xfrm>
            <a:off x="341907" y="1453092"/>
            <a:ext cx="8460186" cy="2031295"/>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AutoNum type="arabicPeriod"/>
            </a:pPr>
            <a:r>
              <a:rPr lang="en" sz="2400" dirty="0"/>
              <a:t>Visualize ensembles of wildfire forecasts from simulations</a:t>
            </a:r>
            <a:endParaRPr sz="2400" dirty="0"/>
          </a:p>
          <a:p>
            <a:pPr marL="457200" lvl="0" indent="-317500" algn="l" rtl="0">
              <a:spcBef>
                <a:spcPts val="0"/>
              </a:spcBef>
              <a:spcAft>
                <a:spcPts val="0"/>
              </a:spcAft>
              <a:buSzPts val="1400"/>
              <a:buAutoNum type="arabicPeriod"/>
            </a:pPr>
            <a:r>
              <a:rPr lang="en" sz="2400" dirty="0"/>
              <a:t>Identify similarities (differences) between ensemble members</a:t>
            </a:r>
            <a:endParaRPr sz="2400" dirty="0"/>
          </a:p>
          <a:p>
            <a:pPr marL="457200" lvl="0" indent="-317500" algn="l" rtl="0">
              <a:spcBef>
                <a:spcPts val="0"/>
              </a:spcBef>
              <a:spcAft>
                <a:spcPts val="0"/>
              </a:spcAft>
              <a:buSzPts val="1400"/>
              <a:buAutoNum type="arabicPeriod"/>
            </a:pPr>
            <a:r>
              <a:rPr lang="en" sz="2400" dirty="0"/>
              <a:t>Identify interesting events in time</a:t>
            </a:r>
            <a:endParaRPr sz="2400" dirty="0"/>
          </a:p>
          <a:p>
            <a:pPr marL="457200" lvl="0" indent="-317500" algn="l" rtl="0">
              <a:spcBef>
                <a:spcPts val="0"/>
              </a:spcBef>
              <a:spcAft>
                <a:spcPts val="0"/>
              </a:spcAft>
              <a:buSzPts val="1400"/>
              <a:buAutoNum type="arabicPeriod"/>
            </a:pPr>
            <a:r>
              <a:rPr lang="en" sz="2400" dirty="0"/>
              <a:t>Visualize uncertainty in flame front propagation</a:t>
            </a:r>
            <a:endParaRP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a:off x="358313" y="595951"/>
            <a:ext cx="8286976" cy="3734800"/>
          </a:xfrm>
          <a:prstGeom prst="rect">
            <a:avLst/>
          </a:prstGeom>
          <a:noFill/>
          <a:ln>
            <a:noFill/>
          </a:ln>
        </p:spPr>
      </p:pic>
      <p:sp>
        <p:nvSpPr>
          <p:cNvPr id="89" name="Google Shape;89;p16"/>
          <p:cNvSpPr txBox="1"/>
          <p:nvPr/>
        </p:nvSpPr>
        <p:spPr>
          <a:xfrm>
            <a:off x="1461925" y="224475"/>
            <a:ext cx="16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Terrain View</a:t>
            </a:r>
            <a:endParaRPr/>
          </a:p>
        </p:txBody>
      </p:sp>
      <p:sp>
        <p:nvSpPr>
          <p:cNvPr id="90" name="Google Shape;90;p16"/>
          <p:cNvSpPr txBox="1"/>
          <p:nvPr/>
        </p:nvSpPr>
        <p:spPr>
          <a:xfrm>
            <a:off x="4051925" y="195750"/>
            <a:ext cx="16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Config Panels</a:t>
            </a:r>
            <a:endParaRPr/>
          </a:p>
        </p:txBody>
      </p:sp>
      <p:sp>
        <p:nvSpPr>
          <p:cNvPr id="91" name="Google Shape;91;p16"/>
          <p:cNvSpPr txBox="1"/>
          <p:nvPr/>
        </p:nvSpPr>
        <p:spPr>
          <a:xfrm>
            <a:off x="3847100" y="4352200"/>
            <a:ext cx="195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Contour Band Depth</a:t>
            </a:r>
            <a:endParaRPr/>
          </a:p>
        </p:txBody>
      </p:sp>
      <p:sp>
        <p:nvSpPr>
          <p:cNvPr id="92" name="Google Shape;92;p16"/>
          <p:cNvSpPr txBox="1"/>
          <p:nvPr/>
        </p:nvSpPr>
        <p:spPr>
          <a:xfrm>
            <a:off x="6201350" y="179600"/>
            <a:ext cx="20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Changes Over Time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1BF6-FD30-4776-8189-C9B688CE5B7D}"/>
              </a:ext>
            </a:extLst>
          </p:cNvPr>
          <p:cNvSpPr>
            <a:spLocks noGrp="1"/>
          </p:cNvSpPr>
          <p:nvPr>
            <p:ph type="title"/>
          </p:nvPr>
        </p:nvSpPr>
        <p:spPr>
          <a:xfrm>
            <a:off x="311700" y="86683"/>
            <a:ext cx="8520600" cy="931042"/>
          </a:xfrm>
        </p:spPr>
        <p:txBody>
          <a:bodyPr>
            <a:normAutofit/>
          </a:bodyPr>
          <a:lstStyle/>
          <a:p>
            <a:r>
              <a:rPr lang="en-US" sz="3200" dirty="0"/>
              <a:t>Visualization System</a:t>
            </a:r>
          </a:p>
        </p:txBody>
      </p:sp>
      <p:sp>
        <p:nvSpPr>
          <p:cNvPr id="3" name="Text Placeholder 2">
            <a:extLst>
              <a:ext uri="{FF2B5EF4-FFF2-40B4-BE49-F238E27FC236}">
                <a16:creationId xmlns:a16="http://schemas.microsoft.com/office/drawing/2014/main" id="{874CCD52-0D45-202E-E9B0-B7276A4BB9C5}"/>
              </a:ext>
            </a:extLst>
          </p:cNvPr>
          <p:cNvSpPr>
            <a:spLocks noGrp="1"/>
          </p:cNvSpPr>
          <p:nvPr>
            <p:ph type="body" idx="1"/>
          </p:nvPr>
        </p:nvSpPr>
        <p:spPr/>
        <p:txBody>
          <a:bodyPr>
            <a:normAutofit/>
          </a:bodyPr>
          <a:lstStyle/>
          <a:p>
            <a:pPr algn="l">
              <a:buFont typeface="+mj-lt"/>
              <a:buAutoNum type="arabicPeriod"/>
            </a:pPr>
            <a:r>
              <a:rPr lang="en-US" sz="2000" b="0" i="0" u="none" strike="noStrike" dirty="0">
                <a:solidFill>
                  <a:srgbClr val="000000"/>
                </a:solidFill>
                <a:effectLst/>
                <a:latin typeface="Arial" panose="020B0604020202020204" pitchFamily="34" charset="0"/>
              </a:rPr>
              <a:t>Data processing: The data server is implemented in Python. It reads a collection of </a:t>
            </a:r>
            <a:r>
              <a:rPr lang="en-US" sz="2000" b="0" i="0" u="none" strike="noStrike" dirty="0" err="1">
                <a:solidFill>
                  <a:srgbClr val="000000"/>
                </a:solidFill>
                <a:effectLst/>
                <a:latin typeface="Arial" panose="020B0604020202020204" pitchFamily="34" charset="0"/>
              </a:rPr>
              <a:t>NetCDF</a:t>
            </a:r>
            <a:r>
              <a:rPr lang="en-US" sz="2000" b="0" i="0" u="none" strike="noStrike" dirty="0">
                <a:solidFill>
                  <a:srgbClr val="000000"/>
                </a:solidFill>
                <a:effectLst/>
                <a:latin typeface="Arial" panose="020B0604020202020204" pitchFamily="34" charset="0"/>
              </a:rPr>
              <a:t> files and serves the data to the web interface. The integral line tracing is distributed on multiple CPU cores. The contour boxplot is computed using CUDA. The resolution of the data is </a:t>
            </a:r>
            <a:r>
              <a:rPr lang="en-US" sz="2000" b="0" i="1" u="none" strike="noStrike" dirty="0" err="1">
                <a:solidFill>
                  <a:srgbClr val="000000"/>
                </a:solidFill>
                <a:effectLst/>
                <a:latin typeface="Arial" panose="020B0604020202020204" pitchFamily="34" charset="0"/>
              </a:rPr>
              <a:t>n_times</a:t>
            </a:r>
            <a:r>
              <a:rPr lang="en-US" sz="2000" b="0" i="1" u="none"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x 1024 x 1024. The current pre-processing code can process 27 instances of 300 x 1024 x1024 datasets in less than 30 minutes.</a:t>
            </a:r>
          </a:p>
          <a:p>
            <a:pPr algn="l">
              <a:buFont typeface="+mj-lt"/>
              <a:buAutoNum type="arabicPeriod"/>
            </a:pPr>
            <a:r>
              <a:rPr lang="en-US" sz="2000" b="0" i="0" u="none" strike="noStrike" dirty="0">
                <a:solidFill>
                  <a:srgbClr val="000000"/>
                </a:solidFill>
                <a:effectLst/>
                <a:latin typeface="Arial" panose="020B0604020202020204" pitchFamily="34" charset="0"/>
              </a:rPr>
              <a:t>Rendering: The web interface is implemented using </a:t>
            </a:r>
            <a:r>
              <a:rPr lang="en-US" sz="2000" b="0" i="0" u="none" strike="noStrike" dirty="0" err="1">
                <a:solidFill>
                  <a:srgbClr val="000000"/>
                </a:solidFill>
                <a:effectLst/>
                <a:latin typeface="Arial" panose="020B0604020202020204" pitchFamily="34" charset="0"/>
              </a:rPr>
              <a:t>Javascript</a:t>
            </a:r>
            <a:r>
              <a:rPr lang="en-US" sz="2000" b="0" i="0" u="none" strike="noStrike" dirty="0">
                <a:solidFill>
                  <a:srgbClr val="000000"/>
                </a:solidFill>
                <a:effectLst/>
                <a:latin typeface="Arial" panose="020B0604020202020204" pitchFamily="34" charset="0"/>
              </a:rPr>
              <a:t>. Three main libraries are </a:t>
            </a:r>
            <a:r>
              <a:rPr lang="en-US" sz="2000" b="0" i="0" u="none" strike="noStrike" dirty="0" err="1">
                <a:solidFill>
                  <a:srgbClr val="000000"/>
                </a:solidFill>
                <a:effectLst/>
                <a:latin typeface="Arial" panose="020B0604020202020204" pitchFamily="34" charset="0"/>
              </a:rPr>
              <a:t>React.js</a:t>
            </a:r>
            <a:r>
              <a:rPr lang="en-US" sz="2000" b="0" i="0" u="none" strike="noStrike" dirty="0">
                <a:solidFill>
                  <a:srgbClr val="000000"/>
                </a:solidFill>
                <a:effectLst/>
                <a:latin typeface="Arial" panose="020B0604020202020204" pitchFamily="34" charset="0"/>
              </a:rPr>
              <a:t> (for the framework), </a:t>
            </a:r>
            <a:r>
              <a:rPr lang="en-US" sz="2000" b="0" i="0" u="none" strike="noStrike" dirty="0" err="1">
                <a:solidFill>
                  <a:srgbClr val="000000"/>
                </a:solidFill>
                <a:effectLst/>
                <a:latin typeface="Arial" panose="020B0604020202020204" pitchFamily="34" charset="0"/>
              </a:rPr>
              <a:t>Three.js</a:t>
            </a:r>
            <a:r>
              <a:rPr lang="en-US" sz="2000" b="0" i="0" u="none" strike="noStrike" dirty="0">
                <a:solidFill>
                  <a:srgbClr val="000000"/>
                </a:solidFill>
                <a:effectLst/>
                <a:latin typeface="Arial" panose="020B0604020202020204" pitchFamily="34" charset="0"/>
              </a:rPr>
              <a:t> (a wrapper of WebGL), and </a:t>
            </a:r>
            <a:r>
              <a:rPr lang="en-US" sz="2000" b="0" i="0" u="none" strike="noStrike" dirty="0" err="1">
                <a:solidFill>
                  <a:srgbClr val="000000"/>
                </a:solidFill>
                <a:effectLst/>
                <a:latin typeface="Arial" panose="020B0604020202020204" pitchFamily="34" charset="0"/>
              </a:rPr>
              <a:t>Chart.js</a:t>
            </a:r>
            <a:r>
              <a:rPr lang="en-US" sz="2000" b="0" i="0" u="none" strike="noStrike" dirty="0">
                <a:solidFill>
                  <a:srgbClr val="000000"/>
                </a:solidFill>
                <a:effectLst/>
                <a:latin typeface="Arial" panose="020B0604020202020204" pitchFamily="34" charset="0"/>
              </a:rPr>
              <a:t> (for plotting charts). </a:t>
            </a:r>
          </a:p>
        </p:txBody>
      </p:sp>
      <p:sp>
        <p:nvSpPr>
          <p:cNvPr id="4" name="Slide Number Placeholder 3">
            <a:extLst>
              <a:ext uri="{FF2B5EF4-FFF2-40B4-BE49-F238E27FC236}">
                <a16:creationId xmlns:a16="http://schemas.microsoft.com/office/drawing/2014/main" id="{7DA2C4BC-7723-79EE-D831-3D606E18E8D7}"/>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47043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214685"/>
            <a:ext cx="8520600" cy="80304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Flame Front Visualization</a:t>
            </a:r>
            <a:endParaRPr sz="3200" dirty="0"/>
          </a:p>
        </p:txBody>
      </p:sp>
      <p:pic>
        <p:nvPicPr>
          <p:cNvPr id="98" name="Google Shape;98;p17"/>
          <p:cNvPicPr preferRelativeResize="0"/>
          <p:nvPr/>
        </p:nvPicPr>
        <p:blipFill>
          <a:blip r:embed="rId3">
            <a:alphaModFix/>
          </a:blip>
          <a:stretch>
            <a:fillRect/>
          </a:stretch>
        </p:blipFill>
        <p:spPr>
          <a:xfrm>
            <a:off x="1169031" y="1677440"/>
            <a:ext cx="2880883" cy="2933708"/>
          </a:xfrm>
          <a:prstGeom prst="rect">
            <a:avLst/>
          </a:prstGeom>
          <a:noFill/>
          <a:ln>
            <a:noFill/>
          </a:ln>
        </p:spPr>
      </p:pic>
      <p:sp>
        <p:nvSpPr>
          <p:cNvPr id="99" name="Google Shape;99;p17"/>
          <p:cNvSpPr txBox="1"/>
          <p:nvPr/>
        </p:nvSpPr>
        <p:spPr>
          <a:xfrm>
            <a:off x="1423430" y="1000362"/>
            <a:ext cx="2880883"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Use transparency to show remaining fuel percentage</a:t>
            </a:r>
            <a:endParaRPr sz="1600" dirty="0"/>
          </a:p>
        </p:txBody>
      </p:sp>
      <p:pic>
        <p:nvPicPr>
          <p:cNvPr id="100" name="Google Shape;100;p17"/>
          <p:cNvPicPr preferRelativeResize="0"/>
          <p:nvPr/>
        </p:nvPicPr>
        <p:blipFill>
          <a:blip r:embed="rId4">
            <a:alphaModFix/>
          </a:blip>
          <a:stretch>
            <a:fillRect/>
          </a:stretch>
        </p:blipFill>
        <p:spPr>
          <a:xfrm>
            <a:off x="4304313" y="1677440"/>
            <a:ext cx="2788250" cy="2839386"/>
          </a:xfrm>
          <a:prstGeom prst="rect">
            <a:avLst/>
          </a:prstGeom>
          <a:noFill/>
          <a:ln>
            <a:noFill/>
          </a:ln>
        </p:spPr>
      </p:pic>
      <p:sp>
        <p:nvSpPr>
          <p:cNvPr id="101" name="Google Shape;101;p17"/>
          <p:cNvSpPr txBox="1"/>
          <p:nvPr/>
        </p:nvSpPr>
        <p:spPr>
          <a:xfrm>
            <a:off x="4558712" y="1017725"/>
            <a:ext cx="233277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Use</a:t>
            </a:r>
            <a:r>
              <a:rPr lang="en" sz="1800" dirty="0"/>
              <a:t> contour line to show the flame front</a:t>
            </a:r>
            <a:endParaRPr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190831"/>
            <a:ext cx="8520600" cy="826894"/>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Wind Visualization</a:t>
            </a:r>
            <a:endParaRPr sz="3200" dirty="0"/>
          </a:p>
        </p:txBody>
      </p:sp>
      <p:pic>
        <p:nvPicPr>
          <p:cNvPr id="107" name="Google Shape;107;p18"/>
          <p:cNvPicPr preferRelativeResize="0"/>
          <p:nvPr/>
        </p:nvPicPr>
        <p:blipFill rotWithShape="1">
          <a:blip r:embed="rId3">
            <a:alphaModFix/>
          </a:blip>
          <a:srcRect r="26889" b="28207"/>
          <a:stretch/>
        </p:blipFill>
        <p:spPr>
          <a:xfrm>
            <a:off x="366000" y="1355575"/>
            <a:ext cx="2743201" cy="2743200"/>
          </a:xfrm>
          <a:prstGeom prst="rect">
            <a:avLst/>
          </a:prstGeom>
          <a:noFill/>
          <a:ln>
            <a:noFill/>
          </a:ln>
        </p:spPr>
      </p:pic>
      <p:sp>
        <p:nvSpPr>
          <p:cNvPr id="108" name="Google Shape;108;p18"/>
          <p:cNvSpPr txBox="1"/>
          <p:nvPr/>
        </p:nvSpPr>
        <p:spPr>
          <a:xfrm>
            <a:off x="347175" y="4092163"/>
            <a:ext cx="280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Glyphs showing wind direction and magnitude</a:t>
            </a:r>
            <a:endParaRPr dirty="0"/>
          </a:p>
        </p:txBody>
      </p:sp>
      <p:pic>
        <p:nvPicPr>
          <p:cNvPr id="109" name="Google Shape;109;p18"/>
          <p:cNvPicPr preferRelativeResize="0"/>
          <p:nvPr/>
        </p:nvPicPr>
        <p:blipFill>
          <a:blip r:embed="rId4">
            <a:alphaModFix/>
          </a:blip>
          <a:stretch>
            <a:fillRect/>
          </a:stretch>
        </p:blipFill>
        <p:spPr>
          <a:xfrm>
            <a:off x="3218350" y="1355575"/>
            <a:ext cx="2743199" cy="2743199"/>
          </a:xfrm>
          <a:prstGeom prst="rect">
            <a:avLst/>
          </a:prstGeom>
          <a:noFill/>
          <a:ln>
            <a:noFill/>
          </a:ln>
        </p:spPr>
      </p:pic>
      <p:sp>
        <p:nvSpPr>
          <p:cNvPr id="110" name="Google Shape;110;p18"/>
          <p:cNvSpPr txBox="1"/>
          <p:nvPr/>
        </p:nvSpPr>
        <p:spPr>
          <a:xfrm>
            <a:off x="3282125" y="4128824"/>
            <a:ext cx="2530278"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Integral lines to trace the path</a:t>
            </a:r>
            <a:endParaRPr dirty="0"/>
          </a:p>
        </p:txBody>
      </p:sp>
      <p:pic>
        <p:nvPicPr>
          <p:cNvPr id="111" name="Google Shape;111;p18"/>
          <p:cNvPicPr preferRelativeResize="0"/>
          <p:nvPr/>
        </p:nvPicPr>
        <p:blipFill>
          <a:blip r:embed="rId5">
            <a:alphaModFix/>
          </a:blip>
          <a:stretch>
            <a:fillRect/>
          </a:stretch>
        </p:blipFill>
        <p:spPr>
          <a:xfrm>
            <a:off x="6089099" y="1396050"/>
            <a:ext cx="2743199" cy="2743201"/>
          </a:xfrm>
          <a:prstGeom prst="rect">
            <a:avLst/>
          </a:prstGeom>
          <a:noFill/>
          <a:ln>
            <a:noFill/>
          </a:ln>
        </p:spPr>
      </p:pic>
      <p:pic>
        <p:nvPicPr>
          <p:cNvPr id="112" name="Google Shape;112;p18"/>
          <p:cNvPicPr preferRelativeResize="0"/>
          <p:nvPr/>
        </p:nvPicPr>
        <p:blipFill>
          <a:blip r:embed="rId6">
            <a:alphaModFix/>
          </a:blip>
          <a:stretch>
            <a:fillRect/>
          </a:stretch>
        </p:blipFill>
        <p:spPr>
          <a:xfrm>
            <a:off x="6302991" y="997400"/>
            <a:ext cx="2130801" cy="318800"/>
          </a:xfrm>
          <a:prstGeom prst="rect">
            <a:avLst/>
          </a:prstGeom>
          <a:noFill/>
          <a:ln>
            <a:noFill/>
          </a:ln>
        </p:spPr>
      </p:pic>
      <p:sp>
        <p:nvSpPr>
          <p:cNvPr id="113" name="Google Shape;113;p18"/>
          <p:cNvSpPr txBox="1"/>
          <p:nvPr/>
        </p:nvSpPr>
        <p:spPr>
          <a:xfrm>
            <a:off x="6376050" y="4139250"/>
            <a:ext cx="225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Color map wind velocity magnitude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Time Visualization</a:t>
            </a:r>
            <a:endParaRPr/>
          </a:p>
        </p:txBody>
      </p:sp>
      <p:pic>
        <p:nvPicPr>
          <p:cNvPr id="119" name="Google Shape;119;p19"/>
          <p:cNvPicPr preferRelativeResize="0"/>
          <p:nvPr/>
        </p:nvPicPr>
        <p:blipFill>
          <a:blip r:embed="rId3">
            <a:alphaModFix/>
          </a:blip>
          <a:stretch>
            <a:fillRect/>
          </a:stretch>
        </p:blipFill>
        <p:spPr>
          <a:xfrm>
            <a:off x="2231975" y="1098338"/>
            <a:ext cx="1756500" cy="1916975"/>
          </a:xfrm>
          <a:prstGeom prst="rect">
            <a:avLst/>
          </a:prstGeom>
          <a:noFill/>
          <a:ln>
            <a:noFill/>
          </a:ln>
        </p:spPr>
      </p:pic>
      <p:pic>
        <p:nvPicPr>
          <p:cNvPr id="120" name="Google Shape;120;p19"/>
          <p:cNvPicPr preferRelativeResize="0"/>
          <p:nvPr/>
        </p:nvPicPr>
        <p:blipFill>
          <a:blip r:embed="rId4">
            <a:alphaModFix/>
          </a:blip>
          <a:stretch>
            <a:fillRect/>
          </a:stretch>
        </p:blipFill>
        <p:spPr>
          <a:xfrm>
            <a:off x="4533506" y="1098338"/>
            <a:ext cx="1756500" cy="1916966"/>
          </a:xfrm>
          <a:prstGeom prst="rect">
            <a:avLst/>
          </a:prstGeom>
          <a:noFill/>
          <a:ln>
            <a:noFill/>
          </a:ln>
        </p:spPr>
      </p:pic>
      <p:sp>
        <p:nvSpPr>
          <p:cNvPr id="121" name="Google Shape;121;p19"/>
          <p:cNvSpPr/>
          <p:nvPr/>
        </p:nvSpPr>
        <p:spPr>
          <a:xfrm>
            <a:off x="2364050" y="1606800"/>
            <a:ext cx="731100" cy="708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a:off x="4648475" y="1606800"/>
            <a:ext cx="731100" cy="708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19"/>
          <p:cNvPicPr preferRelativeResize="0"/>
          <p:nvPr/>
        </p:nvPicPr>
        <p:blipFill>
          <a:blip r:embed="rId5">
            <a:alphaModFix/>
          </a:blip>
          <a:stretch>
            <a:fillRect/>
          </a:stretch>
        </p:blipFill>
        <p:spPr>
          <a:xfrm>
            <a:off x="1295888" y="4009175"/>
            <a:ext cx="6287075" cy="857700"/>
          </a:xfrm>
          <a:prstGeom prst="rect">
            <a:avLst/>
          </a:prstGeom>
          <a:noFill/>
          <a:ln>
            <a:noFill/>
          </a:ln>
        </p:spPr>
      </p:pic>
      <p:sp>
        <p:nvSpPr>
          <p:cNvPr id="124" name="Google Shape;124;p19"/>
          <p:cNvSpPr/>
          <p:nvPr/>
        </p:nvSpPr>
        <p:spPr>
          <a:xfrm>
            <a:off x="4143875" y="4083875"/>
            <a:ext cx="731100" cy="708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19"/>
          <p:cNvPicPr preferRelativeResize="0"/>
          <p:nvPr/>
        </p:nvPicPr>
        <p:blipFill>
          <a:blip r:embed="rId6">
            <a:alphaModFix/>
          </a:blip>
          <a:stretch>
            <a:fillRect/>
          </a:stretch>
        </p:blipFill>
        <p:spPr>
          <a:xfrm>
            <a:off x="1280388" y="3129825"/>
            <a:ext cx="6333874" cy="879350"/>
          </a:xfrm>
          <a:prstGeom prst="rect">
            <a:avLst/>
          </a:prstGeom>
          <a:noFill/>
          <a:ln>
            <a:noFill/>
          </a:ln>
        </p:spPr>
      </p:pic>
      <p:sp>
        <p:nvSpPr>
          <p:cNvPr id="126" name="Google Shape;126;p19"/>
          <p:cNvSpPr txBox="1"/>
          <p:nvPr/>
        </p:nvSpPr>
        <p:spPr>
          <a:xfrm>
            <a:off x="1534300" y="1873675"/>
            <a:ext cx="161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t=170</a:t>
            </a:r>
            <a:endParaRPr/>
          </a:p>
        </p:txBody>
      </p:sp>
      <p:sp>
        <p:nvSpPr>
          <p:cNvPr id="127" name="Google Shape;127;p19"/>
          <p:cNvSpPr txBox="1"/>
          <p:nvPr/>
        </p:nvSpPr>
        <p:spPr>
          <a:xfrm>
            <a:off x="6269275" y="1832175"/>
            <a:ext cx="94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t=260</a:t>
            </a:r>
            <a:endParaRPr/>
          </a:p>
        </p:txBody>
      </p:sp>
    </p:spTree>
  </p:cSld>
  <p:clrMapOvr>
    <a:masterClrMapping/>
  </p:clrMapOvr>
</p:sld>
</file>

<file path=ppt/theme/theme1.xml><?xml version="1.0" encoding="utf-8"?>
<a:theme xmlns:a="http://schemas.openxmlformats.org/drawingml/2006/main" name="RU_Templa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1195</TotalTime>
  <Words>576</Words>
  <Application>Microsoft Macintosh PowerPoint</Application>
  <PresentationFormat>On-screen Show (16:9)</PresentationFormat>
  <Paragraphs>74</Paragraphs>
  <Slides>18</Slides>
  <Notes>10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Myriad Pro</vt:lpstr>
      <vt:lpstr>RU_Template_Arial_G</vt:lpstr>
      <vt:lpstr>PowerPoint Presentation</vt:lpstr>
      <vt:lpstr>Ensemble Wildfire Simulation Visualization and Analysis and Visualization of Vector Fields Uncertainty and Variability </vt:lpstr>
      <vt:lpstr>Visualizing Wildfire Forecasts</vt:lpstr>
      <vt:lpstr>Visualization Tasks</vt:lpstr>
      <vt:lpstr>PowerPoint Presentation</vt:lpstr>
      <vt:lpstr>Visualization System</vt:lpstr>
      <vt:lpstr>Flame Front Visualization</vt:lpstr>
      <vt:lpstr>Wind Visualization</vt:lpstr>
      <vt:lpstr>Time Visualization</vt:lpstr>
      <vt:lpstr>Ensemble Visualization</vt:lpstr>
      <vt:lpstr>Ensemble Visualization</vt:lpstr>
      <vt:lpstr>Future Work</vt:lpstr>
      <vt:lpstr>Streamline Uncertainty and Variability </vt:lpstr>
      <vt:lpstr>Streamline Uncertainty and Variability</vt:lpstr>
      <vt:lpstr>Streamline Uncertainty and Variability</vt:lpstr>
      <vt:lpstr>Streamline Uncertainty and Variability</vt:lpstr>
      <vt:lpstr>Streamline Uncertainty and Variability</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Wildfire Simulations Visualization</dc:title>
  <cp:lastModifiedBy>Chris Johnson (crj@sci.utah.edu)</cp:lastModifiedBy>
  <cp:revision>22</cp:revision>
  <dcterms:modified xsi:type="dcterms:W3CDTF">2023-05-17T18:49:52Z</dcterms:modified>
</cp:coreProperties>
</file>