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sldIdLst>
    <p:sldId id="298" r:id="rId2"/>
    <p:sldId id="299" r:id="rId3"/>
    <p:sldId id="326" r:id="rId4"/>
    <p:sldId id="327" r:id="rId5"/>
    <p:sldId id="329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334" r:id="rId15"/>
    <p:sldId id="380" r:id="rId16"/>
    <p:sldId id="377" r:id="rId17"/>
    <p:sldId id="378" r:id="rId18"/>
    <p:sldId id="379" r:id="rId19"/>
    <p:sldId id="382" r:id="rId20"/>
    <p:sldId id="325" r:id="rId21"/>
    <p:sldId id="345" r:id="rId22"/>
    <p:sldId id="346" r:id="rId23"/>
    <p:sldId id="424" r:id="rId24"/>
    <p:sldId id="425" r:id="rId25"/>
    <p:sldId id="341" r:id="rId26"/>
    <p:sldId id="342" r:id="rId27"/>
    <p:sldId id="428" r:id="rId28"/>
    <p:sldId id="387" r:id="rId29"/>
    <p:sldId id="388" r:id="rId30"/>
    <p:sldId id="389" r:id="rId31"/>
    <p:sldId id="390" r:id="rId32"/>
    <p:sldId id="348" r:id="rId33"/>
    <p:sldId id="349" r:id="rId34"/>
    <p:sldId id="351" r:id="rId35"/>
    <p:sldId id="352" r:id="rId36"/>
    <p:sldId id="353" r:id="rId37"/>
    <p:sldId id="426" r:id="rId38"/>
    <p:sldId id="427" r:id="rId39"/>
    <p:sldId id="405" r:id="rId40"/>
    <p:sldId id="406" r:id="rId41"/>
    <p:sldId id="407" r:id="rId42"/>
    <p:sldId id="356" r:id="rId43"/>
    <p:sldId id="358" r:id="rId44"/>
    <p:sldId id="357" r:id="rId45"/>
    <p:sldId id="429" r:id="rId46"/>
    <p:sldId id="430" r:id="rId47"/>
    <p:sldId id="361" r:id="rId48"/>
    <p:sldId id="362" r:id="rId49"/>
    <p:sldId id="385" r:id="rId50"/>
    <p:sldId id="363" r:id="rId51"/>
    <p:sldId id="364" r:id="rId52"/>
    <p:sldId id="365" r:id="rId53"/>
    <p:sldId id="431" r:id="rId54"/>
    <p:sldId id="367" r:id="rId55"/>
    <p:sldId id="338" r:id="rId56"/>
    <p:sldId id="323" r:id="rId5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2787"/>
    <p:restoredTop sz="90929"/>
  </p:normalViewPr>
  <p:slideViewPr>
    <p:cSldViewPr>
      <p:cViewPr>
        <p:scale>
          <a:sx n="60" d="100"/>
          <a:sy n="60" d="100"/>
        </p:scale>
        <p:origin x="-31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ibblecp\Desktop\gribble08coher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ibblecp\Desktop\gribble08coheren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ribblecp\Desktop\gribble08coher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i="1" dirty="0" err="1" smtClean="0"/>
              <a:t>kala</a:t>
            </a:r>
            <a:r>
              <a:rPr lang="en-US" i="1" baseline="0" dirty="0"/>
              <a:t> </a:t>
            </a:r>
            <a:r>
              <a:rPr lang="en-US" i="0" baseline="0" dirty="0" smtClean="0"/>
              <a:t>– SIMD </a:t>
            </a:r>
            <a:r>
              <a:rPr lang="en-US" dirty="0" smtClean="0"/>
              <a:t>utilization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Sheet1!$A$7</c:f>
              <c:strCache>
                <c:ptCount val="1"/>
                <c:pt idx="0">
                  <c:v>traversal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N = 4</c:v>
                </c:pt>
                <c:pt idx="1">
                  <c:v>N = 16</c:v>
                </c:pt>
                <c:pt idx="2">
                  <c:v>N = 64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94</c:v>
                </c:pt>
                <c:pt idx="1">
                  <c:v>96</c:v>
                </c:pt>
                <c:pt idx="2">
                  <c:v>91</c:v>
                </c:pt>
              </c:numCache>
            </c:numRef>
          </c:val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intersection</c:v>
                </c:pt>
              </c:strCache>
            </c:strRef>
          </c:tx>
          <c:cat>
            <c:strRef>
              <c:f>Sheet1!$B$6:$D$6</c:f>
              <c:strCache>
                <c:ptCount val="3"/>
                <c:pt idx="0">
                  <c:v>N = 4</c:v>
                </c:pt>
                <c:pt idx="1">
                  <c:v>N = 16</c:v>
                </c:pt>
                <c:pt idx="2">
                  <c:v>N = 64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92</c:v>
                </c:pt>
                <c:pt idx="1">
                  <c:v>83</c:v>
                </c:pt>
                <c:pt idx="2">
                  <c:v>57</c:v>
                </c:pt>
              </c:numCache>
            </c:numRef>
          </c:val>
        </c:ser>
        <c:axId val="75564544"/>
        <c:axId val="76038912"/>
      </c:barChart>
      <c:catAx>
        <c:axId val="75564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SIMD width</a:t>
                </a:r>
              </a:p>
            </c:rich>
          </c:tx>
          <c:layout/>
        </c:title>
        <c:tickLblPos val="nextTo"/>
        <c:crossAx val="76038912"/>
        <c:crosses val="autoZero"/>
        <c:auto val="1"/>
        <c:lblAlgn val="ctr"/>
        <c:lblOffset val="100"/>
      </c:catAx>
      <c:valAx>
        <c:axId val="76038912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SIMD utilization</a:t>
                </a:r>
              </a:p>
            </c:rich>
          </c:tx>
          <c:layout/>
        </c:title>
        <c:numFmt formatCode="General" sourceLinked="1"/>
        <c:tickLblPos val="nextTo"/>
        <c:crossAx val="75564544"/>
        <c:crosses val="autoZero"/>
        <c:crossBetween val="between"/>
        <c:majorUnit val="20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i="1" dirty="0" err="1"/>
              <a:t>kala</a:t>
            </a:r>
            <a:r>
              <a:rPr lang="en-US" i="0" dirty="0"/>
              <a:t> </a:t>
            </a:r>
            <a:r>
              <a:rPr lang="en-US" i="0" dirty="0" smtClean="0"/>
              <a:t>– S</a:t>
            </a:r>
            <a:r>
              <a:rPr lang="en-US" dirty="0" smtClean="0"/>
              <a:t>IMD </a:t>
            </a:r>
            <a:r>
              <a:rPr lang="en-US" dirty="0"/>
              <a:t>utilization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Sheet1!$A$8</c:f>
              <c:strCache>
                <c:ptCount val="1"/>
                <c:pt idx="0">
                  <c:v>traversal</c:v>
                </c:pt>
              </c:strCache>
            </c:strRef>
          </c:tx>
          <c:cat>
            <c:strRef>
              <c:f>Sheet1!$B$7:$D$7</c:f>
              <c:strCache>
                <c:ptCount val="3"/>
                <c:pt idx="0">
                  <c:v>N = 8</c:v>
                </c:pt>
                <c:pt idx="1">
                  <c:v>N = 12</c:v>
                </c:pt>
                <c:pt idx="2">
                  <c:v>N = 16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67</c:v>
                </c:pt>
                <c:pt idx="1">
                  <c:v>56</c:v>
                </c:pt>
                <c:pt idx="2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intersection</c:v>
                </c:pt>
              </c:strCache>
            </c:strRef>
          </c:tx>
          <c:cat>
            <c:strRef>
              <c:f>Sheet1!$B$7:$D$7</c:f>
              <c:strCache>
                <c:ptCount val="3"/>
                <c:pt idx="0">
                  <c:v>N = 8</c:v>
                </c:pt>
                <c:pt idx="1">
                  <c:v>N = 12</c:v>
                </c:pt>
                <c:pt idx="2">
                  <c:v>N = 16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31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shading</c:v>
                </c:pt>
              </c:strCache>
            </c:strRef>
          </c:tx>
          <c:cat>
            <c:strRef>
              <c:f>Sheet1!$B$7:$D$7</c:f>
              <c:strCache>
                <c:ptCount val="3"/>
                <c:pt idx="0">
                  <c:v>N = 8</c:v>
                </c:pt>
                <c:pt idx="1">
                  <c:v>N = 12</c:v>
                </c:pt>
                <c:pt idx="2">
                  <c:v>N = 16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95</c:v>
                </c:pt>
                <c:pt idx="1">
                  <c:v>97</c:v>
                </c:pt>
                <c:pt idx="2">
                  <c:v>96</c:v>
                </c:pt>
              </c:numCache>
            </c:numRef>
          </c:val>
        </c:ser>
        <c:axId val="75698560"/>
        <c:axId val="75700480"/>
      </c:barChart>
      <c:catAx>
        <c:axId val="756985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SIMD width</a:t>
                </a:r>
              </a:p>
            </c:rich>
          </c:tx>
          <c:layout/>
        </c:title>
        <c:tickLblPos val="nextTo"/>
        <c:crossAx val="75700480"/>
        <c:crosses val="autoZero"/>
        <c:auto val="1"/>
        <c:lblAlgn val="ctr"/>
        <c:lblOffset val="100"/>
      </c:catAx>
      <c:valAx>
        <c:axId val="75700480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SIMD utilization</a:t>
                </a:r>
              </a:p>
            </c:rich>
          </c:tx>
          <c:layout/>
        </c:title>
        <c:numFmt formatCode="General" sourceLinked="1"/>
        <c:tickLblPos val="nextTo"/>
        <c:crossAx val="75698560"/>
        <c:crosses val="autoZero"/>
        <c:crossBetween val="between"/>
        <c:majorUnit val="20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i="1" dirty="0" err="1"/>
              <a:t>kala</a:t>
            </a:r>
            <a:r>
              <a:rPr lang="en-US" dirty="0"/>
              <a:t> </a:t>
            </a:r>
            <a:r>
              <a:rPr lang="en-US" dirty="0" smtClean="0"/>
              <a:t>– frame rate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Sheet1!$A$14</c:f>
              <c:strCache>
                <c:ptCount val="1"/>
                <c:pt idx="0">
                  <c:v>32x32 streams</c:v>
                </c:pt>
              </c:strCache>
            </c:strRef>
          </c:tx>
          <c:spPr>
            <a:ln w="76200"/>
          </c:spPr>
          <c:cat>
            <c:strRef>
              <c:f>Sheet1!$B$13:$D$13</c:f>
              <c:strCache>
                <c:ptCount val="3"/>
                <c:pt idx="0">
                  <c:v>N = 8</c:v>
                </c:pt>
                <c:pt idx="1">
                  <c:v>N = 12</c:v>
                </c:pt>
                <c:pt idx="2">
                  <c:v>N = 16</c:v>
                </c:pt>
              </c:strCache>
            </c:strRef>
          </c:cat>
          <c:val>
            <c:numRef>
              <c:f>Sheet1!$B$14:$D$14</c:f>
              <c:numCache>
                <c:formatCode>General</c:formatCode>
                <c:ptCount val="3"/>
                <c:pt idx="0">
                  <c:v>6.73</c:v>
                </c:pt>
                <c:pt idx="1">
                  <c:v>11.78</c:v>
                </c:pt>
                <c:pt idx="2">
                  <c:v>13.34</c:v>
                </c:pt>
              </c:numCache>
            </c:numRef>
          </c:val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64x64 streams</c:v>
                </c:pt>
              </c:strCache>
            </c:strRef>
          </c:tx>
          <c:spPr>
            <a:ln w="76200"/>
          </c:spPr>
          <c:cat>
            <c:strRef>
              <c:f>Sheet1!$B$13:$D$13</c:f>
              <c:strCache>
                <c:ptCount val="3"/>
                <c:pt idx="0">
                  <c:v>N = 8</c:v>
                </c:pt>
                <c:pt idx="1">
                  <c:v>N = 12</c:v>
                </c:pt>
                <c:pt idx="2">
                  <c:v>N = 16</c:v>
                </c:pt>
              </c:strCache>
            </c:strRef>
          </c:cat>
          <c:val>
            <c:numRef>
              <c:f>Sheet1!$B$15:$D$15</c:f>
              <c:numCache>
                <c:formatCode>General</c:formatCode>
                <c:ptCount val="3"/>
                <c:pt idx="0">
                  <c:v>8.34</c:v>
                </c:pt>
                <c:pt idx="1">
                  <c:v>13.450000000000006</c:v>
                </c:pt>
                <c:pt idx="2">
                  <c:v>15.65</c:v>
                </c:pt>
              </c:numCache>
            </c:numRef>
          </c:val>
        </c:ser>
        <c:axId val="75723904"/>
        <c:axId val="75725824"/>
      </c:barChart>
      <c:catAx>
        <c:axId val="75723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SIMD</a:t>
                </a:r>
                <a:r>
                  <a:rPr lang="en-US" baseline="0"/>
                  <a:t> width</a:t>
                </a:r>
              </a:p>
            </c:rich>
          </c:tx>
          <c:layout/>
        </c:title>
        <c:tickLblPos val="nextTo"/>
        <c:crossAx val="75725824"/>
        <c:crosses val="autoZero"/>
        <c:auto val="1"/>
        <c:lblAlgn val="ctr"/>
        <c:lblOffset val="100"/>
      </c:catAx>
      <c:valAx>
        <c:axId val="75725824"/>
        <c:scaling>
          <c:orientation val="minMax"/>
          <c:min val="6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frames</a:t>
                </a:r>
                <a:r>
                  <a:rPr lang="en-US" baseline="0" dirty="0" smtClean="0"/>
                  <a:t> per second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5723904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A3D9D0E-6BF2-44D8-B328-F81957C128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3C8DA-379B-4E62-B4BD-05AAE5263045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takehome</a:t>
            </a:r>
            <a:r>
              <a:rPr lang="en-US" dirty="0" smtClean="0"/>
              <a:t> slide</a:t>
            </a:r>
          </a:p>
          <a:p>
            <a:r>
              <a:rPr lang="en-US" dirty="0" smtClean="0"/>
              <a:t>active/inactive</a:t>
            </a:r>
            <a:r>
              <a:rPr lang="en-US" baseline="0" dirty="0" smtClean="0"/>
              <a:t> based on result of filter</a:t>
            </a:r>
          </a:p>
          <a:p>
            <a:r>
              <a:rPr lang="en-US" baseline="0" dirty="0" smtClean="0"/>
              <a:t>output stream corresponds to active partition of input 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support for partition</a:t>
            </a:r>
            <a:r>
              <a:rPr lang="en-US" baseline="0" dirty="0" smtClean="0"/>
              <a:t> op is ideal (our </a:t>
            </a:r>
            <a:r>
              <a:rPr lang="en-US" baseline="0" dirty="0" err="1" smtClean="0"/>
              <a:t>achitecture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efficient data parallel algorithms can be used instead (e.g., horn’s algorithm)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implementation decides front-to-back order based on sign of first ray’s direction</a:t>
            </a:r>
          </a:p>
          <a:p>
            <a:r>
              <a:rPr lang="en-US" baseline="0" dirty="0" smtClean="0"/>
              <a:t>could implement more sophisticated mechanism</a:t>
            </a:r>
          </a:p>
          <a:p>
            <a:r>
              <a:rPr lang="en-US" baseline="0" dirty="0" smtClean="0"/>
              <a:t>  - majority based decision of </a:t>
            </a:r>
            <a:r>
              <a:rPr lang="en-US" baseline="0" dirty="0" err="1" smtClean="0"/>
              <a:t>gunther</a:t>
            </a:r>
            <a:r>
              <a:rPr lang="en-US" baseline="0" dirty="0" smtClean="0"/>
              <a:t> et al. 2007</a:t>
            </a:r>
          </a:p>
          <a:p>
            <a:r>
              <a:rPr lang="en-US" baseline="0" dirty="0" smtClean="0"/>
              <a:t>  - etc.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on every traversal step</a:t>
            </a:r>
            <a:r>
              <a:rPr lang="en-US" baseline="0" dirty="0" smtClean="0"/>
              <a:t> for maximum coherence</a:t>
            </a:r>
            <a:endParaRPr lang="en-US" dirty="0" smtClean="0"/>
          </a:p>
          <a:p>
            <a:r>
              <a:rPr lang="en-US" baseline="0" dirty="0" smtClean="0"/>
              <a:t>not strictly necessary if willing to carry some inactive rays through unnecessary work 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filter according to some implicit/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 criterion</a:t>
            </a:r>
          </a:p>
          <a:p>
            <a:r>
              <a:rPr lang="en-US" baseline="0" dirty="0" smtClean="0">
                <a:sym typeface="Wingdings" pitchFamily="2" charset="2"/>
              </a:rPr>
              <a:t>  - utilization threshold</a:t>
            </a:r>
          </a:p>
          <a:p>
            <a:r>
              <a:rPr lang="en-US" baseline="0" dirty="0" smtClean="0">
                <a:sym typeface="Wingdings" pitchFamily="2" charset="2"/>
              </a:rPr>
              <a:t>  - every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baseline="0" dirty="0" smtClean="0">
                <a:sym typeface="Wingdings" pitchFamily="2" charset="2"/>
              </a:rPr>
              <a:t> level of acceleration structure (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)</a:t>
            </a:r>
          </a:p>
          <a:p>
            <a:r>
              <a:rPr lang="en-US" baseline="0" dirty="0" smtClean="0">
                <a:sym typeface="Wingdings" pitchFamily="2" charset="2"/>
              </a:rPr>
              <a:t>  -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on every traversal step</a:t>
            </a:r>
            <a:r>
              <a:rPr lang="en-US" baseline="0" dirty="0" smtClean="0"/>
              <a:t> for maximum coherence</a:t>
            </a:r>
            <a:endParaRPr lang="en-US" dirty="0" smtClean="0"/>
          </a:p>
          <a:p>
            <a:r>
              <a:rPr lang="en-US" baseline="0" dirty="0" smtClean="0"/>
              <a:t>not strictly necessary if willing to carry some inactive rays through unnecessary work 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filter according to some implicit/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 criterion</a:t>
            </a:r>
          </a:p>
          <a:p>
            <a:r>
              <a:rPr lang="en-US" baseline="0" dirty="0" smtClean="0">
                <a:sym typeface="Wingdings" pitchFamily="2" charset="2"/>
              </a:rPr>
              <a:t>  - utilization threshold</a:t>
            </a:r>
          </a:p>
          <a:p>
            <a:r>
              <a:rPr lang="en-US" baseline="0" dirty="0" smtClean="0">
                <a:sym typeface="Wingdings" pitchFamily="2" charset="2"/>
              </a:rPr>
              <a:t>  - every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baseline="0" dirty="0" smtClean="0">
                <a:sym typeface="Wingdings" pitchFamily="2" charset="2"/>
              </a:rPr>
              <a:t> level of acceleration structure (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)</a:t>
            </a:r>
          </a:p>
          <a:p>
            <a:r>
              <a:rPr lang="en-US" baseline="0" dirty="0" smtClean="0">
                <a:sym typeface="Wingdings" pitchFamily="2" charset="2"/>
              </a:rPr>
              <a:t>  -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on every traversal step</a:t>
            </a:r>
            <a:r>
              <a:rPr lang="en-US" baseline="0" dirty="0" smtClean="0"/>
              <a:t> for maximum coherence</a:t>
            </a:r>
            <a:endParaRPr lang="en-US" dirty="0" smtClean="0"/>
          </a:p>
          <a:p>
            <a:r>
              <a:rPr lang="en-US" baseline="0" dirty="0" smtClean="0"/>
              <a:t>not strictly necessary if willing to carry some inactive rays through unnecessary work 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filter according to some implicit/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 criterion</a:t>
            </a:r>
          </a:p>
          <a:p>
            <a:r>
              <a:rPr lang="en-US" baseline="0" dirty="0" smtClean="0">
                <a:sym typeface="Wingdings" pitchFamily="2" charset="2"/>
              </a:rPr>
              <a:t>  - utilization threshold</a:t>
            </a:r>
          </a:p>
          <a:p>
            <a:r>
              <a:rPr lang="en-US" baseline="0" dirty="0" smtClean="0">
                <a:sym typeface="Wingdings" pitchFamily="2" charset="2"/>
              </a:rPr>
              <a:t>  - every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baseline="0" dirty="0" smtClean="0">
                <a:sym typeface="Wingdings" pitchFamily="2" charset="2"/>
              </a:rPr>
              <a:t> level of acceleration structure (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)</a:t>
            </a:r>
          </a:p>
          <a:p>
            <a:r>
              <a:rPr lang="en-US" baseline="0" dirty="0" smtClean="0">
                <a:sym typeface="Wingdings" pitchFamily="2" charset="2"/>
              </a:rPr>
              <a:t>  -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filter on every traversal step</a:t>
            </a:r>
            <a:r>
              <a:rPr lang="en-US" baseline="0" dirty="0" smtClean="0"/>
              <a:t> for maximum coherence</a:t>
            </a:r>
            <a:endParaRPr lang="en-US" dirty="0" smtClean="0"/>
          </a:p>
          <a:p>
            <a:r>
              <a:rPr lang="en-US" baseline="0" dirty="0" smtClean="0"/>
              <a:t>not strictly necessary if willing to carry some inactive rays through unnecessary work </a:t>
            </a:r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filter according to some implicit/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 criterion</a:t>
            </a:r>
          </a:p>
          <a:p>
            <a:r>
              <a:rPr lang="en-US" baseline="0" dirty="0" smtClean="0">
                <a:sym typeface="Wingdings" pitchFamily="2" charset="2"/>
              </a:rPr>
              <a:t>  - utilization threshold</a:t>
            </a:r>
          </a:p>
          <a:p>
            <a:r>
              <a:rPr lang="en-US" baseline="0" dirty="0" smtClean="0">
                <a:sym typeface="Wingdings" pitchFamily="2" charset="2"/>
              </a:rPr>
              <a:t>  - every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baseline="0" dirty="0" smtClean="0">
                <a:sym typeface="Wingdings" pitchFamily="2" charset="2"/>
              </a:rPr>
              <a:t> level of acceleration structure (</a:t>
            </a:r>
            <a:r>
              <a:rPr lang="en-US" baseline="0" dirty="0" err="1" smtClean="0">
                <a:sym typeface="Wingdings" pitchFamily="2" charset="2"/>
              </a:rPr>
              <a:t>explict</a:t>
            </a:r>
            <a:r>
              <a:rPr lang="en-US" baseline="0" dirty="0" smtClean="0">
                <a:sym typeface="Wingdings" pitchFamily="2" charset="2"/>
              </a:rPr>
              <a:t>)</a:t>
            </a:r>
          </a:p>
          <a:p>
            <a:r>
              <a:rPr lang="en-US" baseline="0" dirty="0" smtClean="0">
                <a:sym typeface="Wingdings" pitchFamily="2" charset="2"/>
              </a:rPr>
              <a:t>  -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shading results</a:t>
            </a:r>
            <a:r>
              <a:rPr lang="en-US" baseline="0" dirty="0" smtClean="0"/>
              <a:t> in paper reflect average utilization for only those rays that spawn next-generation 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flexible  free to apply at as many points within the rendering pipeline as desired (or not)</a:t>
            </a:r>
          </a:p>
          <a:p>
            <a:r>
              <a:rPr lang="en-US" dirty="0" smtClean="0">
                <a:sym typeface="Wingdings" pitchFamily="2" charset="2"/>
              </a:rPr>
              <a:t>parallel execution across stream of only active elements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highest possible efficiency for given SIMD width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 guessing, adapts to scene characteristics</a:t>
            </a:r>
          </a:p>
          <a:p>
            <a:r>
              <a:rPr lang="en-US" dirty="0" smtClean="0">
                <a:sym typeface="Wingdings" pitchFamily="2" charset="2"/>
              </a:rPr>
              <a:t>relatively low overhead  efficient partitioning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if not possible with special-purpose architecture, </a:t>
            </a:r>
            <a:r>
              <a:rPr lang="en-US" b="0" dirty="0" smtClean="0">
                <a:sym typeface="Wingdings" pitchFamily="2" charset="2"/>
              </a:rPr>
              <a:t>very</a:t>
            </a:r>
            <a:r>
              <a:rPr lang="en-US" dirty="0" smtClean="0">
                <a:sym typeface="Wingdings" pitchFamily="2" charset="2"/>
              </a:rPr>
              <a:t> likely not with architectures that only approximate such a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ym typeface="Wingdings" pitchFamily="2" charset="2"/>
              </a:rPr>
              <a:t>focus on hw details</a:t>
            </a:r>
          </a:p>
          <a:p>
            <a:pPr lvl="1"/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memory bandwidth</a:t>
            </a:r>
          </a:p>
          <a:p>
            <a:pPr lvl="1"/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interconnection strategies</a:t>
            </a:r>
          </a:p>
          <a:p>
            <a:pPr lvl="1"/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frequency scaling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currently submitted for publication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custom</a:t>
            </a:r>
            <a:r>
              <a:rPr lang="en-US" baseline="0" dirty="0" smtClean="0"/>
              <a:t> core/hw simulation?</a:t>
            </a:r>
          </a:p>
          <a:p>
            <a:r>
              <a:rPr lang="en-US" baseline="0" dirty="0" smtClean="0"/>
              <a:t>  - skeptical that algorithm could perform interactively </a:t>
            </a:r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baseline="0" dirty="0" smtClean="0"/>
              <a:t>if not possible with custom core, very likely not possible on any architecture that only approximates the design</a:t>
            </a:r>
          </a:p>
          <a:p>
            <a:r>
              <a:rPr lang="en-US" baseline="0" dirty="0" smtClean="0"/>
              <a:t>  - provides upper bound on expected performance (provides best-case scenario)</a:t>
            </a:r>
          </a:p>
          <a:p>
            <a:r>
              <a:rPr lang="en-US" baseline="0" dirty="0" smtClean="0"/>
              <a:t>  - explore parameter space of the algorithm more easily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sufficient = greater than SIMD width so we’re not always underutilizing</a:t>
            </a:r>
            <a:r>
              <a:rPr lang="en-US" baseline="0" dirty="0" smtClean="0"/>
              <a:t>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custom</a:t>
            </a:r>
            <a:r>
              <a:rPr lang="en-US" baseline="0" dirty="0" smtClean="0"/>
              <a:t> core/hw simulation?</a:t>
            </a:r>
          </a:p>
          <a:p>
            <a:r>
              <a:rPr lang="en-US" baseline="0" dirty="0" smtClean="0"/>
              <a:t>  - skeptical that algorithm could perform interactively </a:t>
            </a:r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baseline="0" dirty="0" smtClean="0"/>
              <a:t>if not possible with custom core, very likely not possible on any architecture that only approximates the design</a:t>
            </a:r>
          </a:p>
          <a:p>
            <a:r>
              <a:rPr lang="en-US" baseline="0" dirty="0" smtClean="0"/>
              <a:t>  - provides upper bound on expected performance (provides best-case scenario)</a:t>
            </a:r>
          </a:p>
          <a:p>
            <a:r>
              <a:rPr lang="en-US" baseline="0" dirty="0" smtClean="0"/>
              <a:t>  - explore parameter space of the algorithm more easily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why </a:t>
            </a:r>
            <a:r>
              <a:rPr lang="en-US" baseline="0" dirty="0" err="1" smtClean="0"/>
              <a:t>monte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carlo</a:t>
            </a:r>
            <a:r>
              <a:rPr lang="en-US" baseline="0" dirty="0" smtClean="0"/>
              <a:t> path tracing?</a:t>
            </a:r>
          </a:p>
          <a:p>
            <a:r>
              <a:rPr lang="en-US" baseline="0" dirty="0" smtClean="0"/>
              <a:t>  - chosen to stress stream filtering</a:t>
            </a:r>
          </a:p>
          <a:p>
            <a:r>
              <a:rPr lang="en-US" baseline="0" dirty="0" smtClean="0"/>
              <a:t>  - rays considered extremely incoherent for current packet-based methods</a:t>
            </a:r>
          </a:p>
          <a:p>
            <a:r>
              <a:rPr lang="en-US" baseline="0" dirty="0" smtClean="0"/>
              <a:t>why only 64 </a:t>
            </a:r>
            <a:r>
              <a:rPr lang="en-US" baseline="0" dirty="0" err="1" smtClean="0"/>
              <a:t>spp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>
                <a:sym typeface="Wingdings" pitchFamily="2" charset="2"/>
              </a:rPr>
              <a:t>  - approximate fact that “real” global illumination renderers would likely generate more coherent rays</a:t>
            </a:r>
          </a:p>
          <a:p>
            <a:r>
              <a:rPr lang="en-US" baseline="0" dirty="0" smtClean="0"/>
              <a:t>  - gathered data for 256 </a:t>
            </a:r>
            <a:r>
              <a:rPr lang="en-US" baseline="0" dirty="0" err="1" smtClean="0"/>
              <a:t>spp</a:t>
            </a:r>
            <a:r>
              <a:rPr lang="en-US" baseline="0" dirty="0" smtClean="0"/>
              <a:t>, but not reported in paper</a:t>
            </a:r>
          </a:p>
          <a:p>
            <a:r>
              <a:rPr lang="en-US" dirty="0" smtClean="0">
                <a:sym typeface="Wingdings" pitchFamily="2" charset="2"/>
              </a:rPr>
              <a:t>tile-based</a:t>
            </a:r>
          </a:p>
          <a:p>
            <a:r>
              <a:rPr lang="en-US" dirty="0" smtClean="0">
                <a:sym typeface="Wingdings" pitchFamily="2" charset="2"/>
              </a:rPr>
              <a:t>  -</a:t>
            </a:r>
            <a:r>
              <a:rPr lang="en-US" baseline="0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 </a:t>
            </a:r>
            <a:r>
              <a:rPr lang="en-US" dirty="0" err="1" smtClean="0">
                <a:sym typeface="Wingdings" pitchFamily="2" charset="2"/>
              </a:rPr>
              <a:t>spp</a:t>
            </a:r>
            <a:r>
              <a:rPr lang="en-US" dirty="0" smtClean="0">
                <a:sym typeface="Wingdings" pitchFamily="2" charset="2"/>
              </a:rPr>
              <a:t>  32x32 or 64x64 pixels/tile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64 </a:t>
            </a:r>
            <a:r>
              <a:rPr lang="en-US" dirty="0" err="1" smtClean="0">
                <a:sym typeface="Wingdings" pitchFamily="2" charset="2"/>
              </a:rPr>
              <a:t>spp</a:t>
            </a:r>
            <a:r>
              <a:rPr lang="en-US" dirty="0" smtClean="0">
                <a:sym typeface="Wingdings" pitchFamily="2" charset="2"/>
              </a:rPr>
              <a:t>  4x4 or 8x8 pixels/tile</a:t>
            </a:r>
          </a:p>
          <a:p>
            <a:r>
              <a:rPr lang="en-US" dirty="0" smtClean="0">
                <a:sym typeface="Wingdings" pitchFamily="2" charset="2"/>
              </a:rPr>
              <a:t>breadth-first</a:t>
            </a:r>
          </a:p>
          <a:p>
            <a:r>
              <a:rPr lang="en-US" dirty="0" smtClean="0">
                <a:sym typeface="Wingdings" pitchFamily="2" charset="2"/>
              </a:rPr>
              <a:t>  - primary rays traced to completion, spawn secondary rays as necessary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secondary rays traced to completion, spawn tertiary rays as necessary</a:t>
            </a:r>
          </a:p>
          <a:p>
            <a:r>
              <a:rPr lang="en-US" dirty="0" smtClean="0">
                <a:sym typeface="Wingdings" pitchFamily="2" charset="2"/>
              </a:rPr>
              <a:t>  - …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coherent ray tracing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aseline="0" dirty="0" smtClean="0">
                <a:sym typeface="Wingdings" pitchFamily="2" charset="2"/>
              </a:rPr>
              <a:t> good for highly coherent packets</a:t>
            </a:r>
          </a:p>
          <a:p>
            <a:r>
              <a:rPr lang="en-US" dirty="0" smtClean="0"/>
              <a:t>secondary rays </a:t>
            </a:r>
            <a:r>
              <a:rPr lang="en-US" dirty="0" smtClean="0">
                <a:sym typeface="Wingdings" pitchFamily="2" charset="2"/>
              </a:rPr>
              <a:t> potentially problematic, but difficult to know for sure</a:t>
            </a:r>
          </a:p>
          <a:p>
            <a:r>
              <a:rPr lang="en-US" dirty="0" smtClean="0">
                <a:sym typeface="Wingdings" pitchFamily="2" charset="2"/>
              </a:rPr>
              <a:t>  - </a:t>
            </a:r>
            <a:r>
              <a:rPr lang="en-US" dirty="0" err="1" smtClean="0">
                <a:sym typeface="Wingdings" pitchFamily="2" charset="2"/>
              </a:rPr>
              <a:t>boulos</a:t>
            </a:r>
            <a:r>
              <a:rPr lang="en-US" baseline="0" dirty="0" smtClean="0">
                <a:sym typeface="Wingdings" pitchFamily="2" charset="2"/>
              </a:rPr>
              <a:t>  packet assembly techniques, okay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baseline="0" dirty="0" err="1" smtClean="0">
                <a:sym typeface="Wingdings" pitchFamily="2" charset="2"/>
              </a:rPr>
              <a:t>mannsson</a:t>
            </a:r>
            <a:r>
              <a:rPr lang="en-US" baseline="0" dirty="0" smtClean="0">
                <a:sym typeface="Wingdings" pitchFamily="2" charset="2"/>
              </a:rPr>
              <a:t>  reordering techniques, okay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baseline="0" dirty="0" err="1" smtClean="0">
                <a:sym typeface="Wingdings" pitchFamily="2" charset="2"/>
              </a:rPr>
              <a:t>reshetov</a:t>
            </a:r>
            <a:r>
              <a:rPr lang="en-US" baseline="0" dirty="0" smtClean="0">
                <a:sym typeface="Wingdings" pitchFamily="2" charset="2"/>
              </a:rPr>
              <a:t>  perfectly </a:t>
            </a:r>
            <a:r>
              <a:rPr lang="en-US" baseline="0" dirty="0" err="1" smtClean="0">
                <a:sym typeface="Wingdings" pitchFamily="2" charset="2"/>
              </a:rPr>
              <a:t>specular</a:t>
            </a:r>
            <a:r>
              <a:rPr lang="en-US" baseline="0" dirty="0" smtClean="0">
                <a:sym typeface="Wingdings" pitchFamily="2" charset="2"/>
              </a:rPr>
              <a:t> only, bad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i="1" dirty="0" err="1" smtClean="0">
                <a:sym typeface="Wingdings" pitchFamily="2" charset="2"/>
              </a:rPr>
              <a:t>rtrt</a:t>
            </a:r>
            <a:r>
              <a:rPr lang="en-US" dirty="0" smtClean="0">
                <a:sym typeface="Wingdings" pitchFamily="2" charset="2"/>
              </a:rPr>
              <a:t>  constant ambient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conf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err="1" smtClean="0">
                <a:sym typeface="Wingdings" pitchFamily="2" charset="2"/>
              </a:rPr>
              <a:t>kala</a:t>
            </a:r>
            <a:r>
              <a:rPr lang="en-US" dirty="0" smtClean="0">
                <a:sym typeface="Wingdings" pitchFamily="2" charset="2"/>
              </a:rPr>
              <a:t>  diffuse </a:t>
            </a:r>
            <a:r>
              <a:rPr lang="en-US" dirty="0" err="1" smtClean="0">
                <a:sym typeface="Wingdings" pitchFamily="2" charset="2"/>
              </a:rPr>
              <a:t>interreflection</a:t>
            </a:r>
            <a:r>
              <a:rPr lang="en-US" dirty="0" smtClean="0">
                <a:sym typeface="Wingdings" pitchFamily="2" charset="2"/>
              </a:rPr>
              <a:t> to maximum 3 bounces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why does </a:t>
            </a:r>
            <a:r>
              <a:rPr lang="en-US" baseline="0" dirty="0" err="1" smtClean="0"/>
              <a:t>trav</a:t>
            </a:r>
            <a:r>
              <a:rPr lang="en-US" baseline="0" dirty="0" smtClean="0"/>
              <a:t> utilization increase in moving from 4 to 16?</a:t>
            </a:r>
          </a:p>
          <a:p>
            <a:r>
              <a:rPr lang="en-US" baseline="0" dirty="0" smtClean="0"/>
              <a:t>choose to present </a:t>
            </a:r>
            <a:r>
              <a:rPr lang="en-US" baseline="0" dirty="0" err="1" smtClean="0"/>
              <a:t>kalabsha</a:t>
            </a:r>
            <a:r>
              <a:rPr lang="en-US" baseline="0" dirty="0" smtClean="0"/>
              <a:t> results because</a:t>
            </a:r>
          </a:p>
          <a:p>
            <a:r>
              <a:rPr lang="en-US" baseline="0" dirty="0" smtClean="0"/>
              <a:t>  - most geometrically complex model (2+ million triangles, 600+ MB geometry + textures)</a:t>
            </a:r>
          </a:p>
          <a:p>
            <a:r>
              <a:rPr lang="en-US" baseline="0" dirty="0" smtClean="0"/>
              <a:t>  - only path traced </a:t>
            </a:r>
            <a:r>
              <a:rPr lang="en-US" baseline="0" dirty="0" err="1" smtClean="0"/>
              <a:t>lambertian</a:t>
            </a:r>
            <a:r>
              <a:rPr lang="en-US" baseline="0" dirty="0" smtClean="0"/>
              <a:t> surfaces </a:t>
            </a:r>
            <a:r>
              <a:rPr lang="en-US" baseline="0" dirty="0" smtClean="0">
                <a:sym typeface="Wingdings" pitchFamily="2" charset="2"/>
              </a:rPr>
              <a:t> extremely random ray distributions</a:t>
            </a:r>
          </a:p>
          <a:p>
            <a:r>
              <a:rPr lang="en-US" baseline="0" dirty="0" smtClean="0"/>
              <a:t>observations</a:t>
            </a:r>
          </a:p>
          <a:p>
            <a:r>
              <a:rPr lang="en-US" baseline="0" dirty="0" smtClean="0"/>
              <a:t>  - get from paper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observations</a:t>
            </a:r>
          </a:p>
          <a:p>
            <a:r>
              <a:rPr lang="en-US" baseline="0" dirty="0" smtClean="0"/>
              <a:t>  - get from paper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why not N &gt; 16?</a:t>
            </a:r>
          </a:p>
          <a:p>
            <a:r>
              <a:rPr lang="en-US" baseline="0" dirty="0" smtClean="0"/>
              <a:t>  - average stream length too short in traversal &amp; intersection to warrant SIMD widths longer than 16</a:t>
            </a:r>
          </a:p>
          <a:p>
            <a:r>
              <a:rPr lang="en-US" baseline="0" dirty="0" smtClean="0"/>
              <a:t>  - address generation begins to dominate, improvements diminish accordingly</a:t>
            </a:r>
          </a:p>
          <a:p>
            <a:r>
              <a:rPr lang="en-US" baseline="0" dirty="0" smtClean="0"/>
              <a:t>other observations</a:t>
            </a:r>
          </a:p>
          <a:p>
            <a:r>
              <a:rPr lang="en-US" baseline="0" dirty="0" smtClean="0"/>
              <a:t>  - tension between SIMD width  &amp; various overheads</a:t>
            </a:r>
          </a:p>
          <a:p>
            <a:r>
              <a:rPr lang="en-US" baseline="0" dirty="0" smtClean="0"/>
              <a:t>  - N = 12 seems to balance overheads against performance</a:t>
            </a:r>
          </a:p>
          <a:p>
            <a:r>
              <a:rPr lang="en-US" baseline="0" dirty="0" smtClean="0"/>
              <a:t>  - optimal stream length still an open question</a:t>
            </a:r>
          </a:p>
          <a:p>
            <a:r>
              <a:rPr lang="en-US" baseline="0" dirty="0" smtClean="0"/>
              <a:t>  - get from paper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not enough coherence </a:t>
            </a:r>
            <a:r>
              <a:rPr lang="en-US" baseline="0" dirty="0" smtClean="0">
                <a:sym typeface="Wingdings" pitchFamily="2" charset="2"/>
              </a:rPr>
              <a:t> no improvement in SIMD utilization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baseline="0" dirty="0" smtClean="0"/>
              <a:t>“can’t exploit what’s not there”</a:t>
            </a:r>
          </a:p>
          <a:p>
            <a:r>
              <a:rPr lang="en-US" baseline="0" dirty="0" smtClean="0"/>
              <a:t>  - particularly true with intersection stage and highly complex models with lots of tiny triangles</a:t>
            </a:r>
          </a:p>
          <a:p>
            <a:r>
              <a:rPr lang="en-US" baseline="0" dirty="0" smtClean="0"/>
              <a:t>possible remedies</a:t>
            </a:r>
          </a:p>
          <a:p>
            <a:r>
              <a:rPr lang="en-US" baseline="0" dirty="0" smtClean="0"/>
              <a:t>  - parallel traversal</a:t>
            </a:r>
          </a:p>
          <a:p>
            <a:r>
              <a:rPr lang="en-US" baseline="0" dirty="0" smtClean="0">
                <a:sym typeface="Wingdings" pitchFamily="2" charset="2"/>
              </a:rPr>
              <a:t>    - allow rays to be active in different nodes within the same traversal step &amp; add a merge step to sort out results</a:t>
            </a:r>
          </a:p>
          <a:p>
            <a:r>
              <a:rPr lang="en-US" baseline="0" dirty="0" smtClean="0">
                <a:sym typeface="Wingdings" pitchFamily="2" charset="2"/>
              </a:rPr>
              <a:t>    - is this what </a:t>
            </a:r>
            <a:r>
              <a:rPr lang="en-US" baseline="0" dirty="0" err="1" smtClean="0">
                <a:sym typeface="Wingdings" pitchFamily="2" charset="2"/>
              </a:rPr>
              <a:t>ingo</a:t>
            </a:r>
            <a:r>
              <a:rPr lang="en-US" baseline="0" dirty="0" smtClean="0">
                <a:sym typeface="Wingdings" pitchFamily="2" charset="2"/>
              </a:rPr>
              <a:t> just presented?</a:t>
            </a:r>
          </a:p>
          <a:p>
            <a:r>
              <a:rPr lang="en-US" baseline="0" dirty="0" smtClean="0">
                <a:sym typeface="Wingdings" pitchFamily="2" charset="2"/>
              </a:rPr>
              <a:t>  - shallow hierarchies  reduce # of traversal operations, intersect leaf nodes earlier (higher utilization because more rays active, no additional filter ops in intersection)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ray stream</a:t>
            </a:r>
          </a:p>
          <a:p>
            <a:r>
              <a:rPr lang="en-US" baseline="0" dirty="0" smtClean="0"/>
              <a:t>  - dynamically determined group of rays</a:t>
            </a:r>
          </a:p>
          <a:p>
            <a:r>
              <a:rPr lang="en-US" baseline="0" dirty="0" smtClean="0"/>
              <a:t>  - sufficient coherence requires large streams </a:t>
            </a:r>
            <a:r>
              <a:rPr lang="en-US" baseline="0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at least 1024, but more like 4096</a:t>
            </a:r>
          </a:p>
          <a:p>
            <a:r>
              <a:rPr lang="en-US" baseline="0" dirty="0" smtClean="0">
                <a:sym typeface="Wingdings" pitchFamily="2" charset="2"/>
              </a:rPr>
              <a:t>  - </a:t>
            </a:r>
            <a:r>
              <a:rPr lang="en-US" dirty="0" smtClean="0">
                <a:sym typeface="Wingdings" pitchFamily="2" charset="2"/>
              </a:rPr>
              <a:t>much larger than packet sizes of current CRT implementations</a:t>
            </a:r>
          </a:p>
          <a:p>
            <a:r>
              <a:rPr lang="en-US" baseline="0" dirty="0" smtClean="0">
                <a:sym typeface="Wingdings" pitchFamily="2" charset="2"/>
              </a:rPr>
              <a:t>  - could perform poorly due to cache spilling, etc.</a:t>
            </a:r>
          </a:p>
          <a:p>
            <a:r>
              <a:rPr lang="en-US" baseline="0" dirty="0" smtClean="0">
                <a:sym typeface="Wingdings" pitchFamily="2" charset="2"/>
              </a:rPr>
              <a:t>streaming memory systems  high bandwidth, opportunities for latency hiding</a:t>
            </a:r>
            <a:endParaRPr lang="en-US" baseline="0" dirty="0" smtClean="0"/>
          </a:p>
          <a:p>
            <a:r>
              <a:rPr lang="en-US" baseline="0" dirty="0" smtClean="0"/>
              <a:t>current </a:t>
            </a:r>
            <a:r>
              <a:rPr lang="en-US" baseline="0" dirty="0" err="1" smtClean="0"/>
              <a:t>gpu</a:t>
            </a:r>
            <a:r>
              <a:rPr lang="en-US" baseline="0" dirty="0" smtClean="0"/>
              <a:t> memory systems</a:t>
            </a:r>
          </a:p>
          <a:p>
            <a:r>
              <a:rPr lang="en-US" baseline="0" dirty="0" smtClean="0">
                <a:sym typeface="Wingdings" pitchFamily="2" charset="2"/>
              </a:rPr>
              <a:t>  - as </a:t>
            </a:r>
            <a:r>
              <a:rPr lang="en-US" baseline="0" dirty="0" err="1" smtClean="0">
                <a:sym typeface="Wingdings" pitchFamily="2" charset="2"/>
              </a:rPr>
              <a:t>i</a:t>
            </a:r>
            <a:r>
              <a:rPr lang="en-US" baseline="0" dirty="0" smtClean="0">
                <a:sym typeface="Wingdings" pitchFamily="2" charset="2"/>
              </a:rPr>
              <a:t> currently understand them, address computations compete for execution units with data computations, which is a bummer</a:t>
            </a:r>
          </a:p>
          <a:p>
            <a:r>
              <a:rPr lang="en-US" baseline="0" dirty="0" smtClean="0">
                <a:sym typeface="Wingdings" pitchFamily="2" charset="2"/>
              </a:rPr>
              <a:t>  - our architecture isolates these computations to allow to execute in parallel to the extent possible  (what’s the impact?  about 48% in our simulations)</a:t>
            </a:r>
            <a:endParaRPr lang="en-US" baseline="0" dirty="0" smtClean="0"/>
          </a:p>
          <a:p>
            <a:r>
              <a:rPr lang="en-US" baseline="0" dirty="0" smtClean="0"/>
              <a:t>optimal initial stream length is an open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ongoing CUDA-based implementation</a:t>
            </a:r>
          </a:p>
          <a:p>
            <a:r>
              <a:rPr lang="en-US" baseline="0" dirty="0" smtClean="0"/>
              <a:t>  - uses horn’s algorithm for stream partitioning</a:t>
            </a:r>
          </a:p>
          <a:p>
            <a:r>
              <a:rPr lang="en-US" baseline="0" dirty="0" smtClean="0"/>
              <a:t>  - achieves interactive rates for simple scenes</a:t>
            </a:r>
          </a:p>
          <a:p>
            <a:r>
              <a:rPr lang="en-US" baseline="0" dirty="0" smtClean="0"/>
              <a:t>  - working to balance use of programmer-managed cache (shared memory) against more expensive global memory accesses while maintaining high occupancy for latency hiding</a:t>
            </a:r>
          </a:p>
          <a:p>
            <a:r>
              <a:rPr lang="en-US" baseline="0" dirty="0" smtClean="0"/>
              <a:t>  - not fastest ray tracing algorithm for the hardware</a:t>
            </a:r>
          </a:p>
          <a:p>
            <a:r>
              <a:rPr lang="en-US" baseline="0" dirty="0" smtClean="0"/>
              <a:t>time</a:t>
            </a:r>
          </a:p>
          <a:p>
            <a:r>
              <a:rPr lang="en-US" baseline="0" dirty="0" smtClean="0">
                <a:sym typeface="Wingdings" pitchFamily="2" charset="2"/>
              </a:rPr>
              <a:t>  - expect to see most of the required features in future processor designs</a:t>
            </a:r>
          </a:p>
          <a:p>
            <a:r>
              <a:rPr lang="en-US" baseline="0" dirty="0" smtClean="0">
                <a:sym typeface="Wingdings" pitchFamily="2" charset="2"/>
              </a:rPr>
              <a:t>  - blurring of distinction between </a:t>
            </a:r>
            <a:r>
              <a:rPr lang="en-US" baseline="0" dirty="0" err="1" smtClean="0">
                <a:sym typeface="Wingdings" pitchFamily="2" charset="2"/>
              </a:rPr>
              <a:t>cpus</a:t>
            </a:r>
            <a:r>
              <a:rPr lang="en-US" baseline="0" dirty="0" smtClean="0">
                <a:sym typeface="Wingdings" pitchFamily="2" charset="2"/>
              </a:rPr>
              <a:t> &amp; </a:t>
            </a:r>
            <a:r>
              <a:rPr lang="en-US" baseline="0" dirty="0" err="1" smtClean="0">
                <a:sym typeface="Wingdings" pitchFamily="2" charset="2"/>
              </a:rPr>
              <a:t>gpus</a:t>
            </a:r>
            <a:endParaRPr lang="en-US" baseline="0" dirty="0" smtClean="0">
              <a:sym typeface="Wingdings" pitchFamily="2" charset="2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ray stream = “generalized packet”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D9D0E-6BF2-44D8-B328-F81957C1286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7256-382F-4718-A8F2-5BF3812F5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C7A48-83E9-4C18-BFBF-0D61B7CC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64847-4254-4F6A-81F7-475A9B929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17859B-B2A5-4B4D-A84E-81512296F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77838-0DB4-44EC-9757-6E7A92658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B90E6-3A72-41A0-99A5-67174EE40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16814-3E64-4C1B-A3E9-E55A7615FE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2BE5-B2BF-42A7-B420-E3AA88E44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AC1A1-EB2D-4CA6-8933-AB0FD1C242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6D23C-3ED5-49C2-8565-6C84C7876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E0A7-A582-4DBA-BEC1-43FACB6554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F0E43-3350-4764-9204-AFF5CE340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CS6620 Spring 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B6D4C6-6BB9-481E-AF3B-CABBA3AEFB6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1143000"/>
          </a:xfrm>
          <a:noFill/>
        </p:spPr>
        <p:txBody>
          <a:bodyPr/>
          <a:lstStyle/>
          <a:p>
            <a:r>
              <a:rPr lang="en-US" sz="2800" b="1" dirty="0" smtClean="0"/>
              <a:t>coherent ray tracing via stream filtering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3429000"/>
            <a:ext cx="3352800" cy="2209800"/>
          </a:xfrm>
        </p:spPr>
        <p:txBody>
          <a:bodyPr/>
          <a:lstStyle/>
          <a:p>
            <a:pPr algn="l"/>
            <a:r>
              <a:rPr lang="en-US" sz="2000" dirty="0" err="1" smtClean="0"/>
              <a:t>christiaan</a:t>
            </a:r>
            <a:r>
              <a:rPr lang="en-US" sz="2000" dirty="0" smtClean="0"/>
              <a:t> gribble</a:t>
            </a:r>
            <a:br>
              <a:rPr lang="en-US" sz="2000" dirty="0" smtClean="0"/>
            </a:br>
            <a:r>
              <a:rPr lang="en-US" sz="2000" dirty="0" err="1" smtClean="0"/>
              <a:t>karthik</a:t>
            </a:r>
            <a:r>
              <a:rPr lang="en-US" sz="2000" dirty="0" smtClean="0"/>
              <a:t> </a:t>
            </a:r>
            <a:r>
              <a:rPr lang="en-US" sz="2000" dirty="0" err="1" smtClean="0"/>
              <a:t>ramani</a:t>
            </a:r>
            <a:endParaRPr lang="en-US" sz="2000" dirty="0"/>
          </a:p>
          <a:p>
            <a:pPr algn="l"/>
            <a:endParaRPr lang="en-US" sz="1400" dirty="0"/>
          </a:p>
          <a:p>
            <a:pPr algn="l"/>
            <a:r>
              <a:rPr lang="en-US" sz="1400" dirty="0" err="1" smtClean="0"/>
              <a:t>ieee</a:t>
            </a:r>
            <a:r>
              <a:rPr lang="en-US" sz="1400" dirty="0" smtClean="0"/>
              <a:t>/</a:t>
            </a:r>
            <a:r>
              <a:rPr lang="en-US" sz="1400" dirty="0" err="1" smtClean="0"/>
              <a:t>eurographics</a:t>
            </a:r>
            <a:r>
              <a:rPr lang="en-US" sz="1400" dirty="0" smtClean="0"/>
              <a:t> symposium on interactive ray tracing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august 2008</a:t>
            </a:r>
            <a:endParaRPr lang="en-US" sz="1400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09600" y="2514600"/>
            <a:ext cx="792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kalabsha3_1024spp_1900x12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200400"/>
            <a:ext cx="43434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process stream in groups of </a:t>
            </a:r>
            <a:r>
              <a:rPr lang="en-US" i="1" dirty="0" smtClean="0"/>
              <a:t>N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two steps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-wide groups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boolean</a:t>
            </a:r>
            <a:r>
              <a:rPr lang="en-US" dirty="0" smtClean="0">
                <a:sym typeface="Wingdings" pitchFamily="2" charset="2"/>
              </a:rPr>
              <a:t> mask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boolean</a:t>
            </a:r>
            <a:r>
              <a:rPr lang="en-US" dirty="0" smtClean="0">
                <a:sym typeface="Wingdings" pitchFamily="2" charset="2"/>
              </a:rPr>
              <a:t> mask  partitioned stream</a:t>
            </a:r>
            <a:endParaRPr lang="en-US" dirty="0" smtClean="0"/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mask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60198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mask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29200" y="3429000"/>
            <a:ext cx="1371600" cy="457200"/>
            <a:chOff x="5029200" y="4191000"/>
            <a:chExt cx="1371600" cy="457200"/>
          </a:xfrm>
          <a:solidFill>
            <a:srgbClr val="000000"/>
          </a:solidFill>
        </p:grpSpPr>
        <p:sp>
          <p:nvSpPr>
            <p:cNvPr id="27" name="Rectangle 26"/>
            <p:cNvSpPr/>
            <p:nvPr/>
          </p:nvSpPr>
          <p:spPr bwMode="auto">
            <a:xfrm>
              <a:off x="50292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436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f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800" y="60198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mask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5052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624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6400800" y="3429000"/>
            <a:ext cx="1371600" cy="457200"/>
            <a:chOff x="5029200" y="4191000"/>
            <a:chExt cx="1371600" cy="457200"/>
          </a:xfrm>
          <a:solidFill>
            <a:srgbClr val="000000"/>
          </a:solidFill>
        </p:grpSpPr>
        <p:sp>
          <p:nvSpPr>
            <p:cNvPr id="27" name="Rectangle 26"/>
            <p:cNvSpPr/>
            <p:nvPr/>
          </p:nvSpPr>
          <p:spPr bwMode="auto">
            <a:xfrm>
              <a:off x="50292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f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436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04800" y="601980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mask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6400800" y="3429000"/>
            <a:ext cx="1371600" cy="457200"/>
            <a:chOff x="5029200" y="4191000"/>
            <a:chExt cx="1371600" cy="457200"/>
          </a:xfrm>
          <a:solidFill>
            <a:srgbClr val="000000"/>
          </a:solidFill>
        </p:grpSpPr>
        <p:sp>
          <p:nvSpPr>
            <p:cNvPr id="27" name="Rectangle 26"/>
            <p:cNvSpPr/>
            <p:nvPr/>
          </p:nvSpPr>
          <p:spPr bwMode="auto">
            <a:xfrm>
              <a:off x="50292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f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436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Elbow Connector 32"/>
          <p:cNvCxnSpPr>
            <a:stCxn id="27" idx="1"/>
            <a:endCxn id="50" idx="3"/>
          </p:cNvCxnSpPr>
          <p:nvPr/>
        </p:nvCxnSpPr>
        <p:spPr bwMode="auto">
          <a:xfrm rot="10800000" flipV="1">
            <a:off x="3810000" y="3657600"/>
            <a:ext cx="2590800" cy="1295400"/>
          </a:xfrm>
          <a:prstGeom prst="bentConnector3">
            <a:avLst>
              <a:gd name="adj1" fmla="val 368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SIMD filtering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boolean</a:t>
            </a:r>
            <a:r>
              <a:rPr lang="en-US" dirty="0" smtClean="0"/>
              <a:t> mask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9436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6400800" y="3429000"/>
            <a:ext cx="1371600" cy="457200"/>
            <a:chOff x="5029200" y="4191000"/>
            <a:chExt cx="1371600" cy="457200"/>
          </a:xfrm>
          <a:solidFill>
            <a:srgbClr val="000000"/>
          </a:solidFill>
        </p:grpSpPr>
        <p:sp>
          <p:nvSpPr>
            <p:cNvPr id="27" name="Rectangle 26"/>
            <p:cNvSpPr/>
            <p:nvPr/>
          </p:nvSpPr>
          <p:spPr bwMode="auto">
            <a:xfrm>
              <a:off x="50292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f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943600" y="4191000"/>
              <a:ext cx="457200" cy="4572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68" charset="-128"/>
                </a:rPr>
                <a:t>t</a:t>
              </a:r>
            </a:p>
          </p:txBody>
        </p:sp>
      </p:grpSp>
      <p:sp>
        <p:nvSpPr>
          <p:cNvPr id="31" name="Rounded Rectangle 30"/>
          <p:cNvSpPr/>
          <p:nvPr/>
        </p:nvSpPr>
        <p:spPr bwMode="auto">
          <a:xfrm>
            <a:off x="1524000" y="40386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partition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0668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5240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895600" y="4724400"/>
            <a:ext cx="4572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352800" y="4724400"/>
            <a:ext cx="4572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0" y="5177135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 bwMode="auto">
          <a:xfrm>
            <a:off x="19812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ＭＳ Ｐゴシック" pitchFamily="6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early implementation</a:t>
            </a:r>
          </a:p>
          <a:p>
            <a:pPr lvl="1"/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kensler</a:t>
            </a:r>
            <a:r>
              <a:rPr lang="en-US" dirty="0" smtClean="0"/>
              <a:t> (</a:t>
            </a:r>
            <a:r>
              <a:rPr lang="en-US" dirty="0" err="1" smtClean="0"/>
              <a:t>utah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ingo</a:t>
            </a:r>
            <a:r>
              <a:rPr lang="en-US" dirty="0" smtClean="0"/>
              <a:t> </a:t>
            </a:r>
            <a:r>
              <a:rPr lang="en-US" dirty="0" err="1" smtClean="0"/>
              <a:t>wald</a:t>
            </a:r>
            <a:r>
              <a:rPr lang="en-US" dirty="0" smtClean="0"/>
              <a:t> (</a:t>
            </a:r>
            <a:r>
              <a:rPr lang="en-US" dirty="0" err="1" smtClean="0"/>
              <a:t>intel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solomon</a:t>
            </a:r>
            <a:r>
              <a:rPr lang="en-US" dirty="0" smtClean="0"/>
              <a:t> </a:t>
            </a:r>
            <a:r>
              <a:rPr lang="en-US" dirty="0" err="1" smtClean="0"/>
              <a:t>boulos</a:t>
            </a:r>
            <a:r>
              <a:rPr lang="en-US" dirty="0" smtClean="0"/>
              <a:t> (</a:t>
            </a:r>
            <a:r>
              <a:rPr lang="en-US" dirty="0" err="1" smtClean="0"/>
              <a:t>stanford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other contributors</a:t>
            </a:r>
          </a:p>
          <a:p>
            <a:pPr lvl="1"/>
            <a:r>
              <a:rPr lang="en-US" dirty="0" err="1" smtClean="0"/>
              <a:t>steve</a:t>
            </a:r>
            <a:r>
              <a:rPr lang="en-US" dirty="0" smtClean="0"/>
              <a:t> parker &amp; </a:t>
            </a:r>
            <a:r>
              <a:rPr lang="en-US" dirty="0" err="1" smtClean="0"/>
              <a:t>pete</a:t>
            </a:r>
            <a:r>
              <a:rPr lang="en-US" dirty="0" smtClean="0"/>
              <a:t> shirley (</a:t>
            </a:r>
            <a:r>
              <a:rPr lang="en-US" dirty="0" err="1" smtClean="0"/>
              <a:t>nvidia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 </a:t>
            </a:r>
            <a:r>
              <a:rPr lang="en-US" dirty="0" err="1" smtClean="0"/>
              <a:t>davis</a:t>
            </a:r>
            <a:r>
              <a:rPr lang="en-US" dirty="0" smtClean="0"/>
              <a:t> &amp; </a:t>
            </a:r>
            <a:r>
              <a:rPr lang="en-US" dirty="0" err="1" smtClean="0"/>
              <a:t>erik</a:t>
            </a:r>
            <a:r>
              <a:rPr lang="en-US" dirty="0" smtClean="0"/>
              <a:t> </a:t>
            </a:r>
            <a:r>
              <a:rPr lang="en-US" dirty="0" err="1" smtClean="0"/>
              <a:t>brunvand</a:t>
            </a:r>
            <a:r>
              <a:rPr lang="en-US" dirty="0" smtClean="0"/>
              <a:t> (</a:t>
            </a:r>
            <a:r>
              <a:rPr lang="en-US" dirty="0" err="1" smtClean="0"/>
              <a:t>utah</a:t>
            </a:r>
            <a:r>
              <a:rPr lang="en-US" dirty="0" smtClean="0"/>
              <a:t>)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all rays requiring same sequence of ops will always perform those ops together</a:t>
            </a:r>
          </a:p>
          <a:p>
            <a:pPr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independent of execution path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independent of order within stream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coherence defined by ensuing ops</a:t>
            </a:r>
          </a:p>
          <a:p>
            <a:pPr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no guessing with heuristics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adapts to geometry, etc.</a:t>
            </a:r>
            <a:endParaRPr lang="en-US" dirty="0" smtClean="0"/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all rays requiring same sequence of ops will always perform those ops together</a:t>
            </a:r>
          </a:p>
          <a:p>
            <a:pPr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 smtClean="0"/>
              <a:t>independent of execution path</a:t>
            </a:r>
          </a:p>
          <a:p>
            <a:pPr marL="0" indent="0" algn="ctr">
              <a:buNone/>
            </a:pPr>
            <a:r>
              <a:rPr lang="en-US" b="1" dirty="0" smtClean="0"/>
              <a:t>independent of order within stream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>
                <a:solidFill>
                  <a:schemeClr val="accent4">
                    <a:lumMod val="25000"/>
                  </a:schemeClr>
                </a:solidFill>
              </a:rPr>
              <a:t>coherence defined by ensuing ops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no guessing with heuristics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adapts to geometry, etc.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25000"/>
                  </a:schemeClr>
                </a:solidFill>
              </a:rPr>
              <a:t>all rays requiring same sequence of ops will always perform those ops together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4">
                    <a:lumMod val="25000"/>
                  </a:schemeClr>
                </a:solidFill>
              </a:rPr>
              <a:t>independent of execution path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4">
                    <a:lumMod val="25000"/>
                  </a:schemeClr>
                </a:solidFill>
              </a:rPr>
              <a:t>independent of order within stream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coherence defined by ensuing ops</a:t>
            </a:r>
          </a:p>
          <a:p>
            <a:pPr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b="1" dirty="0" smtClean="0"/>
              <a:t>no guessing with heuristics</a:t>
            </a:r>
          </a:p>
          <a:p>
            <a:pPr marL="0" indent="0" algn="ctr">
              <a:buNone/>
            </a:pPr>
            <a:r>
              <a:rPr lang="en-US" b="1" dirty="0" smtClean="0"/>
              <a:t>adapts to geometry, etc.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characteristics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SIMD execution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exploits parallelism within stream</a:t>
            </a:r>
          </a:p>
          <a:p>
            <a:r>
              <a:rPr lang="en-US" dirty="0" smtClean="0">
                <a:sym typeface="Wingdings" pitchFamily="2" charset="2"/>
              </a:rPr>
              <a:t>improves efficiency  underutilization  only when (# rays %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) &gt; 0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potential 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wide SIMD ops (N &gt; 4)</a:t>
            </a:r>
          </a:p>
          <a:p>
            <a:r>
              <a:rPr lang="en-US" dirty="0" smtClean="0"/>
              <a:t>scatter/gather memory ops</a:t>
            </a:r>
          </a:p>
          <a:p>
            <a:r>
              <a:rPr lang="en-US" dirty="0" smtClean="0"/>
              <a:t>partition op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hardware requirements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recast ray tracing algorithm as a sequence of filter operations</a:t>
            </a:r>
          </a:p>
          <a:p>
            <a:r>
              <a:rPr lang="en-US" dirty="0" smtClean="0">
                <a:sym typeface="Wingdings" pitchFamily="2" charset="2"/>
              </a:rPr>
              <a:t>possible to use filters in all three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major stages of ray tracing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traversal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intersection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shading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application to ray tracing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sequence of stream filters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extract certain rays for processing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ignore others, process later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implicit or explicit</a:t>
            </a:r>
          </a:p>
          <a:p>
            <a:r>
              <a:rPr lang="en-US" dirty="0" smtClean="0">
                <a:sym typeface="Wingdings" pitchFamily="2" charset="2"/>
              </a:rPr>
              <a:t>traversal  implicit filter stack</a:t>
            </a:r>
          </a:p>
          <a:p>
            <a:r>
              <a:rPr lang="en-US" dirty="0" smtClean="0">
                <a:sym typeface="Wingdings" pitchFamily="2" charset="2"/>
              </a:rPr>
              <a:t>shading  explicit filter stack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filter stacks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while (!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stack.empty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</a:t>
            </a:r>
          </a:p>
          <a:p>
            <a:pPr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(node, stream) = stack.pop()</a:t>
            </a:r>
          </a:p>
          <a:p>
            <a:pPr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substream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= filter&lt;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isec_node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&gt;(stream)</a:t>
            </a:r>
          </a:p>
          <a:p>
            <a:pPr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substream.size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 == 0)</a:t>
            </a:r>
          </a:p>
          <a:p>
            <a:pPr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continue</a:t>
            </a:r>
          </a:p>
          <a:p>
            <a:pPr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 if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node.is_leaf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())</a:t>
            </a:r>
          </a:p>
          <a:p>
            <a:pPr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prims.intersect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substream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else</a:t>
            </a:r>
          </a:p>
          <a:p>
            <a:pPr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determine front/back children</a:t>
            </a:r>
          </a:p>
          <a:p>
            <a:pPr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stack.push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back_child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substream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stack.push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front_child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substream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traversal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28600" y="6096000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drop inactive rays</a:t>
            </a:r>
            <a:endParaRPr lang="en-US" dirty="0"/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21336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189" y="2743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47800" y="3124200"/>
            <a:ext cx="914400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124200"/>
            <a:ext cx="253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node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32004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(0, 5)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410200" y="36576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1430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6002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5146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971800" y="4724400"/>
            <a:ext cx="4572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29000" y="4724400"/>
            <a:ext cx="457200" cy="4572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4267200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057400" y="4728865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47800" y="3124200"/>
            <a:ext cx="381000" cy="3810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y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76400" y="3352800"/>
            <a:ext cx="685800" cy="6858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600" y="6096000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 against node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8" grpId="1" animBg="1"/>
      <p:bldP spid="29" grpId="0"/>
      <p:bldP spid="30" grpId="0" animBg="1"/>
      <p:bldP spid="35" grpId="0"/>
      <p:bldP spid="3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21336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189" y="2743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47800" y="3124200"/>
            <a:ext cx="914400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124200"/>
            <a:ext cx="253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node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32004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(0, 3)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410200" y="41148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1430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6002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5146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4267200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057400" y="4728865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47800" y="3124200"/>
            <a:ext cx="381000" cy="3810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y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76400" y="3352800"/>
            <a:ext cx="685800" cy="6858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410200" y="36576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	(0, 5)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8600" y="6096000"/>
            <a:ext cx="230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 back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ray packets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SIMD processing</a:t>
            </a:r>
          </a:p>
          <a:p>
            <a:r>
              <a:rPr lang="en-US" dirty="0" smtClean="0"/>
              <a:t>increasing SIMD widths</a:t>
            </a:r>
          </a:p>
          <a:p>
            <a:pPr lvl="1"/>
            <a:r>
              <a:rPr lang="en-US" dirty="0" smtClean="0"/>
              <a:t>current GPUs</a:t>
            </a:r>
          </a:p>
          <a:p>
            <a:pPr lvl="1"/>
            <a:r>
              <a:rPr lang="en-US" dirty="0" err="1" smtClean="0"/>
              <a:t>intel’s</a:t>
            </a:r>
            <a:r>
              <a:rPr lang="en-US" dirty="0" smtClean="0"/>
              <a:t> </a:t>
            </a:r>
            <a:r>
              <a:rPr lang="en-US" dirty="0" err="1" smtClean="0"/>
              <a:t>larrabee</a:t>
            </a:r>
            <a:endParaRPr lang="en-US" dirty="0" smtClean="0"/>
          </a:p>
          <a:p>
            <a:pPr lvl="1"/>
            <a:r>
              <a:rPr lang="en-US" dirty="0" smtClean="0"/>
              <a:t>future processors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how to exploit wide SIMD units for</a:t>
            </a:r>
            <a:br>
              <a:rPr lang="en-US" b="1" dirty="0" smtClean="0"/>
            </a:br>
            <a:r>
              <a:rPr lang="en-US" b="1" dirty="0" smtClean="0"/>
              <a:t>fast ray tracing?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wide SIMD environments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21336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189" y="2743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47800" y="3124200"/>
            <a:ext cx="914400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124200"/>
            <a:ext cx="253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node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32004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z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(0, 3)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410200" y="45720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1430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6002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5146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4267200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057400" y="4728865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47800" y="3124200"/>
            <a:ext cx="381000" cy="3810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y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76400" y="3352800"/>
            <a:ext cx="685800" cy="6858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410200" y="41148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(0, 5)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410200" y="36576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	(0, 3)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6096000"/>
            <a:ext cx="227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push front child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21336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3189" y="2743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447800" y="3124200"/>
            <a:ext cx="914400" cy="914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3124200"/>
            <a:ext cx="2539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 node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x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10200" y="32004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	(0, 3)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410200" y="45720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…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1430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6002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514600" y="4724400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4267200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2057400" y="4728865"/>
            <a:ext cx="457200" cy="4572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47800" y="3124200"/>
            <a:ext cx="381000" cy="3810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y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76400" y="3352800"/>
            <a:ext cx="685800" cy="685800"/>
          </a:xfrm>
          <a:prstGeom prst="rect">
            <a:avLst/>
          </a:prstGeom>
          <a:solidFill>
            <a:schemeClr val="tx1">
              <a:lumMod val="5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z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410200" y="41148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(0, 5)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410200" y="3657600"/>
            <a:ext cx="2590800" cy="457200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y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(0, 3)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8600" y="6096000"/>
            <a:ext cx="429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continue to next traversal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explicit filter stacks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decompose test into sequence of filters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sequence of </a:t>
            </a:r>
            <a:r>
              <a:rPr lang="en-US" dirty="0" err="1" smtClean="0">
                <a:sym typeface="Wingdings" pitchFamily="2" charset="2"/>
              </a:rPr>
              <a:t>barycentric</a:t>
            </a:r>
            <a:r>
              <a:rPr lang="en-US" dirty="0" smtClean="0">
                <a:sym typeface="Wingdings" pitchFamily="2" charset="2"/>
              </a:rPr>
              <a:t> coordinate tests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too little coherence to necessitate additional filter ops</a:t>
            </a:r>
          </a:p>
          <a:p>
            <a:r>
              <a:rPr lang="en-US" dirty="0" smtClean="0">
                <a:sym typeface="Wingdings" pitchFamily="2" charset="2"/>
              </a:rPr>
              <a:t>simply apply test in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-wide SIMD fashion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intersection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explicit filter stacks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extract &amp; process elements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shadow rays for explicit direct lighting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rays that miss geometry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rays whose children sample direct illumination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streams are quite long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filter stacks are used to good effect</a:t>
            </a:r>
          </a:p>
          <a:p>
            <a:r>
              <a:rPr lang="en-US" dirty="0" smtClean="0">
                <a:sym typeface="Wingdings" pitchFamily="2" charset="2"/>
              </a:rPr>
              <a:t>shading achieves highest utilization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shading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general &amp; flexible</a:t>
            </a:r>
          </a:p>
          <a:p>
            <a:r>
              <a:rPr lang="en-US" dirty="0" smtClean="0">
                <a:sym typeface="Wingdings" pitchFamily="2" charset="2"/>
              </a:rPr>
              <a:t>supports parallel execution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process only active elements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yields highest possible efficiency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adapts to geometry, etc.</a:t>
            </a:r>
          </a:p>
          <a:p>
            <a:r>
              <a:rPr lang="en-US" dirty="0" smtClean="0">
                <a:sym typeface="Wingdings" pitchFamily="2" charset="2"/>
              </a:rPr>
              <a:t>incurs low overhead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algorithm –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why a custom core?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skeptical that algorithm could perform interactively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provides upper bound on expected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explore parameter space more easily</a:t>
            </a:r>
          </a:p>
          <a:p>
            <a:r>
              <a:rPr lang="en-US" dirty="0" smtClean="0">
                <a:sym typeface="Wingdings" pitchFamily="2" charset="2"/>
              </a:rPr>
              <a:t>if successful, implement for available architectures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hardware simulation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cycle-accurate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models stalls &amp; data dependencies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models contention for components</a:t>
            </a:r>
          </a:p>
          <a:p>
            <a:r>
              <a:rPr lang="en-US" dirty="0" smtClean="0">
                <a:sym typeface="Wingdings" pitchFamily="2" charset="2"/>
              </a:rPr>
              <a:t>conservative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be synthesized at 1 GHz @ 135 nm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assume 500 MHz @ 90 </a:t>
            </a:r>
            <a:r>
              <a:rPr lang="en-US" dirty="0" smtClean="0">
                <a:sym typeface="Wingdings" pitchFamily="2" charset="2"/>
              </a:rPr>
              <a:t>nm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simulator highlights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four major subsystems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distributed memory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-wide SIMD execution units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dedicated address generation units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flexible, hierarchical interconnect</a:t>
            </a:r>
          </a:p>
          <a:p>
            <a:r>
              <a:rPr lang="en-US" dirty="0" smtClean="0">
                <a:sym typeface="Wingdings" pitchFamily="2" charset="2"/>
              </a:rPr>
              <a:t>additional details available in companion papers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simulator highlights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stream filter  C++ class template</a:t>
            </a:r>
          </a:p>
          <a:p>
            <a:r>
              <a:rPr lang="en-US" dirty="0" smtClean="0">
                <a:sym typeface="Wingdings" pitchFamily="2" charset="2"/>
              </a:rPr>
              <a:t>filter tests  C++ </a:t>
            </a:r>
            <a:r>
              <a:rPr lang="en-US" dirty="0" err="1" smtClean="0">
                <a:sym typeface="Wingdings" pitchFamily="2" charset="2"/>
              </a:rPr>
              <a:t>functors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ray/node intersection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ray/triangle intersection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  <a:p>
            <a:r>
              <a:rPr lang="en-US" dirty="0" smtClean="0">
                <a:sym typeface="Wingdings" pitchFamily="2" charset="2"/>
              </a:rPr>
              <a:t>scatter/gather ops used to manipulate operands, rendering state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programming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does sufficient coherence exist to use wide SIMD units efficiently?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focus on SIMD utilization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is interactive performance achievable with a custom core?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0000"/>
                </a:solidFill>
              </a:rPr>
              <a:t>initial exploration of design space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recast ray tracing algorithm</a:t>
            </a:r>
          </a:p>
          <a:p>
            <a:pPr lvl="1"/>
            <a:r>
              <a:rPr lang="en-US" dirty="0" smtClean="0"/>
              <a:t>series of filter operations</a:t>
            </a:r>
          </a:p>
          <a:p>
            <a:pPr lvl="1"/>
            <a:r>
              <a:rPr lang="en-US" dirty="0" smtClean="0"/>
              <a:t>applied to arbitrarily-sized groups of rays</a:t>
            </a:r>
          </a:p>
          <a:p>
            <a:r>
              <a:rPr lang="en-US" dirty="0" smtClean="0"/>
              <a:t>apply filters throughout rendering </a:t>
            </a:r>
          </a:p>
          <a:p>
            <a:pPr lvl="1"/>
            <a:r>
              <a:rPr lang="en-US" dirty="0" smtClean="0"/>
              <a:t>eliminate inactive rays</a:t>
            </a:r>
          </a:p>
          <a:p>
            <a:pPr lvl="1"/>
            <a:r>
              <a:rPr lang="en-US" dirty="0" smtClean="0"/>
              <a:t>improve SIMD efficiency</a:t>
            </a:r>
          </a:p>
          <a:p>
            <a:pPr lvl="1"/>
            <a:r>
              <a:rPr lang="en-US" dirty="0" smtClean="0"/>
              <a:t>achieve interactive performance</a:t>
            </a:r>
          </a:p>
          <a:p>
            <a:pPr lvl="1"/>
            <a:endParaRPr lang="en-US" dirty="0" smtClean="0"/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stream filtering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does sufficient coherence exist to use wide SIMD units efficiently?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b="1" dirty="0" smtClean="0"/>
              <a:t>focus on SIMD utilization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>
                <a:solidFill>
                  <a:schemeClr val="accent4">
                    <a:lumMod val="25000"/>
                  </a:schemeClr>
                </a:solidFill>
              </a:rPr>
              <a:t>is interactive performance achievable with a custom core?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25000"/>
                  </a:schemeClr>
                </a:solidFill>
              </a:rPr>
              <a:t>does sufficient coherence exist to use wide SIMD units efficiently?</a:t>
            </a:r>
          </a:p>
          <a:p>
            <a:pPr>
              <a:buNone/>
            </a:pPr>
            <a:endParaRPr lang="en-US" sz="24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4">
                    <a:lumMod val="25000"/>
                  </a:schemeClr>
                </a:solidFill>
              </a:rPr>
              <a:t>focus on SIMD utilization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is interactive performance achievable with a custom core?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b="1" dirty="0" smtClean="0"/>
              <a:t>initial exploration of design space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key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err="1" smtClean="0">
                <a:sym typeface="Wingdings" pitchFamily="2" charset="2"/>
              </a:rPr>
              <a:t>monte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carlo</a:t>
            </a:r>
            <a:r>
              <a:rPr lang="en-US" dirty="0" smtClean="0">
                <a:sym typeface="Wingdings" pitchFamily="2" charset="2"/>
              </a:rPr>
              <a:t> path tracing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explicit direct lighting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glossy, dielectric, &amp; </a:t>
            </a:r>
            <a:r>
              <a:rPr lang="en-US" dirty="0" err="1" smtClean="0">
                <a:sym typeface="Wingdings" pitchFamily="2" charset="2"/>
              </a:rPr>
              <a:t>lambertian</a:t>
            </a:r>
            <a:r>
              <a:rPr lang="en-US" dirty="0" smtClean="0">
                <a:sym typeface="Wingdings" pitchFamily="2" charset="2"/>
              </a:rPr>
              <a:t> materials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depth-of-field effects</a:t>
            </a:r>
          </a:p>
          <a:p>
            <a:r>
              <a:rPr lang="en-US" dirty="0" smtClean="0">
                <a:sym typeface="Wingdings" pitchFamily="2" charset="2"/>
              </a:rPr>
              <a:t>tile-based, breadth-first rendering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rendering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1024x1024 images</a:t>
            </a:r>
          </a:p>
          <a:p>
            <a:r>
              <a:rPr lang="en-US" dirty="0" smtClean="0">
                <a:sym typeface="Wingdings" pitchFamily="2" charset="2"/>
              </a:rPr>
              <a:t>stream size  1K or 4K rays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 </a:t>
            </a:r>
            <a:r>
              <a:rPr lang="en-US" dirty="0" err="1" smtClean="0">
                <a:sym typeface="Wingdings" pitchFamily="2" charset="2"/>
              </a:rPr>
              <a:t>spp</a:t>
            </a:r>
            <a:r>
              <a:rPr lang="en-US" dirty="0" smtClean="0">
                <a:sym typeface="Wingdings" pitchFamily="2" charset="2"/>
              </a:rPr>
              <a:t>  32x32 or 64x64 pixels/tile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64 </a:t>
            </a:r>
            <a:r>
              <a:rPr lang="en-US" dirty="0" err="1" smtClean="0">
                <a:sym typeface="Wingdings" pitchFamily="2" charset="2"/>
              </a:rPr>
              <a:t>spp</a:t>
            </a:r>
            <a:r>
              <a:rPr lang="en-US" dirty="0" smtClean="0">
                <a:sym typeface="Wingdings" pitchFamily="2" charset="2"/>
              </a:rPr>
              <a:t>  4x4 or 8x8 pixels/tile</a:t>
            </a:r>
          </a:p>
          <a:p>
            <a:r>
              <a:rPr lang="en-US" dirty="0" smtClean="0">
                <a:sym typeface="Wingdings" pitchFamily="2" charset="2"/>
              </a:rPr>
              <a:t>per-frame stats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O(100s millions) rays/frame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O(100s millions) traversal 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O(10s millions) intersection ops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experimental setup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high geometric &amp; illumination complexity</a:t>
            </a:r>
          </a:p>
          <a:p>
            <a:r>
              <a:rPr lang="en-US" dirty="0" smtClean="0">
                <a:sym typeface="Wingdings" pitchFamily="2" charset="2"/>
              </a:rPr>
              <a:t>representative of common scenarios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test scenes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04800" y="1443335"/>
            <a:ext cx="8534400" cy="3204865"/>
            <a:chOff x="304800" y="1371600"/>
            <a:chExt cx="8534400" cy="3204865"/>
          </a:xfrm>
        </p:grpSpPr>
        <p:grpSp>
          <p:nvGrpSpPr>
            <p:cNvPr id="13" name="Group 12"/>
            <p:cNvGrpSpPr/>
            <p:nvPr/>
          </p:nvGrpSpPr>
          <p:grpSpPr>
            <a:xfrm>
              <a:off x="304800" y="1371600"/>
              <a:ext cx="2743200" cy="3204865"/>
              <a:chOff x="304800" y="1371600"/>
              <a:chExt cx="2743200" cy="3204865"/>
            </a:xfrm>
          </p:grpSpPr>
          <p:pic>
            <p:nvPicPr>
              <p:cNvPr id="1026" name="Picture 2" descr="C:\Documents and Settings\gribblecp\Desktop\rtrt_1024x1024_64spp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4800" y="1371600"/>
                <a:ext cx="274320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304800" y="4114800"/>
                <a:ext cx="2743200" cy="46166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i="1" dirty="0" err="1" smtClean="0"/>
                  <a:t>rtrt</a:t>
                </a:r>
                <a:endParaRPr lang="en-US" i="1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200400" y="1371600"/>
              <a:ext cx="2743200" cy="3204865"/>
              <a:chOff x="3200400" y="1371600"/>
              <a:chExt cx="2743200" cy="3204865"/>
            </a:xfrm>
          </p:grpSpPr>
          <p:pic>
            <p:nvPicPr>
              <p:cNvPr id="1029" name="Picture 5" descr="C:\Documents and Settings\gribblecp\Desktop\conf_1024x1024_64spp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00400" y="1371600"/>
                <a:ext cx="274320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3200400" y="4114800"/>
                <a:ext cx="2743200" cy="46166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i="1" dirty="0" smtClean="0"/>
                  <a:t>conf</a:t>
                </a:r>
                <a:endParaRPr lang="en-US" i="1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96000" y="1371600"/>
              <a:ext cx="2743200" cy="3204865"/>
              <a:chOff x="6096000" y="1371600"/>
              <a:chExt cx="2743200" cy="3204865"/>
            </a:xfrm>
          </p:grpSpPr>
          <p:pic>
            <p:nvPicPr>
              <p:cNvPr id="1028" name="Picture 4" descr="C:\Documents and Settings\gribblecp\Desktop\kala_1024x1024_64spp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96000" y="1371600"/>
                <a:ext cx="274320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6096000" y="4114800"/>
                <a:ext cx="2743200" cy="46166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noAutofit/>
              </a:bodyPr>
              <a:lstStyle/>
              <a:p>
                <a:pPr algn="ctr"/>
                <a:r>
                  <a:rPr lang="en-US" i="1" dirty="0" err="1" smtClean="0"/>
                  <a:t>kala</a:t>
                </a:r>
                <a:endParaRPr lang="en-US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primary rays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14400" y="1447800"/>
          <a:ext cx="7310438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22012" y="6412468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initial stream size = 64x64 rays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secondary rays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22012" y="6412468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initial stream size = 64x64 rays</a:t>
            </a:r>
            <a:endParaRPr lang="en-US" sz="18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447800"/>
          <a:ext cx="7315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predicted performance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914400" y="1444752"/>
          <a:ext cx="7315200" cy="5102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achieve high utilization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 high as 97%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SIMD widths of up to 16 elements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utilization increases with stream size</a:t>
            </a:r>
          </a:p>
          <a:p>
            <a:r>
              <a:rPr lang="en-US" dirty="0" smtClean="0">
                <a:sym typeface="Wingdings" pitchFamily="2" charset="2"/>
              </a:rPr>
              <a:t>achieve interactive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15-25 fps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performance increases with stream size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currently requires custom core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results –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too few common ops  no improvement in utilization</a:t>
            </a:r>
          </a:p>
          <a:p>
            <a:r>
              <a:rPr lang="en-US" dirty="0" smtClean="0">
                <a:sym typeface="Wingdings" pitchFamily="2" charset="2"/>
              </a:rPr>
              <a:t>possible remedies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longer ray streams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parallel traversal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limitations – parallelism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ray streams</a:t>
            </a:r>
          </a:p>
          <a:p>
            <a:pPr lvl="1"/>
            <a:r>
              <a:rPr lang="en-US" dirty="0" smtClean="0"/>
              <a:t>groups of rays</a:t>
            </a:r>
          </a:p>
          <a:p>
            <a:pPr lvl="1"/>
            <a:r>
              <a:rPr lang="en-US" dirty="0" smtClean="0"/>
              <a:t>arbitrary size</a:t>
            </a:r>
          </a:p>
          <a:p>
            <a:pPr lvl="1"/>
            <a:r>
              <a:rPr lang="en-US" dirty="0" smtClean="0"/>
              <a:t>arbitrary order</a:t>
            </a:r>
          </a:p>
          <a:p>
            <a:r>
              <a:rPr lang="en-US" dirty="0" smtClean="0"/>
              <a:t>stream filters</a:t>
            </a:r>
          </a:p>
          <a:p>
            <a:pPr lvl="1"/>
            <a:r>
              <a:rPr lang="en-US" dirty="0" smtClean="0"/>
              <a:t>set of conditional statements</a:t>
            </a:r>
          </a:p>
          <a:p>
            <a:pPr lvl="1"/>
            <a:r>
              <a:rPr lang="en-US" dirty="0" smtClean="0"/>
              <a:t>executed across stream elements</a:t>
            </a:r>
          </a:p>
          <a:p>
            <a:pPr lvl="1"/>
            <a:r>
              <a:rPr lang="en-US" dirty="0" smtClean="0"/>
              <a:t>extract only rays with certain properties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ray stream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generalized ray packet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longer streams  better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perform poorly</a:t>
            </a:r>
          </a:p>
          <a:p>
            <a:r>
              <a:rPr lang="en-US" dirty="0" smtClean="0">
                <a:sym typeface="Wingdings" pitchFamily="2" charset="2"/>
              </a:rPr>
              <a:t>possible remedies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carefully designed memory system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streaming memory systems 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limitations – memory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conventional </a:t>
            </a:r>
            <a:r>
              <a:rPr lang="en-US" dirty="0" err="1" smtClean="0">
                <a:sym typeface="Wingdings" pitchFamily="2" charset="2"/>
              </a:rPr>
              <a:t>cpus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narrow SIMD (4-wide SSE &amp; </a:t>
            </a:r>
            <a:r>
              <a:rPr lang="en-US" dirty="0" err="1" smtClean="0">
                <a:sym typeface="Wingdings" pitchFamily="2" charset="2"/>
              </a:rPr>
              <a:t>altivec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limited support for scatter/gather ops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partition op  software implementation</a:t>
            </a:r>
          </a:p>
          <a:p>
            <a:r>
              <a:rPr lang="en-US" dirty="0" smtClean="0">
                <a:sym typeface="Wingdings" pitchFamily="2" charset="2"/>
              </a:rPr>
              <a:t>possible remedies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custom core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current GPUs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time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limitations – hw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new approach to coherent ray tracing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process arbitrarily-sized groups of rays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in SIMD fashion with high utilization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eliminates inactive elements, process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only active rays</a:t>
            </a:r>
          </a:p>
          <a:p>
            <a:r>
              <a:rPr lang="en-US" dirty="0" smtClean="0">
                <a:sym typeface="Wingdings" pitchFamily="2" charset="2"/>
              </a:rPr>
              <a:t>stream filtering provides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sufficient coherence for wider-than-four SIMD processing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interactive performance with custom core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key strengths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parallel processing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implicit reordering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modest hw requirements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general</a:t>
            </a:r>
          </a:p>
          <a:p>
            <a:r>
              <a:rPr lang="en-US" dirty="0" smtClean="0">
                <a:sym typeface="Wingdings" pitchFamily="2" charset="2"/>
              </a:rPr>
              <a:t>key challenges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hw support for required ops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additional hw simulation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parameter tuning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homogeneous multicore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heterogeneous multicore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…</a:t>
            </a:r>
          </a:p>
          <a:p>
            <a:r>
              <a:rPr lang="en-US" dirty="0" smtClean="0">
                <a:sym typeface="Wingdings" pitchFamily="2" charset="2"/>
              </a:rPr>
              <a:t>improved GPU-based implementation</a:t>
            </a:r>
          </a:p>
          <a:p>
            <a:r>
              <a:rPr lang="en-US" dirty="0" smtClean="0">
                <a:sym typeface="Wingdings" pitchFamily="2" charset="2"/>
              </a:rPr>
              <a:t>implementations for future processors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ontent Placeholder 23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 smtClean="0"/>
              <a:t>temple of </a:t>
            </a:r>
            <a:r>
              <a:rPr lang="en-US" dirty="0" err="1" smtClean="0"/>
              <a:t>kalabsha</a:t>
            </a:r>
            <a:endParaRPr lang="en-US" dirty="0" smtClean="0"/>
          </a:p>
          <a:p>
            <a:pPr lvl="1"/>
            <a:r>
              <a:rPr lang="en-US" dirty="0" smtClean="0"/>
              <a:t>veronica </a:t>
            </a:r>
            <a:r>
              <a:rPr lang="en-US" dirty="0" err="1" smtClean="0"/>
              <a:t>sundstedt</a:t>
            </a:r>
            <a:endParaRPr lang="en-US" dirty="0" smtClean="0"/>
          </a:p>
          <a:p>
            <a:pPr lvl="1"/>
            <a:r>
              <a:rPr lang="en-US" dirty="0" err="1" smtClean="0"/>
              <a:t>patrick</a:t>
            </a:r>
            <a:r>
              <a:rPr lang="en-US" dirty="0" smtClean="0"/>
              <a:t> </a:t>
            </a:r>
            <a:r>
              <a:rPr lang="en-US" dirty="0" err="1" smtClean="0"/>
              <a:t>ledda</a:t>
            </a:r>
            <a:endParaRPr lang="en-US" dirty="0" smtClean="0"/>
          </a:p>
          <a:p>
            <a:pPr lvl="1"/>
            <a:r>
              <a:rPr lang="en-US" dirty="0" smtClean="0"/>
              <a:t>other members of the university of </a:t>
            </a:r>
            <a:r>
              <a:rPr lang="en-US" dirty="0" err="1" smtClean="0"/>
              <a:t>bristol</a:t>
            </a:r>
            <a:r>
              <a:rPr lang="en-US" dirty="0" smtClean="0"/>
              <a:t> computer graphics group</a:t>
            </a:r>
          </a:p>
          <a:p>
            <a:r>
              <a:rPr lang="en-US" dirty="0" smtClean="0"/>
              <a:t>financial support</a:t>
            </a:r>
          </a:p>
          <a:p>
            <a:pPr lvl="1"/>
            <a:r>
              <a:rPr lang="en-US" dirty="0" err="1" smtClean="0"/>
              <a:t>swezey</a:t>
            </a:r>
            <a:r>
              <a:rPr lang="en-US" dirty="0" smtClean="0"/>
              <a:t> scientific instrumentation fund</a:t>
            </a:r>
          </a:p>
          <a:p>
            <a:pPr lvl="1"/>
            <a:r>
              <a:rPr lang="en-US" dirty="0" err="1" smtClean="0"/>
              <a:t>utah</a:t>
            </a:r>
            <a:r>
              <a:rPr lang="en-US" dirty="0" smtClean="0"/>
              <a:t> graduate research fellowship</a:t>
            </a:r>
          </a:p>
          <a:p>
            <a:pPr lvl="1"/>
            <a:r>
              <a:rPr lang="en-US" dirty="0" err="1" smtClean="0"/>
              <a:t>nsf</a:t>
            </a:r>
            <a:r>
              <a:rPr lang="en-US" dirty="0" smtClean="0"/>
              <a:t> grants 0541009 &amp; 0430063</a:t>
            </a:r>
          </a:p>
        </p:txBody>
      </p:sp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(more) acknowledgements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labsha3_1024spp_1900x12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8229600" cy="51976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V="1">
            <a:off x="2019300" y="2776835"/>
            <a:ext cx="762000" cy="381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90800" y="3348335"/>
            <a:ext cx="2307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 element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981200" y="21336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 rot="10800000">
            <a:off x="3352800" y="3048000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14800" y="2819400"/>
            <a:ext cx="3454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conditional statement(s)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4" grpId="0"/>
      <p:bldP spid="21" grpId="0" animBg="1"/>
      <p:bldP spid="24" grpId="0"/>
      <p:bldP spid="2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cxnSp>
        <p:nvCxnSpPr>
          <p:cNvPr id="18" name="Elbow Connector 17"/>
          <p:cNvCxnSpPr>
            <a:endCxn id="21" idx="1"/>
          </p:cNvCxnSpPr>
          <p:nvPr/>
        </p:nvCxnSpPr>
        <p:spPr bwMode="auto">
          <a:xfrm>
            <a:off x="3276600" y="3276600"/>
            <a:ext cx="1752600" cy="381000"/>
          </a:xfrm>
          <a:prstGeom prst="bentConnector3">
            <a:avLst>
              <a:gd name="adj1" fmla="val 435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Line 3"/>
          <p:cNvSpPr>
            <a:spLocks noChangeShapeType="1"/>
          </p:cNvSpPr>
          <p:nvPr/>
        </p:nvSpPr>
        <p:spPr bwMode="auto">
          <a:xfrm>
            <a:off x="609600" y="1066800"/>
            <a:ext cx="5105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0668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5240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352800" y="2129135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1935"/>
            <a:ext cx="187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stream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981200" y="2129135"/>
            <a:ext cx="457200" cy="4572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1524000" y="2819400"/>
            <a:ext cx="1828800" cy="457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00600" y="2971800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stream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0292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68" charset="-128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048000" y="29718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86400" y="3429000"/>
            <a:ext cx="4572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4495800"/>
            <a:ext cx="48718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filter&lt;test&gt;(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 in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if (test(e) == true)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out_stream.push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(e)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out_stream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ufo:Applications:Microsoft Office 2004:Templates:Presentations:Designs:Blue Horizon</Template>
  <TotalTime>3827</TotalTime>
  <Words>2712</Words>
  <Application>Microsoft PowerPoint</Application>
  <PresentationFormat>On-screen Show (4:3)</PresentationFormat>
  <Paragraphs>773</Paragraphs>
  <Slides>56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Blank Presentation</vt:lpstr>
      <vt:lpstr>coherent ray tracing via stream filtering</vt:lpstr>
      <vt:lpstr>acknowledgements</vt:lpstr>
      <vt:lpstr>wide SIMD environments</vt:lpstr>
      <vt:lpstr>stream filtering</vt:lpstr>
      <vt:lpstr>core concepts</vt:lpstr>
      <vt:lpstr>core concepts</vt:lpstr>
      <vt:lpstr>core concepts</vt:lpstr>
      <vt:lpstr>core concepts</vt:lpstr>
      <vt:lpstr>core concepts</vt:lpstr>
      <vt:lpstr>core concepts</vt:lpstr>
      <vt:lpstr>core concepts</vt:lpstr>
      <vt:lpstr>core concepts</vt:lpstr>
      <vt:lpstr>core concepts</vt:lpstr>
      <vt:lpstr>SIMD filtering</vt:lpstr>
      <vt:lpstr>SIMD filtering</vt:lpstr>
      <vt:lpstr>SIMD filtering</vt:lpstr>
      <vt:lpstr>SIMD filtering</vt:lpstr>
      <vt:lpstr>SIMD filtering</vt:lpstr>
      <vt:lpstr>SIMD filtering</vt:lpstr>
      <vt:lpstr>key characteristics</vt:lpstr>
      <vt:lpstr>key characteristics</vt:lpstr>
      <vt:lpstr>key characteristics</vt:lpstr>
      <vt:lpstr>potential benefits</vt:lpstr>
      <vt:lpstr>hardware requirements</vt:lpstr>
      <vt:lpstr>application to ray tracing</vt:lpstr>
      <vt:lpstr>filter stacks</vt:lpstr>
      <vt:lpstr>traversal</vt:lpstr>
      <vt:lpstr>traversal</vt:lpstr>
      <vt:lpstr>traversal</vt:lpstr>
      <vt:lpstr>traversal</vt:lpstr>
      <vt:lpstr>traversal</vt:lpstr>
      <vt:lpstr>intersection</vt:lpstr>
      <vt:lpstr>shading</vt:lpstr>
      <vt:lpstr>algorithm – summary</vt:lpstr>
      <vt:lpstr>hardware simulation</vt:lpstr>
      <vt:lpstr>simulator highlights</vt:lpstr>
      <vt:lpstr>simulator highlights</vt:lpstr>
      <vt:lpstr>programming model</vt:lpstr>
      <vt:lpstr>key questions</vt:lpstr>
      <vt:lpstr>key questions</vt:lpstr>
      <vt:lpstr>key questions</vt:lpstr>
      <vt:lpstr>rendering</vt:lpstr>
      <vt:lpstr>experimental setup</vt:lpstr>
      <vt:lpstr>test scenes</vt:lpstr>
      <vt:lpstr>primary rays</vt:lpstr>
      <vt:lpstr>secondary rays</vt:lpstr>
      <vt:lpstr>predicted performance</vt:lpstr>
      <vt:lpstr>results – summary</vt:lpstr>
      <vt:lpstr>limitations – parallelism</vt:lpstr>
      <vt:lpstr>limitations – memory system</vt:lpstr>
      <vt:lpstr>limitations – hw support</vt:lpstr>
      <vt:lpstr>conclusions</vt:lpstr>
      <vt:lpstr>conclusions</vt:lpstr>
      <vt:lpstr>future work</vt:lpstr>
      <vt:lpstr>(more) acknowledgements</vt:lpstr>
      <vt:lpstr>Slide 56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CS6620 Advanced Computer Graphics II </dc:title>
  <dc:creator>Steven Parker</dc:creator>
  <cp:lastModifiedBy>Christiaan P. Gribble</cp:lastModifiedBy>
  <cp:revision>569</cp:revision>
  <cp:lastPrinted>2005-01-11T06:05:30Z</cp:lastPrinted>
  <dcterms:created xsi:type="dcterms:W3CDTF">2005-01-10T05:36:02Z</dcterms:created>
  <dcterms:modified xsi:type="dcterms:W3CDTF">2008-08-13T21:27:16Z</dcterms:modified>
</cp:coreProperties>
</file>