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649" r:id="rId2"/>
    <p:sldMasterId id="2147483650" r:id="rId3"/>
    <p:sldMasterId id="2147483651" r:id="rId4"/>
  </p:sldMasterIdLst>
  <p:notesMasterIdLst>
    <p:notesMasterId r:id="rId55"/>
  </p:notesMasterIdLst>
  <p:handoutMasterIdLst>
    <p:handoutMasterId r:id="rId56"/>
  </p:handoutMasterIdLst>
  <p:sldIdLst>
    <p:sldId id="256" r:id="rId5"/>
    <p:sldId id="1175" r:id="rId6"/>
    <p:sldId id="1107" r:id="rId7"/>
    <p:sldId id="1101" r:id="rId8"/>
    <p:sldId id="1123" r:id="rId9"/>
    <p:sldId id="1124" r:id="rId10"/>
    <p:sldId id="1125" r:id="rId11"/>
    <p:sldId id="1126" r:id="rId12"/>
    <p:sldId id="1127" r:id="rId13"/>
    <p:sldId id="1109" r:id="rId14"/>
    <p:sldId id="1108" r:id="rId15"/>
    <p:sldId id="1141" r:id="rId16"/>
    <p:sldId id="1135" r:id="rId17"/>
    <p:sldId id="1137" r:id="rId18"/>
    <p:sldId id="1136" r:id="rId19"/>
    <p:sldId id="1138" r:id="rId20"/>
    <p:sldId id="1177" r:id="rId21"/>
    <p:sldId id="1139" r:id="rId22"/>
    <p:sldId id="1147" r:id="rId23"/>
    <p:sldId id="1142" r:id="rId24"/>
    <p:sldId id="1146" r:id="rId25"/>
    <p:sldId id="1144" r:id="rId26"/>
    <p:sldId id="1155" r:id="rId27"/>
    <p:sldId id="1181" r:id="rId28"/>
    <p:sldId id="1178" r:id="rId29"/>
    <p:sldId id="1180" r:id="rId30"/>
    <p:sldId id="1148" r:id="rId31"/>
    <p:sldId id="1182" r:id="rId32"/>
    <p:sldId id="1153" r:id="rId33"/>
    <p:sldId id="1183" r:id="rId34"/>
    <p:sldId id="1154" r:id="rId35"/>
    <p:sldId id="1184" r:id="rId36"/>
    <p:sldId id="1176" r:id="rId37"/>
    <p:sldId id="1151" r:id="rId38"/>
    <p:sldId id="1152" r:id="rId39"/>
    <p:sldId id="1161" r:id="rId40"/>
    <p:sldId id="1162" r:id="rId41"/>
    <p:sldId id="1163" r:id="rId42"/>
    <p:sldId id="1164" r:id="rId43"/>
    <p:sldId id="1165" r:id="rId44"/>
    <p:sldId id="1166" r:id="rId45"/>
    <p:sldId id="1167" r:id="rId46"/>
    <p:sldId id="1168" r:id="rId47"/>
    <p:sldId id="1170" r:id="rId48"/>
    <p:sldId id="1185" r:id="rId49"/>
    <p:sldId id="1174" r:id="rId50"/>
    <p:sldId id="1171" r:id="rId51"/>
    <p:sldId id="1172" r:id="rId52"/>
    <p:sldId id="1173" r:id="rId53"/>
    <p:sldId id="1160" r:id="rId54"/>
  </p:sldIdLst>
  <p:sldSz cx="9144000" cy="6858000" type="screen4x3"/>
  <p:notesSz cx="6858000" cy="9144000"/>
  <p:custDataLst>
    <p:tags r:id="rId58"/>
  </p:custDataLst>
  <p:defaultTextStyle>
    <a:defPPr>
      <a:defRPr lang="en-GB"/>
    </a:defPPr>
    <a:lvl1pPr algn="l" defTabSz="457200" rtl="0" fontAlgn="base">
      <a:spcBef>
        <a:spcPct val="0"/>
      </a:spcBef>
      <a:spcAft>
        <a:spcPct val="0"/>
      </a:spcAft>
      <a:defRPr sz="2400" kern="1200">
        <a:solidFill>
          <a:schemeClr val="bg1"/>
        </a:solidFill>
        <a:latin typeface="Arial" pitchFamily="34" charset="0"/>
        <a:ea typeface="DejaVu LGC Sans"/>
        <a:cs typeface="DejaVu LGC Sans"/>
      </a:defRPr>
    </a:lvl1pPr>
    <a:lvl2pPr marL="742950" indent="-285750" algn="l" defTabSz="457200" rtl="0" fontAlgn="base">
      <a:spcBef>
        <a:spcPct val="0"/>
      </a:spcBef>
      <a:spcAft>
        <a:spcPct val="0"/>
      </a:spcAft>
      <a:defRPr sz="2400" kern="1200">
        <a:solidFill>
          <a:schemeClr val="bg1"/>
        </a:solidFill>
        <a:latin typeface="Arial" pitchFamily="34" charset="0"/>
        <a:ea typeface="DejaVu LGC Sans"/>
        <a:cs typeface="DejaVu LGC Sans"/>
      </a:defRPr>
    </a:lvl2pPr>
    <a:lvl3pPr marL="1143000" indent="-228600" algn="l" defTabSz="457200" rtl="0" fontAlgn="base">
      <a:spcBef>
        <a:spcPct val="0"/>
      </a:spcBef>
      <a:spcAft>
        <a:spcPct val="0"/>
      </a:spcAft>
      <a:defRPr sz="2400" kern="1200">
        <a:solidFill>
          <a:schemeClr val="bg1"/>
        </a:solidFill>
        <a:latin typeface="Arial" pitchFamily="34" charset="0"/>
        <a:ea typeface="DejaVu LGC Sans"/>
        <a:cs typeface="DejaVu LGC Sans"/>
      </a:defRPr>
    </a:lvl3pPr>
    <a:lvl4pPr marL="1600200" indent="-228600" algn="l" defTabSz="457200" rtl="0" fontAlgn="base">
      <a:spcBef>
        <a:spcPct val="0"/>
      </a:spcBef>
      <a:spcAft>
        <a:spcPct val="0"/>
      </a:spcAft>
      <a:defRPr sz="2400" kern="1200">
        <a:solidFill>
          <a:schemeClr val="bg1"/>
        </a:solidFill>
        <a:latin typeface="Arial" pitchFamily="34" charset="0"/>
        <a:ea typeface="DejaVu LGC Sans"/>
        <a:cs typeface="DejaVu LGC Sans"/>
      </a:defRPr>
    </a:lvl4pPr>
    <a:lvl5pPr marL="2057400" indent="-228600" algn="l" defTabSz="457200" rtl="0" fontAlgn="base">
      <a:spcBef>
        <a:spcPct val="0"/>
      </a:spcBef>
      <a:spcAft>
        <a:spcPct val="0"/>
      </a:spcAft>
      <a:defRPr sz="2400" kern="1200">
        <a:solidFill>
          <a:schemeClr val="bg1"/>
        </a:solidFill>
        <a:latin typeface="Arial" pitchFamily="34" charset="0"/>
        <a:ea typeface="DejaVu LGC Sans"/>
        <a:cs typeface="DejaVu LGC Sans"/>
      </a:defRPr>
    </a:lvl5pPr>
    <a:lvl6pPr marL="2286000" algn="l" defTabSz="914400" rtl="0" eaLnBrk="1" latinLnBrk="0" hangingPunct="1">
      <a:defRPr sz="2400" kern="1200">
        <a:solidFill>
          <a:schemeClr val="bg1"/>
        </a:solidFill>
        <a:latin typeface="Arial" pitchFamily="34" charset="0"/>
        <a:ea typeface="DejaVu LGC Sans"/>
        <a:cs typeface="DejaVu LGC Sans"/>
      </a:defRPr>
    </a:lvl6pPr>
    <a:lvl7pPr marL="2743200" algn="l" defTabSz="914400" rtl="0" eaLnBrk="1" latinLnBrk="0" hangingPunct="1">
      <a:defRPr sz="2400" kern="1200">
        <a:solidFill>
          <a:schemeClr val="bg1"/>
        </a:solidFill>
        <a:latin typeface="Arial" pitchFamily="34" charset="0"/>
        <a:ea typeface="DejaVu LGC Sans"/>
        <a:cs typeface="DejaVu LGC Sans"/>
      </a:defRPr>
    </a:lvl7pPr>
    <a:lvl8pPr marL="3200400" algn="l" defTabSz="914400" rtl="0" eaLnBrk="1" latinLnBrk="0" hangingPunct="1">
      <a:defRPr sz="2400" kern="1200">
        <a:solidFill>
          <a:schemeClr val="bg1"/>
        </a:solidFill>
        <a:latin typeface="Arial" pitchFamily="34" charset="0"/>
        <a:ea typeface="DejaVu LGC Sans"/>
        <a:cs typeface="DejaVu LGC Sans"/>
      </a:defRPr>
    </a:lvl8pPr>
    <a:lvl9pPr marL="3657600" algn="l" defTabSz="914400" rtl="0" eaLnBrk="1" latinLnBrk="0" hangingPunct="1">
      <a:defRPr sz="2400" kern="1200">
        <a:solidFill>
          <a:schemeClr val="bg1"/>
        </a:solidFill>
        <a:latin typeface="Arial" pitchFamily="34" charset="0"/>
        <a:ea typeface="DejaVu LGC Sans"/>
        <a:cs typeface="DejaVu LGC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706" autoAdjust="0"/>
  </p:normalViewPr>
  <p:slideViewPr>
    <p:cSldViewPr>
      <p:cViewPr varScale="1">
        <p:scale>
          <a:sx n="103" d="100"/>
          <a:sy n="103" d="100"/>
        </p:scale>
        <p:origin x="-112" y="-52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tags" Target="tags/tag1.xml"/><Relationship Id="rId59" Type="http://schemas.openxmlformats.org/officeDocument/2006/relationships/presProps" Target="presProp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C53B1F-BEFE-7541-8E7A-0108865CAA85}" type="datetimeFigureOut">
              <a:rPr lang="en-US" smtClean="0"/>
              <a:t>9/17/14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7007031-4597-1642-BC5F-D1980DC920E1}" type="slidenum">
              <a:rPr lang="en-US" smtClean="0"/>
              <a:t>‹#›</a:t>
            </a:fld>
            <a:endParaRPr lang="en-US"/>
          </a:p>
        </p:txBody>
      </p:sp>
    </p:spTree>
    <p:extLst>
      <p:ext uri="{BB962C8B-B14F-4D97-AF65-F5344CB8AC3E}">
        <p14:creationId xmlns:p14="http://schemas.microsoft.com/office/powerpoint/2010/main" val="3406493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AutoShape 1"/>
          <p:cNvSpPr>
            <a:spLocks noChangeArrowheads="1"/>
          </p:cNvSpPr>
          <p:nvPr/>
        </p:nvSpPr>
        <p:spPr bwMode="auto">
          <a:xfrm>
            <a:off x="0" y="0"/>
            <a:ext cx="6858000" cy="9144000"/>
          </a:xfrm>
          <a:prstGeom prst="roundRect">
            <a:avLst>
              <a:gd name="adj" fmla="val 23"/>
            </a:avLst>
          </a:prstGeom>
          <a:solidFill>
            <a:srgbClr val="FFFFFF"/>
          </a:solidFill>
          <a:ln w="9360">
            <a:noFill/>
            <a:miter lim="800000"/>
            <a:headEnd/>
            <a:tailEnd/>
          </a:ln>
          <a:effectLst/>
        </p:spPr>
        <p:txBody>
          <a:bodyPr wrap="none" anchor="ct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5122" name="AutoShape 2"/>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5123" name="AutoShape 3"/>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5124" name="AutoShape 4"/>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5125" name="AutoShape 5"/>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5126" name="AutoShape 6"/>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5127" name="AutoShape 7"/>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119817" name="Rectangle 8"/>
          <p:cNvSpPr>
            <a:spLocks noGrp="1" noRot="1" noChangeAspect="1" noChangeArrowheads="1"/>
          </p:cNvSpPr>
          <p:nvPr>
            <p:ph type="sldImg"/>
          </p:nvPr>
        </p:nvSpPr>
        <p:spPr bwMode="auto">
          <a:xfrm>
            <a:off x="-11798300" y="-11796713"/>
            <a:ext cx="11787187" cy="12480926"/>
          </a:xfrm>
          <a:prstGeom prst="rect">
            <a:avLst/>
          </a:prstGeom>
          <a:noFill/>
          <a:ln w="9525">
            <a:noFill/>
            <a:round/>
            <a:headEnd/>
            <a:tailEnd/>
          </a:ln>
        </p:spPr>
      </p:sp>
      <p:sp>
        <p:nvSpPr>
          <p:cNvPr id="5129" name="Rectangle 9"/>
          <p:cNvSpPr>
            <a:spLocks noGrp="1" noChangeArrowheads="1"/>
          </p:cNvSpPr>
          <p:nvPr>
            <p:ph type="body"/>
          </p:nvPr>
        </p:nvSpPr>
        <p:spPr bwMode="auto">
          <a:xfrm>
            <a:off x="685800" y="4343400"/>
            <a:ext cx="5473700" cy="41021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smtClean="0"/>
          </a:p>
        </p:txBody>
      </p:sp>
    </p:spTree>
    <p:extLst>
      <p:ext uri="{BB962C8B-B14F-4D97-AF65-F5344CB8AC3E}">
        <p14:creationId xmlns:p14="http://schemas.microsoft.com/office/powerpoint/2010/main" val="50527620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2083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r>
              <a:rPr lang="en-US" dirty="0" smtClean="0">
                <a:latin typeface="Times New Roman" pitchFamily="18" charset="0"/>
              </a:rPr>
              <a:t>Needs to be streamlined</a:t>
            </a:r>
            <a:r>
              <a:rPr lang="en-US" baseline="0" dirty="0" smtClean="0">
                <a:latin typeface="Times New Roman" pitchFamily="18" charset="0"/>
              </a:rPr>
              <a:t> and used instead of an outline. </a:t>
            </a:r>
            <a:r>
              <a:rPr lang="en-US" dirty="0" smtClean="0">
                <a:latin typeface="Times New Roman" pitchFamily="18" charset="0"/>
              </a:rPr>
              <a:t>Combine this</a:t>
            </a:r>
            <a:r>
              <a:rPr lang="en-US" baseline="0" dirty="0" smtClean="0">
                <a:latin typeface="Times New Roman" pitchFamily="18" charset="0"/>
              </a:rPr>
              <a:t> with cost function masking from previous slide. Make more compact. Relate back to global deformation and infiltration. Picture of brain with mask to illustrate cost function masking. Explain masked out image with white mask to help </a:t>
            </a:r>
            <a:r>
              <a:rPr lang="en-US" baseline="0" dirty="0" err="1" smtClean="0">
                <a:latin typeface="Times New Roman" pitchFamily="18" charset="0"/>
              </a:rPr>
              <a:t>ppl</a:t>
            </a:r>
            <a:r>
              <a:rPr lang="en-US" baseline="0" dirty="0" smtClean="0">
                <a:latin typeface="Times New Roman" pitchFamily="18" charset="0"/>
              </a:rPr>
              <a:t> understanding in future slides. Wherever we introduce masking, say we have a mask too.</a:t>
            </a:r>
            <a:endParaRPr lang="en-US" dirty="0"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9987"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9987"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xfrm>
            <a:off x="-14224000" y="-11796713"/>
            <a:ext cx="16638588" cy="12480926"/>
          </a:xfrm>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Explain each methods</a:t>
            </a:r>
          </a:p>
          <a:p>
            <a:endParaRPr lang="en-US">
              <a:latin typeface="Times New Roman" charset="0"/>
            </a:endParaRPr>
          </a:p>
          <a:p>
            <a:r>
              <a:rPr lang="en-US">
                <a:latin typeface="Times New Roman" charset="0"/>
              </a:rPr>
              <a:t>If </a:t>
            </a:r>
          </a:p>
          <a:p>
            <a:endParaRPr lang="en-US">
              <a:latin typeface="Times New Roman" charset="0"/>
            </a:endParaRPr>
          </a:p>
          <a:p>
            <a:r>
              <a:rPr lang="en-US">
                <a:latin typeface="Times New Roman" charset="0"/>
              </a:rPr>
              <a:t>Some people change image appearance, for example, do some segmentation remove some unwanted image information. Or convert image modality from one to another based on knowledge about the image formation process, and the similar intensity distribution</a:t>
            </a:r>
          </a:p>
          <a:p>
            <a:endParaRPr lang="en-US">
              <a:latin typeface="Times New Roman" charset="0"/>
            </a:endParaRPr>
          </a:p>
          <a:p>
            <a:r>
              <a:rPr lang="en-US">
                <a:latin typeface="Times New Roman" charset="0"/>
              </a:rPr>
              <a:t>Simulate ultrasound from CT, reflection parameter and transmission parameter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xfrm>
            <a:off x="-14224000" y="-11796713"/>
            <a:ext cx="16638588" cy="12480926"/>
          </a:xfrm>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Explain each methods</a:t>
            </a:r>
          </a:p>
          <a:p>
            <a:endParaRPr lang="en-US">
              <a:latin typeface="Times New Roman" charset="0"/>
            </a:endParaRPr>
          </a:p>
          <a:p>
            <a:r>
              <a:rPr lang="en-US">
                <a:latin typeface="Times New Roman" charset="0"/>
              </a:rPr>
              <a:t>If </a:t>
            </a:r>
          </a:p>
          <a:p>
            <a:endParaRPr lang="en-US">
              <a:latin typeface="Times New Roman" charset="0"/>
            </a:endParaRPr>
          </a:p>
          <a:p>
            <a:r>
              <a:rPr lang="en-US">
                <a:latin typeface="Times New Roman" charset="0"/>
              </a:rPr>
              <a:t>Some people change image appearance, for example, do some segmentation remove some unwanted image information. Or convert image modality from one to another based on knowledge about the image formation process, and the similar intensity distribution</a:t>
            </a:r>
          </a:p>
          <a:p>
            <a:endParaRPr lang="en-US">
              <a:latin typeface="Times New Roman" charset="0"/>
            </a:endParaRPr>
          </a:p>
          <a:p>
            <a:r>
              <a:rPr lang="en-US">
                <a:latin typeface="Times New Roman" charset="0"/>
              </a:rPr>
              <a:t>Simulate ultrasound from CT, reflection parameter and transmission parameter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xfrm>
            <a:off x="-14224000" y="-11796713"/>
            <a:ext cx="16638588" cy="12480926"/>
          </a:xfrm>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Explain each methods</a:t>
            </a:r>
          </a:p>
          <a:p>
            <a:endParaRPr lang="en-US">
              <a:latin typeface="Times New Roman" charset="0"/>
            </a:endParaRPr>
          </a:p>
          <a:p>
            <a:r>
              <a:rPr lang="en-US">
                <a:latin typeface="Times New Roman" charset="0"/>
              </a:rPr>
              <a:t>If </a:t>
            </a:r>
          </a:p>
          <a:p>
            <a:endParaRPr lang="en-US">
              <a:latin typeface="Times New Roman" charset="0"/>
            </a:endParaRPr>
          </a:p>
          <a:p>
            <a:r>
              <a:rPr lang="en-US">
                <a:latin typeface="Times New Roman" charset="0"/>
              </a:rPr>
              <a:t>Some people change image appearance, for example, do some segmentation remove some unwanted image information. Or convert image modality from one to another based on knowledge about the image formation process, and the similar intensity distribution</a:t>
            </a:r>
          </a:p>
          <a:p>
            <a:endParaRPr lang="en-US">
              <a:latin typeface="Times New Roman" charset="0"/>
            </a:endParaRPr>
          </a:p>
          <a:p>
            <a:r>
              <a:rPr lang="en-US">
                <a:latin typeface="Times New Roman" charset="0"/>
              </a:rPr>
              <a:t>Simulate ultrasound from CT, reflection parameter and transmission parameter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xfrm>
            <a:off x="-14224000" y="-11796713"/>
            <a:ext cx="16638588" cy="12480926"/>
          </a:xfrm>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Explain each methods</a:t>
            </a:r>
          </a:p>
          <a:p>
            <a:endParaRPr lang="en-US">
              <a:latin typeface="Times New Roman" charset="0"/>
            </a:endParaRPr>
          </a:p>
          <a:p>
            <a:r>
              <a:rPr lang="en-US">
                <a:latin typeface="Times New Roman" charset="0"/>
              </a:rPr>
              <a:t>If </a:t>
            </a:r>
          </a:p>
          <a:p>
            <a:endParaRPr lang="en-US">
              <a:latin typeface="Times New Roman" charset="0"/>
            </a:endParaRPr>
          </a:p>
          <a:p>
            <a:r>
              <a:rPr lang="en-US">
                <a:latin typeface="Times New Roman" charset="0"/>
              </a:rPr>
              <a:t>Some people change image appearance, for example, do some segmentation remove some unwanted image information. Or convert image modality from one to another based on knowledge about the image formation process, and the similar intensity distribution</a:t>
            </a:r>
          </a:p>
          <a:p>
            <a:endParaRPr lang="en-US">
              <a:latin typeface="Times New Roman" charset="0"/>
            </a:endParaRPr>
          </a:p>
          <a:p>
            <a:r>
              <a:rPr lang="en-US">
                <a:latin typeface="Times New Roman" charset="0"/>
              </a:rPr>
              <a:t>Simulate ultrasound from CT, reflection parameter and transmission parameter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xfrm>
            <a:off x="-14224000" y="-11796713"/>
            <a:ext cx="16638588" cy="12480926"/>
          </a:xfrm>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Explain each methods</a:t>
            </a:r>
          </a:p>
          <a:p>
            <a:endParaRPr lang="en-US">
              <a:latin typeface="Times New Roman" charset="0"/>
            </a:endParaRPr>
          </a:p>
          <a:p>
            <a:r>
              <a:rPr lang="en-US">
                <a:latin typeface="Times New Roman" charset="0"/>
              </a:rPr>
              <a:t>If </a:t>
            </a:r>
          </a:p>
          <a:p>
            <a:endParaRPr lang="en-US">
              <a:latin typeface="Times New Roman" charset="0"/>
            </a:endParaRPr>
          </a:p>
          <a:p>
            <a:r>
              <a:rPr lang="en-US">
                <a:latin typeface="Times New Roman" charset="0"/>
              </a:rPr>
              <a:t>Some people change image appearance, for example, do some segmentation remove some unwanted image information. Or convert image modality from one to another based on knowledge about the image formation process, and the similar intensity distribution</a:t>
            </a:r>
          </a:p>
          <a:p>
            <a:endParaRPr lang="en-US">
              <a:latin typeface="Times New Roman" charset="0"/>
            </a:endParaRPr>
          </a:p>
          <a:p>
            <a:r>
              <a:rPr lang="en-US">
                <a:latin typeface="Times New Roman" charset="0"/>
              </a:rPr>
              <a:t>Simulate ultrasound from CT, reflection parameter and transmission parameter</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xfrm>
            <a:off x="-14224000" y="-11796713"/>
            <a:ext cx="16638588" cy="12480926"/>
          </a:xfrm>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Explain each methods</a:t>
            </a:r>
          </a:p>
          <a:p>
            <a:endParaRPr lang="en-US">
              <a:latin typeface="Times New Roman" charset="0"/>
            </a:endParaRPr>
          </a:p>
          <a:p>
            <a:r>
              <a:rPr lang="en-US">
                <a:latin typeface="Times New Roman" charset="0"/>
              </a:rPr>
              <a:t>If </a:t>
            </a:r>
          </a:p>
          <a:p>
            <a:endParaRPr lang="en-US">
              <a:latin typeface="Times New Roman" charset="0"/>
            </a:endParaRPr>
          </a:p>
          <a:p>
            <a:r>
              <a:rPr lang="en-US">
                <a:latin typeface="Times New Roman" charset="0"/>
              </a:rPr>
              <a:t>Some people change image appearance, for example, do some segmentation remove some unwanted image information. Or convert image modality from one to another based on knowledge about the image formation process, and the similar intensity distribution</a:t>
            </a:r>
          </a:p>
          <a:p>
            <a:endParaRPr lang="en-US">
              <a:latin typeface="Times New Roman" charset="0"/>
            </a:endParaRPr>
          </a:p>
          <a:p>
            <a:r>
              <a:rPr lang="en-US">
                <a:latin typeface="Times New Roman" charset="0"/>
              </a:rPr>
              <a:t>Simulate ultrasound from CT, reflection parameter and transmission parameter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xfrm>
            <a:off x="-14224000" y="-11796713"/>
            <a:ext cx="16638588" cy="12480926"/>
          </a:xfrm>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Explain each methods</a:t>
            </a:r>
          </a:p>
          <a:p>
            <a:endParaRPr lang="en-US">
              <a:latin typeface="Times New Roman" charset="0"/>
            </a:endParaRPr>
          </a:p>
          <a:p>
            <a:r>
              <a:rPr lang="en-US">
                <a:latin typeface="Times New Roman" charset="0"/>
              </a:rPr>
              <a:t>If </a:t>
            </a:r>
          </a:p>
          <a:p>
            <a:endParaRPr lang="en-US">
              <a:latin typeface="Times New Roman" charset="0"/>
            </a:endParaRPr>
          </a:p>
          <a:p>
            <a:r>
              <a:rPr lang="en-US">
                <a:latin typeface="Times New Roman" charset="0"/>
              </a:rPr>
              <a:t>Some people change image appearance, for example, do some segmentation remove some unwanted image information. Or convert image modality from one to another based on knowledge about the image formation process, and the similar intensity distribution</a:t>
            </a:r>
          </a:p>
          <a:p>
            <a:endParaRPr lang="en-US">
              <a:latin typeface="Times New Roman" charset="0"/>
            </a:endParaRPr>
          </a:p>
          <a:p>
            <a:r>
              <a:rPr lang="en-US">
                <a:latin typeface="Times New Roman" charset="0"/>
              </a:rPr>
              <a:t>Simulate ultrasound from CT, reflection parameter and transmission parameter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lnSpc>
                <a:spcPct val="76000"/>
              </a:lnSpc>
              <a:buClr>
                <a:srgbClr val="000000"/>
              </a:buClr>
              <a:buSzPct val="100000"/>
              <a:buFont typeface="Times New Roman" pitchFamily="18" charset="0"/>
              <a:buNone/>
            </a:pPr>
            <a:endParaRPr lang="en-US"/>
          </a:p>
        </p:txBody>
      </p:sp>
      <p:sp>
        <p:nvSpPr>
          <p:cNvPr id="16691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304800"/>
            <a:ext cx="2263775" cy="6294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304800"/>
            <a:ext cx="6638925" cy="6294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idx="10"/>
          </p:nvPr>
        </p:nvSpPr>
        <p:spPr>
          <a:ln/>
        </p:spPr>
        <p:txBody>
          <a:bodyPr/>
          <a:lstStyle>
            <a:lvl1pPr>
              <a:defRPr/>
            </a:lvl1pPr>
          </a:lstStyle>
          <a:p>
            <a:pPr>
              <a:defRPr/>
            </a:pPr>
            <a:endParaRPr lang="en-GB"/>
          </a:p>
        </p:txBody>
      </p:sp>
      <p:sp>
        <p:nvSpPr>
          <p:cNvPr id="5" name="Rectangle 3"/>
          <p:cNvSpPr>
            <a:spLocks noGrp="1" noChangeArrowheads="1"/>
          </p:cNvSpPr>
          <p:nvPr>
            <p:ph type="ftr" idx="11"/>
          </p:nvPr>
        </p:nvSpPr>
        <p:spPr>
          <a:ln/>
        </p:spPr>
        <p:txBody>
          <a:bodyPr/>
          <a:lstStyle>
            <a:lvl1pPr>
              <a:defRPr/>
            </a:lvl1pPr>
          </a:lstStyle>
          <a:p>
            <a:pPr>
              <a:defRPr/>
            </a:pPr>
            <a:endParaRPr lang="en-GB"/>
          </a:p>
        </p:txBody>
      </p:sp>
      <p:sp>
        <p:nvSpPr>
          <p:cNvPr id="6" name="Rectangle 4"/>
          <p:cNvSpPr>
            <a:spLocks noGrp="1" noChangeArrowheads="1"/>
          </p:cNvSpPr>
          <p:nvPr>
            <p:ph type="sldNum" idx="12"/>
          </p:nvPr>
        </p:nvSpPr>
        <p:spPr>
          <a:ln/>
        </p:spPr>
        <p:txBody>
          <a:bodyPr/>
          <a:lstStyle>
            <a:lvl1pPr>
              <a:defRPr/>
            </a:lvl1pPr>
          </a:lstStyle>
          <a:p>
            <a:pPr>
              <a:defRPr/>
            </a:pPr>
            <a:fld id="{96AD5131-7905-42B3-9E59-A11DE41E113E}"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pPr>
              <a:defRPr/>
            </a:pPr>
            <a:endParaRPr lang="en-GB"/>
          </a:p>
        </p:txBody>
      </p:sp>
      <p:sp>
        <p:nvSpPr>
          <p:cNvPr id="5" name="Rectangle 3"/>
          <p:cNvSpPr>
            <a:spLocks noGrp="1" noChangeArrowheads="1"/>
          </p:cNvSpPr>
          <p:nvPr>
            <p:ph type="ftr" idx="11"/>
          </p:nvPr>
        </p:nvSpPr>
        <p:spPr>
          <a:ln/>
        </p:spPr>
        <p:txBody>
          <a:bodyPr/>
          <a:lstStyle>
            <a:lvl1pPr>
              <a:defRPr/>
            </a:lvl1pPr>
          </a:lstStyle>
          <a:p>
            <a:pPr>
              <a:defRPr/>
            </a:pPr>
            <a:endParaRPr lang="en-GB"/>
          </a:p>
        </p:txBody>
      </p:sp>
      <p:sp>
        <p:nvSpPr>
          <p:cNvPr id="6" name="Rectangle 4"/>
          <p:cNvSpPr>
            <a:spLocks noGrp="1" noChangeArrowheads="1"/>
          </p:cNvSpPr>
          <p:nvPr>
            <p:ph type="sldNum" idx="12"/>
          </p:nvPr>
        </p:nvSpPr>
        <p:spPr>
          <a:ln/>
        </p:spPr>
        <p:txBody>
          <a:bodyPr/>
          <a:lstStyle>
            <a:lvl1pPr>
              <a:defRPr/>
            </a:lvl1pPr>
          </a:lstStyle>
          <a:p>
            <a:pPr>
              <a:defRPr/>
            </a:pPr>
            <a:fld id="{34880E89-E164-4F71-9A76-D3CF5CAD8F02}"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endParaRPr lang="en-GB"/>
          </a:p>
        </p:txBody>
      </p:sp>
      <p:sp>
        <p:nvSpPr>
          <p:cNvPr id="5" name="Rectangle 3"/>
          <p:cNvSpPr>
            <a:spLocks noGrp="1" noChangeArrowheads="1"/>
          </p:cNvSpPr>
          <p:nvPr>
            <p:ph type="ftr" idx="11"/>
          </p:nvPr>
        </p:nvSpPr>
        <p:spPr>
          <a:ln/>
        </p:spPr>
        <p:txBody>
          <a:bodyPr/>
          <a:lstStyle>
            <a:lvl1pPr>
              <a:defRPr/>
            </a:lvl1pPr>
          </a:lstStyle>
          <a:p>
            <a:pPr>
              <a:defRPr/>
            </a:pPr>
            <a:endParaRPr lang="en-GB"/>
          </a:p>
        </p:txBody>
      </p:sp>
      <p:sp>
        <p:nvSpPr>
          <p:cNvPr id="6" name="Rectangle 4"/>
          <p:cNvSpPr>
            <a:spLocks noGrp="1" noChangeArrowheads="1"/>
          </p:cNvSpPr>
          <p:nvPr>
            <p:ph type="sldNum" idx="12"/>
          </p:nvPr>
        </p:nvSpPr>
        <p:spPr>
          <a:ln/>
        </p:spPr>
        <p:txBody>
          <a:bodyPr/>
          <a:lstStyle>
            <a:lvl1pPr>
              <a:defRPr/>
            </a:lvl1pPr>
          </a:lstStyle>
          <a:p>
            <a:pPr>
              <a:defRPr/>
            </a:pPr>
            <a:fld id="{B75F2810-90EE-46AD-9407-F8F8CFA2605D}"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225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604963"/>
            <a:ext cx="403225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idx="10"/>
          </p:nvPr>
        </p:nvSpPr>
        <p:spPr>
          <a:ln/>
        </p:spPr>
        <p:txBody>
          <a:bodyPr/>
          <a:lstStyle>
            <a:lvl1pPr>
              <a:defRPr/>
            </a:lvl1pPr>
          </a:lstStyle>
          <a:p>
            <a:pPr>
              <a:defRPr/>
            </a:pPr>
            <a:endParaRPr lang="en-GB"/>
          </a:p>
        </p:txBody>
      </p:sp>
      <p:sp>
        <p:nvSpPr>
          <p:cNvPr id="6" name="Rectangle 3"/>
          <p:cNvSpPr>
            <a:spLocks noGrp="1" noChangeArrowheads="1"/>
          </p:cNvSpPr>
          <p:nvPr>
            <p:ph type="ftr" idx="11"/>
          </p:nvPr>
        </p:nvSpPr>
        <p:spPr>
          <a:ln/>
        </p:spPr>
        <p:txBody>
          <a:bodyPr/>
          <a:lstStyle>
            <a:lvl1pPr>
              <a:defRPr/>
            </a:lvl1pPr>
          </a:lstStyle>
          <a:p>
            <a:pPr>
              <a:defRPr/>
            </a:pPr>
            <a:endParaRPr lang="en-GB"/>
          </a:p>
        </p:txBody>
      </p:sp>
      <p:sp>
        <p:nvSpPr>
          <p:cNvPr id="7" name="Rectangle 4"/>
          <p:cNvSpPr>
            <a:spLocks noGrp="1" noChangeArrowheads="1"/>
          </p:cNvSpPr>
          <p:nvPr>
            <p:ph type="sldNum" idx="12"/>
          </p:nvPr>
        </p:nvSpPr>
        <p:spPr>
          <a:ln/>
        </p:spPr>
        <p:txBody>
          <a:bodyPr/>
          <a:lstStyle>
            <a:lvl1pPr>
              <a:defRPr/>
            </a:lvl1pPr>
          </a:lstStyle>
          <a:p>
            <a:pPr>
              <a:defRPr/>
            </a:pPr>
            <a:fld id="{B61C359C-4BB2-4D1F-ADB3-2AC7C614A18A}"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idx="10"/>
          </p:nvPr>
        </p:nvSpPr>
        <p:spPr>
          <a:ln/>
        </p:spPr>
        <p:txBody>
          <a:bodyPr/>
          <a:lstStyle>
            <a:lvl1pPr>
              <a:defRPr/>
            </a:lvl1pPr>
          </a:lstStyle>
          <a:p>
            <a:pPr>
              <a:defRPr/>
            </a:pPr>
            <a:endParaRPr lang="en-GB"/>
          </a:p>
        </p:txBody>
      </p:sp>
      <p:sp>
        <p:nvSpPr>
          <p:cNvPr id="8" name="Rectangle 3"/>
          <p:cNvSpPr>
            <a:spLocks noGrp="1" noChangeArrowheads="1"/>
          </p:cNvSpPr>
          <p:nvPr>
            <p:ph type="ftr" idx="11"/>
          </p:nvPr>
        </p:nvSpPr>
        <p:spPr>
          <a:ln/>
        </p:spPr>
        <p:txBody>
          <a:bodyPr/>
          <a:lstStyle>
            <a:lvl1pPr>
              <a:defRPr/>
            </a:lvl1pPr>
          </a:lstStyle>
          <a:p>
            <a:pPr>
              <a:defRPr/>
            </a:pPr>
            <a:endParaRPr lang="en-GB"/>
          </a:p>
        </p:txBody>
      </p:sp>
      <p:sp>
        <p:nvSpPr>
          <p:cNvPr id="9" name="Rectangle 4"/>
          <p:cNvSpPr>
            <a:spLocks noGrp="1" noChangeArrowheads="1"/>
          </p:cNvSpPr>
          <p:nvPr>
            <p:ph type="sldNum" idx="12"/>
          </p:nvPr>
        </p:nvSpPr>
        <p:spPr>
          <a:ln/>
        </p:spPr>
        <p:txBody>
          <a:bodyPr/>
          <a:lstStyle>
            <a:lvl1pPr>
              <a:defRPr/>
            </a:lvl1pPr>
          </a:lstStyle>
          <a:p>
            <a:pPr>
              <a:defRPr/>
            </a:pPr>
            <a:fld id="{AC97C6B1-C8AA-40D7-8AE9-3712B20578CD}"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idx="10"/>
          </p:nvPr>
        </p:nvSpPr>
        <p:spPr>
          <a:ln/>
        </p:spPr>
        <p:txBody>
          <a:bodyPr/>
          <a:lstStyle>
            <a:lvl1pPr>
              <a:defRPr/>
            </a:lvl1pPr>
          </a:lstStyle>
          <a:p>
            <a:pPr>
              <a:defRPr/>
            </a:pPr>
            <a:endParaRPr lang="en-GB"/>
          </a:p>
        </p:txBody>
      </p:sp>
      <p:sp>
        <p:nvSpPr>
          <p:cNvPr id="4" name="Rectangle 3"/>
          <p:cNvSpPr>
            <a:spLocks noGrp="1" noChangeArrowheads="1"/>
          </p:cNvSpPr>
          <p:nvPr>
            <p:ph type="ftr" idx="11"/>
          </p:nvPr>
        </p:nvSpPr>
        <p:spPr>
          <a:ln/>
        </p:spPr>
        <p:txBody>
          <a:bodyPr/>
          <a:lstStyle>
            <a:lvl1pPr>
              <a:defRPr/>
            </a:lvl1pPr>
          </a:lstStyle>
          <a:p>
            <a:pPr>
              <a:defRPr/>
            </a:pPr>
            <a:endParaRPr lang="en-GB"/>
          </a:p>
        </p:txBody>
      </p:sp>
      <p:sp>
        <p:nvSpPr>
          <p:cNvPr id="5" name="Rectangle 4"/>
          <p:cNvSpPr>
            <a:spLocks noGrp="1" noChangeArrowheads="1"/>
          </p:cNvSpPr>
          <p:nvPr>
            <p:ph type="sldNum" idx="12"/>
          </p:nvPr>
        </p:nvSpPr>
        <p:spPr>
          <a:ln/>
        </p:spPr>
        <p:txBody>
          <a:bodyPr/>
          <a:lstStyle>
            <a:lvl1pPr>
              <a:defRPr/>
            </a:lvl1pPr>
          </a:lstStyle>
          <a:p>
            <a:pPr>
              <a:defRPr/>
            </a:pPr>
            <a:fld id="{9C318BA9-BF53-4080-AB85-2033A3924748}"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endParaRPr lang="en-GB"/>
          </a:p>
        </p:txBody>
      </p:sp>
      <p:sp>
        <p:nvSpPr>
          <p:cNvPr id="3" name="Rectangle 3"/>
          <p:cNvSpPr>
            <a:spLocks noGrp="1" noChangeArrowheads="1"/>
          </p:cNvSpPr>
          <p:nvPr>
            <p:ph type="ftr" idx="11"/>
          </p:nvPr>
        </p:nvSpPr>
        <p:spPr>
          <a:ln/>
        </p:spPr>
        <p:txBody>
          <a:bodyPr/>
          <a:lstStyle>
            <a:lvl1pPr>
              <a:defRPr/>
            </a:lvl1pPr>
          </a:lstStyle>
          <a:p>
            <a:pPr>
              <a:defRPr/>
            </a:pPr>
            <a:endParaRPr lang="en-GB"/>
          </a:p>
        </p:txBody>
      </p:sp>
      <p:sp>
        <p:nvSpPr>
          <p:cNvPr id="4" name="Rectangle 4"/>
          <p:cNvSpPr>
            <a:spLocks noGrp="1" noChangeArrowheads="1"/>
          </p:cNvSpPr>
          <p:nvPr>
            <p:ph type="sldNum" idx="12"/>
          </p:nvPr>
        </p:nvSpPr>
        <p:spPr>
          <a:ln/>
        </p:spPr>
        <p:txBody>
          <a:bodyPr/>
          <a:lstStyle>
            <a:lvl1pPr>
              <a:defRPr/>
            </a:lvl1pPr>
          </a:lstStyle>
          <a:p>
            <a:pPr>
              <a:defRPr/>
            </a:pPr>
            <a:fld id="{5971B5D2-AD02-4484-8A58-779EE4DA9DC7}"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GB"/>
          </a:p>
        </p:txBody>
      </p:sp>
      <p:sp>
        <p:nvSpPr>
          <p:cNvPr id="6" name="Rectangle 3"/>
          <p:cNvSpPr>
            <a:spLocks noGrp="1" noChangeArrowheads="1"/>
          </p:cNvSpPr>
          <p:nvPr>
            <p:ph type="ftr" idx="11"/>
          </p:nvPr>
        </p:nvSpPr>
        <p:spPr>
          <a:ln/>
        </p:spPr>
        <p:txBody>
          <a:bodyPr/>
          <a:lstStyle>
            <a:lvl1pPr>
              <a:defRPr/>
            </a:lvl1pPr>
          </a:lstStyle>
          <a:p>
            <a:pPr>
              <a:defRPr/>
            </a:pPr>
            <a:endParaRPr lang="en-GB"/>
          </a:p>
        </p:txBody>
      </p:sp>
      <p:sp>
        <p:nvSpPr>
          <p:cNvPr id="7" name="Rectangle 4"/>
          <p:cNvSpPr>
            <a:spLocks noGrp="1" noChangeArrowheads="1"/>
          </p:cNvSpPr>
          <p:nvPr>
            <p:ph type="sldNum" idx="12"/>
          </p:nvPr>
        </p:nvSpPr>
        <p:spPr>
          <a:ln/>
        </p:spPr>
        <p:txBody>
          <a:bodyPr/>
          <a:lstStyle>
            <a:lvl1pPr>
              <a:defRPr/>
            </a:lvl1pPr>
          </a:lstStyle>
          <a:p>
            <a:pPr>
              <a:defRPr/>
            </a:pPr>
            <a:fld id="{31F3232F-95A7-40CA-9F35-3FE386D0A37A}"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GB"/>
          </a:p>
        </p:txBody>
      </p:sp>
      <p:sp>
        <p:nvSpPr>
          <p:cNvPr id="6" name="Rectangle 3"/>
          <p:cNvSpPr>
            <a:spLocks noGrp="1" noChangeArrowheads="1"/>
          </p:cNvSpPr>
          <p:nvPr>
            <p:ph type="ftr" idx="11"/>
          </p:nvPr>
        </p:nvSpPr>
        <p:spPr>
          <a:ln/>
        </p:spPr>
        <p:txBody>
          <a:bodyPr/>
          <a:lstStyle>
            <a:lvl1pPr>
              <a:defRPr/>
            </a:lvl1pPr>
          </a:lstStyle>
          <a:p>
            <a:pPr>
              <a:defRPr/>
            </a:pPr>
            <a:endParaRPr lang="en-GB"/>
          </a:p>
        </p:txBody>
      </p:sp>
      <p:sp>
        <p:nvSpPr>
          <p:cNvPr id="7" name="Rectangle 4"/>
          <p:cNvSpPr>
            <a:spLocks noGrp="1" noChangeArrowheads="1"/>
          </p:cNvSpPr>
          <p:nvPr>
            <p:ph type="sldNum" idx="12"/>
          </p:nvPr>
        </p:nvSpPr>
        <p:spPr>
          <a:ln/>
        </p:spPr>
        <p:txBody>
          <a:bodyPr/>
          <a:lstStyle>
            <a:lvl1pPr>
              <a:defRPr/>
            </a:lvl1pPr>
          </a:lstStyle>
          <a:p>
            <a:pPr>
              <a:defRPr/>
            </a:pPr>
            <a:fld id="{3CB4041A-8F46-466B-B17F-A07F7A46C763}"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pPr>
              <a:defRPr/>
            </a:pPr>
            <a:endParaRPr lang="en-GB"/>
          </a:p>
        </p:txBody>
      </p:sp>
      <p:sp>
        <p:nvSpPr>
          <p:cNvPr id="5" name="Rectangle 3"/>
          <p:cNvSpPr>
            <a:spLocks noGrp="1" noChangeArrowheads="1"/>
          </p:cNvSpPr>
          <p:nvPr>
            <p:ph type="ftr" idx="11"/>
          </p:nvPr>
        </p:nvSpPr>
        <p:spPr>
          <a:ln/>
        </p:spPr>
        <p:txBody>
          <a:bodyPr/>
          <a:lstStyle>
            <a:lvl1pPr>
              <a:defRPr/>
            </a:lvl1pPr>
          </a:lstStyle>
          <a:p>
            <a:pPr>
              <a:defRPr/>
            </a:pPr>
            <a:endParaRPr lang="en-GB"/>
          </a:p>
        </p:txBody>
      </p:sp>
      <p:sp>
        <p:nvSpPr>
          <p:cNvPr id="6" name="Rectangle 4"/>
          <p:cNvSpPr>
            <a:spLocks noGrp="1" noChangeArrowheads="1"/>
          </p:cNvSpPr>
          <p:nvPr>
            <p:ph type="sldNum" idx="12"/>
          </p:nvPr>
        </p:nvSpPr>
        <p:spPr>
          <a:ln/>
        </p:spPr>
        <p:txBody>
          <a:bodyPr/>
          <a:lstStyle>
            <a:lvl1pPr>
              <a:defRPr/>
            </a:lvl1pPr>
          </a:lstStyle>
          <a:p>
            <a:pPr>
              <a:defRPr/>
            </a:pPr>
            <a:fld id="{47816C8F-5D6D-4E1B-BAEA-74D8A0758712}"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9875" y="1604963"/>
            <a:ext cx="2054225" cy="4524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6010275" cy="4524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pPr>
              <a:defRPr/>
            </a:pPr>
            <a:endParaRPr lang="en-GB"/>
          </a:p>
        </p:txBody>
      </p:sp>
      <p:sp>
        <p:nvSpPr>
          <p:cNvPr id="5" name="Rectangle 3"/>
          <p:cNvSpPr>
            <a:spLocks noGrp="1" noChangeArrowheads="1"/>
          </p:cNvSpPr>
          <p:nvPr>
            <p:ph type="ftr" idx="11"/>
          </p:nvPr>
        </p:nvSpPr>
        <p:spPr>
          <a:ln/>
        </p:spPr>
        <p:txBody>
          <a:bodyPr/>
          <a:lstStyle>
            <a:lvl1pPr>
              <a:defRPr/>
            </a:lvl1pPr>
          </a:lstStyle>
          <a:p>
            <a:pPr>
              <a:defRPr/>
            </a:pPr>
            <a:endParaRPr lang="en-GB"/>
          </a:p>
        </p:txBody>
      </p:sp>
      <p:sp>
        <p:nvSpPr>
          <p:cNvPr id="6" name="Rectangle 4"/>
          <p:cNvSpPr>
            <a:spLocks noGrp="1" noChangeArrowheads="1"/>
          </p:cNvSpPr>
          <p:nvPr>
            <p:ph type="sldNum" idx="12"/>
          </p:nvPr>
        </p:nvSpPr>
        <p:spPr>
          <a:ln/>
        </p:spPr>
        <p:txBody>
          <a:bodyPr/>
          <a:lstStyle>
            <a:lvl1pPr>
              <a:defRPr/>
            </a:lvl1pPr>
          </a:lstStyle>
          <a:p>
            <a:pPr>
              <a:defRPr/>
            </a:pPr>
            <a:fld id="{DA11B3A0-C261-4F58-8A35-89B82D14C3BD}" type="slidenum">
              <a:rPr lang="en-GB"/>
              <a:pPr>
                <a:defRPr/>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0"/>
            <a:ext cx="7759700" cy="1130300"/>
          </a:xfrm>
        </p:spPr>
        <p:txBody>
          <a:bodyPr/>
          <a:lstStyle/>
          <a:p>
            <a:r>
              <a:rPr lang="en-US" smtClean="0"/>
              <a:t>Click to edit Master title style</a:t>
            </a:r>
            <a:endParaRPr lang="en-US"/>
          </a:p>
        </p:txBody>
      </p:sp>
      <p:sp>
        <p:nvSpPr>
          <p:cNvPr id="3" name="Rectangle 2"/>
          <p:cNvSpPr>
            <a:spLocks noGrp="1" noChangeArrowheads="1"/>
          </p:cNvSpPr>
          <p:nvPr>
            <p:ph type="dt" idx="10"/>
          </p:nvPr>
        </p:nvSpPr>
        <p:spPr>
          <a:ln/>
        </p:spPr>
        <p:txBody>
          <a:bodyPr/>
          <a:lstStyle>
            <a:lvl1pPr>
              <a:defRPr/>
            </a:lvl1pPr>
          </a:lstStyle>
          <a:p>
            <a:pPr>
              <a:defRPr/>
            </a:pPr>
            <a:endParaRPr lang="en-GB"/>
          </a:p>
        </p:txBody>
      </p:sp>
      <p:sp>
        <p:nvSpPr>
          <p:cNvPr id="4" name="Rectangle 3"/>
          <p:cNvSpPr>
            <a:spLocks noGrp="1" noChangeArrowheads="1"/>
          </p:cNvSpPr>
          <p:nvPr>
            <p:ph type="ftr" idx="11"/>
          </p:nvPr>
        </p:nvSpPr>
        <p:spPr>
          <a:ln/>
        </p:spPr>
        <p:txBody>
          <a:bodyPr/>
          <a:lstStyle>
            <a:lvl1pPr>
              <a:defRPr/>
            </a:lvl1pPr>
          </a:lstStyle>
          <a:p>
            <a:pPr>
              <a:defRPr/>
            </a:pPr>
            <a:endParaRPr lang="en-GB"/>
          </a:p>
        </p:txBody>
      </p:sp>
      <p:sp>
        <p:nvSpPr>
          <p:cNvPr id="5" name="Rectangle 4"/>
          <p:cNvSpPr>
            <a:spLocks noGrp="1" noChangeArrowheads="1"/>
          </p:cNvSpPr>
          <p:nvPr>
            <p:ph type="sldNum" idx="12"/>
          </p:nvPr>
        </p:nvSpPr>
        <p:spPr>
          <a:ln/>
        </p:spPr>
        <p:txBody>
          <a:bodyPr/>
          <a:lstStyle>
            <a:lvl1pPr>
              <a:defRPr/>
            </a:lvl1pPr>
          </a:lstStyle>
          <a:p>
            <a:pPr>
              <a:defRPr/>
            </a:pPr>
            <a:fld id="{337A97AE-0F50-4694-8A9A-0F9331AF7EE0}" type="slidenum">
              <a:rPr lang="en-GB"/>
              <a:pPr>
                <a:defRPr/>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77788"/>
            <a:ext cx="3808413" cy="441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77788"/>
            <a:ext cx="3810000" cy="441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7788"/>
            <a:ext cx="1941513" cy="44180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7788"/>
            <a:ext cx="5676900" cy="44180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77788"/>
            <a:ext cx="3808413" cy="441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77788"/>
            <a:ext cx="3810000" cy="441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3650" cy="4618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981200"/>
            <a:ext cx="3803650" cy="4618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7788"/>
            <a:ext cx="1941513" cy="44180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7788"/>
            <a:ext cx="5676900" cy="44180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050" name="Group 1"/>
          <p:cNvGrpSpPr>
            <a:grpSpLocks/>
          </p:cNvGrpSpPr>
          <p:nvPr/>
        </p:nvGrpSpPr>
        <p:grpSpPr bwMode="auto">
          <a:xfrm>
            <a:off x="0" y="6538903"/>
            <a:ext cx="9145588" cy="320674"/>
            <a:chOff x="0" y="4119"/>
            <a:chExt cx="5761" cy="202"/>
          </a:xfrm>
        </p:grpSpPr>
        <p:sp>
          <p:nvSpPr>
            <p:cNvPr id="1026" name="Rectangle 2"/>
            <p:cNvSpPr>
              <a:spLocks noChangeArrowheads="1"/>
            </p:cNvSpPr>
            <p:nvPr/>
          </p:nvSpPr>
          <p:spPr bwMode="auto">
            <a:xfrm>
              <a:off x="2880" y="4119"/>
              <a:ext cx="2880" cy="201"/>
            </a:xfrm>
            <a:prstGeom prst="rect">
              <a:avLst/>
            </a:prstGeom>
            <a:solidFill>
              <a:srgbClr val="3333CC"/>
            </a:solidFill>
            <a:ln w="9525">
              <a:noFill/>
              <a:round/>
              <a:headEnd/>
              <a:tailEnd/>
            </a:ln>
            <a:effectLst/>
          </p:spPr>
          <p:txBody>
            <a:bodyPr wrap="none" lIns="90000" tIns="60030" rIns="90000" bIns="46800"/>
            <a:lstStyle/>
            <a:p>
              <a:pPr algn="r">
                <a:lnSpc>
                  <a:spcPct val="93000"/>
                </a:lnSpc>
                <a:spcBef>
                  <a:spcPts val="375"/>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1500" dirty="0">
                <a:solidFill>
                  <a:srgbClr val="FFFFFF">
                    <a:alpha val="0"/>
                  </a:srgbClr>
                </a:solidFill>
                <a:latin typeface="Arial" charset="0"/>
                <a:ea typeface="+mn-ea"/>
                <a:cs typeface="+mn-cs"/>
              </a:endParaRPr>
            </a:p>
          </p:txBody>
        </p:sp>
        <p:sp>
          <p:nvSpPr>
            <p:cNvPr id="1027" name="Rectangle 3"/>
            <p:cNvSpPr>
              <a:spLocks noChangeArrowheads="1"/>
            </p:cNvSpPr>
            <p:nvPr/>
          </p:nvSpPr>
          <p:spPr bwMode="auto">
            <a:xfrm>
              <a:off x="0" y="4119"/>
              <a:ext cx="2880" cy="201"/>
            </a:xfrm>
            <a:prstGeom prst="rect">
              <a:avLst/>
            </a:prstGeom>
            <a:solidFill>
              <a:srgbClr val="1B1684"/>
            </a:solidFill>
            <a:ln w="9525">
              <a:noFill/>
              <a:round/>
              <a:headEnd/>
              <a:tailEnd/>
            </a:ln>
            <a:effectLst/>
          </p:spPr>
          <p:txBody>
            <a:bodyPr wrap="none" anchor="ctr"/>
            <a:lstStyle/>
            <a:p>
              <a:pPr>
                <a:lnSpc>
                  <a:spcPct val="76000"/>
                </a:lnSpc>
                <a:buClr>
                  <a:srgbClr val="000000"/>
                </a:buClr>
                <a:buSzPct val="100000"/>
                <a:buFont typeface="Times New Roman" pitchFamily="16" charset="0"/>
                <a:buNone/>
                <a:defRPr/>
              </a:pPr>
              <a:r>
                <a:rPr lang="en-US" sz="1500" baseline="0" dirty="0" smtClean="0">
                  <a:latin typeface="Arial" charset="0"/>
                  <a:ea typeface="+mn-ea"/>
                  <a:cs typeface="+mn-cs"/>
                </a:rPr>
                <a:t>STIA 2014</a:t>
              </a:r>
              <a:endParaRPr lang="en-US" sz="1500" dirty="0">
                <a:latin typeface="Arial" charset="0"/>
                <a:ea typeface="+mn-ea"/>
                <a:cs typeface="+mn-cs"/>
              </a:endParaRPr>
            </a:p>
          </p:txBody>
        </p:sp>
        <p:sp>
          <p:nvSpPr>
            <p:cNvPr id="1028" name="Line 4"/>
            <p:cNvSpPr>
              <a:spLocks noChangeShapeType="1"/>
            </p:cNvSpPr>
            <p:nvPr/>
          </p:nvSpPr>
          <p:spPr bwMode="auto">
            <a:xfrm>
              <a:off x="0" y="4119"/>
              <a:ext cx="2880" cy="1"/>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1029" name="Line 5"/>
            <p:cNvSpPr>
              <a:spLocks noChangeShapeType="1"/>
            </p:cNvSpPr>
            <p:nvPr/>
          </p:nvSpPr>
          <p:spPr bwMode="auto">
            <a:xfrm>
              <a:off x="0" y="4320"/>
              <a:ext cx="2880" cy="1"/>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1030" name="Line 6"/>
            <p:cNvSpPr>
              <a:spLocks noChangeShapeType="1"/>
            </p:cNvSpPr>
            <p:nvPr/>
          </p:nvSpPr>
          <p:spPr bwMode="auto">
            <a:xfrm>
              <a:off x="0" y="4119"/>
              <a:ext cx="1" cy="201"/>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1031" name="Line 7"/>
            <p:cNvSpPr>
              <a:spLocks noChangeShapeType="1"/>
            </p:cNvSpPr>
            <p:nvPr/>
          </p:nvSpPr>
          <p:spPr bwMode="auto">
            <a:xfrm>
              <a:off x="5760" y="4119"/>
              <a:ext cx="1" cy="201"/>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1032" name="Line 8"/>
            <p:cNvSpPr>
              <a:spLocks noChangeShapeType="1"/>
            </p:cNvSpPr>
            <p:nvPr/>
          </p:nvSpPr>
          <p:spPr bwMode="auto">
            <a:xfrm>
              <a:off x="2880" y="4119"/>
              <a:ext cx="2880" cy="1"/>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1033" name="Line 9"/>
            <p:cNvSpPr>
              <a:spLocks noChangeShapeType="1"/>
            </p:cNvSpPr>
            <p:nvPr/>
          </p:nvSpPr>
          <p:spPr bwMode="auto">
            <a:xfrm>
              <a:off x="2880" y="4320"/>
              <a:ext cx="2880" cy="1"/>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grpSp>
      <p:grpSp>
        <p:nvGrpSpPr>
          <p:cNvPr id="2051" name="Group 10"/>
          <p:cNvGrpSpPr>
            <a:grpSpLocks/>
          </p:cNvGrpSpPr>
          <p:nvPr/>
        </p:nvGrpSpPr>
        <p:grpSpPr bwMode="auto">
          <a:xfrm>
            <a:off x="0" y="304800"/>
            <a:ext cx="9144000" cy="685800"/>
            <a:chOff x="0" y="192"/>
            <a:chExt cx="5760" cy="432"/>
          </a:xfrm>
        </p:grpSpPr>
        <p:sp>
          <p:nvSpPr>
            <p:cNvPr id="1035" name="Rectangle 11"/>
            <p:cNvSpPr>
              <a:spLocks noChangeArrowheads="1"/>
            </p:cNvSpPr>
            <p:nvPr/>
          </p:nvSpPr>
          <p:spPr bwMode="auto">
            <a:xfrm>
              <a:off x="0" y="192"/>
              <a:ext cx="5760" cy="432"/>
            </a:xfrm>
            <a:prstGeom prst="rect">
              <a:avLst/>
            </a:prstGeom>
            <a:solidFill>
              <a:srgbClr val="3333CC"/>
            </a:solidFill>
            <a:ln w="9525">
              <a:noFill/>
              <a:round/>
              <a:headEnd/>
              <a:tailEnd/>
            </a:ln>
            <a:effectLst/>
          </p:spPr>
          <p:txBody>
            <a:bodyPr wrap="none" lIns="90000" tIns="75024" rIns="90000" bIns="46800"/>
            <a:lstStyle/>
            <a:p>
              <a:pPr>
                <a:lnSpc>
                  <a:spcPct val="93000"/>
                </a:lnSpc>
                <a:spcBef>
                  <a:spcPts val="8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200">
                  <a:solidFill>
                    <a:srgbClr val="FFFFFF"/>
                  </a:solidFill>
                  <a:latin typeface="Arial" charset="0"/>
                  <a:ea typeface="+mn-ea"/>
                  <a:cs typeface="+mn-cs"/>
                </a:rPr>
                <a:t> </a:t>
              </a:r>
            </a:p>
          </p:txBody>
        </p:sp>
        <p:sp>
          <p:nvSpPr>
            <p:cNvPr id="1036" name="Line 12"/>
            <p:cNvSpPr>
              <a:spLocks noChangeShapeType="1"/>
            </p:cNvSpPr>
            <p:nvPr/>
          </p:nvSpPr>
          <p:spPr bwMode="auto">
            <a:xfrm>
              <a:off x="0" y="192"/>
              <a:ext cx="5760" cy="1"/>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1037" name="Line 13"/>
            <p:cNvSpPr>
              <a:spLocks noChangeShapeType="1"/>
            </p:cNvSpPr>
            <p:nvPr/>
          </p:nvSpPr>
          <p:spPr bwMode="auto">
            <a:xfrm>
              <a:off x="0" y="624"/>
              <a:ext cx="5760" cy="1"/>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1038" name="Line 14"/>
            <p:cNvSpPr>
              <a:spLocks noChangeShapeType="1"/>
            </p:cNvSpPr>
            <p:nvPr/>
          </p:nvSpPr>
          <p:spPr bwMode="auto">
            <a:xfrm>
              <a:off x="0" y="192"/>
              <a:ext cx="1" cy="432"/>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1039" name="Line 15"/>
            <p:cNvSpPr>
              <a:spLocks noChangeShapeType="1"/>
            </p:cNvSpPr>
            <p:nvPr/>
          </p:nvSpPr>
          <p:spPr bwMode="auto">
            <a:xfrm>
              <a:off x="5760" y="192"/>
              <a:ext cx="1" cy="432"/>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grpSp>
      <p:sp>
        <p:nvSpPr>
          <p:cNvPr id="2052" name="Rectangle 16"/>
          <p:cNvSpPr>
            <a:spLocks noGrp="1" noChangeArrowheads="1"/>
          </p:cNvSpPr>
          <p:nvPr>
            <p:ph type="title"/>
          </p:nvPr>
        </p:nvSpPr>
        <p:spPr bwMode="auto">
          <a:xfrm>
            <a:off x="76200" y="304800"/>
            <a:ext cx="9055100" cy="67310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2053" name="Rectangle 17"/>
          <p:cNvSpPr>
            <a:spLocks noGrp="1" noChangeArrowheads="1"/>
          </p:cNvSpPr>
          <p:nvPr>
            <p:ph type="body" idx="1"/>
          </p:nvPr>
        </p:nvSpPr>
        <p:spPr bwMode="auto">
          <a:xfrm>
            <a:off x="685800" y="1981200"/>
            <a:ext cx="7759700" cy="4618038"/>
          </a:xfrm>
          <a:prstGeom prst="rect">
            <a:avLst/>
          </a:prstGeom>
          <a:noFill/>
          <a:ln w="9525">
            <a:noFill/>
            <a:round/>
            <a:headEnd/>
            <a:tailEnd/>
          </a:ln>
        </p:spPr>
        <p:txBody>
          <a:bodyPr vert="horz" wrap="square" lIns="90000" tIns="200016" rIns="90000" bIns="46800" numCol="1" anchor="t" anchorCtr="0" compatLnSpc="1">
            <a:prstTxWarp prst="textNoShape">
              <a:avLst/>
            </a:prstTxWarp>
          </a:bodyPr>
          <a:lstStyle/>
          <a:p>
            <a:pPr lvl="0"/>
            <a:r>
              <a:rPr lang="en-GB" dirty="0" smtClean="0"/>
              <a:t>Click to edit the outline text format</a:t>
            </a:r>
          </a:p>
          <a:p>
            <a:pPr lvl="1"/>
            <a:r>
              <a:rPr lang="en-GB" dirty="0" smtClean="0"/>
              <a:t>Second Outline Level</a:t>
            </a:r>
          </a:p>
          <a:p>
            <a:pPr lvl="2"/>
            <a:r>
              <a:rPr lang="en-GB" dirty="0" smtClean="0"/>
              <a:t>Third Outline Level</a:t>
            </a:r>
          </a:p>
          <a:p>
            <a:pPr lvl="3"/>
            <a:r>
              <a:rPr lang="en-GB" dirty="0" smtClean="0"/>
              <a:t>Fourth Outline Level</a:t>
            </a:r>
          </a:p>
          <a:p>
            <a:pPr lvl="4"/>
            <a:r>
              <a:rPr lang="en-GB" dirty="0" smtClean="0"/>
              <a:t>Fifth Outline Level</a:t>
            </a:r>
          </a:p>
          <a:p>
            <a:pPr lvl="4"/>
            <a:r>
              <a:rPr lang="en-GB" dirty="0" smtClean="0"/>
              <a:t>Sixth Outline Level</a:t>
            </a:r>
          </a:p>
          <a:p>
            <a:pPr lvl="4"/>
            <a:r>
              <a:rPr lang="en-GB" dirty="0" smtClean="0"/>
              <a:t>Seventh Outline Level</a:t>
            </a:r>
          </a:p>
          <a:p>
            <a:pPr lvl="4"/>
            <a:r>
              <a:rPr lang="en-GB" dirty="0" smtClean="0"/>
              <a:t>Eighth Outline Level</a:t>
            </a:r>
          </a:p>
          <a:p>
            <a:pPr lvl="4"/>
            <a:r>
              <a:rPr lang="en-GB" dirty="0" smtClean="0"/>
              <a:t>Ninth Outline Level</a:t>
            </a:r>
          </a:p>
        </p:txBody>
      </p:sp>
      <p:sp>
        <p:nvSpPr>
          <p:cNvPr id="4" name="TextBox 3"/>
          <p:cNvSpPr txBox="1"/>
          <p:nvPr userDrawn="1"/>
        </p:nvSpPr>
        <p:spPr>
          <a:xfrm>
            <a:off x="8677206" y="6504518"/>
            <a:ext cx="466794" cy="369332"/>
          </a:xfrm>
          <a:prstGeom prst="rect">
            <a:avLst/>
          </a:prstGeom>
          <a:noFill/>
        </p:spPr>
        <p:txBody>
          <a:bodyPr wrap="none" rtlCol="0">
            <a:spAutoFit/>
          </a:bodyPr>
          <a:lstStyle/>
          <a:p>
            <a:fld id="{DDE2B56E-FAF1-F54F-A136-12C97284420F}" type="slidenum">
              <a:rPr lang="en-US" sz="1800" smtClean="0">
                <a:solidFill>
                  <a:srgbClr val="FFFFFF"/>
                </a:solidFill>
              </a:rPr>
              <a:t>‹#›</a:t>
            </a:fld>
            <a:endParaRPr lang="en-US" sz="1800"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457200" rtl="0" eaLnBrk="0" fontAlgn="base" hangingPunct="0">
        <a:lnSpc>
          <a:spcPct val="62000"/>
        </a:lnSpc>
        <a:spcBef>
          <a:spcPct val="0"/>
        </a:spcBef>
        <a:spcAft>
          <a:spcPct val="0"/>
        </a:spcAft>
        <a:buClr>
          <a:srgbClr val="000000"/>
        </a:buClr>
        <a:buSzPct val="100000"/>
        <a:buFont typeface="Times New Roman" pitchFamily="18" charset="0"/>
        <a:defRPr sz="3200">
          <a:solidFill>
            <a:srgbClr val="FFFFFF"/>
          </a:solidFill>
          <a:latin typeface="+mj-lt"/>
          <a:ea typeface="+mj-ea"/>
          <a:cs typeface="+mj-cs"/>
        </a:defRPr>
      </a:lvl1pPr>
      <a:lvl2pPr algn="l" defTabSz="457200" rtl="0" eaLnBrk="0" fontAlgn="base" hangingPunct="0">
        <a:lnSpc>
          <a:spcPct val="62000"/>
        </a:lnSpc>
        <a:spcBef>
          <a:spcPct val="0"/>
        </a:spcBef>
        <a:spcAft>
          <a:spcPct val="0"/>
        </a:spcAft>
        <a:buClr>
          <a:srgbClr val="000000"/>
        </a:buClr>
        <a:buSzPct val="100000"/>
        <a:buFont typeface="Times New Roman" pitchFamily="18" charset="0"/>
        <a:defRPr sz="3200">
          <a:solidFill>
            <a:srgbClr val="FFFFFF"/>
          </a:solidFill>
          <a:latin typeface="Arial" charset="0"/>
          <a:ea typeface="DejaVu LGC Sans" charset="0"/>
          <a:cs typeface="DejaVu LGC Sans" charset="0"/>
        </a:defRPr>
      </a:lvl2pPr>
      <a:lvl3pPr algn="l" defTabSz="457200" rtl="0" eaLnBrk="0" fontAlgn="base" hangingPunct="0">
        <a:lnSpc>
          <a:spcPct val="62000"/>
        </a:lnSpc>
        <a:spcBef>
          <a:spcPct val="0"/>
        </a:spcBef>
        <a:spcAft>
          <a:spcPct val="0"/>
        </a:spcAft>
        <a:buClr>
          <a:srgbClr val="000000"/>
        </a:buClr>
        <a:buSzPct val="100000"/>
        <a:buFont typeface="Times New Roman" pitchFamily="18" charset="0"/>
        <a:defRPr sz="3200">
          <a:solidFill>
            <a:srgbClr val="FFFFFF"/>
          </a:solidFill>
          <a:latin typeface="Arial" charset="0"/>
          <a:ea typeface="DejaVu LGC Sans" charset="0"/>
          <a:cs typeface="DejaVu LGC Sans" charset="0"/>
        </a:defRPr>
      </a:lvl3pPr>
      <a:lvl4pPr algn="l" defTabSz="457200" rtl="0" eaLnBrk="0" fontAlgn="base" hangingPunct="0">
        <a:lnSpc>
          <a:spcPct val="62000"/>
        </a:lnSpc>
        <a:spcBef>
          <a:spcPct val="0"/>
        </a:spcBef>
        <a:spcAft>
          <a:spcPct val="0"/>
        </a:spcAft>
        <a:buClr>
          <a:srgbClr val="000000"/>
        </a:buClr>
        <a:buSzPct val="100000"/>
        <a:buFont typeface="Times New Roman" pitchFamily="18" charset="0"/>
        <a:defRPr sz="3200">
          <a:solidFill>
            <a:srgbClr val="FFFFFF"/>
          </a:solidFill>
          <a:latin typeface="Arial" charset="0"/>
          <a:ea typeface="DejaVu LGC Sans" charset="0"/>
          <a:cs typeface="DejaVu LGC Sans" charset="0"/>
        </a:defRPr>
      </a:lvl4pPr>
      <a:lvl5pPr algn="l" defTabSz="457200" rtl="0" eaLnBrk="0" fontAlgn="base" hangingPunct="0">
        <a:lnSpc>
          <a:spcPct val="62000"/>
        </a:lnSpc>
        <a:spcBef>
          <a:spcPct val="0"/>
        </a:spcBef>
        <a:spcAft>
          <a:spcPct val="0"/>
        </a:spcAft>
        <a:buClr>
          <a:srgbClr val="000000"/>
        </a:buClr>
        <a:buSzPct val="100000"/>
        <a:buFont typeface="Times New Roman" pitchFamily="18" charset="0"/>
        <a:defRPr sz="3200">
          <a:solidFill>
            <a:srgbClr val="FFFFFF"/>
          </a:solidFill>
          <a:latin typeface="Arial" charset="0"/>
          <a:ea typeface="DejaVu LGC Sans" charset="0"/>
          <a:cs typeface="DejaVu LGC Sans" charset="0"/>
        </a:defRPr>
      </a:lvl5pPr>
      <a:lvl6pPr marL="2514600" indent="-228600" algn="l" defTabSz="457200" rtl="0" fontAlgn="base">
        <a:lnSpc>
          <a:spcPct val="62000"/>
        </a:lnSpc>
        <a:spcBef>
          <a:spcPct val="0"/>
        </a:spcBef>
        <a:spcAft>
          <a:spcPct val="0"/>
        </a:spcAft>
        <a:buClr>
          <a:srgbClr val="000000"/>
        </a:buClr>
        <a:buSzPct val="100000"/>
        <a:buFont typeface="Times New Roman" pitchFamily="16" charset="0"/>
        <a:defRPr sz="3200">
          <a:solidFill>
            <a:srgbClr val="FFFFFF"/>
          </a:solidFill>
          <a:latin typeface="Arial" charset="0"/>
          <a:ea typeface="DejaVu LGC Sans" charset="0"/>
          <a:cs typeface="DejaVu LGC Sans" charset="0"/>
        </a:defRPr>
      </a:lvl6pPr>
      <a:lvl7pPr marL="2971800" indent="-228600" algn="l" defTabSz="457200" rtl="0" fontAlgn="base">
        <a:lnSpc>
          <a:spcPct val="62000"/>
        </a:lnSpc>
        <a:spcBef>
          <a:spcPct val="0"/>
        </a:spcBef>
        <a:spcAft>
          <a:spcPct val="0"/>
        </a:spcAft>
        <a:buClr>
          <a:srgbClr val="000000"/>
        </a:buClr>
        <a:buSzPct val="100000"/>
        <a:buFont typeface="Times New Roman" pitchFamily="16" charset="0"/>
        <a:defRPr sz="3200">
          <a:solidFill>
            <a:srgbClr val="FFFFFF"/>
          </a:solidFill>
          <a:latin typeface="Arial" charset="0"/>
          <a:ea typeface="DejaVu LGC Sans" charset="0"/>
          <a:cs typeface="DejaVu LGC Sans" charset="0"/>
        </a:defRPr>
      </a:lvl7pPr>
      <a:lvl8pPr marL="3429000" indent="-228600" algn="l" defTabSz="457200" rtl="0" fontAlgn="base">
        <a:lnSpc>
          <a:spcPct val="62000"/>
        </a:lnSpc>
        <a:spcBef>
          <a:spcPct val="0"/>
        </a:spcBef>
        <a:spcAft>
          <a:spcPct val="0"/>
        </a:spcAft>
        <a:buClr>
          <a:srgbClr val="000000"/>
        </a:buClr>
        <a:buSzPct val="100000"/>
        <a:buFont typeface="Times New Roman" pitchFamily="16" charset="0"/>
        <a:defRPr sz="3200">
          <a:solidFill>
            <a:srgbClr val="FFFFFF"/>
          </a:solidFill>
          <a:latin typeface="Arial" charset="0"/>
          <a:ea typeface="DejaVu LGC Sans" charset="0"/>
          <a:cs typeface="DejaVu LGC Sans" charset="0"/>
        </a:defRPr>
      </a:lvl8pPr>
      <a:lvl9pPr marL="3886200" indent="-228600" algn="l" defTabSz="457200" rtl="0" fontAlgn="base">
        <a:lnSpc>
          <a:spcPct val="62000"/>
        </a:lnSpc>
        <a:spcBef>
          <a:spcPct val="0"/>
        </a:spcBef>
        <a:spcAft>
          <a:spcPct val="0"/>
        </a:spcAft>
        <a:buClr>
          <a:srgbClr val="000000"/>
        </a:buClr>
        <a:buSzPct val="100000"/>
        <a:buFont typeface="Times New Roman" pitchFamily="16" charset="0"/>
        <a:defRPr sz="3200">
          <a:solidFill>
            <a:srgbClr val="FFFFFF"/>
          </a:solidFill>
          <a:latin typeface="Arial" charset="0"/>
          <a:ea typeface="DejaVu LGC Sans" charset="0"/>
          <a:cs typeface="DejaVu LGC Sans" charset="0"/>
        </a:defRPr>
      </a:lvl9pPr>
    </p:titleStyle>
    <p:bodyStyle>
      <a:lvl1pPr marL="342900" indent="-342900" algn="l" defTabSz="457200" rtl="0" eaLnBrk="0" fontAlgn="base" hangingPunct="0">
        <a:lnSpc>
          <a:spcPct val="62000"/>
        </a:lnSpc>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57200" rtl="0" eaLnBrk="0" fontAlgn="base" hangingPunct="0">
        <a:lnSpc>
          <a:spcPct val="62000"/>
        </a:lnSpc>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57200" rtl="0" eaLnBrk="0" fontAlgn="base" hangingPunct="0">
        <a:lnSpc>
          <a:spcPct val="62000"/>
        </a:lnSpc>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57200" rtl="0" eaLnBrk="0" fontAlgn="base" hangingPunct="0">
        <a:lnSpc>
          <a:spcPct val="62000"/>
        </a:lnSpc>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57200" rtl="0" eaLnBrk="0" fontAlgn="base" hangingPunct="0">
        <a:lnSpc>
          <a:spcPct val="62000"/>
        </a:lnSpc>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57200" rtl="0" fontAlgn="base">
        <a:lnSpc>
          <a:spcPct val="62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fontAlgn="base">
        <a:lnSpc>
          <a:spcPct val="62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fontAlgn="base">
        <a:lnSpc>
          <a:spcPct val="62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fontAlgn="base">
        <a:lnSpc>
          <a:spcPct val="62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685800" y="2286000"/>
            <a:ext cx="7759700" cy="1130300"/>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050" name="Rectangle 2"/>
          <p:cNvSpPr>
            <a:spLocks noGrp="1" noChangeArrowheads="1"/>
          </p:cNvSpPr>
          <p:nvPr>
            <p:ph type="dt"/>
          </p:nvPr>
        </p:nvSpPr>
        <p:spPr bwMode="auto">
          <a:xfrm>
            <a:off x="685800" y="6248400"/>
            <a:ext cx="1892300" cy="4445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93000"/>
              </a:lnSpc>
              <a:buClr>
                <a:srgbClr val="000000"/>
              </a:buClr>
              <a:buSzPct val="100000"/>
              <a:buFont typeface="Times New Roman" pitchFamily="16" charset="0"/>
              <a:buNone/>
              <a:tabLst>
                <a:tab pos="723900" algn="l"/>
                <a:tab pos="1447800" algn="l"/>
              </a:tabLst>
              <a:defRPr sz="1400">
                <a:solidFill>
                  <a:srgbClr val="000000"/>
                </a:solidFill>
                <a:latin typeface="Times New Roman" pitchFamily="16" charset="0"/>
                <a:ea typeface="DejaVu Sans" charset="0"/>
                <a:cs typeface="DejaVu Sans" charset="0"/>
              </a:defRPr>
            </a:lvl1pPr>
          </a:lstStyle>
          <a:p>
            <a:pPr>
              <a:defRPr/>
            </a:pPr>
            <a:endParaRPr lang="en-GB"/>
          </a:p>
        </p:txBody>
      </p:sp>
      <p:sp>
        <p:nvSpPr>
          <p:cNvPr id="2051" name="Rectangle 3"/>
          <p:cNvSpPr>
            <a:spLocks noGrp="1" noChangeArrowheads="1"/>
          </p:cNvSpPr>
          <p:nvPr>
            <p:ph type="ftr"/>
          </p:nvPr>
        </p:nvSpPr>
        <p:spPr bwMode="auto">
          <a:xfrm>
            <a:off x="3124200" y="6248400"/>
            <a:ext cx="2882900" cy="4445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lnSpc>
                <a:spcPct val="93000"/>
              </a:lnSpc>
              <a:buClr>
                <a:srgbClr val="000000"/>
              </a:buClr>
              <a:buSzPct val="100000"/>
              <a:buFont typeface="Times New Roman" pitchFamily="16" charset="0"/>
              <a:buNone/>
              <a:tabLst>
                <a:tab pos="723900" algn="l"/>
                <a:tab pos="1447800" algn="l"/>
                <a:tab pos="2171700" algn="l"/>
              </a:tabLst>
              <a:defRPr sz="1400">
                <a:solidFill>
                  <a:srgbClr val="000000"/>
                </a:solidFill>
                <a:latin typeface="Times New Roman" pitchFamily="16" charset="0"/>
                <a:ea typeface="DejaVu Sans" charset="0"/>
                <a:cs typeface="DejaVu Sans" charset="0"/>
              </a:defRPr>
            </a:lvl1pPr>
          </a:lstStyle>
          <a:p>
            <a:pPr>
              <a:defRPr/>
            </a:pPr>
            <a:endParaRPr lang="en-GB"/>
          </a:p>
        </p:txBody>
      </p:sp>
      <p:sp>
        <p:nvSpPr>
          <p:cNvPr id="2052" name="Rectangle 4"/>
          <p:cNvSpPr>
            <a:spLocks noGrp="1" noChangeArrowheads="1"/>
          </p:cNvSpPr>
          <p:nvPr>
            <p:ph type="sldNum"/>
          </p:nvPr>
        </p:nvSpPr>
        <p:spPr bwMode="auto">
          <a:xfrm>
            <a:off x="6553200" y="6248400"/>
            <a:ext cx="1892300" cy="4445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3000"/>
              </a:lnSpc>
              <a:buClr>
                <a:srgbClr val="000000"/>
              </a:buClr>
              <a:buSzPct val="100000"/>
              <a:buFont typeface="Times New Roman" pitchFamily="16" charset="0"/>
              <a:buNone/>
              <a:tabLst>
                <a:tab pos="723900" algn="l"/>
                <a:tab pos="1447800" algn="l"/>
              </a:tabLst>
              <a:defRPr sz="1400">
                <a:solidFill>
                  <a:srgbClr val="000000"/>
                </a:solidFill>
                <a:latin typeface="Times New Roman" pitchFamily="16" charset="0"/>
                <a:ea typeface="DejaVu Sans" charset="0"/>
                <a:cs typeface="DejaVu Sans" charset="0"/>
              </a:defRPr>
            </a:lvl1pPr>
          </a:lstStyle>
          <a:p>
            <a:pPr>
              <a:defRPr/>
            </a:pPr>
            <a:fld id="{764F5F32-9A9C-4CF7-9A98-D9BDF05F36F6}" type="slidenum">
              <a:rPr lang="en-GB"/>
              <a:pPr>
                <a:defRPr/>
              </a:pPr>
              <a:t>‹#›</a:t>
            </a:fld>
            <a:endParaRPr lang="en-GB"/>
          </a:p>
        </p:txBody>
      </p:sp>
      <p:grpSp>
        <p:nvGrpSpPr>
          <p:cNvPr id="3078" name="Group 5"/>
          <p:cNvGrpSpPr>
            <a:grpSpLocks/>
          </p:cNvGrpSpPr>
          <p:nvPr/>
        </p:nvGrpSpPr>
        <p:grpSpPr bwMode="auto">
          <a:xfrm>
            <a:off x="0" y="0"/>
            <a:ext cx="9144000" cy="319088"/>
            <a:chOff x="0" y="0"/>
            <a:chExt cx="5760" cy="201"/>
          </a:xfrm>
        </p:grpSpPr>
        <p:sp>
          <p:nvSpPr>
            <p:cNvPr id="2054" name="Rectangle 6"/>
            <p:cNvSpPr>
              <a:spLocks noChangeArrowheads="1"/>
            </p:cNvSpPr>
            <p:nvPr/>
          </p:nvSpPr>
          <p:spPr bwMode="auto">
            <a:xfrm>
              <a:off x="2880" y="0"/>
              <a:ext cx="2880" cy="201"/>
            </a:xfrm>
            <a:prstGeom prst="rect">
              <a:avLst/>
            </a:prstGeom>
            <a:solidFill>
              <a:srgbClr val="3333CC"/>
            </a:solidFill>
            <a:ln w="9525">
              <a:noFill/>
              <a:round/>
              <a:headEnd/>
              <a:tailEnd/>
            </a:ln>
            <a:effectLst/>
          </p:spPr>
          <p:txBody>
            <a:bodyPr wrap="none" anchor="ct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2055" name="Rectangle 7"/>
            <p:cNvSpPr>
              <a:spLocks noChangeArrowheads="1"/>
            </p:cNvSpPr>
            <p:nvPr/>
          </p:nvSpPr>
          <p:spPr bwMode="auto">
            <a:xfrm>
              <a:off x="0" y="0"/>
              <a:ext cx="2880" cy="201"/>
            </a:xfrm>
            <a:prstGeom prst="rect">
              <a:avLst/>
            </a:prstGeom>
            <a:solidFill>
              <a:srgbClr val="1B1684"/>
            </a:solidFill>
            <a:ln w="9525">
              <a:noFill/>
              <a:round/>
              <a:headEnd/>
              <a:tailEnd/>
            </a:ln>
            <a:effectLst/>
          </p:spPr>
          <p:txBody>
            <a:bodyPr wrap="none" anchor="ct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2056" name="Line 8"/>
            <p:cNvSpPr>
              <a:spLocks noChangeShapeType="1"/>
            </p:cNvSpPr>
            <p:nvPr/>
          </p:nvSpPr>
          <p:spPr bwMode="auto">
            <a:xfrm>
              <a:off x="0" y="0"/>
              <a:ext cx="2880" cy="1"/>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2057" name="Line 9"/>
            <p:cNvSpPr>
              <a:spLocks noChangeShapeType="1"/>
            </p:cNvSpPr>
            <p:nvPr/>
          </p:nvSpPr>
          <p:spPr bwMode="auto">
            <a:xfrm>
              <a:off x="0" y="201"/>
              <a:ext cx="2880" cy="1"/>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2058" name="Line 10"/>
            <p:cNvSpPr>
              <a:spLocks noChangeShapeType="1"/>
            </p:cNvSpPr>
            <p:nvPr/>
          </p:nvSpPr>
          <p:spPr bwMode="auto">
            <a:xfrm>
              <a:off x="0" y="0"/>
              <a:ext cx="1" cy="201"/>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2059" name="Line 11"/>
            <p:cNvSpPr>
              <a:spLocks noChangeShapeType="1"/>
            </p:cNvSpPr>
            <p:nvPr/>
          </p:nvSpPr>
          <p:spPr bwMode="auto">
            <a:xfrm>
              <a:off x="5760" y="0"/>
              <a:ext cx="1" cy="201"/>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2060" name="Line 12"/>
            <p:cNvSpPr>
              <a:spLocks noChangeShapeType="1"/>
            </p:cNvSpPr>
            <p:nvPr/>
          </p:nvSpPr>
          <p:spPr bwMode="auto">
            <a:xfrm>
              <a:off x="2880" y="0"/>
              <a:ext cx="2880" cy="1"/>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2061" name="Line 13"/>
            <p:cNvSpPr>
              <a:spLocks noChangeShapeType="1"/>
            </p:cNvSpPr>
            <p:nvPr/>
          </p:nvSpPr>
          <p:spPr bwMode="auto">
            <a:xfrm>
              <a:off x="2880" y="201"/>
              <a:ext cx="2880" cy="1"/>
            </a:xfrm>
            <a:prstGeom prst="line">
              <a:avLst/>
            </a:prstGeom>
            <a:noFill/>
            <a:ln w="9525">
              <a:no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grpSp>
      <p:sp>
        <p:nvSpPr>
          <p:cNvPr id="3079" name="Rectangle 14"/>
          <p:cNvSpPr>
            <a:spLocks noGrp="1" noChangeArrowheads="1"/>
          </p:cNvSpPr>
          <p:nvPr>
            <p:ph type="body" idx="1"/>
          </p:nvPr>
        </p:nvSpPr>
        <p:spPr bwMode="auto">
          <a:xfrm>
            <a:off x="457200" y="1604963"/>
            <a:ext cx="8216900" cy="4524375"/>
          </a:xfrm>
          <a:prstGeom prst="rect">
            <a:avLst/>
          </a:prstGeom>
          <a:noFill/>
          <a:ln w="9525">
            <a:noFill/>
            <a:round/>
            <a:headEnd/>
            <a:tailEnd/>
          </a:ln>
        </p:spPr>
        <p:txBody>
          <a:bodyPr vert="horz" wrap="square" lIns="0" tIns="153216"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457200" rtl="0" eaLnBrk="0" fontAlgn="base" hangingPunct="0">
        <a:lnSpc>
          <a:spcPct val="62000"/>
        </a:lnSpc>
        <a:spcBef>
          <a:spcPct val="0"/>
        </a:spcBef>
        <a:spcAft>
          <a:spcPct val="0"/>
        </a:spcAft>
        <a:buClr>
          <a:srgbClr val="000000"/>
        </a:buClr>
        <a:buSzPct val="100000"/>
        <a:buFont typeface="Times New Roman" pitchFamily="18" charset="0"/>
        <a:defRPr sz="3200">
          <a:solidFill>
            <a:srgbClr val="FFFFFF"/>
          </a:solidFill>
          <a:latin typeface="+mj-lt"/>
          <a:ea typeface="+mj-ea"/>
          <a:cs typeface="+mj-cs"/>
        </a:defRPr>
      </a:lvl1pPr>
      <a:lvl2pPr algn="l" defTabSz="457200" rtl="0" eaLnBrk="0" fontAlgn="base" hangingPunct="0">
        <a:lnSpc>
          <a:spcPct val="62000"/>
        </a:lnSpc>
        <a:spcBef>
          <a:spcPct val="0"/>
        </a:spcBef>
        <a:spcAft>
          <a:spcPct val="0"/>
        </a:spcAft>
        <a:buClr>
          <a:srgbClr val="000000"/>
        </a:buClr>
        <a:buSzPct val="100000"/>
        <a:buFont typeface="Times New Roman" pitchFamily="18" charset="0"/>
        <a:defRPr sz="3200">
          <a:solidFill>
            <a:srgbClr val="FFFFFF"/>
          </a:solidFill>
          <a:latin typeface="Arial" charset="0"/>
          <a:ea typeface="DejaVu LGC Sans" charset="0"/>
          <a:cs typeface="DejaVu LGC Sans" charset="0"/>
        </a:defRPr>
      </a:lvl2pPr>
      <a:lvl3pPr algn="l" defTabSz="457200" rtl="0" eaLnBrk="0" fontAlgn="base" hangingPunct="0">
        <a:lnSpc>
          <a:spcPct val="62000"/>
        </a:lnSpc>
        <a:spcBef>
          <a:spcPct val="0"/>
        </a:spcBef>
        <a:spcAft>
          <a:spcPct val="0"/>
        </a:spcAft>
        <a:buClr>
          <a:srgbClr val="000000"/>
        </a:buClr>
        <a:buSzPct val="100000"/>
        <a:buFont typeface="Times New Roman" pitchFamily="18" charset="0"/>
        <a:defRPr sz="3200">
          <a:solidFill>
            <a:srgbClr val="FFFFFF"/>
          </a:solidFill>
          <a:latin typeface="Arial" charset="0"/>
          <a:ea typeface="DejaVu LGC Sans" charset="0"/>
          <a:cs typeface="DejaVu LGC Sans" charset="0"/>
        </a:defRPr>
      </a:lvl3pPr>
      <a:lvl4pPr algn="l" defTabSz="457200" rtl="0" eaLnBrk="0" fontAlgn="base" hangingPunct="0">
        <a:lnSpc>
          <a:spcPct val="62000"/>
        </a:lnSpc>
        <a:spcBef>
          <a:spcPct val="0"/>
        </a:spcBef>
        <a:spcAft>
          <a:spcPct val="0"/>
        </a:spcAft>
        <a:buClr>
          <a:srgbClr val="000000"/>
        </a:buClr>
        <a:buSzPct val="100000"/>
        <a:buFont typeface="Times New Roman" pitchFamily="18" charset="0"/>
        <a:defRPr sz="3200">
          <a:solidFill>
            <a:srgbClr val="FFFFFF"/>
          </a:solidFill>
          <a:latin typeface="Arial" charset="0"/>
          <a:ea typeface="DejaVu LGC Sans" charset="0"/>
          <a:cs typeface="DejaVu LGC Sans" charset="0"/>
        </a:defRPr>
      </a:lvl4pPr>
      <a:lvl5pPr algn="l" defTabSz="457200" rtl="0" eaLnBrk="0" fontAlgn="base" hangingPunct="0">
        <a:lnSpc>
          <a:spcPct val="62000"/>
        </a:lnSpc>
        <a:spcBef>
          <a:spcPct val="0"/>
        </a:spcBef>
        <a:spcAft>
          <a:spcPct val="0"/>
        </a:spcAft>
        <a:buClr>
          <a:srgbClr val="000000"/>
        </a:buClr>
        <a:buSzPct val="100000"/>
        <a:buFont typeface="Times New Roman" pitchFamily="18" charset="0"/>
        <a:defRPr sz="3200">
          <a:solidFill>
            <a:srgbClr val="FFFFFF"/>
          </a:solidFill>
          <a:latin typeface="Arial" charset="0"/>
          <a:ea typeface="DejaVu LGC Sans" charset="0"/>
          <a:cs typeface="DejaVu LGC Sans" charset="0"/>
        </a:defRPr>
      </a:lvl5pPr>
      <a:lvl6pPr marL="2514600" indent="-228600" algn="l" defTabSz="457200" rtl="0" fontAlgn="base">
        <a:lnSpc>
          <a:spcPct val="62000"/>
        </a:lnSpc>
        <a:spcBef>
          <a:spcPct val="0"/>
        </a:spcBef>
        <a:spcAft>
          <a:spcPct val="0"/>
        </a:spcAft>
        <a:buClr>
          <a:srgbClr val="000000"/>
        </a:buClr>
        <a:buSzPct val="100000"/>
        <a:buFont typeface="Times New Roman" pitchFamily="16" charset="0"/>
        <a:defRPr sz="3200">
          <a:solidFill>
            <a:srgbClr val="FFFFFF"/>
          </a:solidFill>
          <a:latin typeface="Arial" charset="0"/>
          <a:ea typeface="DejaVu LGC Sans" charset="0"/>
          <a:cs typeface="DejaVu LGC Sans" charset="0"/>
        </a:defRPr>
      </a:lvl6pPr>
      <a:lvl7pPr marL="2971800" indent="-228600" algn="l" defTabSz="457200" rtl="0" fontAlgn="base">
        <a:lnSpc>
          <a:spcPct val="62000"/>
        </a:lnSpc>
        <a:spcBef>
          <a:spcPct val="0"/>
        </a:spcBef>
        <a:spcAft>
          <a:spcPct val="0"/>
        </a:spcAft>
        <a:buClr>
          <a:srgbClr val="000000"/>
        </a:buClr>
        <a:buSzPct val="100000"/>
        <a:buFont typeface="Times New Roman" pitchFamily="16" charset="0"/>
        <a:defRPr sz="3200">
          <a:solidFill>
            <a:srgbClr val="FFFFFF"/>
          </a:solidFill>
          <a:latin typeface="Arial" charset="0"/>
          <a:ea typeface="DejaVu LGC Sans" charset="0"/>
          <a:cs typeface="DejaVu LGC Sans" charset="0"/>
        </a:defRPr>
      </a:lvl7pPr>
      <a:lvl8pPr marL="3429000" indent="-228600" algn="l" defTabSz="457200" rtl="0" fontAlgn="base">
        <a:lnSpc>
          <a:spcPct val="62000"/>
        </a:lnSpc>
        <a:spcBef>
          <a:spcPct val="0"/>
        </a:spcBef>
        <a:spcAft>
          <a:spcPct val="0"/>
        </a:spcAft>
        <a:buClr>
          <a:srgbClr val="000000"/>
        </a:buClr>
        <a:buSzPct val="100000"/>
        <a:buFont typeface="Times New Roman" pitchFamily="16" charset="0"/>
        <a:defRPr sz="3200">
          <a:solidFill>
            <a:srgbClr val="FFFFFF"/>
          </a:solidFill>
          <a:latin typeface="Arial" charset="0"/>
          <a:ea typeface="DejaVu LGC Sans" charset="0"/>
          <a:cs typeface="DejaVu LGC Sans" charset="0"/>
        </a:defRPr>
      </a:lvl8pPr>
      <a:lvl9pPr marL="3886200" indent="-228600" algn="l" defTabSz="457200" rtl="0" fontAlgn="base">
        <a:lnSpc>
          <a:spcPct val="62000"/>
        </a:lnSpc>
        <a:spcBef>
          <a:spcPct val="0"/>
        </a:spcBef>
        <a:spcAft>
          <a:spcPct val="0"/>
        </a:spcAft>
        <a:buClr>
          <a:srgbClr val="000000"/>
        </a:buClr>
        <a:buSzPct val="100000"/>
        <a:buFont typeface="Times New Roman" pitchFamily="16" charset="0"/>
        <a:defRPr sz="3200">
          <a:solidFill>
            <a:srgbClr val="FFFFFF"/>
          </a:solidFill>
          <a:latin typeface="Arial" charset="0"/>
          <a:ea typeface="DejaVu LGC Sans" charset="0"/>
          <a:cs typeface="DejaVu LGC Sans" charset="0"/>
        </a:defRPr>
      </a:lvl9pPr>
    </p:titleStyle>
    <p:bodyStyle>
      <a:lvl1pPr marL="342900" indent="-342900" algn="l" defTabSz="457200" rtl="0" eaLnBrk="0" fontAlgn="base" hangingPunct="0">
        <a:lnSpc>
          <a:spcPct val="62000"/>
        </a:lnSpc>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57200" rtl="0" eaLnBrk="0" fontAlgn="base" hangingPunct="0">
        <a:lnSpc>
          <a:spcPct val="62000"/>
        </a:lnSpc>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57200" rtl="0" eaLnBrk="0" fontAlgn="base" hangingPunct="0">
        <a:lnSpc>
          <a:spcPct val="62000"/>
        </a:lnSpc>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57200" rtl="0" eaLnBrk="0" fontAlgn="base" hangingPunct="0">
        <a:lnSpc>
          <a:spcPct val="62000"/>
        </a:lnSpc>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57200" rtl="0" eaLnBrk="0" fontAlgn="base" hangingPunct="0">
        <a:lnSpc>
          <a:spcPct val="62000"/>
        </a:lnSpc>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57200" rtl="0" fontAlgn="base">
        <a:lnSpc>
          <a:spcPct val="62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fontAlgn="base">
        <a:lnSpc>
          <a:spcPct val="62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fontAlgn="base">
        <a:lnSpc>
          <a:spcPct val="62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fontAlgn="base">
        <a:lnSpc>
          <a:spcPct val="62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ChangeArrowheads="1"/>
          </p:cNvSpPr>
          <p:nvPr/>
        </p:nvSpPr>
        <p:spPr bwMode="auto">
          <a:xfrm>
            <a:off x="7086600" y="6400800"/>
            <a:ext cx="1905000" cy="274638"/>
          </a:xfrm>
          <a:prstGeom prst="rect">
            <a:avLst/>
          </a:prstGeom>
          <a:noFill/>
          <a:ln w="9360">
            <a:noFill/>
            <a:miter lim="800000"/>
            <a:headEnd/>
            <a:tailEnd/>
          </a:ln>
          <a:effectLst/>
        </p:spPr>
        <p:txBody>
          <a:bodyPr wrap="none" lIns="90000" tIns="81288" rIns="90000" bIns="45000"/>
          <a:lstStyle/>
          <a:p>
            <a:pPr algn="r">
              <a:lnSpc>
                <a:spcPct val="76000"/>
              </a:lnSpc>
              <a:spcBef>
                <a:spcPts val="9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a:solidFill>
                  <a:srgbClr val="000000"/>
                </a:solidFill>
                <a:latin typeface="Arial" charset="0"/>
                <a:ea typeface="+mn-ea"/>
                <a:cs typeface="+mn-cs"/>
              </a:rPr>
              <a:t>Slide </a:t>
            </a:r>
            <a:fld id="{7E5AAA94-1BB9-4E4D-882F-A6A8D3350C53}" type="slidenum">
              <a:rPr lang="en-US" sz="1200">
                <a:solidFill>
                  <a:srgbClr val="000000"/>
                </a:solidFill>
                <a:latin typeface="Arial" charset="0"/>
                <a:ea typeface="+mn-ea"/>
                <a:cs typeface="+mn-cs"/>
              </a:rPr>
              <a:pPr algn="r">
                <a:lnSpc>
                  <a:spcPct val="76000"/>
                </a:lnSpc>
                <a:spcBef>
                  <a:spcPts val="9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a:t>
            </a:fld>
            <a:endParaRPr lang="en-US" sz="1200">
              <a:solidFill>
                <a:srgbClr val="000000"/>
              </a:solidFill>
              <a:latin typeface="Arial" charset="0"/>
              <a:ea typeface="+mn-ea"/>
              <a:cs typeface="+mn-cs"/>
            </a:endParaRPr>
          </a:p>
        </p:txBody>
      </p:sp>
      <p:sp>
        <p:nvSpPr>
          <p:cNvPr id="3074" name="Line 2"/>
          <p:cNvSpPr>
            <a:spLocks noChangeShapeType="1"/>
          </p:cNvSpPr>
          <p:nvPr/>
        </p:nvSpPr>
        <p:spPr bwMode="auto">
          <a:xfrm>
            <a:off x="1676400" y="6400800"/>
            <a:ext cx="7239000" cy="1588"/>
          </a:xfrm>
          <a:prstGeom prst="line">
            <a:avLst/>
          </a:prstGeom>
          <a:noFill/>
          <a:ln w="9360">
            <a:solidFill>
              <a:srgbClr val="000000"/>
            </a:solid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3075" name="Rectangle 3"/>
          <p:cNvSpPr>
            <a:spLocks noChangeArrowheads="1"/>
          </p:cNvSpPr>
          <p:nvPr/>
        </p:nvSpPr>
        <p:spPr bwMode="auto">
          <a:xfrm>
            <a:off x="1676400" y="6400800"/>
            <a:ext cx="6934200" cy="304800"/>
          </a:xfrm>
          <a:prstGeom prst="rect">
            <a:avLst/>
          </a:prstGeom>
          <a:noFill/>
          <a:ln w="9360">
            <a:noFill/>
            <a:miter lim="800000"/>
            <a:headEnd/>
            <a:tailEnd/>
          </a:ln>
          <a:effectLst/>
        </p:spPr>
        <p:txBody>
          <a:bodyPr wrap="none" lIns="90000" tIns="87336" rIns="90000" bIns="45000"/>
          <a:lstStyle/>
          <a:p>
            <a:pPr hangingPunct="0">
              <a:lnSpc>
                <a:spcPct val="76000"/>
              </a:lnSpc>
              <a:spcBef>
                <a:spcPts val="9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1">
                <a:solidFill>
                  <a:srgbClr val="000000"/>
                </a:solidFill>
                <a:latin typeface="Arial" charset="0"/>
                <a:ea typeface="+mn-ea"/>
                <a:cs typeface="+mn-cs"/>
              </a:rPr>
              <a:t>CISMM: </a:t>
            </a:r>
            <a:r>
              <a:rPr lang="en-US" sz="1400" b="1" i="1">
                <a:solidFill>
                  <a:srgbClr val="000000"/>
                </a:solidFill>
                <a:latin typeface="Arial" charset="0"/>
                <a:ea typeface="+mn-ea"/>
                <a:cs typeface="+mn-cs"/>
              </a:rPr>
              <a:t>Computer Integrated Systems for Microscopy and Manipulation</a:t>
            </a:r>
          </a:p>
        </p:txBody>
      </p:sp>
      <p:sp>
        <p:nvSpPr>
          <p:cNvPr id="4101" name="Rectangle 4"/>
          <p:cNvSpPr>
            <a:spLocks noGrp="1" noChangeArrowheads="1"/>
          </p:cNvSpPr>
          <p:nvPr>
            <p:ph type="title"/>
          </p:nvPr>
        </p:nvSpPr>
        <p:spPr bwMode="auto">
          <a:xfrm>
            <a:off x="762000" y="85725"/>
            <a:ext cx="7694613" cy="684213"/>
          </a:xfrm>
          <a:prstGeom prst="rect">
            <a:avLst/>
          </a:prstGeom>
          <a:noFill/>
          <a:ln w="9360">
            <a:noFill/>
            <a:miter lim="800000"/>
            <a:headEnd/>
            <a:tailEnd/>
          </a:ln>
        </p:spPr>
        <p:txBody>
          <a:bodyPr vert="horz" wrap="square" lIns="90000" tIns="45000" rIns="90000" bIns="45000" numCol="1" anchor="ctr" anchorCtr="0" compatLnSpc="1">
            <a:prstTxWarp prst="textNoShape">
              <a:avLst/>
            </a:prstTxWarp>
          </a:bodyPr>
          <a:lstStyle/>
          <a:p>
            <a:pPr lvl="0"/>
            <a:r>
              <a:rPr lang="en-GB" smtClean="0"/>
              <a:t>Click to edit the title text formatClick to edit Master title style</a:t>
            </a:r>
          </a:p>
        </p:txBody>
      </p:sp>
      <p:sp>
        <p:nvSpPr>
          <p:cNvPr id="4102" name="Rectangle 5"/>
          <p:cNvSpPr>
            <a:spLocks noGrp="1" noChangeArrowheads="1"/>
          </p:cNvSpPr>
          <p:nvPr>
            <p:ph type="body" idx="1"/>
          </p:nvPr>
        </p:nvSpPr>
        <p:spPr bwMode="auto">
          <a:xfrm>
            <a:off x="685800" y="77788"/>
            <a:ext cx="7770813" cy="4418012"/>
          </a:xfrm>
          <a:prstGeom prst="rect">
            <a:avLst/>
          </a:prstGeom>
          <a:noFill/>
          <a:ln w="9360">
            <a:noFill/>
            <a:miter lim="800000"/>
            <a:headEnd/>
            <a:tailEnd/>
          </a:ln>
        </p:spPr>
        <p:txBody>
          <a:bodyPr vert="horz" wrap="square" lIns="90000" tIns="73224" rIns="90000" bIns="45000" numCol="1" anchor="t" anchorCtr="0" compatLnSpc="1">
            <a:prstTxWarp prst="textNoShape">
              <a:avLst/>
            </a:prstTxWarp>
          </a:bodyPr>
          <a:lstStyle/>
          <a:p>
            <a:pPr lvl="0"/>
            <a:r>
              <a:rPr lang="en-GB" smtClean="0"/>
              <a:t>Click to edit the outline text format</a:t>
            </a:r>
          </a:p>
          <a:p>
            <a:pPr lvl="0"/>
            <a:r>
              <a:rPr lang="en-GB" smtClean="0"/>
              <a:t>Second Outline Level</a:t>
            </a:r>
          </a:p>
          <a:p>
            <a:pPr lvl="0"/>
            <a:r>
              <a:rPr lang="en-GB" smtClean="0"/>
              <a:t>Third Outline Level</a:t>
            </a:r>
          </a:p>
          <a:p>
            <a:pPr lvl="0"/>
            <a:r>
              <a:rPr lang="en-GB" smtClean="0"/>
              <a:t>Fourth Outline Level</a:t>
            </a:r>
          </a:p>
          <a:p>
            <a:pPr lvl="0"/>
            <a:r>
              <a:rPr lang="en-GB" smtClean="0"/>
              <a:t>Fifth Outline Level</a:t>
            </a:r>
          </a:p>
          <a:p>
            <a:pPr lvl="0"/>
            <a:r>
              <a:rPr lang="en-GB" smtClean="0"/>
              <a:t>Sixth Outline Level</a:t>
            </a:r>
          </a:p>
          <a:p>
            <a:pPr lvl="0"/>
            <a:r>
              <a:rPr lang="en-GB" smtClean="0"/>
              <a:t>Seventh Outline Level</a:t>
            </a:r>
          </a:p>
          <a:p>
            <a:pPr lvl="0"/>
            <a:r>
              <a:rPr lang="en-GB" smtClean="0"/>
              <a:t>Eighth Outline Level</a:t>
            </a:r>
          </a:p>
          <a:p>
            <a:pPr lvl="0"/>
            <a:r>
              <a:rPr lang="en-GB" smtClean="0"/>
              <a:t>Ninth Outline LevelClick to edit Master text styles</a:t>
            </a:r>
          </a:p>
          <a:p>
            <a:pPr lvl="0"/>
            <a:r>
              <a:rPr lang="en-GB" smtClean="0"/>
              <a:t>Second level</a:t>
            </a:r>
          </a:p>
          <a:p>
            <a:pPr lvl="0"/>
            <a:r>
              <a:rPr lang="en-GB" smtClean="0"/>
              <a:t>Third level</a:t>
            </a:r>
          </a:p>
          <a:p>
            <a:pPr lvl="0"/>
            <a:r>
              <a:rPr lang="en-GB" smtClean="0"/>
              <a:t>Fourth level</a:t>
            </a:r>
          </a:p>
          <a:p>
            <a:pPr lvl="0"/>
            <a:r>
              <a:rPr lang="en-GB" smtClean="0"/>
              <a:t>Fifth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457200" rtl="0"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mj-lt"/>
          <a:ea typeface="+mj-ea"/>
          <a:cs typeface="+mj-cs"/>
        </a:defRPr>
      </a:lvl1pPr>
      <a:lvl2pPr algn="l" defTabSz="457200" rtl="0"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6" charset="0"/>
          <a:ea typeface="DejaVu LGC Sans" charset="0"/>
          <a:cs typeface="DejaVu LGC Sans" charset="0"/>
        </a:defRPr>
      </a:lvl2pPr>
      <a:lvl3pPr algn="l" defTabSz="457200" rtl="0"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6" charset="0"/>
          <a:ea typeface="DejaVu LGC Sans" charset="0"/>
          <a:cs typeface="DejaVu LGC Sans" charset="0"/>
        </a:defRPr>
      </a:lvl3pPr>
      <a:lvl4pPr algn="l" defTabSz="457200" rtl="0"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6" charset="0"/>
          <a:ea typeface="DejaVu LGC Sans" charset="0"/>
          <a:cs typeface="DejaVu LGC Sans" charset="0"/>
        </a:defRPr>
      </a:lvl4pPr>
      <a:lvl5pPr algn="l" defTabSz="457200" rtl="0"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6" charset="0"/>
          <a:ea typeface="DejaVu LGC Sans" charset="0"/>
          <a:cs typeface="DejaVu LGC Sans" charset="0"/>
        </a:defRPr>
      </a:lvl5pPr>
      <a:lvl6pPr marL="2514600" indent="-228600" algn="l" defTabSz="457200"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Times New Roman" pitchFamily="16" charset="0"/>
          <a:ea typeface="DejaVu LGC Sans" charset="0"/>
          <a:cs typeface="DejaVu LGC Sans" charset="0"/>
        </a:defRPr>
      </a:lvl6pPr>
      <a:lvl7pPr marL="2971800" indent="-228600" algn="l" defTabSz="457200"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Times New Roman" pitchFamily="16" charset="0"/>
          <a:ea typeface="DejaVu LGC Sans" charset="0"/>
          <a:cs typeface="DejaVu LGC Sans" charset="0"/>
        </a:defRPr>
      </a:lvl7pPr>
      <a:lvl8pPr marL="3429000" indent="-228600" algn="l" defTabSz="457200"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Times New Roman" pitchFamily="16" charset="0"/>
          <a:ea typeface="DejaVu LGC Sans" charset="0"/>
          <a:cs typeface="DejaVu LGC Sans" charset="0"/>
        </a:defRPr>
      </a:lvl8pPr>
      <a:lvl9pPr marL="3886200" indent="-228600" algn="l" defTabSz="457200"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Times New Roman" pitchFamily="16" charset="0"/>
          <a:ea typeface="DejaVu LGC Sans" charset="0"/>
          <a:cs typeface="DejaVu LGC Sans" charset="0"/>
        </a:defRPr>
      </a:lvl9pPr>
    </p:titleStyle>
    <p:bodyStyle>
      <a:lvl1pPr marL="342900" indent="-342900" algn="l" defTabSz="457200" rtl="0" eaLnBrk="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itchFamily="18" charset="0"/>
        <a:defRPr sz="24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itchFamily="18" charset="0"/>
        <a:defRPr sz="20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ChangeArrowheads="1"/>
          </p:cNvSpPr>
          <p:nvPr/>
        </p:nvSpPr>
        <p:spPr bwMode="auto">
          <a:xfrm>
            <a:off x="7086600" y="6400800"/>
            <a:ext cx="1905000" cy="274638"/>
          </a:xfrm>
          <a:prstGeom prst="rect">
            <a:avLst/>
          </a:prstGeom>
          <a:noFill/>
          <a:ln w="9360">
            <a:noFill/>
            <a:miter lim="800000"/>
            <a:headEnd/>
            <a:tailEnd/>
          </a:ln>
          <a:effectLst/>
        </p:spPr>
        <p:txBody>
          <a:bodyPr wrap="none" lIns="90000" tIns="81288" rIns="90000" bIns="45000"/>
          <a:lstStyle/>
          <a:p>
            <a:pPr algn="r">
              <a:lnSpc>
                <a:spcPct val="76000"/>
              </a:lnSpc>
              <a:spcBef>
                <a:spcPts val="9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a:solidFill>
                  <a:srgbClr val="000000"/>
                </a:solidFill>
                <a:latin typeface="Arial" charset="0"/>
                <a:ea typeface="+mn-ea"/>
                <a:cs typeface="+mn-cs"/>
              </a:rPr>
              <a:t>Slide </a:t>
            </a:r>
            <a:fld id="{C96D1D9A-5B69-4CDA-9332-914CAF8BBFA9}" type="slidenum">
              <a:rPr lang="en-US" sz="1200">
                <a:solidFill>
                  <a:srgbClr val="000000"/>
                </a:solidFill>
                <a:latin typeface="Arial" charset="0"/>
                <a:ea typeface="+mn-ea"/>
                <a:cs typeface="+mn-cs"/>
              </a:rPr>
              <a:pPr algn="r">
                <a:lnSpc>
                  <a:spcPct val="76000"/>
                </a:lnSpc>
                <a:spcBef>
                  <a:spcPts val="9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a:t>
            </a:fld>
            <a:endParaRPr lang="en-US" sz="1200">
              <a:solidFill>
                <a:srgbClr val="000000"/>
              </a:solidFill>
              <a:latin typeface="Arial" charset="0"/>
              <a:ea typeface="+mn-ea"/>
              <a:cs typeface="+mn-cs"/>
            </a:endParaRPr>
          </a:p>
        </p:txBody>
      </p:sp>
      <p:sp>
        <p:nvSpPr>
          <p:cNvPr id="4098" name="Line 2"/>
          <p:cNvSpPr>
            <a:spLocks noChangeShapeType="1"/>
          </p:cNvSpPr>
          <p:nvPr/>
        </p:nvSpPr>
        <p:spPr bwMode="auto">
          <a:xfrm>
            <a:off x="1676400" y="6400800"/>
            <a:ext cx="7239000" cy="1588"/>
          </a:xfrm>
          <a:prstGeom prst="line">
            <a:avLst/>
          </a:prstGeom>
          <a:noFill/>
          <a:ln w="9360">
            <a:solidFill>
              <a:srgbClr val="000000"/>
            </a:solidFill>
            <a:round/>
            <a:headEnd/>
            <a:tailEnd/>
          </a:ln>
          <a:effectLst/>
        </p:spPr>
        <p:txBody>
          <a:bodyPr/>
          <a:lstStyle/>
          <a:p>
            <a:pPr>
              <a:lnSpc>
                <a:spcPct val="76000"/>
              </a:lnSpc>
              <a:buClr>
                <a:srgbClr val="000000"/>
              </a:buClr>
              <a:buSzPct val="100000"/>
              <a:buFont typeface="Times New Roman" pitchFamily="16" charset="0"/>
              <a:buNone/>
              <a:defRPr/>
            </a:pPr>
            <a:endParaRPr lang="en-US">
              <a:latin typeface="Arial" charset="0"/>
              <a:ea typeface="+mn-ea"/>
              <a:cs typeface="+mn-cs"/>
            </a:endParaRPr>
          </a:p>
        </p:txBody>
      </p:sp>
      <p:sp>
        <p:nvSpPr>
          <p:cNvPr id="4099" name="Rectangle 3"/>
          <p:cNvSpPr>
            <a:spLocks noChangeArrowheads="1"/>
          </p:cNvSpPr>
          <p:nvPr/>
        </p:nvSpPr>
        <p:spPr bwMode="auto">
          <a:xfrm>
            <a:off x="1676400" y="6400800"/>
            <a:ext cx="6934200" cy="304800"/>
          </a:xfrm>
          <a:prstGeom prst="rect">
            <a:avLst/>
          </a:prstGeom>
          <a:noFill/>
          <a:ln w="9360">
            <a:noFill/>
            <a:miter lim="800000"/>
            <a:headEnd/>
            <a:tailEnd/>
          </a:ln>
          <a:effectLst/>
        </p:spPr>
        <p:txBody>
          <a:bodyPr wrap="none" lIns="90000" tIns="87336" rIns="90000" bIns="45000"/>
          <a:lstStyle/>
          <a:p>
            <a:pPr hangingPunct="0">
              <a:lnSpc>
                <a:spcPct val="76000"/>
              </a:lnSpc>
              <a:spcBef>
                <a:spcPts val="9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1">
                <a:solidFill>
                  <a:srgbClr val="000000"/>
                </a:solidFill>
                <a:latin typeface="Arial" charset="0"/>
                <a:ea typeface="+mn-ea"/>
                <a:cs typeface="+mn-cs"/>
              </a:rPr>
              <a:t>CISMM: </a:t>
            </a:r>
            <a:r>
              <a:rPr lang="en-US" sz="1400" b="1" i="1">
                <a:solidFill>
                  <a:srgbClr val="000000"/>
                </a:solidFill>
                <a:latin typeface="Arial" charset="0"/>
                <a:ea typeface="+mn-ea"/>
                <a:cs typeface="+mn-cs"/>
              </a:rPr>
              <a:t>Computer Integrated Systems for Microscopy and Manipulation</a:t>
            </a:r>
          </a:p>
        </p:txBody>
      </p:sp>
      <p:pic>
        <p:nvPicPr>
          <p:cNvPr id="5125" name="Picture 4"/>
          <p:cNvPicPr>
            <a:picLocks noChangeAspect="1" noChangeArrowheads="1"/>
          </p:cNvPicPr>
          <p:nvPr/>
        </p:nvPicPr>
        <p:blipFill>
          <a:blip r:embed="rId13" cstate="print"/>
          <a:srcRect/>
          <a:stretch>
            <a:fillRect/>
          </a:stretch>
        </p:blipFill>
        <p:spPr bwMode="auto">
          <a:xfrm>
            <a:off x="0" y="0"/>
            <a:ext cx="9144000" cy="1001713"/>
          </a:xfrm>
          <a:prstGeom prst="rect">
            <a:avLst/>
          </a:prstGeom>
          <a:noFill/>
          <a:ln w="9360">
            <a:noFill/>
            <a:miter lim="800000"/>
            <a:headEnd/>
            <a:tailEnd/>
          </a:ln>
        </p:spPr>
      </p:pic>
      <p:pic>
        <p:nvPicPr>
          <p:cNvPr id="5126" name="Picture 5"/>
          <p:cNvPicPr>
            <a:picLocks noChangeAspect="1" noChangeArrowheads="1"/>
          </p:cNvPicPr>
          <p:nvPr/>
        </p:nvPicPr>
        <p:blipFill>
          <a:blip r:embed="rId14" cstate="print"/>
          <a:srcRect/>
          <a:stretch>
            <a:fillRect/>
          </a:stretch>
        </p:blipFill>
        <p:spPr bwMode="auto">
          <a:xfrm>
            <a:off x="152400" y="6096000"/>
            <a:ext cx="514350" cy="558800"/>
          </a:xfrm>
          <a:prstGeom prst="rect">
            <a:avLst/>
          </a:prstGeom>
          <a:noFill/>
          <a:ln w="9360">
            <a:noFill/>
            <a:miter lim="800000"/>
            <a:headEnd/>
            <a:tailEnd/>
          </a:ln>
        </p:spPr>
      </p:pic>
      <p:sp>
        <p:nvSpPr>
          <p:cNvPr id="5127" name="Rectangle 6"/>
          <p:cNvSpPr>
            <a:spLocks noGrp="1" noChangeArrowheads="1"/>
          </p:cNvSpPr>
          <p:nvPr>
            <p:ph type="title"/>
          </p:nvPr>
        </p:nvSpPr>
        <p:spPr bwMode="auto">
          <a:xfrm>
            <a:off x="762000" y="85725"/>
            <a:ext cx="7694613" cy="684213"/>
          </a:xfrm>
          <a:prstGeom prst="rect">
            <a:avLst/>
          </a:prstGeom>
          <a:noFill/>
          <a:ln w="9360">
            <a:noFill/>
            <a:miter lim="800000"/>
            <a:headEnd/>
            <a:tailEnd/>
          </a:ln>
        </p:spPr>
        <p:txBody>
          <a:bodyPr vert="horz" wrap="square" lIns="90000" tIns="45000" rIns="90000" bIns="45000" numCol="1" anchor="ctr" anchorCtr="0" compatLnSpc="1">
            <a:prstTxWarp prst="textNoShape">
              <a:avLst/>
            </a:prstTxWarp>
          </a:bodyPr>
          <a:lstStyle/>
          <a:p>
            <a:pPr lvl="0"/>
            <a:r>
              <a:rPr lang="en-GB" smtClean="0"/>
              <a:t>Click to edit the title text formatClick to edit Master title style</a:t>
            </a:r>
          </a:p>
        </p:txBody>
      </p:sp>
      <p:sp>
        <p:nvSpPr>
          <p:cNvPr id="5128" name="Rectangle 7"/>
          <p:cNvSpPr>
            <a:spLocks noGrp="1" noChangeArrowheads="1"/>
          </p:cNvSpPr>
          <p:nvPr>
            <p:ph type="body" idx="1"/>
          </p:nvPr>
        </p:nvSpPr>
        <p:spPr bwMode="auto">
          <a:xfrm>
            <a:off x="685800" y="77788"/>
            <a:ext cx="7770813" cy="4418012"/>
          </a:xfrm>
          <a:prstGeom prst="rect">
            <a:avLst/>
          </a:prstGeom>
          <a:noFill/>
          <a:ln w="9360">
            <a:noFill/>
            <a:miter lim="800000"/>
            <a:headEnd/>
            <a:tailEnd/>
          </a:ln>
        </p:spPr>
        <p:txBody>
          <a:bodyPr vert="horz" wrap="square" lIns="90000" tIns="73224" rIns="90000" bIns="45000" numCol="1" anchor="t" anchorCtr="0" compatLnSpc="1">
            <a:prstTxWarp prst="textNoShape">
              <a:avLst/>
            </a:prstTxWarp>
          </a:bodyPr>
          <a:lstStyle/>
          <a:p>
            <a:pPr lvl="0"/>
            <a:r>
              <a:rPr lang="en-GB" smtClean="0"/>
              <a:t>Click to edit the outline text format</a:t>
            </a:r>
          </a:p>
          <a:p>
            <a:pPr lvl="0"/>
            <a:r>
              <a:rPr lang="en-GB" smtClean="0"/>
              <a:t>Second Outline Level</a:t>
            </a:r>
          </a:p>
          <a:p>
            <a:pPr lvl="0"/>
            <a:r>
              <a:rPr lang="en-GB" smtClean="0"/>
              <a:t>Third Outline Level</a:t>
            </a:r>
          </a:p>
          <a:p>
            <a:pPr lvl="0"/>
            <a:r>
              <a:rPr lang="en-GB" smtClean="0"/>
              <a:t>Fourth Outline Level</a:t>
            </a:r>
          </a:p>
          <a:p>
            <a:pPr lvl="0"/>
            <a:r>
              <a:rPr lang="en-GB" smtClean="0"/>
              <a:t>Fifth Outline Level</a:t>
            </a:r>
          </a:p>
          <a:p>
            <a:pPr lvl="0"/>
            <a:r>
              <a:rPr lang="en-GB" smtClean="0"/>
              <a:t>Sixth Outline Level</a:t>
            </a:r>
          </a:p>
          <a:p>
            <a:pPr lvl="0"/>
            <a:r>
              <a:rPr lang="en-GB" smtClean="0"/>
              <a:t>Seventh Outline Level</a:t>
            </a:r>
          </a:p>
          <a:p>
            <a:pPr lvl="0"/>
            <a:r>
              <a:rPr lang="en-GB" smtClean="0"/>
              <a:t>Eighth Outline Level</a:t>
            </a:r>
          </a:p>
          <a:p>
            <a:pPr lvl="0"/>
            <a:r>
              <a:rPr lang="en-GB" smtClean="0"/>
              <a:t>Ninth Outline LevelClick to edit Master text styles</a:t>
            </a:r>
          </a:p>
          <a:p>
            <a:pPr lvl="0"/>
            <a:r>
              <a:rPr lang="en-GB" smtClean="0"/>
              <a:t>Second level</a:t>
            </a:r>
          </a:p>
          <a:p>
            <a:pPr lvl="0"/>
            <a:r>
              <a:rPr lang="en-GB" smtClean="0"/>
              <a:t>Third level</a:t>
            </a:r>
          </a:p>
          <a:p>
            <a:pPr lvl="0"/>
            <a:r>
              <a:rPr lang="en-GB" smtClean="0"/>
              <a:t>Fourth level</a:t>
            </a:r>
          </a:p>
          <a:p>
            <a:pPr lvl="0"/>
            <a:r>
              <a:rPr lang="en-GB" smtClean="0"/>
              <a:t>Fifth level</a:t>
            </a: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457200" rtl="0"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mj-lt"/>
          <a:ea typeface="+mj-ea"/>
          <a:cs typeface="+mj-cs"/>
        </a:defRPr>
      </a:lvl1pPr>
      <a:lvl2pPr algn="l" defTabSz="457200" rtl="0"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6" charset="0"/>
          <a:ea typeface="DejaVu LGC Sans" charset="0"/>
          <a:cs typeface="DejaVu LGC Sans" charset="0"/>
        </a:defRPr>
      </a:lvl2pPr>
      <a:lvl3pPr algn="l" defTabSz="457200" rtl="0"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6" charset="0"/>
          <a:ea typeface="DejaVu LGC Sans" charset="0"/>
          <a:cs typeface="DejaVu LGC Sans" charset="0"/>
        </a:defRPr>
      </a:lvl3pPr>
      <a:lvl4pPr algn="l" defTabSz="457200" rtl="0"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6" charset="0"/>
          <a:ea typeface="DejaVu LGC Sans" charset="0"/>
          <a:cs typeface="DejaVu LGC Sans" charset="0"/>
        </a:defRPr>
      </a:lvl4pPr>
      <a:lvl5pPr algn="l" defTabSz="457200" rtl="0"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6" charset="0"/>
          <a:ea typeface="DejaVu LGC Sans" charset="0"/>
          <a:cs typeface="DejaVu LGC Sans" charset="0"/>
        </a:defRPr>
      </a:lvl5pPr>
      <a:lvl6pPr marL="2514600" indent="-228600" algn="l" defTabSz="457200"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Times New Roman" pitchFamily="16" charset="0"/>
          <a:ea typeface="DejaVu LGC Sans" charset="0"/>
          <a:cs typeface="DejaVu LGC Sans" charset="0"/>
        </a:defRPr>
      </a:lvl6pPr>
      <a:lvl7pPr marL="2971800" indent="-228600" algn="l" defTabSz="457200"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Times New Roman" pitchFamily="16" charset="0"/>
          <a:ea typeface="DejaVu LGC Sans" charset="0"/>
          <a:cs typeface="DejaVu LGC Sans" charset="0"/>
        </a:defRPr>
      </a:lvl7pPr>
      <a:lvl8pPr marL="3429000" indent="-228600" algn="l" defTabSz="457200"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Times New Roman" pitchFamily="16" charset="0"/>
          <a:ea typeface="DejaVu LGC Sans" charset="0"/>
          <a:cs typeface="DejaVu LGC Sans" charset="0"/>
        </a:defRPr>
      </a:lvl8pPr>
      <a:lvl9pPr marL="3886200" indent="-228600" algn="l" defTabSz="457200"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Times New Roman" pitchFamily="16" charset="0"/>
          <a:ea typeface="DejaVu LGC Sans" charset="0"/>
          <a:cs typeface="DejaVu LGC Sans" charset="0"/>
        </a:defRPr>
      </a:lvl9pPr>
    </p:titleStyle>
    <p:bodyStyle>
      <a:lvl1pPr marL="342900" indent="-342900" algn="l" defTabSz="457200" rtl="0" eaLnBrk="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itchFamily="18" charset="0"/>
        <a:defRPr sz="24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itchFamily="18" charset="0"/>
        <a:defRPr sz="20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3.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gif"/><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emf"/><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5.xml"/><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tags" Target="../tags/tag3.xml"/><Relationship Id="rId2" Type="http://schemas.openxmlformats.org/officeDocument/2006/relationships/tags" Target="../tags/tag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emf"/><Relationship Id="rId7" Type="http://schemas.openxmlformats.org/officeDocument/2006/relationships/image" Target="../media/image40.emf"/><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41.emf"/><Relationship Id="rId6" Type="http://schemas.openxmlformats.org/officeDocument/2006/relationships/image" Target="../media/image42.emf"/><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1.xml"/><Relationship Id="rId5" Type="http://schemas.openxmlformats.org/officeDocument/2006/relationships/image" Target="../media/image36.jpeg"/><Relationship Id="rId6" Type="http://schemas.openxmlformats.org/officeDocument/2006/relationships/image" Target="../media/image37.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19.gif"/><Relationship Id="rId10" Type="http://schemas.openxmlformats.org/officeDocument/2006/relationships/image" Target="../media/image45.emf"/><Relationship Id="rId1" Type="http://schemas.openxmlformats.org/officeDocument/2006/relationships/tags" Target="../tags/tag5.xml"/><Relationship Id="rId2" Type="http://schemas.openxmlformats.org/officeDocument/2006/relationships/tags" Target="../tags/tag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23.png"/><Relationship Id="rId5" Type="http://schemas.openxmlformats.org/officeDocument/2006/relationships/image" Target="../media/image49.png"/><Relationship Id="rId6" Type="http://schemas.openxmlformats.org/officeDocument/2006/relationships/image" Target="../media/image24.png"/><Relationship Id="rId7" Type="http://schemas.openxmlformats.org/officeDocument/2006/relationships/image" Target="../media/image46.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 Id="rId11"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9" Type="http://schemas.openxmlformats.org/officeDocument/2006/relationships/image" Target="../media/image57.png"/><Relationship Id="rId20" Type="http://schemas.openxmlformats.org/officeDocument/2006/relationships/image" Target="../media/image68.png"/><Relationship Id="rId21" Type="http://schemas.openxmlformats.org/officeDocument/2006/relationships/image" Target="../media/image69.png"/><Relationship Id="rId22" Type="http://schemas.openxmlformats.org/officeDocument/2006/relationships/image" Target="../media/image70.png"/><Relationship Id="rId10" Type="http://schemas.openxmlformats.org/officeDocument/2006/relationships/image" Target="../media/image58.png"/><Relationship Id="rId11" Type="http://schemas.openxmlformats.org/officeDocument/2006/relationships/image" Target="../media/image59.png"/><Relationship Id="rId12" Type="http://schemas.openxmlformats.org/officeDocument/2006/relationships/image" Target="../media/image60.png"/><Relationship Id="rId13" Type="http://schemas.openxmlformats.org/officeDocument/2006/relationships/image" Target="../media/image61.png"/><Relationship Id="rId14" Type="http://schemas.openxmlformats.org/officeDocument/2006/relationships/image" Target="../media/image62.png"/><Relationship Id="rId15" Type="http://schemas.openxmlformats.org/officeDocument/2006/relationships/image" Target="../media/image63.png"/><Relationship Id="rId16" Type="http://schemas.openxmlformats.org/officeDocument/2006/relationships/image" Target="../media/image64.png"/><Relationship Id="rId17" Type="http://schemas.openxmlformats.org/officeDocument/2006/relationships/image" Target="../media/image65.png"/><Relationship Id="rId18" Type="http://schemas.openxmlformats.org/officeDocument/2006/relationships/image" Target="../media/image66.png"/><Relationship Id="rId19"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8.png"/><Relationship Id="rId4" Type="http://schemas.openxmlformats.org/officeDocument/2006/relationships/image" Target="../media/image24.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s>
</file>

<file path=ppt/slides/_rels/slide37.xml.rels><?xml version="1.0" encoding="UTF-8" standalone="yes"?>
<Relationships xmlns="http://schemas.openxmlformats.org/package/2006/relationships"><Relationship Id="rId9" Type="http://schemas.openxmlformats.org/officeDocument/2006/relationships/image" Target="../media/image76.png"/><Relationship Id="rId20" Type="http://schemas.openxmlformats.org/officeDocument/2006/relationships/image" Target="../media/image87.png"/><Relationship Id="rId21" Type="http://schemas.openxmlformats.org/officeDocument/2006/relationships/image" Target="../media/image88.png"/><Relationship Id="rId10" Type="http://schemas.openxmlformats.org/officeDocument/2006/relationships/image" Target="../media/image77.png"/><Relationship Id="rId11" Type="http://schemas.openxmlformats.org/officeDocument/2006/relationships/image" Target="../media/image78.png"/><Relationship Id="rId12" Type="http://schemas.openxmlformats.org/officeDocument/2006/relationships/image" Target="../media/image79.jpeg"/><Relationship Id="rId13" Type="http://schemas.openxmlformats.org/officeDocument/2006/relationships/image" Target="../media/image80.png"/><Relationship Id="rId14" Type="http://schemas.openxmlformats.org/officeDocument/2006/relationships/image" Target="../media/image81.png"/><Relationship Id="rId15" Type="http://schemas.openxmlformats.org/officeDocument/2006/relationships/image" Target="../media/image82.png"/><Relationship Id="rId16" Type="http://schemas.openxmlformats.org/officeDocument/2006/relationships/image" Target="../media/image83.png"/><Relationship Id="rId17" Type="http://schemas.openxmlformats.org/officeDocument/2006/relationships/image" Target="../media/image84.png"/><Relationship Id="rId18" Type="http://schemas.openxmlformats.org/officeDocument/2006/relationships/image" Target="../media/image85.png"/><Relationship Id="rId19" Type="http://schemas.openxmlformats.org/officeDocument/2006/relationships/image" Target="../media/image86.png"/><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23.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s>
</file>

<file path=ppt/slides/_rels/slide38.xml.rels><?xml version="1.0" encoding="UTF-8" standalone="yes"?>
<Relationships xmlns="http://schemas.openxmlformats.org/package/2006/relationships"><Relationship Id="rId9" Type="http://schemas.openxmlformats.org/officeDocument/2006/relationships/image" Target="../media/image76.png"/><Relationship Id="rId20" Type="http://schemas.openxmlformats.org/officeDocument/2006/relationships/image" Target="../media/image86.png"/><Relationship Id="rId21" Type="http://schemas.openxmlformats.org/officeDocument/2006/relationships/image" Target="../media/image87.png"/><Relationship Id="rId10" Type="http://schemas.openxmlformats.org/officeDocument/2006/relationships/image" Target="../media/image77.png"/><Relationship Id="rId11" Type="http://schemas.openxmlformats.org/officeDocument/2006/relationships/image" Target="../media/image78.png"/><Relationship Id="rId12" Type="http://schemas.openxmlformats.org/officeDocument/2006/relationships/image" Target="../media/image79.jpeg"/><Relationship Id="rId13" Type="http://schemas.openxmlformats.org/officeDocument/2006/relationships/image" Target="../media/image88.png"/><Relationship Id="rId14" Type="http://schemas.openxmlformats.org/officeDocument/2006/relationships/image" Target="../media/image80.png"/><Relationship Id="rId15" Type="http://schemas.openxmlformats.org/officeDocument/2006/relationships/image" Target="../media/image81.png"/><Relationship Id="rId16" Type="http://schemas.openxmlformats.org/officeDocument/2006/relationships/image" Target="../media/image82.png"/><Relationship Id="rId17" Type="http://schemas.openxmlformats.org/officeDocument/2006/relationships/image" Target="../media/image83.png"/><Relationship Id="rId18" Type="http://schemas.openxmlformats.org/officeDocument/2006/relationships/image" Target="../media/image84.png"/><Relationship Id="rId19" Type="http://schemas.openxmlformats.org/officeDocument/2006/relationships/image" Target="../media/image85.png"/><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89.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s>
</file>

<file path=ppt/slides/_rels/slide39.xml.rels><?xml version="1.0" encoding="UTF-8" standalone="yes"?>
<Relationships xmlns="http://schemas.openxmlformats.org/package/2006/relationships"><Relationship Id="rId9" Type="http://schemas.openxmlformats.org/officeDocument/2006/relationships/image" Target="../media/image74.png"/><Relationship Id="rId20" Type="http://schemas.openxmlformats.org/officeDocument/2006/relationships/image" Target="../media/image86.png"/><Relationship Id="rId21" Type="http://schemas.openxmlformats.org/officeDocument/2006/relationships/image" Target="../media/image87.png"/><Relationship Id="rId10" Type="http://schemas.openxmlformats.org/officeDocument/2006/relationships/image" Target="../media/image75.png"/><Relationship Id="rId11" Type="http://schemas.openxmlformats.org/officeDocument/2006/relationships/image" Target="../media/image76.png"/><Relationship Id="rId12" Type="http://schemas.openxmlformats.org/officeDocument/2006/relationships/image" Target="../media/image77.png"/><Relationship Id="rId13" Type="http://schemas.openxmlformats.org/officeDocument/2006/relationships/image" Target="../media/image78.png"/><Relationship Id="rId14" Type="http://schemas.openxmlformats.org/officeDocument/2006/relationships/image" Target="../media/image79.jpeg"/><Relationship Id="rId15" Type="http://schemas.openxmlformats.org/officeDocument/2006/relationships/image" Target="../media/image81.png"/><Relationship Id="rId16" Type="http://schemas.openxmlformats.org/officeDocument/2006/relationships/image" Target="../media/image82.png"/><Relationship Id="rId17" Type="http://schemas.openxmlformats.org/officeDocument/2006/relationships/image" Target="../media/image83.png"/><Relationship Id="rId18" Type="http://schemas.openxmlformats.org/officeDocument/2006/relationships/image" Target="../media/image84.png"/><Relationship Id="rId19" Type="http://schemas.openxmlformats.org/officeDocument/2006/relationships/image" Target="../media/image85.png"/><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89.png"/><Relationship Id="rId4" Type="http://schemas.openxmlformats.org/officeDocument/2006/relationships/image" Target="../media/image88.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80.png"/><Relationship Id="rId8"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9" Type="http://schemas.openxmlformats.org/officeDocument/2006/relationships/image" Target="../media/image81.png"/><Relationship Id="rId20" Type="http://schemas.openxmlformats.org/officeDocument/2006/relationships/image" Target="../media/image86.png"/><Relationship Id="rId21" Type="http://schemas.openxmlformats.org/officeDocument/2006/relationships/image" Target="../media/image87.png"/><Relationship Id="rId10" Type="http://schemas.openxmlformats.org/officeDocument/2006/relationships/image" Target="../media/image74.png"/><Relationship Id="rId11" Type="http://schemas.openxmlformats.org/officeDocument/2006/relationships/image" Target="../media/image75.png"/><Relationship Id="rId12" Type="http://schemas.openxmlformats.org/officeDocument/2006/relationships/image" Target="../media/image76.png"/><Relationship Id="rId13" Type="http://schemas.openxmlformats.org/officeDocument/2006/relationships/image" Target="../media/image77.png"/><Relationship Id="rId14" Type="http://schemas.openxmlformats.org/officeDocument/2006/relationships/image" Target="../media/image78.png"/><Relationship Id="rId15" Type="http://schemas.openxmlformats.org/officeDocument/2006/relationships/image" Target="../media/image79.jpeg"/><Relationship Id="rId16" Type="http://schemas.openxmlformats.org/officeDocument/2006/relationships/image" Target="../media/image82.png"/><Relationship Id="rId17" Type="http://schemas.openxmlformats.org/officeDocument/2006/relationships/image" Target="../media/image83.png"/><Relationship Id="rId18" Type="http://schemas.openxmlformats.org/officeDocument/2006/relationships/image" Target="../media/image84.png"/><Relationship Id="rId19" Type="http://schemas.openxmlformats.org/officeDocument/2006/relationships/image" Target="../media/image85.png"/><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89.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88.png"/><Relationship Id="rId8" Type="http://schemas.openxmlformats.org/officeDocument/2006/relationships/image" Target="../media/image80.png"/></Relationships>
</file>

<file path=ppt/slides/_rels/slide41.xml.rels><?xml version="1.0" encoding="UTF-8" standalone="yes"?>
<Relationships xmlns="http://schemas.openxmlformats.org/package/2006/relationships"><Relationship Id="rId9" Type="http://schemas.openxmlformats.org/officeDocument/2006/relationships/image" Target="../media/image81.png"/><Relationship Id="rId20" Type="http://schemas.openxmlformats.org/officeDocument/2006/relationships/image" Target="../media/image87.png"/><Relationship Id="rId21" Type="http://schemas.openxmlformats.org/officeDocument/2006/relationships/image" Target="../media/image84.png"/><Relationship Id="rId10" Type="http://schemas.openxmlformats.org/officeDocument/2006/relationships/image" Target="../media/image82.png"/><Relationship Id="rId11" Type="http://schemas.openxmlformats.org/officeDocument/2006/relationships/image" Target="../media/image71.png"/><Relationship Id="rId12" Type="http://schemas.openxmlformats.org/officeDocument/2006/relationships/image" Target="../media/image72.png"/><Relationship Id="rId13" Type="http://schemas.openxmlformats.org/officeDocument/2006/relationships/image" Target="../media/image73.png"/><Relationship Id="rId14" Type="http://schemas.openxmlformats.org/officeDocument/2006/relationships/image" Target="../media/image74.png"/><Relationship Id="rId15" Type="http://schemas.openxmlformats.org/officeDocument/2006/relationships/image" Target="../media/image75.png"/><Relationship Id="rId16" Type="http://schemas.openxmlformats.org/officeDocument/2006/relationships/image" Target="../media/image76.png"/><Relationship Id="rId17" Type="http://schemas.openxmlformats.org/officeDocument/2006/relationships/image" Target="../media/image77.png"/><Relationship Id="rId18" Type="http://schemas.openxmlformats.org/officeDocument/2006/relationships/image" Target="../media/image78.png"/><Relationship Id="rId19" Type="http://schemas.openxmlformats.org/officeDocument/2006/relationships/image" Target="../media/image79.jpeg"/><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89.png"/><Relationship Id="rId4" Type="http://schemas.openxmlformats.org/officeDocument/2006/relationships/image" Target="../media/image83.png"/><Relationship Id="rId5" Type="http://schemas.openxmlformats.org/officeDocument/2006/relationships/image" Target="../media/image86.png"/><Relationship Id="rId6" Type="http://schemas.openxmlformats.org/officeDocument/2006/relationships/image" Target="../media/image88.png"/><Relationship Id="rId7" Type="http://schemas.openxmlformats.org/officeDocument/2006/relationships/image" Target="../media/image80.png"/><Relationship Id="rId8" Type="http://schemas.openxmlformats.org/officeDocument/2006/relationships/image" Target="../media/image85.png"/></Relationships>
</file>

<file path=ppt/slides/_rels/slide42.xml.rels><?xml version="1.0" encoding="UTF-8" standalone="yes"?>
<Relationships xmlns="http://schemas.openxmlformats.org/package/2006/relationships"><Relationship Id="rId9" Type="http://schemas.openxmlformats.org/officeDocument/2006/relationships/image" Target="../media/image76.png"/><Relationship Id="rId20" Type="http://schemas.openxmlformats.org/officeDocument/2006/relationships/image" Target="../media/image87.png"/><Relationship Id="rId21" Type="http://schemas.openxmlformats.org/officeDocument/2006/relationships/image" Target="../media/image88.png"/><Relationship Id="rId10" Type="http://schemas.openxmlformats.org/officeDocument/2006/relationships/image" Target="../media/image77.png"/><Relationship Id="rId11" Type="http://schemas.openxmlformats.org/officeDocument/2006/relationships/image" Target="../media/image78.png"/><Relationship Id="rId12" Type="http://schemas.openxmlformats.org/officeDocument/2006/relationships/image" Target="../media/image79.jpeg"/><Relationship Id="rId13" Type="http://schemas.openxmlformats.org/officeDocument/2006/relationships/image" Target="../media/image80.png"/><Relationship Id="rId14" Type="http://schemas.openxmlformats.org/officeDocument/2006/relationships/image" Target="../media/image81.png"/><Relationship Id="rId15" Type="http://schemas.openxmlformats.org/officeDocument/2006/relationships/image" Target="../media/image82.png"/><Relationship Id="rId16" Type="http://schemas.openxmlformats.org/officeDocument/2006/relationships/image" Target="../media/image83.png"/><Relationship Id="rId17" Type="http://schemas.openxmlformats.org/officeDocument/2006/relationships/image" Target="../media/image84.png"/><Relationship Id="rId18" Type="http://schemas.openxmlformats.org/officeDocument/2006/relationships/image" Target="../media/image85.png"/><Relationship Id="rId19" Type="http://schemas.openxmlformats.org/officeDocument/2006/relationships/image" Target="../media/image86.png"/><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9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91.emf"/></Relationships>
</file>

<file path=ppt/slides/_rels/slide45.xml.rels><?xml version="1.0" encoding="UTF-8" standalone="yes"?>
<Relationships xmlns="http://schemas.openxmlformats.org/package/2006/relationships"><Relationship Id="rId3" Type="http://schemas.openxmlformats.org/officeDocument/2006/relationships/image" Target="../media/image92.emf"/><Relationship Id="rId4" Type="http://schemas.openxmlformats.org/officeDocument/2006/relationships/image" Target="../media/image93.emf"/><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95.emf"/><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96.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9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idx="4294967295"/>
          </p:nvPr>
        </p:nvSpPr>
        <p:spPr>
          <a:xfrm>
            <a:off x="762000" y="1219200"/>
            <a:ext cx="7772400" cy="1371600"/>
          </a:xfrm>
          <a:solidFill>
            <a:srgbClr val="3333CC"/>
          </a:solidFill>
        </p:spPr>
        <p:txBody>
          <a:bodyPr tIns="75024"/>
          <a:lstStyle/>
          <a:p>
            <a:pPr algn="ct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Appearance Changes in</a:t>
            </a:r>
            <a:br>
              <a:rPr lang="en-GB" dirty="0" smtClean="0"/>
            </a:br>
            <a:r>
              <a:rPr lang="en-GB" dirty="0" smtClean="0"/>
              <a:t>Image Registration</a:t>
            </a:r>
            <a:endParaRPr lang="en-GB" sz="2000" dirty="0" smtClean="0">
              <a:solidFill>
                <a:srgbClr val="FFFF00"/>
              </a:solidFill>
            </a:endParaRPr>
          </a:p>
        </p:txBody>
      </p:sp>
      <p:sp>
        <p:nvSpPr>
          <p:cNvPr id="6147" name="Text Box 2"/>
          <p:cNvSpPr txBox="1">
            <a:spLocks noChangeArrowheads="1"/>
          </p:cNvSpPr>
          <p:nvPr/>
        </p:nvSpPr>
        <p:spPr bwMode="auto">
          <a:xfrm>
            <a:off x="685800" y="4335462"/>
            <a:ext cx="6629400" cy="769938"/>
          </a:xfrm>
          <a:prstGeom prst="rect">
            <a:avLst/>
          </a:prstGeom>
          <a:noFill/>
          <a:ln w="9525">
            <a:noFill/>
            <a:round/>
            <a:headEnd/>
            <a:tailEnd/>
          </a:ln>
        </p:spPr>
        <p:txBody>
          <a:bodyPr lIns="90000" tIns="84312" rIns="90000" bIns="45000"/>
          <a:lstStyle/>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solidFill>
                  <a:srgbClr val="000000"/>
                </a:solidFill>
              </a:rPr>
              <a:t>Marc </a:t>
            </a:r>
            <a:r>
              <a:rPr lang="en-GB" dirty="0" err="1" smtClean="0">
                <a:solidFill>
                  <a:srgbClr val="000000"/>
                </a:solidFill>
              </a:rPr>
              <a:t>Niethammer</a:t>
            </a:r>
            <a:endParaRPr lang="en-GB" dirty="0" smtClean="0">
              <a:solidFill>
                <a:srgbClr val="000000"/>
              </a:solidFill>
            </a:endParaRPr>
          </a:p>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solidFill>
                <a:srgbClr val="000000"/>
              </a:solidFill>
            </a:endParaRPr>
          </a:p>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solidFill>
                  <a:srgbClr val="000000"/>
                </a:solidFill>
              </a:rPr>
              <a:t>Department of Computer Science </a:t>
            </a:r>
          </a:p>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solidFill>
                  <a:srgbClr val="000000"/>
                </a:solidFill>
              </a:rPr>
              <a:t>Biomedical Research Imaging </a:t>
            </a:r>
            <a:r>
              <a:rPr lang="en-GB" dirty="0" err="1" smtClean="0">
                <a:solidFill>
                  <a:srgbClr val="000000"/>
                </a:solidFill>
              </a:rPr>
              <a:t>Center</a:t>
            </a:r>
            <a:r>
              <a:rPr lang="en-GB" dirty="0" smtClean="0">
                <a:solidFill>
                  <a:srgbClr val="000000"/>
                </a:solidFill>
              </a:rPr>
              <a:t> (BRIC)</a:t>
            </a:r>
          </a:p>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solidFill>
                  <a:srgbClr val="000000"/>
                </a:solidFill>
              </a:rPr>
              <a:t>UNC Chapel Hill</a:t>
            </a:r>
          </a:p>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smtClean="0">
              <a:solidFill>
                <a:srgbClr val="000000"/>
              </a:solidFill>
            </a:endParaRPr>
          </a:p>
        </p:txBody>
      </p:sp>
      <p:sp>
        <p:nvSpPr>
          <p:cNvPr id="4" name="TextBox 3"/>
          <p:cNvSpPr txBox="1"/>
          <p:nvPr>
            <p:custDataLst>
              <p:tags r:id="rId1"/>
            </p:custDataLst>
          </p:nvPr>
        </p:nvSpPr>
        <p:spPr>
          <a:xfrm>
            <a:off x="0" y="7112000"/>
            <a:ext cx="9144000" cy="830997"/>
          </a:xfrm>
          <a:prstGeom prst="rect">
            <a:avLst/>
          </a:prstGeom>
          <a:noFill/>
        </p:spPr>
        <p:txBody>
          <a:bodyPr vert="horz" rtlCol="0">
            <a:spAutoFit/>
          </a:bodyPr>
          <a:lstStyle/>
          <a:p>
            <a:r>
              <a:rPr lang="en-US" smtClean="0"/>
              <a:t>TexPoint fonts used in EMF. </a:t>
            </a:r>
          </a:p>
          <a:p>
            <a:r>
              <a:rPr lang="en-US" smtClean="0"/>
              <a:t>Read the TexPoint manual before you delete this box.: </a:t>
            </a:r>
            <a:r>
              <a:rPr lang="en-US" smtClean="0">
                <a:latin typeface="CMMI10"/>
              </a:rPr>
              <a:t>A</a:t>
            </a:r>
            <a:r>
              <a:rPr lang="en-US" smtClean="0">
                <a:latin typeface="CMR7"/>
              </a:rPr>
              <a:t>A</a:t>
            </a:r>
            <a:r>
              <a:rPr lang="en-US" smtClean="0">
                <a:latin typeface="CMMI7"/>
              </a:rPr>
              <a:t>A</a:t>
            </a:r>
            <a:r>
              <a:rPr lang="en-US" smtClean="0">
                <a:latin typeface="CMR10"/>
              </a:rPr>
              <a:t>A</a:t>
            </a:r>
            <a:r>
              <a:rPr lang="en-US" smtClean="0">
                <a:latin typeface="CMSY10ORIG"/>
              </a:rPr>
              <a:t>A</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Why is Deformable Image Registration Hard?</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Motivation</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grpSp>
        <p:nvGrpSpPr>
          <p:cNvPr id="16" name="Group 15"/>
          <p:cNvGrpSpPr/>
          <p:nvPr/>
        </p:nvGrpSpPr>
        <p:grpSpPr>
          <a:xfrm>
            <a:off x="4572000" y="2038290"/>
            <a:ext cx="4038600" cy="3886200"/>
            <a:chOff x="4572000" y="1447800"/>
            <a:chExt cx="4038600" cy="3886200"/>
          </a:xfrm>
        </p:grpSpPr>
        <p:cxnSp>
          <p:nvCxnSpPr>
            <p:cNvPr id="22" name="Straight Arrow Connector 21"/>
            <p:cNvCxnSpPr/>
            <p:nvPr/>
          </p:nvCxnSpPr>
          <p:spPr bwMode="auto">
            <a:xfrm flipV="1">
              <a:off x="5029200" y="1752600"/>
              <a:ext cx="0" cy="3581400"/>
            </a:xfrm>
            <a:prstGeom prst="straightConnector1">
              <a:avLst/>
            </a:prstGeom>
            <a:solidFill>
              <a:srgbClr val="00B8FF"/>
            </a:solidFill>
            <a:ln w="25400" cap="flat" cmpd="sng" algn="ctr">
              <a:solidFill>
                <a:schemeClr val="tx1"/>
              </a:solidFill>
              <a:prstDash val="solid"/>
              <a:round/>
              <a:headEnd type="triangle" w="lg" len="lg"/>
              <a:tailEnd type="none" w="lg" len="lg"/>
            </a:ln>
            <a:effectLst/>
          </p:spPr>
        </p:cxnSp>
        <p:cxnSp>
          <p:nvCxnSpPr>
            <p:cNvPr id="23" name="Straight Arrow Connector 22"/>
            <p:cNvCxnSpPr/>
            <p:nvPr/>
          </p:nvCxnSpPr>
          <p:spPr bwMode="auto">
            <a:xfrm>
              <a:off x="4876800" y="1905000"/>
              <a:ext cx="3733800" cy="0"/>
            </a:xfrm>
            <a:prstGeom prst="straightConnector1">
              <a:avLst/>
            </a:prstGeom>
            <a:solidFill>
              <a:srgbClr val="00B8FF"/>
            </a:solidFill>
            <a:ln w="25400" cap="flat" cmpd="sng" algn="ctr">
              <a:solidFill>
                <a:schemeClr val="tx1"/>
              </a:solidFill>
              <a:prstDash val="solid"/>
              <a:round/>
              <a:headEnd type="none" w="med" len="med"/>
              <a:tailEnd type="triangle" w="lg" len="lg"/>
            </a:ln>
            <a:effectLst/>
          </p:spPr>
        </p:cxnSp>
        <p:sp>
          <p:nvSpPr>
            <p:cNvPr id="28" name="TextBox 27"/>
            <p:cNvSpPr txBox="1"/>
            <p:nvPr/>
          </p:nvSpPr>
          <p:spPr>
            <a:xfrm rot="16200000">
              <a:off x="3685860" y="3400740"/>
              <a:ext cx="2172390" cy="400110"/>
            </a:xfrm>
            <a:prstGeom prst="rect">
              <a:avLst/>
            </a:prstGeom>
            <a:noFill/>
          </p:spPr>
          <p:txBody>
            <a:bodyPr wrap="none" rtlCol="0">
              <a:spAutoFit/>
            </a:bodyPr>
            <a:lstStyle/>
            <a:p>
              <a:r>
                <a:rPr lang="en-US" sz="2000" dirty="0">
                  <a:solidFill>
                    <a:srgbClr val="000000"/>
                  </a:solidFill>
                </a:rPr>
                <a:t>m</a:t>
              </a:r>
              <a:r>
                <a:rPr lang="en-US" sz="2000" dirty="0" smtClean="0">
                  <a:solidFill>
                    <a:srgbClr val="000000"/>
                  </a:solidFill>
                </a:rPr>
                <a:t>odel complexity</a:t>
              </a:r>
              <a:endParaRPr lang="en-US" sz="2000" dirty="0">
                <a:solidFill>
                  <a:srgbClr val="000000"/>
                </a:solidFill>
              </a:endParaRPr>
            </a:p>
          </p:txBody>
        </p:sp>
        <p:sp>
          <p:nvSpPr>
            <p:cNvPr id="29" name="TextBox 28"/>
            <p:cNvSpPr txBox="1"/>
            <p:nvPr/>
          </p:nvSpPr>
          <p:spPr>
            <a:xfrm>
              <a:off x="5867400" y="1447800"/>
              <a:ext cx="1781031" cy="400110"/>
            </a:xfrm>
            <a:prstGeom prst="rect">
              <a:avLst/>
            </a:prstGeom>
            <a:noFill/>
          </p:spPr>
          <p:txBody>
            <a:bodyPr wrap="none" rtlCol="0">
              <a:spAutoFit/>
            </a:bodyPr>
            <a:lstStyle/>
            <a:p>
              <a:r>
                <a:rPr lang="en-US" sz="2000" dirty="0">
                  <a:solidFill>
                    <a:srgbClr val="000000"/>
                  </a:solidFill>
                </a:rPr>
                <a:t>m</a:t>
              </a:r>
              <a:r>
                <a:rPr lang="en-US" sz="2000" dirty="0" smtClean="0">
                  <a:solidFill>
                    <a:srgbClr val="000000"/>
                  </a:solidFill>
                </a:rPr>
                <a:t>odel realism</a:t>
              </a:r>
              <a:endParaRPr lang="en-US" sz="2000" dirty="0">
                <a:solidFill>
                  <a:srgbClr val="000000"/>
                </a:solidFill>
              </a:endParaRPr>
            </a:p>
          </p:txBody>
        </p:sp>
      </p:grpSp>
      <p:grpSp>
        <p:nvGrpSpPr>
          <p:cNvPr id="15" name="Group 14"/>
          <p:cNvGrpSpPr/>
          <p:nvPr/>
        </p:nvGrpSpPr>
        <p:grpSpPr>
          <a:xfrm>
            <a:off x="381001" y="2343090"/>
            <a:ext cx="4038599" cy="3829110"/>
            <a:chOff x="381001" y="1752600"/>
            <a:chExt cx="4038599" cy="3829110"/>
          </a:xfrm>
        </p:grpSpPr>
        <p:cxnSp>
          <p:nvCxnSpPr>
            <p:cNvPr id="4" name="Straight Arrow Connector 3"/>
            <p:cNvCxnSpPr/>
            <p:nvPr/>
          </p:nvCxnSpPr>
          <p:spPr bwMode="auto">
            <a:xfrm>
              <a:off x="685800" y="5105400"/>
              <a:ext cx="0" cy="0"/>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flipV="1">
              <a:off x="838200" y="1752600"/>
              <a:ext cx="0" cy="3581400"/>
            </a:xfrm>
            <a:prstGeom prst="straightConnector1">
              <a:avLst/>
            </a:prstGeom>
            <a:solidFill>
              <a:srgbClr val="00B8FF"/>
            </a:solidFill>
            <a:ln w="25400" cap="flat" cmpd="sng" algn="ctr">
              <a:solidFill>
                <a:schemeClr val="tx1"/>
              </a:solidFill>
              <a:prstDash val="solid"/>
              <a:round/>
              <a:headEnd type="none" w="med" len="med"/>
              <a:tailEnd type="triangle" w="lg" len="lg"/>
            </a:ln>
            <a:effectLst/>
          </p:spPr>
        </p:cxnSp>
        <p:cxnSp>
          <p:nvCxnSpPr>
            <p:cNvPr id="20" name="Straight Arrow Connector 19"/>
            <p:cNvCxnSpPr/>
            <p:nvPr/>
          </p:nvCxnSpPr>
          <p:spPr bwMode="auto">
            <a:xfrm>
              <a:off x="685800" y="5181600"/>
              <a:ext cx="3733800" cy="0"/>
            </a:xfrm>
            <a:prstGeom prst="straightConnector1">
              <a:avLst/>
            </a:prstGeom>
            <a:solidFill>
              <a:srgbClr val="00B8FF"/>
            </a:solidFill>
            <a:ln w="25400" cap="flat" cmpd="sng" algn="ctr">
              <a:solidFill>
                <a:schemeClr val="tx1"/>
              </a:solidFill>
              <a:prstDash val="solid"/>
              <a:round/>
              <a:headEnd type="none" w="med" len="med"/>
              <a:tailEnd type="triangle" w="lg" len="lg"/>
            </a:ln>
            <a:effectLst/>
          </p:spPr>
        </p:cxnSp>
        <p:sp>
          <p:nvSpPr>
            <p:cNvPr id="13" name="TextBox 12"/>
            <p:cNvSpPr txBox="1"/>
            <p:nvPr/>
          </p:nvSpPr>
          <p:spPr>
            <a:xfrm rot="16200000">
              <a:off x="-523486" y="3419087"/>
              <a:ext cx="2209083" cy="400110"/>
            </a:xfrm>
            <a:prstGeom prst="rect">
              <a:avLst/>
            </a:prstGeom>
            <a:noFill/>
          </p:spPr>
          <p:txBody>
            <a:bodyPr wrap="none" rtlCol="0">
              <a:spAutoFit/>
            </a:bodyPr>
            <a:lstStyle/>
            <a:p>
              <a:r>
                <a:rPr lang="en-US" sz="2000" dirty="0">
                  <a:solidFill>
                    <a:srgbClr val="000000"/>
                  </a:solidFill>
                </a:rPr>
                <a:t>m</a:t>
              </a:r>
              <a:r>
                <a:rPr lang="en-US" sz="2000" dirty="0" smtClean="0">
                  <a:solidFill>
                    <a:srgbClr val="000000"/>
                  </a:solidFill>
                </a:rPr>
                <a:t>odel robustness</a:t>
              </a:r>
              <a:endParaRPr lang="en-US" sz="2000" dirty="0">
                <a:solidFill>
                  <a:srgbClr val="000000"/>
                </a:solidFill>
              </a:endParaRPr>
            </a:p>
          </p:txBody>
        </p:sp>
        <p:sp>
          <p:nvSpPr>
            <p:cNvPr id="30" name="TextBox 29"/>
            <p:cNvSpPr txBox="1"/>
            <p:nvPr/>
          </p:nvSpPr>
          <p:spPr>
            <a:xfrm>
              <a:off x="1600200" y="5181600"/>
              <a:ext cx="1781031" cy="400110"/>
            </a:xfrm>
            <a:prstGeom prst="rect">
              <a:avLst/>
            </a:prstGeom>
            <a:noFill/>
          </p:spPr>
          <p:txBody>
            <a:bodyPr wrap="none" rtlCol="0">
              <a:spAutoFit/>
            </a:bodyPr>
            <a:lstStyle/>
            <a:p>
              <a:r>
                <a:rPr lang="en-US" sz="2000" dirty="0">
                  <a:solidFill>
                    <a:srgbClr val="000000"/>
                  </a:solidFill>
                </a:rPr>
                <a:t>m</a:t>
              </a:r>
              <a:r>
                <a:rPr lang="en-US" sz="2000" dirty="0" smtClean="0">
                  <a:solidFill>
                    <a:srgbClr val="000000"/>
                  </a:solidFill>
                </a:rPr>
                <a:t>odel realism</a:t>
              </a:r>
              <a:endParaRPr lang="en-US" sz="2000" dirty="0">
                <a:solidFill>
                  <a:srgbClr val="000000"/>
                </a:solidFill>
              </a:endParaRPr>
            </a:p>
          </p:txBody>
        </p:sp>
      </p:grpSp>
      <p:grpSp>
        <p:nvGrpSpPr>
          <p:cNvPr id="6" name="Group 5"/>
          <p:cNvGrpSpPr/>
          <p:nvPr/>
        </p:nvGrpSpPr>
        <p:grpSpPr>
          <a:xfrm>
            <a:off x="457200" y="1123890"/>
            <a:ext cx="7212080" cy="781110"/>
            <a:chOff x="304800" y="5638800"/>
            <a:chExt cx="7212080" cy="781110"/>
          </a:xfrm>
        </p:grpSpPr>
        <p:sp>
          <p:nvSpPr>
            <p:cNvPr id="14" name="TextBox 13"/>
            <p:cNvSpPr txBox="1"/>
            <p:nvPr/>
          </p:nvSpPr>
          <p:spPr>
            <a:xfrm>
              <a:off x="304800" y="5638800"/>
              <a:ext cx="5482465" cy="400110"/>
            </a:xfrm>
            <a:prstGeom prst="rect">
              <a:avLst/>
            </a:prstGeom>
            <a:noFill/>
          </p:spPr>
          <p:txBody>
            <a:bodyPr wrap="none" rtlCol="0">
              <a:spAutoFit/>
            </a:bodyPr>
            <a:lstStyle/>
            <a:p>
              <a:r>
                <a:rPr lang="en-US" sz="2000" b="1" dirty="0" smtClean="0">
                  <a:solidFill>
                    <a:srgbClr val="000000"/>
                  </a:solidFill>
                </a:rPr>
                <a:t>A</a:t>
              </a:r>
              <a:r>
                <a:rPr lang="en-US" sz="2000" dirty="0" smtClean="0">
                  <a:solidFill>
                    <a:srgbClr val="000000"/>
                  </a:solidFill>
                </a:rPr>
                <a:t>: affine, </a:t>
              </a:r>
              <a:r>
                <a:rPr lang="en-US" sz="2000" b="1" dirty="0" smtClean="0">
                  <a:solidFill>
                    <a:srgbClr val="000000"/>
                  </a:solidFill>
                </a:rPr>
                <a:t>NP</a:t>
              </a:r>
              <a:r>
                <a:rPr lang="en-US" sz="2000" dirty="0" smtClean="0">
                  <a:solidFill>
                    <a:srgbClr val="000000"/>
                  </a:solidFill>
                </a:rPr>
                <a:t>: non-parametric (elastic, fluid, …)</a:t>
              </a:r>
              <a:endParaRPr lang="en-US" sz="2000" dirty="0">
                <a:solidFill>
                  <a:srgbClr val="000000"/>
                </a:solidFill>
              </a:endParaRPr>
            </a:p>
          </p:txBody>
        </p:sp>
        <p:sp>
          <p:nvSpPr>
            <p:cNvPr id="41" name="TextBox 40"/>
            <p:cNvSpPr txBox="1"/>
            <p:nvPr/>
          </p:nvSpPr>
          <p:spPr>
            <a:xfrm>
              <a:off x="304800" y="6019800"/>
              <a:ext cx="7212080" cy="400110"/>
            </a:xfrm>
            <a:prstGeom prst="rect">
              <a:avLst/>
            </a:prstGeom>
            <a:noFill/>
          </p:spPr>
          <p:txBody>
            <a:bodyPr wrap="none" rtlCol="0">
              <a:spAutoFit/>
            </a:bodyPr>
            <a:lstStyle/>
            <a:p>
              <a:r>
                <a:rPr lang="en-US" sz="2000" dirty="0" smtClean="0">
                  <a:solidFill>
                    <a:srgbClr val="000000"/>
                  </a:solidFill>
                </a:rPr>
                <a:t>Within subject </a:t>
              </a:r>
              <a:r>
                <a:rPr lang="en-US" sz="2000" b="1" dirty="0" smtClean="0">
                  <a:solidFill>
                    <a:schemeClr val="tx1"/>
                  </a:solidFill>
                </a:rPr>
                <a:t>(WS)</a:t>
              </a:r>
              <a:r>
                <a:rPr lang="en-US" sz="2000" dirty="0" smtClean="0">
                  <a:solidFill>
                    <a:srgbClr val="000000"/>
                  </a:solidFill>
                </a:rPr>
                <a:t>; </a:t>
              </a:r>
              <a:r>
                <a:rPr lang="en-US" sz="2000" dirty="0" smtClean="0">
                  <a:solidFill>
                    <a:srgbClr val="3333CC"/>
                  </a:solidFill>
                </a:rPr>
                <a:t>between subject </a:t>
              </a:r>
              <a:r>
                <a:rPr lang="en-US" sz="2000" b="1" dirty="0" smtClean="0">
                  <a:solidFill>
                    <a:schemeClr val="accent2"/>
                  </a:solidFill>
                </a:rPr>
                <a:t>(BS)</a:t>
              </a:r>
              <a:r>
                <a:rPr lang="en-US" sz="2000" dirty="0" smtClean="0">
                  <a:solidFill>
                    <a:srgbClr val="000000"/>
                  </a:solidFill>
                </a:rPr>
                <a:t>; </a:t>
              </a:r>
              <a:r>
                <a:rPr lang="en-US" sz="2000" dirty="0" smtClean="0">
                  <a:solidFill>
                    <a:srgbClr val="FF0000"/>
                  </a:solidFill>
                </a:rPr>
                <a:t>with pathology </a:t>
              </a:r>
              <a:r>
                <a:rPr lang="en-US" sz="2000" b="1" dirty="0" smtClean="0">
                  <a:solidFill>
                    <a:srgbClr val="FF0000"/>
                  </a:solidFill>
                </a:rPr>
                <a:t>(P)</a:t>
              </a:r>
              <a:endParaRPr lang="en-US" sz="2000" b="1" dirty="0">
                <a:solidFill>
                  <a:srgbClr val="FF0000"/>
                </a:solidFill>
              </a:endParaRPr>
            </a:p>
          </p:txBody>
        </p:sp>
      </p:grpSp>
      <p:grpSp>
        <p:nvGrpSpPr>
          <p:cNvPr id="3" name="Group 2"/>
          <p:cNvGrpSpPr/>
          <p:nvPr/>
        </p:nvGrpSpPr>
        <p:grpSpPr>
          <a:xfrm>
            <a:off x="1295400" y="2495490"/>
            <a:ext cx="6934200" cy="933510"/>
            <a:chOff x="1295400" y="1905000"/>
            <a:chExt cx="6934200" cy="933510"/>
          </a:xfrm>
        </p:grpSpPr>
        <p:grpSp>
          <p:nvGrpSpPr>
            <p:cNvPr id="26" name="Group 25"/>
            <p:cNvGrpSpPr/>
            <p:nvPr/>
          </p:nvGrpSpPr>
          <p:grpSpPr>
            <a:xfrm>
              <a:off x="1295400" y="2438400"/>
              <a:ext cx="762000" cy="400110"/>
              <a:chOff x="3505200" y="1905000"/>
              <a:chExt cx="762000" cy="400110"/>
            </a:xfrm>
          </p:grpSpPr>
          <p:sp>
            <p:nvSpPr>
              <p:cNvPr id="46" name="TextBox 45"/>
              <p:cNvSpPr txBox="1"/>
              <p:nvPr/>
            </p:nvSpPr>
            <p:spPr>
              <a:xfrm>
                <a:off x="3581400" y="1905000"/>
                <a:ext cx="620407" cy="400110"/>
              </a:xfrm>
              <a:prstGeom prst="rect">
                <a:avLst/>
              </a:prstGeom>
              <a:noFill/>
            </p:spPr>
            <p:txBody>
              <a:bodyPr wrap="none" rtlCol="0">
                <a:spAutoFit/>
              </a:bodyPr>
              <a:lstStyle/>
              <a:p>
                <a:r>
                  <a:rPr lang="en-US" sz="2000" dirty="0" smtClean="0">
                    <a:solidFill>
                      <a:srgbClr val="FF0000"/>
                    </a:solidFill>
                  </a:rPr>
                  <a:t>A-P</a:t>
                </a:r>
                <a:endParaRPr lang="en-US" sz="2000" dirty="0">
                  <a:solidFill>
                    <a:srgbClr val="FF0000"/>
                  </a:solidFill>
                </a:endParaRPr>
              </a:p>
            </p:txBody>
          </p:sp>
          <p:sp>
            <p:nvSpPr>
              <p:cNvPr id="59" name="Oval 58"/>
              <p:cNvSpPr/>
              <p:nvPr/>
            </p:nvSpPr>
            <p:spPr bwMode="auto">
              <a:xfrm>
                <a:off x="3505200" y="1905000"/>
                <a:ext cx="7620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grpSp>
        <p:grpSp>
          <p:nvGrpSpPr>
            <p:cNvPr id="83" name="Group 82"/>
            <p:cNvGrpSpPr/>
            <p:nvPr/>
          </p:nvGrpSpPr>
          <p:grpSpPr>
            <a:xfrm>
              <a:off x="5791200" y="1981200"/>
              <a:ext cx="762000" cy="400110"/>
              <a:chOff x="3505200" y="1905000"/>
              <a:chExt cx="762000" cy="400110"/>
            </a:xfrm>
          </p:grpSpPr>
          <p:sp>
            <p:nvSpPr>
              <p:cNvPr id="84" name="TextBox 83"/>
              <p:cNvSpPr txBox="1"/>
              <p:nvPr/>
            </p:nvSpPr>
            <p:spPr>
              <a:xfrm>
                <a:off x="3581400" y="1905000"/>
                <a:ext cx="620407" cy="400110"/>
              </a:xfrm>
              <a:prstGeom prst="rect">
                <a:avLst/>
              </a:prstGeom>
              <a:noFill/>
            </p:spPr>
            <p:txBody>
              <a:bodyPr wrap="none" rtlCol="0">
                <a:spAutoFit/>
              </a:bodyPr>
              <a:lstStyle/>
              <a:p>
                <a:r>
                  <a:rPr lang="en-US" sz="2000" dirty="0" smtClean="0">
                    <a:solidFill>
                      <a:srgbClr val="FF0000"/>
                    </a:solidFill>
                  </a:rPr>
                  <a:t>A-P</a:t>
                </a:r>
                <a:endParaRPr lang="en-US" sz="2000" dirty="0">
                  <a:solidFill>
                    <a:srgbClr val="FF0000"/>
                  </a:solidFill>
                </a:endParaRPr>
              </a:p>
            </p:txBody>
          </p:sp>
          <p:sp>
            <p:nvSpPr>
              <p:cNvPr id="85" name="Oval 84"/>
              <p:cNvSpPr/>
              <p:nvPr/>
            </p:nvSpPr>
            <p:spPr bwMode="auto">
              <a:xfrm>
                <a:off x="3505200" y="1905000"/>
                <a:ext cx="7620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grpSp>
        <p:grpSp>
          <p:nvGrpSpPr>
            <p:cNvPr id="27" name="Group 26"/>
            <p:cNvGrpSpPr/>
            <p:nvPr/>
          </p:nvGrpSpPr>
          <p:grpSpPr>
            <a:xfrm>
              <a:off x="2057400" y="2209800"/>
              <a:ext cx="914400" cy="400110"/>
              <a:chOff x="2362200" y="2362200"/>
              <a:chExt cx="914400" cy="400110"/>
            </a:xfrm>
          </p:grpSpPr>
          <p:sp>
            <p:nvSpPr>
              <p:cNvPr id="45" name="TextBox 44"/>
              <p:cNvSpPr txBox="1"/>
              <p:nvPr/>
            </p:nvSpPr>
            <p:spPr>
              <a:xfrm>
                <a:off x="2438400" y="2362200"/>
                <a:ext cx="796111" cy="400110"/>
              </a:xfrm>
              <a:prstGeom prst="rect">
                <a:avLst/>
              </a:prstGeom>
              <a:noFill/>
            </p:spPr>
            <p:txBody>
              <a:bodyPr wrap="none" rtlCol="0">
                <a:spAutoFit/>
              </a:bodyPr>
              <a:lstStyle/>
              <a:p>
                <a:r>
                  <a:rPr lang="en-US" sz="2000" dirty="0" smtClean="0">
                    <a:solidFill>
                      <a:schemeClr val="accent2"/>
                    </a:solidFill>
                  </a:rPr>
                  <a:t>A-BS</a:t>
                </a:r>
                <a:endParaRPr lang="en-US" sz="2000" dirty="0">
                  <a:solidFill>
                    <a:schemeClr val="accent2"/>
                  </a:solidFill>
                </a:endParaRPr>
              </a:p>
            </p:txBody>
          </p:sp>
          <p:sp>
            <p:nvSpPr>
              <p:cNvPr id="58" name="Oval 57"/>
              <p:cNvSpPr/>
              <p:nvPr/>
            </p:nvSpPr>
            <p:spPr bwMode="auto">
              <a:xfrm>
                <a:off x="2362200" y="2362200"/>
                <a:ext cx="914400" cy="3810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grpSp>
        <p:grpSp>
          <p:nvGrpSpPr>
            <p:cNvPr id="80" name="Group 79"/>
            <p:cNvGrpSpPr/>
            <p:nvPr/>
          </p:nvGrpSpPr>
          <p:grpSpPr>
            <a:xfrm>
              <a:off x="6400800" y="1981200"/>
              <a:ext cx="914400" cy="400110"/>
              <a:chOff x="2362200" y="2362200"/>
              <a:chExt cx="914400" cy="400110"/>
            </a:xfrm>
          </p:grpSpPr>
          <p:sp>
            <p:nvSpPr>
              <p:cNvPr id="81" name="TextBox 80"/>
              <p:cNvSpPr txBox="1"/>
              <p:nvPr/>
            </p:nvSpPr>
            <p:spPr>
              <a:xfrm>
                <a:off x="2438400" y="2362200"/>
                <a:ext cx="796111" cy="400110"/>
              </a:xfrm>
              <a:prstGeom prst="rect">
                <a:avLst/>
              </a:prstGeom>
              <a:noFill/>
            </p:spPr>
            <p:txBody>
              <a:bodyPr wrap="none" rtlCol="0">
                <a:spAutoFit/>
              </a:bodyPr>
              <a:lstStyle/>
              <a:p>
                <a:r>
                  <a:rPr lang="en-US" sz="2000" dirty="0" smtClean="0">
                    <a:solidFill>
                      <a:schemeClr val="accent2"/>
                    </a:solidFill>
                  </a:rPr>
                  <a:t>A-BS</a:t>
                </a:r>
                <a:endParaRPr lang="en-US" sz="2000" dirty="0">
                  <a:solidFill>
                    <a:schemeClr val="accent2"/>
                  </a:solidFill>
                </a:endParaRPr>
              </a:p>
            </p:txBody>
          </p:sp>
          <p:sp>
            <p:nvSpPr>
              <p:cNvPr id="82" name="Oval 81"/>
              <p:cNvSpPr/>
              <p:nvPr/>
            </p:nvSpPr>
            <p:spPr bwMode="auto">
              <a:xfrm>
                <a:off x="2362200" y="2362200"/>
                <a:ext cx="914400" cy="3810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grpSp>
        <p:grpSp>
          <p:nvGrpSpPr>
            <p:cNvPr id="25" name="Group 24"/>
            <p:cNvGrpSpPr/>
            <p:nvPr/>
          </p:nvGrpSpPr>
          <p:grpSpPr>
            <a:xfrm>
              <a:off x="2819400" y="1905000"/>
              <a:ext cx="990600" cy="400110"/>
              <a:chOff x="1600200" y="1828800"/>
              <a:chExt cx="990600" cy="400110"/>
            </a:xfrm>
          </p:grpSpPr>
          <p:sp>
            <p:nvSpPr>
              <p:cNvPr id="17" name="TextBox 16"/>
              <p:cNvSpPr txBox="1"/>
              <p:nvPr/>
            </p:nvSpPr>
            <p:spPr>
              <a:xfrm>
                <a:off x="1676400" y="1828800"/>
                <a:ext cx="867119" cy="400110"/>
              </a:xfrm>
              <a:prstGeom prst="rect">
                <a:avLst/>
              </a:prstGeom>
              <a:noFill/>
            </p:spPr>
            <p:txBody>
              <a:bodyPr wrap="none" rtlCol="0">
                <a:spAutoFit/>
              </a:bodyPr>
              <a:lstStyle/>
              <a:p>
                <a:r>
                  <a:rPr lang="en-US" sz="2000" dirty="0" smtClean="0">
                    <a:solidFill>
                      <a:srgbClr val="000000"/>
                    </a:solidFill>
                  </a:rPr>
                  <a:t>A-WS</a:t>
                </a:r>
                <a:endParaRPr lang="en-US" sz="2000" dirty="0">
                  <a:solidFill>
                    <a:srgbClr val="000000"/>
                  </a:solidFill>
                </a:endParaRPr>
              </a:p>
            </p:txBody>
          </p:sp>
          <p:sp>
            <p:nvSpPr>
              <p:cNvPr id="21" name="Oval 20"/>
              <p:cNvSpPr/>
              <p:nvPr/>
            </p:nvSpPr>
            <p:spPr bwMode="auto">
              <a:xfrm>
                <a:off x="1600200" y="1828800"/>
                <a:ext cx="990600" cy="3810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grpSp>
        <p:grpSp>
          <p:nvGrpSpPr>
            <p:cNvPr id="77" name="Group 76"/>
            <p:cNvGrpSpPr/>
            <p:nvPr/>
          </p:nvGrpSpPr>
          <p:grpSpPr>
            <a:xfrm>
              <a:off x="7239000" y="1981200"/>
              <a:ext cx="990600" cy="400110"/>
              <a:chOff x="1600200" y="1828800"/>
              <a:chExt cx="990600" cy="400110"/>
            </a:xfrm>
          </p:grpSpPr>
          <p:sp>
            <p:nvSpPr>
              <p:cNvPr id="78" name="TextBox 77"/>
              <p:cNvSpPr txBox="1"/>
              <p:nvPr/>
            </p:nvSpPr>
            <p:spPr>
              <a:xfrm>
                <a:off x="1676400" y="1828800"/>
                <a:ext cx="867119" cy="400110"/>
              </a:xfrm>
              <a:prstGeom prst="rect">
                <a:avLst/>
              </a:prstGeom>
              <a:noFill/>
            </p:spPr>
            <p:txBody>
              <a:bodyPr wrap="none" rtlCol="0">
                <a:spAutoFit/>
              </a:bodyPr>
              <a:lstStyle/>
              <a:p>
                <a:r>
                  <a:rPr lang="en-US" sz="2000" dirty="0" smtClean="0">
                    <a:solidFill>
                      <a:srgbClr val="000000"/>
                    </a:solidFill>
                  </a:rPr>
                  <a:t>A-WS</a:t>
                </a:r>
                <a:endParaRPr lang="en-US" sz="2000" dirty="0">
                  <a:solidFill>
                    <a:srgbClr val="000000"/>
                  </a:solidFill>
                </a:endParaRPr>
              </a:p>
            </p:txBody>
          </p:sp>
          <p:sp>
            <p:nvSpPr>
              <p:cNvPr id="79" name="Oval 78"/>
              <p:cNvSpPr/>
              <p:nvPr/>
            </p:nvSpPr>
            <p:spPr bwMode="auto">
              <a:xfrm>
                <a:off x="1600200" y="1828800"/>
                <a:ext cx="990600" cy="3810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grpSp>
      </p:grpSp>
      <p:grpSp>
        <p:nvGrpSpPr>
          <p:cNvPr id="8" name="Group 7"/>
          <p:cNvGrpSpPr/>
          <p:nvPr/>
        </p:nvGrpSpPr>
        <p:grpSpPr>
          <a:xfrm>
            <a:off x="959795" y="3714690"/>
            <a:ext cx="7623522" cy="1847910"/>
            <a:chOff x="959795" y="3714690"/>
            <a:chExt cx="7623522" cy="1847910"/>
          </a:xfrm>
        </p:grpSpPr>
        <p:grpSp>
          <p:nvGrpSpPr>
            <p:cNvPr id="52228" name="Group 52227"/>
            <p:cNvGrpSpPr/>
            <p:nvPr/>
          </p:nvGrpSpPr>
          <p:grpSpPr>
            <a:xfrm>
              <a:off x="959795" y="5162490"/>
              <a:ext cx="792805" cy="400110"/>
              <a:chOff x="3581400" y="4019490"/>
              <a:chExt cx="792805" cy="400110"/>
            </a:xfrm>
          </p:grpSpPr>
          <p:sp>
            <p:nvSpPr>
              <p:cNvPr id="52" name="TextBox 51"/>
              <p:cNvSpPr txBox="1"/>
              <p:nvPr/>
            </p:nvSpPr>
            <p:spPr>
              <a:xfrm>
                <a:off x="3581400" y="4019490"/>
                <a:ext cx="792805" cy="400110"/>
              </a:xfrm>
              <a:prstGeom prst="rect">
                <a:avLst/>
              </a:prstGeom>
              <a:noFill/>
            </p:spPr>
            <p:txBody>
              <a:bodyPr wrap="none" rtlCol="0">
                <a:spAutoFit/>
              </a:bodyPr>
              <a:lstStyle/>
              <a:p>
                <a:r>
                  <a:rPr lang="en-US" sz="2000" dirty="0" smtClean="0">
                    <a:solidFill>
                      <a:srgbClr val="FF0000"/>
                    </a:solidFill>
                  </a:rPr>
                  <a:t>NP-P</a:t>
                </a:r>
                <a:endParaRPr lang="en-US" sz="2000" dirty="0">
                  <a:solidFill>
                    <a:srgbClr val="FF0000"/>
                  </a:solidFill>
                </a:endParaRPr>
              </a:p>
            </p:txBody>
          </p:sp>
          <p:sp>
            <p:nvSpPr>
              <p:cNvPr id="69" name="Oval 68"/>
              <p:cNvSpPr/>
              <p:nvPr/>
            </p:nvSpPr>
            <p:spPr bwMode="auto">
              <a:xfrm>
                <a:off x="3581400" y="4038600"/>
                <a:ext cx="7620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grpSp>
        <p:grpSp>
          <p:nvGrpSpPr>
            <p:cNvPr id="95" name="Group 94"/>
            <p:cNvGrpSpPr/>
            <p:nvPr/>
          </p:nvGrpSpPr>
          <p:grpSpPr>
            <a:xfrm>
              <a:off x="4953000" y="4781490"/>
              <a:ext cx="792805" cy="400110"/>
              <a:chOff x="3581400" y="4019490"/>
              <a:chExt cx="792805" cy="400110"/>
            </a:xfrm>
          </p:grpSpPr>
          <p:sp>
            <p:nvSpPr>
              <p:cNvPr id="96" name="TextBox 95"/>
              <p:cNvSpPr txBox="1"/>
              <p:nvPr/>
            </p:nvSpPr>
            <p:spPr>
              <a:xfrm>
                <a:off x="3581400" y="4019490"/>
                <a:ext cx="792805" cy="400110"/>
              </a:xfrm>
              <a:prstGeom prst="rect">
                <a:avLst/>
              </a:prstGeom>
              <a:noFill/>
            </p:spPr>
            <p:txBody>
              <a:bodyPr wrap="none" rtlCol="0">
                <a:spAutoFit/>
              </a:bodyPr>
              <a:lstStyle/>
              <a:p>
                <a:r>
                  <a:rPr lang="en-US" sz="2000" dirty="0" smtClean="0">
                    <a:solidFill>
                      <a:srgbClr val="FF0000"/>
                    </a:solidFill>
                  </a:rPr>
                  <a:t>NP-P</a:t>
                </a:r>
                <a:endParaRPr lang="en-US" sz="2000" dirty="0">
                  <a:solidFill>
                    <a:srgbClr val="FF0000"/>
                  </a:solidFill>
                </a:endParaRPr>
              </a:p>
            </p:txBody>
          </p:sp>
          <p:sp>
            <p:nvSpPr>
              <p:cNvPr id="97" name="Oval 96"/>
              <p:cNvSpPr/>
              <p:nvPr/>
            </p:nvSpPr>
            <p:spPr bwMode="auto">
              <a:xfrm>
                <a:off x="3581400" y="4038600"/>
                <a:ext cx="7620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grpSp>
        <p:grpSp>
          <p:nvGrpSpPr>
            <p:cNvPr id="52229" name="Group 52228"/>
            <p:cNvGrpSpPr/>
            <p:nvPr/>
          </p:nvGrpSpPr>
          <p:grpSpPr>
            <a:xfrm>
              <a:off x="2209800" y="4381380"/>
              <a:ext cx="990600" cy="400110"/>
              <a:chOff x="1905000" y="3733800"/>
              <a:chExt cx="990600" cy="400110"/>
            </a:xfrm>
          </p:grpSpPr>
          <p:sp>
            <p:nvSpPr>
              <p:cNvPr id="51" name="TextBox 50"/>
              <p:cNvSpPr txBox="1"/>
              <p:nvPr/>
            </p:nvSpPr>
            <p:spPr>
              <a:xfrm>
                <a:off x="1905000" y="3733800"/>
                <a:ext cx="968509" cy="400110"/>
              </a:xfrm>
              <a:prstGeom prst="rect">
                <a:avLst/>
              </a:prstGeom>
              <a:noFill/>
            </p:spPr>
            <p:txBody>
              <a:bodyPr wrap="none" rtlCol="0">
                <a:spAutoFit/>
              </a:bodyPr>
              <a:lstStyle/>
              <a:p>
                <a:r>
                  <a:rPr lang="en-US" sz="2000" dirty="0" smtClean="0">
                    <a:solidFill>
                      <a:srgbClr val="3333CC"/>
                    </a:solidFill>
                  </a:rPr>
                  <a:t>NP-BS</a:t>
                </a:r>
                <a:endParaRPr lang="en-US" sz="2000" dirty="0">
                  <a:solidFill>
                    <a:srgbClr val="3333CC"/>
                  </a:solidFill>
                </a:endParaRPr>
              </a:p>
            </p:txBody>
          </p:sp>
          <p:sp>
            <p:nvSpPr>
              <p:cNvPr id="70" name="Oval 69"/>
              <p:cNvSpPr/>
              <p:nvPr/>
            </p:nvSpPr>
            <p:spPr bwMode="auto">
              <a:xfrm>
                <a:off x="1905000" y="3733800"/>
                <a:ext cx="990600" cy="3810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grpSp>
        <p:grpSp>
          <p:nvGrpSpPr>
            <p:cNvPr id="98" name="Group 97"/>
            <p:cNvGrpSpPr/>
            <p:nvPr/>
          </p:nvGrpSpPr>
          <p:grpSpPr>
            <a:xfrm>
              <a:off x="6553200" y="4781490"/>
              <a:ext cx="990600" cy="400110"/>
              <a:chOff x="1905000" y="3733800"/>
              <a:chExt cx="990600" cy="400110"/>
            </a:xfrm>
          </p:grpSpPr>
          <p:sp>
            <p:nvSpPr>
              <p:cNvPr id="99" name="TextBox 98"/>
              <p:cNvSpPr txBox="1"/>
              <p:nvPr/>
            </p:nvSpPr>
            <p:spPr>
              <a:xfrm>
                <a:off x="1905000" y="3733800"/>
                <a:ext cx="968509" cy="400110"/>
              </a:xfrm>
              <a:prstGeom prst="rect">
                <a:avLst/>
              </a:prstGeom>
              <a:noFill/>
            </p:spPr>
            <p:txBody>
              <a:bodyPr wrap="none" rtlCol="0">
                <a:spAutoFit/>
              </a:bodyPr>
              <a:lstStyle/>
              <a:p>
                <a:r>
                  <a:rPr lang="en-US" sz="2000" dirty="0" smtClean="0">
                    <a:solidFill>
                      <a:srgbClr val="3333CC"/>
                    </a:solidFill>
                  </a:rPr>
                  <a:t>NP-BS</a:t>
                </a:r>
                <a:endParaRPr lang="en-US" sz="2000" dirty="0">
                  <a:solidFill>
                    <a:srgbClr val="3333CC"/>
                  </a:solidFill>
                </a:endParaRPr>
              </a:p>
            </p:txBody>
          </p:sp>
          <p:sp>
            <p:nvSpPr>
              <p:cNvPr id="100" name="Oval 99"/>
              <p:cNvSpPr/>
              <p:nvPr/>
            </p:nvSpPr>
            <p:spPr bwMode="auto">
              <a:xfrm>
                <a:off x="1905000" y="3733800"/>
                <a:ext cx="990600" cy="3810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grpSp>
        <p:grpSp>
          <p:nvGrpSpPr>
            <p:cNvPr id="52230" name="Group 52229"/>
            <p:cNvGrpSpPr/>
            <p:nvPr/>
          </p:nvGrpSpPr>
          <p:grpSpPr>
            <a:xfrm>
              <a:off x="3303883" y="3714690"/>
              <a:ext cx="1039517" cy="400110"/>
              <a:chOff x="1828800" y="3028890"/>
              <a:chExt cx="1039517" cy="400110"/>
            </a:xfrm>
          </p:grpSpPr>
          <p:sp>
            <p:nvSpPr>
              <p:cNvPr id="50" name="TextBox 49"/>
              <p:cNvSpPr txBox="1"/>
              <p:nvPr/>
            </p:nvSpPr>
            <p:spPr>
              <a:xfrm>
                <a:off x="1828800" y="3028890"/>
                <a:ext cx="1039517" cy="400110"/>
              </a:xfrm>
              <a:prstGeom prst="rect">
                <a:avLst/>
              </a:prstGeom>
              <a:noFill/>
            </p:spPr>
            <p:txBody>
              <a:bodyPr wrap="none" rtlCol="0">
                <a:spAutoFit/>
              </a:bodyPr>
              <a:lstStyle/>
              <a:p>
                <a:r>
                  <a:rPr lang="en-US" sz="2000" dirty="0" smtClean="0">
                    <a:solidFill>
                      <a:srgbClr val="000000"/>
                    </a:solidFill>
                  </a:rPr>
                  <a:t>NP-WS</a:t>
                </a:r>
                <a:endParaRPr lang="en-US" sz="2000" dirty="0">
                  <a:solidFill>
                    <a:srgbClr val="000000"/>
                  </a:solidFill>
                </a:endParaRPr>
              </a:p>
            </p:txBody>
          </p:sp>
          <p:sp>
            <p:nvSpPr>
              <p:cNvPr id="71" name="Oval 70"/>
              <p:cNvSpPr/>
              <p:nvPr/>
            </p:nvSpPr>
            <p:spPr bwMode="auto">
              <a:xfrm>
                <a:off x="1828800" y="3048000"/>
                <a:ext cx="990600" cy="3810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grpSp>
        <p:grpSp>
          <p:nvGrpSpPr>
            <p:cNvPr id="101" name="Group 100"/>
            <p:cNvGrpSpPr/>
            <p:nvPr/>
          </p:nvGrpSpPr>
          <p:grpSpPr>
            <a:xfrm>
              <a:off x="7543800" y="4781490"/>
              <a:ext cx="1039517" cy="400110"/>
              <a:chOff x="1828800" y="3028890"/>
              <a:chExt cx="1039517" cy="400110"/>
            </a:xfrm>
          </p:grpSpPr>
          <p:sp>
            <p:nvSpPr>
              <p:cNvPr id="102" name="TextBox 101"/>
              <p:cNvSpPr txBox="1"/>
              <p:nvPr/>
            </p:nvSpPr>
            <p:spPr>
              <a:xfrm>
                <a:off x="1828800" y="3028890"/>
                <a:ext cx="1039517" cy="400110"/>
              </a:xfrm>
              <a:prstGeom prst="rect">
                <a:avLst/>
              </a:prstGeom>
              <a:noFill/>
            </p:spPr>
            <p:txBody>
              <a:bodyPr wrap="none" rtlCol="0">
                <a:spAutoFit/>
              </a:bodyPr>
              <a:lstStyle/>
              <a:p>
                <a:r>
                  <a:rPr lang="en-US" sz="2000" dirty="0" smtClean="0">
                    <a:solidFill>
                      <a:srgbClr val="000000"/>
                    </a:solidFill>
                  </a:rPr>
                  <a:t>NP-WS</a:t>
                </a:r>
                <a:endParaRPr lang="en-US" sz="2000" dirty="0">
                  <a:solidFill>
                    <a:srgbClr val="000000"/>
                  </a:solidFill>
                </a:endParaRPr>
              </a:p>
            </p:txBody>
          </p:sp>
          <p:sp>
            <p:nvSpPr>
              <p:cNvPr id="103" name="Oval 102"/>
              <p:cNvSpPr/>
              <p:nvPr/>
            </p:nvSpPr>
            <p:spPr bwMode="auto">
              <a:xfrm>
                <a:off x="1828800" y="3048000"/>
                <a:ext cx="990600" cy="3810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grpSp>
      </p:grpSp>
      <p:sp>
        <p:nvSpPr>
          <p:cNvPr id="52240" name="Oval 52239"/>
          <p:cNvSpPr/>
          <p:nvPr/>
        </p:nvSpPr>
        <p:spPr bwMode="auto">
          <a:xfrm>
            <a:off x="7696200" y="2114490"/>
            <a:ext cx="1371600" cy="1371600"/>
          </a:xfrm>
          <a:prstGeom prst="ellipse">
            <a:avLst/>
          </a:prstGeom>
          <a:noFill/>
          <a:ln w="25400" cap="flat" cmpd="sng" algn="ctr">
            <a:solidFill>
              <a:srgbClr val="008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105" name="Oval 104"/>
          <p:cNvSpPr/>
          <p:nvPr/>
        </p:nvSpPr>
        <p:spPr bwMode="auto">
          <a:xfrm>
            <a:off x="3429000" y="2114490"/>
            <a:ext cx="1371600" cy="1371600"/>
          </a:xfrm>
          <a:prstGeom prst="ellipse">
            <a:avLst/>
          </a:prstGeom>
          <a:noFill/>
          <a:ln w="25400" cap="flat" cmpd="sng" algn="ctr">
            <a:solidFill>
              <a:srgbClr val="008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grpSp>
        <p:nvGrpSpPr>
          <p:cNvPr id="52248" name="Group 52247"/>
          <p:cNvGrpSpPr/>
          <p:nvPr/>
        </p:nvGrpSpPr>
        <p:grpSpPr>
          <a:xfrm>
            <a:off x="3962400" y="2647890"/>
            <a:ext cx="304800" cy="304800"/>
            <a:chOff x="3886200" y="2057400"/>
            <a:chExt cx="304800" cy="304800"/>
          </a:xfrm>
        </p:grpSpPr>
        <p:cxnSp>
          <p:nvCxnSpPr>
            <p:cNvPr id="52244" name="Straight Connector 52243"/>
            <p:cNvCxnSpPr/>
            <p:nvPr/>
          </p:nvCxnSpPr>
          <p:spPr bwMode="auto">
            <a:xfrm flipV="1">
              <a:off x="4038600" y="2057400"/>
              <a:ext cx="0" cy="304800"/>
            </a:xfrm>
            <a:prstGeom prst="line">
              <a:avLst/>
            </a:prstGeom>
            <a:solidFill>
              <a:srgbClr val="00B8FF"/>
            </a:solidFill>
            <a:ln w="25400" cap="flat" cmpd="sng" algn="ctr">
              <a:solidFill>
                <a:srgbClr val="008000"/>
              </a:solidFill>
              <a:prstDash val="solid"/>
              <a:round/>
              <a:headEnd type="none" w="med" len="med"/>
              <a:tailEnd type="none" w="med" len="med"/>
            </a:ln>
            <a:effectLst/>
          </p:spPr>
        </p:cxnSp>
        <p:cxnSp>
          <p:nvCxnSpPr>
            <p:cNvPr id="111" name="Straight Connector 110"/>
            <p:cNvCxnSpPr/>
            <p:nvPr/>
          </p:nvCxnSpPr>
          <p:spPr bwMode="auto">
            <a:xfrm>
              <a:off x="3886200" y="2209800"/>
              <a:ext cx="304800" cy="0"/>
            </a:xfrm>
            <a:prstGeom prst="line">
              <a:avLst/>
            </a:prstGeom>
            <a:solidFill>
              <a:srgbClr val="00B8FF"/>
            </a:solidFill>
            <a:ln w="25400" cap="flat" cmpd="sng" algn="ctr">
              <a:solidFill>
                <a:srgbClr val="008000"/>
              </a:solidFill>
              <a:prstDash val="solid"/>
              <a:round/>
              <a:headEnd type="none" w="med" len="med"/>
              <a:tailEnd type="none" w="med" len="med"/>
            </a:ln>
            <a:effectLst/>
          </p:spPr>
        </p:cxnSp>
      </p:grpSp>
      <p:grpSp>
        <p:nvGrpSpPr>
          <p:cNvPr id="116" name="Group 115"/>
          <p:cNvGrpSpPr/>
          <p:nvPr/>
        </p:nvGrpSpPr>
        <p:grpSpPr>
          <a:xfrm>
            <a:off x="8229600" y="2647890"/>
            <a:ext cx="304800" cy="304800"/>
            <a:chOff x="3886200" y="2057400"/>
            <a:chExt cx="304800" cy="304800"/>
          </a:xfrm>
        </p:grpSpPr>
        <p:cxnSp>
          <p:nvCxnSpPr>
            <p:cNvPr id="117" name="Straight Connector 116"/>
            <p:cNvCxnSpPr/>
            <p:nvPr/>
          </p:nvCxnSpPr>
          <p:spPr bwMode="auto">
            <a:xfrm flipV="1">
              <a:off x="4038600" y="2057400"/>
              <a:ext cx="0" cy="304800"/>
            </a:xfrm>
            <a:prstGeom prst="line">
              <a:avLst/>
            </a:prstGeom>
            <a:solidFill>
              <a:srgbClr val="00B8FF"/>
            </a:solidFill>
            <a:ln w="25400" cap="flat" cmpd="sng" algn="ctr">
              <a:solidFill>
                <a:srgbClr val="008000"/>
              </a:solidFill>
              <a:prstDash val="solid"/>
              <a:round/>
              <a:headEnd type="none" w="med" len="med"/>
              <a:tailEnd type="none" w="med" len="med"/>
            </a:ln>
            <a:effectLst/>
          </p:spPr>
        </p:cxnSp>
        <p:cxnSp>
          <p:nvCxnSpPr>
            <p:cNvPr id="118" name="Straight Connector 117"/>
            <p:cNvCxnSpPr/>
            <p:nvPr/>
          </p:nvCxnSpPr>
          <p:spPr bwMode="auto">
            <a:xfrm>
              <a:off x="3886200" y="2209800"/>
              <a:ext cx="304800" cy="0"/>
            </a:xfrm>
            <a:prstGeom prst="line">
              <a:avLst/>
            </a:prstGeom>
            <a:solidFill>
              <a:srgbClr val="00B8FF"/>
            </a:solidFill>
            <a:ln w="25400" cap="flat" cmpd="sng" algn="ctr">
              <a:solidFill>
                <a:srgbClr val="008000"/>
              </a:solidFill>
              <a:prstDash val="solid"/>
              <a:round/>
              <a:headEnd type="none" w="med" len="med"/>
              <a:tailEnd type="none" w="med" len="med"/>
            </a:ln>
            <a:effectLst/>
          </p:spPr>
        </p:cxnSp>
      </p:grpSp>
    </p:spTree>
    <p:extLst>
      <p:ext uri="{BB962C8B-B14F-4D97-AF65-F5344CB8AC3E}">
        <p14:creationId xmlns:p14="http://schemas.microsoft.com/office/powerpoint/2010/main" val="23133376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Why is Deformable Image Registration Hard?</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Motivation</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grpSp>
        <p:nvGrpSpPr>
          <p:cNvPr id="7" name="Group 6"/>
          <p:cNvGrpSpPr/>
          <p:nvPr/>
        </p:nvGrpSpPr>
        <p:grpSpPr>
          <a:xfrm>
            <a:off x="381000" y="1066800"/>
            <a:ext cx="8192305" cy="2390775"/>
            <a:chOff x="381000" y="1066800"/>
            <a:chExt cx="8192305" cy="2390775"/>
          </a:xfrm>
        </p:grpSpPr>
        <p:sp>
          <p:nvSpPr>
            <p:cNvPr id="14" name="TextBox 13"/>
            <p:cNvSpPr txBox="1"/>
            <p:nvPr/>
          </p:nvSpPr>
          <p:spPr>
            <a:xfrm>
              <a:off x="381000" y="1066800"/>
              <a:ext cx="6103504" cy="461665"/>
            </a:xfrm>
            <a:prstGeom prst="rect">
              <a:avLst/>
            </a:prstGeom>
            <a:noFill/>
          </p:spPr>
          <p:txBody>
            <a:bodyPr wrap="none" rtlCol="0">
              <a:spAutoFit/>
            </a:bodyPr>
            <a:lstStyle/>
            <a:p>
              <a:r>
                <a:rPr lang="en-US" b="1" dirty="0" smtClean="0">
                  <a:solidFill>
                    <a:srgbClr val="7878DE"/>
                  </a:solidFill>
                </a:rPr>
                <a:t>Problem 1:</a:t>
              </a:r>
              <a:r>
                <a:rPr lang="en-US" dirty="0" smtClean="0">
                  <a:solidFill>
                    <a:srgbClr val="7878DE"/>
                  </a:solidFill>
                </a:rPr>
                <a:t> </a:t>
              </a:r>
              <a:r>
                <a:rPr lang="en-US" dirty="0" smtClean="0">
                  <a:solidFill>
                    <a:schemeClr val="tx1"/>
                  </a:solidFill>
                </a:rPr>
                <a:t>Unsuitable deformation models</a:t>
              </a:r>
              <a:endParaRPr lang="en-US" dirty="0">
                <a:solidFill>
                  <a:schemeClr val="tx1"/>
                </a:solidFill>
              </a:endParaRPr>
            </a:p>
          </p:txBody>
        </p:sp>
        <p:grpSp>
          <p:nvGrpSpPr>
            <p:cNvPr id="5" name="Group 4"/>
            <p:cNvGrpSpPr/>
            <p:nvPr/>
          </p:nvGrpSpPr>
          <p:grpSpPr>
            <a:xfrm>
              <a:off x="1447800" y="1600200"/>
              <a:ext cx="2971800" cy="1857375"/>
              <a:chOff x="2438400" y="1905000"/>
              <a:chExt cx="2971800" cy="1857375"/>
            </a:xfrm>
          </p:grpSpPr>
          <p:pic>
            <p:nvPicPr>
              <p:cNvPr id="3" name="Picture 2"/>
              <p:cNvPicPr>
                <a:picLocks noChangeAspect="1"/>
              </p:cNvPicPr>
              <p:nvPr/>
            </p:nvPicPr>
            <p:blipFill>
              <a:blip r:embed="rId3"/>
              <a:stretch>
                <a:fillRect/>
              </a:stretch>
            </p:blipFill>
            <p:spPr>
              <a:xfrm>
                <a:off x="2438400" y="1905000"/>
                <a:ext cx="2971800" cy="1857375"/>
              </a:xfrm>
              <a:prstGeom prst="rect">
                <a:avLst/>
              </a:prstGeom>
            </p:spPr>
          </p:pic>
          <p:sp>
            <p:nvSpPr>
              <p:cNvPr id="4" name="TextBox 3"/>
              <p:cNvSpPr txBox="1"/>
              <p:nvPr/>
            </p:nvSpPr>
            <p:spPr>
              <a:xfrm>
                <a:off x="2438400" y="3429000"/>
                <a:ext cx="2858775" cy="307777"/>
              </a:xfrm>
              <a:prstGeom prst="rect">
                <a:avLst/>
              </a:prstGeom>
              <a:noFill/>
            </p:spPr>
            <p:txBody>
              <a:bodyPr wrap="none" rtlCol="0">
                <a:spAutoFit/>
              </a:bodyPr>
              <a:lstStyle/>
              <a:p>
                <a:r>
                  <a:rPr lang="en-US" sz="1400" dirty="0" smtClean="0">
                    <a:solidFill>
                      <a:srgbClr val="000000"/>
                    </a:solidFill>
                  </a:rPr>
                  <a:t>Image: </a:t>
                </a:r>
                <a:r>
                  <a:rPr lang="en-US" sz="1400" dirty="0" err="1" smtClean="0">
                    <a:solidFill>
                      <a:srgbClr val="000000"/>
                    </a:solidFill>
                  </a:rPr>
                  <a:t>classicwatersolutions.com</a:t>
                </a:r>
                <a:endParaRPr lang="en-US" sz="1400" dirty="0">
                  <a:solidFill>
                    <a:srgbClr val="000000"/>
                  </a:solidFill>
                </a:endParaRPr>
              </a:p>
            </p:txBody>
          </p:sp>
        </p:grpSp>
        <p:sp>
          <p:nvSpPr>
            <p:cNvPr id="6" name="TextBox 5"/>
            <p:cNvSpPr txBox="1"/>
            <p:nvPr/>
          </p:nvSpPr>
          <p:spPr>
            <a:xfrm>
              <a:off x="4724400" y="1600200"/>
              <a:ext cx="3606075" cy="1015663"/>
            </a:xfrm>
            <a:prstGeom prst="rect">
              <a:avLst/>
            </a:prstGeom>
            <a:noFill/>
          </p:spPr>
          <p:txBody>
            <a:bodyPr wrap="none" rtlCol="0">
              <a:spAutoFit/>
            </a:bodyPr>
            <a:lstStyle/>
            <a:p>
              <a:r>
                <a:rPr lang="en-US" sz="2000" dirty="0" smtClean="0">
                  <a:solidFill>
                    <a:schemeClr val="accent2"/>
                  </a:solidFill>
                </a:rPr>
                <a:t>Does your brain, leg, heart, … </a:t>
              </a:r>
            </a:p>
            <a:p>
              <a:r>
                <a:rPr lang="en-US" sz="2000" dirty="0" smtClean="0">
                  <a:solidFill>
                    <a:schemeClr val="accent2"/>
                  </a:solidFill>
                </a:rPr>
                <a:t>behave like a fluid?  </a:t>
              </a:r>
            </a:p>
            <a:p>
              <a:endParaRPr lang="en-US" sz="2000" dirty="0">
                <a:solidFill>
                  <a:schemeClr val="accent2"/>
                </a:solidFill>
              </a:endParaRPr>
            </a:p>
          </p:txBody>
        </p:sp>
        <p:sp>
          <p:nvSpPr>
            <p:cNvPr id="20" name="TextBox 19"/>
            <p:cNvSpPr txBox="1"/>
            <p:nvPr/>
          </p:nvSpPr>
          <p:spPr>
            <a:xfrm>
              <a:off x="4724400" y="2387263"/>
              <a:ext cx="3848905" cy="707886"/>
            </a:xfrm>
            <a:prstGeom prst="rect">
              <a:avLst/>
            </a:prstGeom>
            <a:noFill/>
          </p:spPr>
          <p:txBody>
            <a:bodyPr wrap="none" rtlCol="0">
              <a:spAutoFit/>
            </a:bodyPr>
            <a:lstStyle/>
            <a:p>
              <a:r>
                <a:rPr lang="en-US" sz="2000" dirty="0" smtClean="0">
                  <a:solidFill>
                    <a:schemeClr val="accent2"/>
                  </a:solidFill>
                </a:rPr>
                <a:t>Should it between two subjects?</a:t>
              </a:r>
            </a:p>
            <a:p>
              <a:endParaRPr lang="en-US" sz="2000" dirty="0">
                <a:solidFill>
                  <a:schemeClr val="accent2"/>
                </a:solidFill>
              </a:endParaRPr>
            </a:p>
          </p:txBody>
        </p:sp>
      </p:grpSp>
      <p:grpSp>
        <p:nvGrpSpPr>
          <p:cNvPr id="8" name="Group 7"/>
          <p:cNvGrpSpPr/>
          <p:nvPr/>
        </p:nvGrpSpPr>
        <p:grpSpPr>
          <a:xfrm>
            <a:off x="381000" y="3581400"/>
            <a:ext cx="8518697" cy="2258843"/>
            <a:chOff x="381000" y="3581400"/>
            <a:chExt cx="8518697" cy="2258843"/>
          </a:xfrm>
        </p:grpSpPr>
        <p:sp>
          <p:nvSpPr>
            <p:cNvPr id="22" name="TextBox 21"/>
            <p:cNvSpPr txBox="1"/>
            <p:nvPr/>
          </p:nvSpPr>
          <p:spPr>
            <a:xfrm>
              <a:off x="381000" y="3581400"/>
              <a:ext cx="6393848" cy="461665"/>
            </a:xfrm>
            <a:prstGeom prst="rect">
              <a:avLst/>
            </a:prstGeom>
            <a:noFill/>
          </p:spPr>
          <p:txBody>
            <a:bodyPr wrap="none" rtlCol="0">
              <a:spAutoFit/>
            </a:bodyPr>
            <a:lstStyle/>
            <a:p>
              <a:r>
                <a:rPr lang="en-US" b="1" dirty="0" smtClean="0">
                  <a:solidFill>
                    <a:schemeClr val="accent2"/>
                  </a:solidFill>
                </a:rPr>
                <a:t>Problem 2: </a:t>
              </a:r>
              <a:r>
                <a:rPr lang="en-US" b="1" dirty="0" smtClean="0">
                  <a:solidFill>
                    <a:schemeClr val="tx1"/>
                  </a:solidFill>
                </a:rPr>
                <a:t>Unsuitable similarity measures</a:t>
              </a:r>
              <a:endParaRPr lang="en-US" b="1" dirty="0">
                <a:solidFill>
                  <a:schemeClr val="tx1"/>
                </a:solidFill>
              </a:endParaRPr>
            </a:p>
          </p:txBody>
        </p:sp>
        <p:sp>
          <p:nvSpPr>
            <p:cNvPr id="26" name="TextBox 25"/>
            <p:cNvSpPr txBox="1"/>
            <p:nvPr/>
          </p:nvSpPr>
          <p:spPr>
            <a:xfrm>
              <a:off x="6096000" y="4495800"/>
              <a:ext cx="2803697" cy="1015663"/>
            </a:xfrm>
            <a:prstGeom prst="rect">
              <a:avLst/>
            </a:prstGeom>
            <a:noFill/>
          </p:spPr>
          <p:txBody>
            <a:bodyPr wrap="none" rtlCol="0">
              <a:spAutoFit/>
            </a:bodyPr>
            <a:lstStyle/>
            <a:p>
              <a:r>
                <a:rPr lang="en-US" sz="2000" dirty="0" smtClean="0">
                  <a:solidFill>
                    <a:schemeClr val="accent2"/>
                  </a:solidFill>
                </a:rPr>
                <a:t>What if images have</a:t>
              </a:r>
            </a:p>
            <a:p>
              <a:r>
                <a:rPr lang="en-US" sz="2000" dirty="0">
                  <a:solidFill>
                    <a:schemeClr val="accent2"/>
                  </a:solidFill>
                </a:rPr>
                <a:t>d</a:t>
              </a:r>
              <a:r>
                <a:rPr lang="en-US" sz="2000" dirty="0" smtClean="0">
                  <a:solidFill>
                    <a:schemeClr val="accent2"/>
                  </a:solidFill>
                </a:rPr>
                <a:t>ifferent appearances?</a:t>
              </a:r>
            </a:p>
            <a:p>
              <a:endParaRPr lang="en-US" sz="2000" dirty="0">
                <a:solidFill>
                  <a:schemeClr val="accent2"/>
                </a:solidFill>
              </a:endParaRPr>
            </a:p>
          </p:txBody>
        </p:sp>
        <p:pic>
          <p:nvPicPr>
            <p:cNvPr id="29" name="Picture 28" descr="tbi.png"/>
            <p:cNvPicPr>
              <a:picLocks noChangeAspect="1"/>
            </p:cNvPicPr>
            <p:nvPr/>
          </p:nvPicPr>
          <p:blipFill>
            <a:blip r:embed="rId4" cstate="print"/>
            <a:stretch>
              <a:fillRect/>
            </a:stretch>
          </p:blipFill>
          <p:spPr>
            <a:xfrm>
              <a:off x="609600" y="4191000"/>
              <a:ext cx="4953000" cy="1649243"/>
            </a:xfrm>
            <a:prstGeom prst="rect">
              <a:avLst/>
            </a:prstGeom>
          </p:spPr>
        </p:pic>
      </p:grpSp>
      <p:sp>
        <p:nvSpPr>
          <p:cNvPr id="30" name="TextBox 29"/>
          <p:cNvSpPr txBox="1"/>
          <p:nvPr/>
        </p:nvSpPr>
        <p:spPr>
          <a:xfrm>
            <a:off x="381000" y="5943600"/>
            <a:ext cx="6034975" cy="461665"/>
          </a:xfrm>
          <a:prstGeom prst="rect">
            <a:avLst/>
          </a:prstGeom>
          <a:noFill/>
        </p:spPr>
        <p:txBody>
          <a:bodyPr wrap="none" rtlCol="0">
            <a:spAutoFit/>
          </a:bodyPr>
          <a:lstStyle/>
          <a:p>
            <a:r>
              <a:rPr lang="en-US" b="1" dirty="0" smtClean="0">
                <a:solidFill>
                  <a:schemeClr val="accent6">
                    <a:lumMod val="60000"/>
                    <a:lumOff val="40000"/>
                  </a:schemeClr>
                </a:solidFill>
              </a:rPr>
              <a:t>Problem 3:</a:t>
            </a:r>
            <a:r>
              <a:rPr lang="en-US" dirty="0" smtClean="0">
                <a:solidFill>
                  <a:schemeClr val="accent6">
                    <a:lumMod val="60000"/>
                    <a:lumOff val="40000"/>
                  </a:schemeClr>
                </a:solidFill>
              </a:rPr>
              <a:t> </a:t>
            </a:r>
            <a:r>
              <a:rPr lang="en-US" dirty="0" smtClean="0">
                <a:solidFill>
                  <a:schemeClr val="tx1"/>
                </a:solidFill>
              </a:rPr>
              <a:t>Unsuitable numerical solutions</a:t>
            </a:r>
            <a:endParaRPr lang="en-US" dirty="0">
              <a:solidFill>
                <a:schemeClr val="tx1"/>
              </a:solidFill>
            </a:endParaRPr>
          </a:p>
        </p:txBody>
      </p:sp>
      <p:sp>
        <p:nvSpPr>
          <p:cNvPr id="24" name="Rounded Rectangle 23"/>
          <p:cNvSpPr/>
          <p:nvPr/>
        </p:nvSpPr>
        <p:spPr bwMode="auto">
          <a:xfrm>
            <a:off x="228600" y="3505200"/>
            <a:ext cx="8686800" cy="2438400"/>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38909499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Basis of Similarity Measures</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Similarity Measures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9" name="TextBox 8"/>
          <p:cNvSpPr txBox="1"/>
          <p:nvPr/>
        </p:nvSpPr>
        <p:spPr>
          <a:xfrm>
            <a:off x="457200" y="1219200"/>
            <a:ext cx="4272323" cy="461665"/>
          </a:xfrm>
          <a:prstGeom prst="rect">
            <a:avLst/>
          </a:prstGeom>
          <a:noFill/>
        </p:spPr>
        <p:txBody>
          <a:bodyPr wrap="none" rtlCol="0">
            <a:spAutoFit/>
          </a:bodyPr>
          <a:lstStyle/>
          <a:p>
            <a:r>
              <a:rPr lang="en-US" b="1" dirty="0" smtClean="0">
                <a:solidFill>
                  <a:schemeClr val="accent2"/>
                </a:solidFill>
              </a:rPr>
              <a:t>What is considered similar?</a:t>
            </a:r>
            <a:endParaRPr lang="en-US" b="1" dirty="0">
              <a:solidFill>
                <a:schemeClr val="accent2"/>
              </a:solidFill>
            </a:endParaRPr>
          </a:p>
        </p:txBody>
      </p:sp>
      <p:grpSp>
        <p:nvGrpSpPr>
          <p:cNvPr id="17" name="Group 16"/>
          <p:cNvGrpSpPr/>
          <p:nvPr/>
        </p:nvGrpSpPr>
        <p:grpSpPr>
          <a:xfrm>
            <a:off x="304800" y="2064603"/>
            <a:ext cx="2895600" cy="2731532"/>
            <a:chOff x="304800" y="2209800"/>
            <a:chExt cx="2895600" cy="2731532"/>
          </a:xfrm>
        </p:grpSpPr>
        <p:grpSp>
          <p:nvGrpSpPr>
            <p:cNvPr id="15" name="Group 14"/>
            <p:cNvGrpSpPr/>
            <p:nvPr/>
          </p:nvGrpSpPr>
          <p:grpSpPr>
            <a:xfrm>
              <a:off x="533400" y="2209800"/>
              <a:ext cx="2667000" cy="2590800"/>
              <a:chOff x="533400" y="2209800"/>
              <a:chExt cx="2667000" cy="2590800"/>
            </a:xfrm>
          </p:grpSpPr>
          <p:cxnSp>
            <p:nvCxnSpPr>
              <p:cNvPr id="11" name="Straight Arrow Connector 10"/>
              <p:cNvCxnSpPr/>
              <p:nvPr/>
            </p:nvCxnSpPr>
            <p:spPr bwMode="auto">
              <a:xfrm flipV="1">
                <a:off x="762000" y="2209800"/>
                <a:ext cx="0" cy="2590800"/>
              </a:xfrm>
              <a:prstGeom prst="straightConnector1">
                <a:avLst/>
              </a:prstGeom>
              <a:solidFill>
                <a:srgbClr val="00B8FF"/>
              </a:solidFill>
              <a:ln w="25400" cap="flat" cmpd="sng" algn="ctr">
                <a:solidFill>
                  <a:schemeClr val="tx1"/>
                </a:solidFill>
                <a:prstDash val="solid"/>
                <a:round/>
                <a:headEnd type="none" w="med" len="med"/>
                <a:tailEnd type="triangle" w="lg" len="lg"/>
              </a:ln>
              <a:effectLst/>
            </p:spPr>
          </p:cxnSp>
          <p:cxnSp>
            <p:nvCxnSpPr>
              <p:cNvPr id="13" name="Straight Arrow Connector 12"/>
              <p:cNvCxnSpPr/>
              <p:nvPr/>
            </p:nvCxnSpPr>
            <p:spPr bwMode="auto">
              <a:xfrm>
                <a:off x="533400" y="4572000"/>
                <a:ext cx="2667000" cy="0"/>
              </a:xfrm>
              <a:prstGeom prst="straightConnector1">
                <a:avLst/>
              </a:prstGeom>
              <a:solidFill>
                <a:srgbClr val="00B8FF"/>
              </a:solidFill>
              <a:ln w="25400" cap="flat" cmpd="sng" algn="ctr">
                <a:solidFill>
                  <a:schemeClr val="tx1"/>
                </a:solidFill>
                <a:prstDash val="solid"/>
                <a:round/>
                <a:headEnd type="none" w="med" len="med"/>
                <a:tailEnd type="triangle" w="lg" len="lg"/>
              </a:ln>
              <a:effectLst/>
            </p:spPr>
          </p:cxnSp>
        </p:grpSp>
        <p:sp>
          <p:nvSpPr>
            <p:cNvPr id="16" name="TextBox 15"/>
            <p:cNvSpPr txBox="1"/>
            <p:nvPr/>
          </p:nvSpPr>
          <p:spPr>
            <a:xfrm>
              <a:off x="990600" y="4572000"/>
              <a:ext cx="1878376" cy="369332"/>
            </a:xfrm>
            <a:prstGeom prst="rect">
              <a:avLst/>
            </a:prstGeom>
            <a:noFill/>
          </p:spPr>
          <p:txBody>
            <a:bodyPr wrap="none" rtlCol="0">
              <a:spAutoFit/>
            </a:bodyPr>
            <a:lstStyle/>
            <a:p>
              <a:r>
                <a:rPr lang="en-US" sz="1800" dirty="0" smtClean="0">
                  <a:solidFill>
                    <a:schemeClr val="tx1"/>
                  </a:solidFill>
                </a:rPr>
                <a:t>Intensity Image1</a:t>
              </a:r>
            </a:p>
          </p:txBody>
        </p:sp>
        <p:sp>
          <p:nvSpPr>
            <p:cNvPr id="38" name="TextBox 37"/>
            <p:cNvSpPr txBox="1"/>
            <p:nvPr/>
          </p:nvSpPr>
          <p:spPr>
            <a:xfrm rot="16200000">
              <a:off x="-449722" y="3269122"/>
              <a:ext cx="1878376" cy="369332"/>
            </a:xfrm>
            <a:prstGeom prst="rect">
              <a:avLst/>
            </a:prstGeom>
            <a:noFill/>
          </p:spPr>
          <p:txBody>
            <a:bodyPr wrap="none" rtlCol="0">
              <a:spAutoFit/>
            </a:bodyPr>
            <a:lstStyle/>
            <a:p>
              <a:r>
                <a:rPr lang="en-US" sz="1800" dirty="0" smtClean="0">
                  <a:solidFill>
                    <a:schemeClr val="tx1"/>
                  </a:solidFill>
                </a:rPr>
                <a:t>Intensity Image2</a:t>
              </a:r>
            </a:p>
          </p:txBody>
        </p:sp>
      </p:grpSp>
      <p:grpSp>
        <p:nvGrpSpPr>
          <p:cNvPr id="40" name="Group 39"/>
          <p:cNvGrpSpPr/>
          <p:nvPr/>
        </p:nvGrpSpPr>
        <p:grpSpPr>
          <a:xfrm>
            <a:off x="3048000" y="2064603"/>
            <a:ext cx="2895600" cy="2731532"/>
            <a:chOff x="304800" y="2209800"/>
            <a:chExt cx="2895600" cy="2731532"/>
          </a:xfrm>
        </p:grpSpPr>
        <p:grpSp>
          <p:nvGrpSpPr>
            <p:cNvPr id="41" name="Group 40"/>
            <p:cNvGrpSpPr/>
            <p:nvPr/>
          </p:nvGrpSpPr>
          <p:grpSpPr>
            <a:xfrm>
              <a:off x="533400" y="2209800"/>
              <a:ext cx="2667000" cy="2590800"/>
              <a:chOff x="533400" y="2209800"/>
              <a:chExt cx="2667000" cy="2590800"/>
            </a:xfrm>
          </p:grpSpPr>
          <p:cxnSp>
            <p:nvCxnSpPr>
              <p:cNvPr id="44" name="Straight Arrow Connector 43"/>
              <p:cNvCxnSpPr/>
              <p:nvPr/>
            </p:nvCxnSpPr>
            <p:spPr bwMode="auto">
              <a:xfrm flipV="1">
                <a:off x="762000" y="2209800"/>
                <a:ext cx="0" cy="2590800"/>
              </a:xfrm>
              <a:prstGeom prst="straightConnector1">
                <a:avLst/>
              </a:prstGeom>
              <a:solidFill>
                <a:srgbClr val="00B8FF"/>
              </a:solidFill>
              <a:ln w="25400" cap="flat" cmpd="sng" algn="ctr">
                <a:solidFill>
                  <a:schemeClr val="tx1"/>
                </a:solidFill>
                <a:prstDash val="solid"/>
                <a:round/>
                <a:headEnd type="none" w="med" len="med"/>
                <a:tailEnd type="triangle" w="lg" len="lg"/>
              </a:ln>
              <a:effectLst/>
            </p:spPr>
          </p:cxnSp>
          <p:cxnSp>
            <p:nvCxnSpPr>
              <p:cNvPr id="45" name="Straight Arrow Connector 44"/>
              <p:cNvCxnSpPr/>
              <p:nvPr/>
            </p:nvCxnSpPr>
            <p:spPr bwMode="auto">
              <a:xfrm>
                <a:off x="533400" y="4572000"/>
                <a:ext cx="2667000" cy="0"/>
              </a:xfrm>
              <a:prstGeom prst="straightConnector1">
                <a:avLst/>
              </a:prstGeom>
              <a:solidFill>
                <a:srgbClr val="00B8FF"/>
              </a:solidFill>
              <a:ln w="25400" cap="flat" cmpd="sng" algn="ctr">
                <a:solidFill>
                  <a:schemeClr val="tx1"/>
                </a:solidFill>
                <a:prstDash val="solid"/>
                <a:round/>
                <a:headEnd type="none" w="med" len="med"/>
                <a:tailEnd type="triangle" w="lg" len="lg"/>
              </a:ln>
              <a:effectLst/>
            </p:spPr>
          </p:cxnSp>
        </p:grpSp>
        <p:sp>
          <p:nvSpPr>
            <p:cNvPr id="42" name="TextBox 41"/>
            <p:cNvSpPr txBox="1"/>
            <p:nvPr/>
          </p:nvSpPr>
          <p:spPr>
            <a:xfrm>
              <a:off x="990600" y="4572000"/>
              <a:ext cx="1878376" cy="369332"/>
            </a:xfrm>
            <a:prstGeom prst="rect">
              <a:avLst/>
            </a:prstGeom>
            <a:noFill/>
          </p:spPr>
          <p:txBody>
            <a:bodyPr wrap="none" rtlCol="0">
              <a:spAutoFit/>
            </a:bodyPr>
            <a:lstStyle/>
            <a:p>
              <a:r>
                <a:rPr lang="en-US" sz="1800" dirty="0" smtClean="0">
                  <a:solidFill>
                    <a:schemeClr val="tx1"/>
                  </a:solidFill>
                </a:rPr>
                <a:t>Intensity Image1</a:t>
              </a:r>
            </a:p>
          </p:txBody>
        </p:sp>
        <p:sp>
          <p:nvSpPr>
            <p:cNvPr id="43" name="TextBox 42"/>
            <p:cNvSpPr txBox="1"/>
            <p:nvPr/>
          </p:nvSpPr>
          <p:spPr>
            <a:xfrm rot="16200000">
              <a:off x="-449722" y="3269122"/>
              <a:ext cx="1878376" cy="369332"/>
            </a:xfrm>
            <a:prstGeom prst="rect">
              <a:avLst/>
            </a:prstGeom>
            <a:noFill/>
          </p:spPr>
          <p:txBody>
            <a:bodyPr wrap="none" rtlCol="0">
              <a:spAutoFit/>
            </a:bodyPr>
            <a:lstStyle/>
            <a:p>
              <a:r>
                <a:rPr lang="en-US" sz="1800" dirty="0" smtClean="0">
                  <a:solidFill>
                    <a:schemeClr val="tx1"/>
                  </a:solidFill>
                </a:rPr>
                <a:t>Intensity Image2</a:t>
              </a:r>
            </a:p>
          </p:txBody>
        </p:sp>
      </p:grpSp>
      <p:grpSp>
        <p:nvGrpSpPr>
          <p:cNvPr id="46" name="Group 45"/>
          <p:cNvGrpSpPr/>
          <p:nvPr/>
        </p:nvGrpSpPr>
        <p:grpSpPr>
          <a:xfrm>
            <a:off x="5867400" y="2064603"/>
            <a:ext cx="2895600" cy="2731532"/>
            <a:chOff x="304800" y="2209800"/>
            <a:chExt cx="2895600" cy="2731532"/>
          </a:xfrm>
        </p:grpSpPr>
        <p:grpSp>
          <p:nvGrpSpPr>
            <p:cNvPr id="47" name="Group 46"/>
            <p:cNvGrpSpPr/>
            <p:nvPr/>
          </p:nvGrpSpPr>
          <p:grpSpPr>
            <a:xfrm>
              <a:off x="533400" y="2209800"/>
              <a:ext cx="2667000" cy="2590800"/>
              <a:chOff x="533400" y="2209800"/>
              <a:chExt cx="2667000" cy="2590800"/>
            </a:xfrm>
          </p:grpSpPr>
          <p:cxnSp>
            <p:nvCxnSpPr>
              <p:cNvPr id="50" name="Straight Arrow Connector 49"/>
              <p:cNvCxnSpPr/>
              <p:nvPr/>
            </p:nvCxnSpPr>
            <p:spPr bwMode="auto">
              <a:xfrm flipV="1">
                <a:off x="762000" y="2209800"/>
                <a:ext cx="0" cy="2590800"/>
              </a:xfrm>
              <a:prstGeom prst="straightConnector1">
                <a:avLst/>
              </a:prstGeom>
              <a:solidFill>
                <a:srgbClr val="00B8FF"/>
              </a:solidFill>
              <a:ln w="25400" cap="flat" cmpd="sng" algn="ctr">
                <a:solidFill>
                  <a:schemeClr val="tx1"/>
                </a:solidFill>
                <a:prstDash val="solid"/>
                <a:round/>
                <a:headEnd type="none" w="med" len="med"/>
                <a:tailEnd type="triangle" w="lg" len="lg"/>
              </a:ln>
              <a:effectLst/>
            </p:spPr>
          </p:cxnSp>
          <p:cxnSp>
            <p:nvCxnSpPr>
              <p:cNvPr id="51" name="Straight Arrow Connector 50"/>
              <p:cNvCxnSpPr/>
              <p:nvPr/>
            </p:nvCxnSpPr>
            <p:spPr bwMode="auto">
              <a:xfrm>
                <a:off x="533400" y="4572000"/>
                <a:ext cx="2667000" cy="0"/>
              </a:xfrm>
              <a:prstGeom prst="straightConnector1">
                <a:avLst/>
              </a:prstGeom>
              <a:solidFill>
                <a:srgbClr val="00B8FF"/>
              </a:solidFill>
              <a:ln w="25400" cap="flat" cmpd="sng" algn="ctr">
                <a:solidFill>
                  <a:schemeClr val="tx1"/>
                </a:solidFill>
                <a:prstDash val="solid"/>
                <a:round/>
                <a:headEnd type="none" w="med" len="med"/>
                <a:tailEnd type="triangle" w="lg" len="lg"/>
              </a:ln>
              <a:effectLst/>
            </p:spPr>
          </p:cxnSp>
        </p:grpSp>
        <p:sp>
          <p:nvSpPr>
            <p:cNvPr id="48" name="TextBox 47"/>
            <p:cNvSpPr txBox="1"/>
            <p:nvPr/>
          </p:nvSpPr>
          <p:spPr>
            <a:xfrm>
              <a:off x="990600" y="4572000"/>
              <a:ext cx="1878376" cy="369332"/>
            </a:xfrm>
            <a:prstGeom prst="rect">
              <a:avLst/>
            </a:prstGeom>
            <a:noFill/>
          </p:spPr>
          <p:txBody>
            <a:bodyPr wrap="none" rtlCol="0">
              <a:spAutoFit/>
            </a:bodyPr>
            <a:lstStyle/>
            <a:p>
              <a:r>
                <a:rPr lang="en-US" sz="1800" dirty="0" smtClean="0">
                  <a:solidFill>
                    <a:schemeClr val="tx1"/>
                  </a:solidFill>
                </a:rPr>
                <a:t>Intensity Image1</a:t>
              </a:r>
            </a:p>
          </p:txBody>
        </p:sp>
        <p:sp>
          <p:nvSpPr>
            <p:cNvPr id="49" name="TextBox 48"/>
            <p:cNvSpPr txBox="1"/>
            <p:nvPr/>
          </p:nvSpPr>
          <p:spPr>
            <a:xfrm rot="16200000">
              <a:off x="-449722" y="3269122"/>
              <a:ext cx="1878376" cy="369332"/>
            </a:xfrm>
            <a:prstGeom prst="rect">
              <a:avLst/>
            </a:prstGeom>
            <a:noFill/>
          </p:spPr>
          <p:txBody>
            <a:bodyPr wrap="none" rtlCol="0">
              <a:spAutoFit/>
            </a:bodyPr>
            <a:lstStyle/>
            <a:p>
              <a:r>
                <a:rPr lang="en-US" sz="1800" dirty="0" smtClean="0">
                  <a:solidFill>
                    <a:schemeClr val="tx1"/>
                  </a:solidFill>
                </a:rPr>
                <a:t>Intensity Image2</a:t>
              </a:r>
            </a:p>
          </p:txBody>
        </p:sp>
      </p:grpSp>
      <p:cxnSp>
        <p:nvCxnSpPr>
          <p:cNvPr id="19" name="Straight Connector 18"/>
          <p:cNvCxnSpPr/>
          <p:nvPr/>
        </p:nvCxnSpPr>
        <p:spPr bwMode="auto">
          <a:xfrm flipV="1">
            <a:off x="762000" y="2445603"/>
            <a:ext cx="2057400" cy="1981200"/>
          </a:xfrm>
          <a:prstGeom prst="line">
            <a:avLst/>
          </a:prstGeom>
          <a:solidFill>
            <a:srgbClr val="00B8FF"/>
          </a:solidFill>
          <a:ln w="38100" cap="flat" cmpd="sng" algn="ctr">
            <a:solidFill>
              <a:srgbClr val="3366FF"/>
            </a:solidFill>
            <a:prstDash val="solid"/>
            <a:round/>
            <a:headEnd type="none" w="med" len="med"/>
            <a:tailEnd type="none" w="med" len="med"/>
          </a:ln>
          <a:effectLst/>
        </p:spPr>
      </p:cxnSp>
      <p:cxnSp>
        <p:nvCxnSpPr>
          <p:cNvPr id="54" name="Straight Connector 53"/>
          <p:cNvCxnSpPr/>
          <p:nvPr/>
        </p:nvCxnSpPr>
        <p:spPr bwMode="auto">
          <a:xfrm>
            <a:off x="3505200" y="2826603"/>
            <a:ext cx="2286000" cy="990600"/>
          </a:xfrm>
          <a:prstGeom prst="line">
            <a:avLst/>
          </a:prstGeom>
          <a:solidFill>
            <a:srgbClr val="00B8FF"/>
          </a:solidFill>
          <a:ln w="38100" cap="flat" cmpd="sng" algn="ctr">
            <a:solidFill>
              <a:srgbClr val="3366FF"/>
            </a:solidFill>
            <a:prstDash val="solid"/>
            <a:round/>
            <a:headEnd type="none" w="med" len="med"/>
            <a:tailEnd type="none" w="med" len="med"/>
          </a:ln>
          <a:effectLst/>
        </p:spPr>
      </p:cxnSp>
      <p:cxnSp>
        <p:nvCxnSpPr>
          <p:cNvPr id="57" name="Straight Connector 56"/>
          <p:cNvCxnSpPr/>
          <p:nvPr/>
        </p:nvCxnSpPr>
        <p:spPr bwMode="auto">
          <a:xfrm flipV="1">
            <a:off x="6477000" y="2521803"/>
            <a:ext cx="2209800" cy="609600"/>
          </a:xfrm>
          <a:prstGeom prst="line">
            <a:avLst/>
          </a:prstGeom>
          <a:solidFill>
            <a:srgbClr val="00B8FF"/>
          </a:solidFill>
          <a:ln w="38100" cap="flat" cmpd="sng" algn="ctr">
            <a:solidFill>
              <a:srgbClr val="3366FF"/>
            </a:solidFill>
            <a:prstDash val="solid"/>
            <a:round/>
            <a:headEnd type="none" w="med" len="med"/>
            <a:tailEnd type="none" w="med" len="med"/>
          </a:ln>
          <a:effectLst/>
        </p:spPr>
      </p:cxnSp>
      <p:cxnSp>
        <p:nvCxnSpPr>
          <p:cNvPr id="60" name="Straight Connector 59"/>
          <p:cNvCxnSpPr/>
          <p:nvPr/>
        </p:nvCxnSpPr>
        <p:spPr bwMode="auto">
          <a:xfrm flipH="1">
            <a:off x="8229600" y="2902803"/>
            <a:ext cx="381000" cy="914400"/>
          </a:xfrm>
          <a:prstGeom prst="line">
            <a:avLst/>
          </a:prstGeom>
          <a:solidFill>
            <a:srgbClr val="00B8FF"/>
          </a:solidFill>
          <a:ln w="38100" cap="flat" cmpd="sng" algn="ctr">
            <a:solidFill>
              <a:srgbClr val="3366FF"/>
            </a:solidFill>
            <a:prstDash val="solid"/>
            <a:round/>
            <a:headEnd type="none" w="med" len="med"/>
            <a:tailEnd type="none" w="med" len="med"/>
          </a:ln>
          <a:effectLst/>
        </p:spPr>
      </p:cxnSp>
      <p:cxnSp>
        <p:nvCxnSpPr>
          <p:cNvPr id="61" name="Straight Connector 60"/>
          <p:cNvCxnSpPr/>
          <p:nvPr/>
        </p:nvCxnSpPr>
        <p:spPr bwMode="auto">
          <a:xfrm>
            <a:off x="6781800" y="3436203"/>
            <a:ext cx="990600" cy="381000"/>
          </a:xfrm>
          <a:prstGeom prst="line">
            <a:avLst/>
          </a:prstGeom>
          <a:solidFill>
            <a:srgbClr val="00B8FF"/>
          </a:solidFill>
          <a:ln w="38100" cap="flat" cmpd="sng" algn="ctr">
            <a:solidFill>
              <a:srgbClr val="3366FF"/>
            </a:solidFill>
            <a:prstDash val="solid"/>
            <a:round/>
            <a:headEnd type="none" w="med" len="med"/>
            <a:tailEnd type="none" w="med" len="med"/>
          </a:ln>
          <a:effectLst/>
        </p:spPr>
      </p:cxnSp>
      <p:sp>
        <p:nvSpPr>
          <p:cNvPr id="52229" name="TextBox 52228"/>
          <p:cNvSpPr txBox="1"/>
          <p:nvPr/>
        </p:nvSpPr>
        <p:spPr>
          <a:xfrm>
            <a:off x="1295400" y="5036403"/>
            <a:ext cx="817501" cy="461665"/>
          </a:xfrm>
          <a:prstGeom prst="rect">
            <a:avLst/>
          </a:prstGeom>
          <a:noFill/>
        </p:spPr>
        <p:txBody>
          <a:bodyPr wrap="none" rtlCol="0">
            <a:spAutoFit/>
          </a:bodyPr>
          <a:lstStyle/>
          <a:p>
            <a:r>
              <a:rPr lang="en-US" dirty="0">
                <a:solidFill>
                  <a:srgbClr val="000000"/>
                </a:solidFill>
              </a:rPr>
              <a:t>SSD</a:t>
            </a:r>
          </a:p>
        </p:txBody>
      </p:sp>
      <p:sp>
        <p:nvSpPr>
          <p:cNvPr id="68" name="TextBox 67"/>
          <p:cNvSpPr txBox="1"/>
          <p:nvPr/>
        </p:nvSpPr>
        <p:spPr>
          <a:xfrm>
            <a:off x="3581400" y="4807803"/>
            <a:ext cx="2442496" cy="830997"/>
          </a:xfrm>
          <a:prstGeom prst="rect">
            <a:avLst/>
          </a:prstGeom>
          <a:noFill/>
        </p:spPr>
        <p:txBody>
          <a:bodyPr wrap="none" rtlCol="0">
            <a:spAutoFit/>
          </a:bodyPr>
          <a:lstStyle/>
          <a:p>
            <a:pPr algn="ctr"/>
            <a:r>
              <a:rPr lang="en-US" dirty="0" smtClean="0">
                <a:solidFill>
                  <a:srgbClr val="000000"/>
                </a:solidFill>
              </a:rPr>
              <a:t>Normalized</a:t>
            </a:r>
          </a:p>
          <a:p>
            <a:pPr algn="ctr"/>
            <a:r>
              <a:rPr lang="en-US" dirty="0">
                <a:solidFill>
                  <a:srgbClr val="000000"/>
                </a:solidFill>
              </a:rPr>
              <a:t>c</a:t>
            </a:r>
            <a:r>
              <a:rPr lang="en-US" dirty="0" smtClean="0">
                <a:solidFill>
                  <a:srgbClr val="000000"/>
                </a:solidFill>
              </a:rPr>
              <a:t>ross correlation</a:t>
            </a:r>
            <a:endParaRPr lang="en-US" dirty="0">
              <a:solidFill>
                <a:srgbClr val="000000"/>
              </a:solidFill>
            </a:endParaRPr>
          </a:p>
        </p:txBody>
      </p:sp>
      <p:sp>
        <p:nvSpPr>
          <p:cNvPr id="69" name="TextBox 68"/>
          <p:cNvSpPr txBox="1"/>
          <p:nvPr/>
        </p:nvSpPr>
        <p:spPr>
          <a:xfrm>
            <a:off x="6759900" y="4807803"/>
            <a:ext cx="1724300" cy="830997"/>
          </a:xfrm>
          <a:prstGeom prst="rect">
            <a:avLst/>
          </a:prstGeom>
          <a:noFill/>
        </p:spPr>
        <p:txBody>
          <a:bodyPr wrap="none" rtlCol="0">
            <a:spAutoFit/>
          </a:bodyPr>
          <a:lstStyle/>
          <a:p>
            <a:pPr algn="ctr"/>
            <a:r>
              <a:rPr lang="en-US" dirty="0" smtClean="0">
                <a:solidFill>
                  <a:srgbClr val="000000"/>
                </a:solidFill>
              </a:rPr>
              <a:t>Mutual</a:t>
            </a:r>
          </a:p>
          <a:p>
            <a:pPr algn="ctr"/>
            <a:r>
              <a:rPr lang="en-US" dirty="0" smtClean="0">
                <a:solidFill>
                  <a:srgbClr val="000000"/>
                </a:solidFill>
              </a:rPr>
              <a:t>Information</a:t>
            </a:r>
            <a:endParaRPr lang="en-US" dirty="0">
              <a:solidFill>
                <a:srgbClr val="000000"/>
              </a:solidFill>
            </a:endParaRPr>
          </a:p>
        </p:txBody>
      </p:sp>
      <p:sp>
        <p:nvSpPr>
          <p:cNvPr id="52230" name="TextBox 52229"/>
          <p:cNvSpPr txBox="1"/>
          <p:nvPr/>
        </p:nvSpPr>
        <p:spPr>
          <a:xfrm>
            <a:off x="533400" y="5791200"/>
            <a:ext cx="8002762" cy="461665"/>
          </a:xfrm>
          <a:prstGeom prst="rect">
            <a:avLst/>
          </a:prstGeom>
          <a:noFill/>
        </p:spPr>
        <p:txBody>
          <a:bodyPr wrap="none" rtlCol="0">
            <a:spAutoFit/>
          </a:bodyPr>
          <a:lstStyle/>
          <a:p>
            <a:r>
              <a:rPr lang="en-US" dirty="0" smtClean="0">
                <a:solidFill>
                  <a:srgbClr val="FF0000"/>
                </a:solidFill>
              </a:rPr>
              <a:t>But sometimes correspondences are not quite so easy …</a:t>
            </a:r>
            <a:endParaRPr lang="en-US" dirty="0">
              <a:solidFill>
                <a:srgbClr val="FF0000"/>
              </a:solidFill>
            </a:endParaRPr>
          </a:p>
        </p:txBody>
      </p:sp>
    </p:spTree>
    <p:extLst>
      <p:ext uri="{BB962C8B-B14F-4D97-AF65-F5344CB8AC3E}">
        <p14:creationId xmlns:p14="http://schemas.microsoft.com/office/powerpoint/2010/main" val="5834068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Motivating </a:t>
            </a:r>
            <a:r>
              <a:rPr lang="en-GB" dirty="0" smtClean="0"/>
              <a:t>issue </a:t>
            </a:r>
            <a:r>
              <a:rPr lang="en-GB" dirty="0" smtClean="0"/>
              <a:t>1: Intensity changes over time</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Appearance Change Example</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14" name="Picture 13"/>
          <p:cNvPicPr>
            <a:picLocks noChangeAspect="1"/>
          </p:cNvPicPr>
          <p:nvPr/>
        </p:nvPicPr>
        <p:blipFill>
          <a:blip r:embed="rId3"/>
          <a:stretch>
            <a:fillRect/>
          </a:stretch>
        </p:blipFill>
        <p:spPr>
          <a:xfrm>
            <a:off x="0" y="1981200"/>
            <a:ext cx="9144000" cy="3071537"/>
          </a:xfrm>
          <a:prstGeom prst="rect">
            <a:avLst/>
          </a:prstGeom>
        </p:spPr>
      </p:pic>
      <p:sp>
        <p:nvSpPr>
          <p:cNvPr id="15" name="TextBox 14"/>
          <p:cNvSpPr txBox="1"/>
          <p:nvPr/>
        </p:nvSpPr>
        <p:spPr>
          <a:xfrm>
            <a:off x="381000" y="1295400"/>
            <a:ext cx="5350894" cy="461665"/>
          </a:xfrm>
          <a:prstGeom prst="rect">
            <a:avLst/>
          </a:prstGeom>
          <a:noFill/>
        </p:spPr>
        <p:txBody>
          <a:bodyPr wrap="none" rtlCol="0">
            <a:spAutoFit/>
          </a:bodyPr>
          <a:lstStyle/>
          <a:p>
            <a:r>
              <a:rPr lang="en-US" dirty="0" smtClean="0">
                <a:solidFill>
                  <a:schemeClr val="accent2"/>
                </a:solidFill>
                <a:latin typeface="Arial"/>
                <a:cs typeface="Arial"/>
              </a:rPr>
              <a:t>Normal brain development (macaque)</a:t>
            </a:r>
            <a:endParaRPr lang="en-US" dirty="0">
              <a:solidFill>
                <a:schemeClr val="accent2"/>
              </a:solidFill>
              <a:latin typeface="Arial"/>
              <a:cs typeface="Arial"/>
            </a:endParaRPr>
          </a:p>
        </p:txBody>
      </p:sp>
      <p:sp>
        <p:nvSpPr>
          <p:cNvPr id="16" name="TextBox 15"/>
          <p:cNvSpPr txBox="1"/>
          <p:nvPr/>
        </p:nvSpPr>
        <p:spPr>
          <a:xfrm>
            <a:off x="457200" y="5329535"/>
            <a:ext cx="8382000" cy="830997"/>
          </a:xfrm>
          <a:prstGeom prst="rect">
            <a:avLst/>
          </a:prstGeom>
          <a:noFill/>
        </p:spPr>
        <p:txBody>
          <a:bodyPr wrap="square" rtlCol="0">
            <a:spAutoFit/>
          </a:bodyPr>
          <a:lstStyle/>
          <a:p>
            <a:r>
              <a:rPr lang="en-US" dirty="0" smtClean="0">
                <a:solidFill>
                  <a:srgbClr val="FF0000"/>
                </a:solidFill>
                <a:latin typeface="Arial"/>
                <a:cs typeface="Arial"/>
              </a:rPr>
              <a:t>Locally changing image intensities cause problems for</a:t>
            </a:r>
          </a:p>
          <a:p>
            <a:r>
              <a:rPr lang="en-US" dirty="0">
                <a:solidFill>
                  <a:srgbClr val="FF0000"/>
                </a:solidFill>
                <a:latin typeface="Arial"/>
                <a:cs typeface="Arial"/>
              </a:rPr>
              <a:t>i</a:t>
            </a:r>
            <a:r>
              <a:rPr lang="en-US" dirty="0" smtClean="0">
                <a:solidFill>
                  <a:srgbClr val="FF0000"/>
                </a:solidFill>
                <a:latin typeface="Arial"/>
                <a:cs typeface="Arial"/>
              </a:rPr>
              <a:t>mage similarity measures (SSD, mutual information, …)</a:t>
            </a:r>
            <a:endParaRPr lang="en-US" dirty="0">
              <a:solidFill>
                <a:srgbClr val="FF0000"/>
              </a:solidFill>
              <a:latin typeface="Arial"/>
              <a:cs typeface="Arial"/>
            </a:endParaRPr>
          </a:p>
        </p:txBody>
      </p:sp>
    </p:spTree>
    <p:extLst>
      <p:ext uri="{BB962C8B-B14F-4D97-AF65-F5344CB8AC3E}">
        <p14:creationId xmlns:p14="http://schemas.microsoft.com/office/powerpoint/2010/main" val="28689814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Motivating </a:t>
            </a:r>
            <a:r>
              <a:rPr lang="en-GB" dirty="0" smtClean="0"/>
              <a:t>issue </a:t>
            </a:r>
            <a:r>
              <a:rPr lang="en-GB" dirty="0" smtClean="0"/>
              <a:t>2: Texture</a:t>
            </a:r>
            <a:r>
              <a:rPr lang="en-GB" dirty="0" smtClean="0"/>
              <a:t>-blending</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 Example</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24" name="TextBox 23"/>
          <p:cNvSpPr txBox="1"/>
          <p:nvPr/>
        </p:nvSpPr>
        <p:spPr>
          <a:xfrm>
            <a:off x="381000" y="5562600"/>
            <a:ext cx="5909490" cy="461665"/>
          </a:xfrm>
          <a:prstGeom prst="rect">
            <a:avLst/>
          </a:prstGeom>
          <a:noFill/>
        </p:spPr>
        <p:txBody>
          <a:bodyPr wrap="none" rtlCol="0">
            <a:spAutoFit/>
          </a:bodyPr>
          <a:lstStyle/>
          <a:p>
            <a:r>
              <a:rPr lang="en-US" dirty="0" smtClean="0">
                <a:solidFill>
                  <a:srgbClr val="FF0000"/>
                </a:solidFill>
              </a:rPr>
              <a:t>Extreme case: images are vastly different.</a:t>
            </a:r>
            <a:endParaRPr lang="en-US" dirty="0">
              <a:solidFill>
                <a:srgbClr val="FF0000"/>
              </a:solidFill>
            </a:endParaRPr>
          </a:p>
        </p:txBody>
      </p:sp>
      <p:pic>
        <p:nvPicPr>
          <p:cNvPr id="14" name="Picture 13" descr="dice.png"/>
          <p:cNvPicPr>
            <a:picLocks noChangeAspect="1"/>
          </p:cNvPicPr>
          <p:nvPr/>
        </p:nvPicPr>
        <p:blipFill>
          <a:blip r:embed="rId3" cstate="print"/>
          <a:stretch>
            <a:fillRect/>
          </a:stretch>
        </p:blipFill>
        <p:spPr>
          <a:xfrm>
            <a:off x="2743200" y="2590800"/>
            <a:ext cx="2286000" cy="2286000"/>
          </a:xfrm>
          <a:prstGeom prst="rect">
            <a:avLst/>
          </a:prstGeom>
        </p:spPr>
      </p:pic>
      <p:pic>
        <p:nvPicPr>
          <p:cNvPr id="15" name="Picture 14" descr="leopard.png"/>
          <p:cNvPicPr>
            <a:picLocks noChangeAspect="1"/>
          </p:cNvPicPr>
          <p:nvPr/>
        </p:nvPicPr>
        <p:blipFill>
          <a:blip r:embed="rId4" cstate="print"/>
          <a:stretch>
            <a:fillRect/>
          </a:stretch>
        </p:blipFill>
        <p:spPr>
          <a:xfrm>
            <a:off x="304800" y="2590800"/>
            <a:ext cx="2286000" cy="2286000"/>
          </a:xfrm>
          <a:prstGeom prst="rect">
            <a:avLst/>
          </a:prstGeom>
        </p:spPr>
      </p:pic>
      <p:pic>
        <p:nvPicPr>
          <p:cNvPr id="16" name="Picture 15" descr="leopardDice.gif"/>
          <p:cNvPicPr>
            <a:picLocks noChangeAspect="1"/>
          </p:cNvPicPr>
          <p:nvPr/>
        </p:nvPicPr>
        <p:blipFill>
          <a:blip r:embed="rId5" cstate="print"/>
          <a:stretch>
            <a:fillRect/>
          </a:stretch>
        </p:blipFill>
        <p:spPr>
          <a:xfrm>
            <a:off x="5334000" y="1905000"/>
            <a:ext cx="3429000" cy="3429000"/>
          </a:xfrm>
          <a:prstGeom prst="rect">
            <a:avLst/>
          </a:prstGeom>
        </p:spPr>
      </p:pic>
      <p:sp>
        <p:nvSpPr>
          <p:cNvPr id="3" name="TextBox 2"/>
          <p:cNvSpPr txBox="1"/>
          <p:nvPr/>
        </p:nvSpPr>
        <p:spPr>
          <a:xfrm>
            <a:off x="304800" y="1219200"/>
            <a:ext cx="5590743" cy="461665"/>
          </a:xfrm>
          <a:prstGeom prst="rect">
            <a:avLst/>
          </a:prstGeom>
          <a:noFill/>
        </p:spPr>
        <p:txBody>
          <a:bodyPr wrap="none" rtlCol="0">
            <a:spAutoFit/>
          </a:bodyPr>
          <a:lstStyle/>
          <a:p>
            <a:r>
              <a:rPr lang="en-US" dirty="0" smtClean="0">
                <a:solidFill>
                  <a:schemeClr val="tx1"/>
                </a:solidFill>
              </a:rPr>
              <a:t>Texture blending for computer graphics.</a:t>
            </a:r>
            <a:endParaRPr lang="en-US" dirty="0">
              <a:solidFill>
                <a:schemeClr val="tx1"/>
              </a:solidFill>
            </a:endParaRPr>
          </a:p>
        </p:txBody>
      </p:sp>
    </p:spTree>
    <p:extLst>
      <p:ext uri="{BB962C8B-B14F-4D97-AF65-F5344CB8AC3E}">
        <p14:creationId xmlns:p14="http://schemas.microsoft.com/office/powerpoint/2010/main" val="31234051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Motivating </a:t>
            </a:r>
            <a:r>
              <a:rPr lang="en-GB" dirty="0" smtClean="0"/>
              <a:t>issue </a:t>
            </a:r>
            <a:r>
              <a:rPr lang="en-GB" dirty="0" smtClean="0"/>
              <a:t>3: Intensity/Structural changes</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 Example</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17" name="Picture 16" descr="geo_tb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536" y="1676400"/>
            <a:ext cx="4995264" cy="1676400"/>
          </a:xfrm>
          <a:prstGeom prst="rect">
            <a:avLst/>
          </a:prstGeom>
        </p:spPr>
      </p:pic>
      <p:pic>
        <p:nvPicPr>
          <p:cNvPr id="18" name="Picture 17" descr="Synth2D_I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3505200"/>
            <a:ext cx="1905000" cy="2203938"/>
          </a:xfrm>
          <a:prstGeom prst="rect">
            <a:avLst/>
          </a:prstGeom>
        </p:spPr>
      </p:pic>
      <p:pic>
        <p:nvPicPr>
          <p:cNvPr id="19" name="Picture 18" descr="Synth2D_I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505200"/>
            <a:ext cx="1905000" cy="2203938"/>
          </a:xfrm>
          <a:prstGeom prst="rect">
            <a:avLst/>
          </a:prstGeom>
        </p:spPr>
      </p:pic>
      <p:sp>
        <p:nvSpPr>
          <p:cNvPr id="20" name="Text Box 13"/>
          <p:cNvSpPr txBox="1">
            <a:spLocks noChangeArrowheads="1"/>
          </p:cNvSpPr>
          <p:nvPr/>
        </p:nvSpPr>
        <p:spPr bwMode="auto">
          <a:xfrm>
            <a:off x="304800" y="1600200"/>
            <a:ext cx="3276600" cy="592137"/>
          </a:xfrm>
          <a:prstGeom prst="rect">
            <a:avLst/>
          </a:prstGeom>
          <a:noFill/>
          <a:ln w="9525">
            <a:noFill/>
            <a:round/>
            <a:headEnd/>
            <a:tailEnd/>
          </a:ln>
        </p:spPr>
        <p:txBody>
          <a:bodyPr lIns="90000" tIns="200016" rIns="90000" bIns="46800"/>
          <a:lstStyle/>
          <a:p>
            <a:pPr>
              <a:lnSpc>
                <a:spcPct val="62000"/>
              </a:lnSpc>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rgbClr val="0000FF"/>
                </a:solidFill>
              </a:rPr>
              <a:t>Traumatic brain injury</a:t>
            </a:r>
          </a:p>
          <a:p>
            <a:pPr>
              <a:lnSpc>
                <a:spcPct val="62000"/>
              </a:lnSpc>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chemeClr val="tx1"/>
                </a:solidFill>
              </a:rPr>
              <a:t>(real data)</a:t>
            </a:r>
            <a:endParaRPr lang="en-US" dirty="0">
              <a:solidFill>
                <a:schemeClr val="tx1"/>
              </a:solidFill>
            </a:endParaRPr>
          </a:p>
        </p:txBody>
      </p:sp>
      <p:sp>
        <p:nvSpPr>
          <p:cNvPr id="21" name="Text Box 13"/>
          <p:cNvSpPr txBox="1">
            <a:spLocks noChangeArrowheads="1"/>
          </p:cNvSpPr>
          <p:nvPr/>
        </p:nvSpPr>
        <p:spPr bwMode="auto">
          <a:xfrm>
            <a:off x="381000" y="3810000"/>
            <a:ext cx="3276600" cy="592137"/>
          </a:xfrm>
          <a:prstGeom prst="rect">
            <a:avLst/>
          </a:prstGeom>
          <a:noFill/>
          <a:ln w="9525">
            <a:noFill/>
            <a:round/>
            <a:headEnd/>
            <a:tailEnd/>
          </a:ln>
        </p:spPr>
        <p:txBody>
          <a:bodyPr lIns="90000" tIns="200016" rIns="90000" bIns="46800"/>
          <a:lstStyle/>
          <a:p>
            <a:pPr>
              <a:lnSpc>
                <a:spcPct val="62000"/>
              </a:lnSpc>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rgbClr val="0000FF"/>
                </a:solidFill>
              </a:rPr>
              <a:t>Brain tumor</a:t>
            </a:r>
          </a:p>
          <a:p>
            <a:pPr>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rgbClr val="000000"/>
                </a:solidFill>
              </a:rPr>
              <a:t>(simulated data) </a:t>
            </a:r>
            <a:endParaRPr lang="en-US" sz="1800" dirty="0">
              <a:solidFill>
                <a:srgbClr val="000000"/>
              </a:solidFill>
            </a:endParaRPr>
          </a:p>
        </p:txBody>
      </p:sp>
      <p:cxnSp>
        <p:nvCxnSpPr>
          <p:cNvPr id="22" name="Straight Connector 21"/>
          <p:cNvCxnSpPr/>
          <p:nvPr/>
        </p:nvCxnSpPr>
        <p:spPr bwMode="auto">
          <a:xfrm>
            <a:off x="457200" y="3505200"/>
            <a:ext cx="8382000" cy="76200"/>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3" name="TextBox 2"/>
          <p:cNvSpPr txBox="1"/>
          <p:nvPr/>
        </p:nvSpPr>
        <p:spPr>
          <a:xfrm>
            <a:off x="318823" y="5638800"/>
            <a:ext cx="6462977" cy="830997"/>
          </a:xfrm>
          <a:prstGeom prst="rect">
            <a:avLst/>
          </a:prstGeom>
          <a:noFill/>
        </p:spPr>
        <p:txBody>
          <a:bodyPr wrap="none" rtlCol="0">
            <a:spAutoFit/>
          </a:bodyPr>
          <a:lstStyle/>
          <a:p>
            <a:r>
              <a:rPr lang="en-US" dirty="0" smtClean="0">
                <a:solidFill>
                  <a:srgbClr val="FF0000"/>
                </a:solidFill>
              </a:rPr>
              <a:t>“Similar looking regions” do not </a:t>
            </a:r>
            <a:r>
              <a:rPr lang="en-US" dirty="0" smtClean="0">
                <a:solidFill>
                  <a:srgbClr val="FF0000"/>
                </a:solidFill>
              </a:rPr>
              <a:t>correspond.</a:t>
            </a:r>
          </a:p>
          <a:p>
            <a:r>
              <a:rPr lang="en-US" dirty="0" smtClean="0">
                <a:solidFill>
                  <a:srgbClr val="FF0000"/>
                </a:solidFill>
              </a:rPr>
              <a:t>Structures only exist in one of the two images.</a:t>
            </a:r>
            <a:endParaRPr lang="en-US" dirty="0">
              <a:solidFill>
                <a:srgbClr val="FF0000"/>
              </a:solidFill>
            </a:endParaRPr>
          </a:p>
        </p:txBody>
      </p:sp>
    </p:spTree>
    <p:extLst>
      <p:ext uri="{BB962C8B-B14F-4D97-AF65-F5344CB8AC3E}">
        <p14:creationId xmlns:p14="http://schemas.microsoft.com/office/powerpoint/2010/main" val="26505966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Motivating </a:t>
            </a:r>
            <a:r>
              <a:rPr lang="en-GB" dirty="0" smtClean="0"/>
              <a:t>issue </a:t>
            </a:r>
            <a:r>
              <a:rPr lang="en-GB" dirty="0" smtClean="0"/>
              <a:t>4: Multimodal Registration</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 Example</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12" name="Picture 11"/>
          <p:cNvPicPr>
            <a:picLocks noChangeAspect="1"/>
          </p:cNvPicPr>
          <p:nvPr/>
        </p:nvPicPr>
        <p:blipFill>
          <a:blip r:embed="rId3"/>
          <a:stretch>
            <a:fillRect/>
          </a:stretch>
        </p:blipFill>
        <p:spPr>
          <a:xfrm>
            <a:off x="572550" y="1828800"/>
            <a:ext cx="3657600" cy="3675797"/>
          </a:xfrm>
          <a:prstGeom prst="rect">
            <a:avLst/>
          </a:prstGeom>
        </p:spPr>
      </p:pic>
      <p:pic>
        <p:nvPicPr>
          <p:cNvPr id="13" name="Picture 12"/>
          <p:cNvPicPr>
            <a:picLocks noChangeAspect="1"/>
          </p:cNvPicPr>
          <p:nvPr/>
        </p:nvPicPr>
        <p:blipFill>
          <a:blip r:embed="rId4"/>
          <a:stretch>
            <a:fillRect/>
          </a:stretch>
        </p:blipFill>
        <p:spPr>
          <a:xfrm>
            <a:off x="4915949" y="1833464"/>
            <a:ext cx="3694651" cy="3713501"/>
          </a:xfrm>
          <a:prstGeom prst="rect">
            <a:avLst/>
          </a:prstGeom>
        </p:spPr>
      </p:pic>
      <p:sp>
        <p:nvSpPr>
          <p:cNvPr id="3" name="TextBox 2"/>
          <p:cNvSpPr txBox="1"/>
          <p:nvPr/>
        </p:nvSpPr>
        <p:spPr>
          <a:xfrm>
            <a:off x="988367" y="1219200"/>
            <a:ext cx="2955557" cy="461665"/>
          </a:xfrm>
          <a:prstGeom prst="rect">
            <a:avLst/>
          </a:prstGeom>
          <a:noFill/>
        </p:spPr>
        <p:txBody>
          <a:bodyPr wrap="none" rtlCol="0">
            <a:spAutoFit/>
          </a:bodyPr>
          <a:lstStyle/>
          <a:p>
            <a:pPr algn="ctr"/>
            <a:r>
              <a:rPr lang="en-US" dirty="0" smtClean="0">
                <a:solidFill>
                  <a:srgbClr val="000000"/>
                </a:solidFill>
              </a:rPr>
              <a:t>Electron microscopy</a:t>
            </a:r>
            <a:endParaRPr lang="en-US" dirty="0">
              <a:solidFill>
                <a:srgbClr val="000000"/>
              </a:solidFill>
            </a:endParaRPr>
          </a:p>
        </p:txBody>
      </p:sp>
      <p:sp>
        <p:nvSpPr>
          <p:cNvPr id="15" name="TextBox 14"/>
          <p:cNvSpPr txBox="1"/>
          <p:nvPr/>
        </p:nvSpPr>
        <p:spPr>
          <a:xfrm>
            <a:off x="5562600" y="1219200"/>
            <a:ext cx="2493892" cy="461665"/>
          </a:xfrm>
          <a:prstGeom prst="rect">
            <a:avLst/>
          </a:prstGeom>
          <a:noFill/>
        </p:spPr>
        <p:txBody>
          <a:bodyPr wrap="none" rtlCol="0">
            <a:spAutoFit/>
          </a:bodyPr>
          <a:lstStyle/>
          <a:p>
            <a:pPr algn="ctr"/>
            <a:r>
              <a:rPr lang="en-US" dirty="0" smtClean="0">
                <a:solidFill>
                  <a:srgbClr val="000000"/>
                </a:solidFill>
              </a:rPr>
              <a:t>Light microscopy</a:t>
            </a:r>
            <a:endParaRPr lang="en-US" dirty="0">
              <a:solidFill>
                <a:srgbClr val="000000"/>
              </a:solidFill>
            </a:endParaRPr>
          </a:p>
        </p:txBody>
      </p:sp>
      <p:sp>
        <p:nvSpPr>
          <p:cNvPr id="4" name="TextBox 3"/>
          <p:cNvSpPr txBox="1"/>
          <p:nvPr/>
        </p:nvSpPr>
        <p:spPr>
          <a:xfrm>
            <a:off x="381000" y="5562600"/>
            <a:ext cx="8168522" cy="830997"/>
          </a:xfrm>
          <a:prstGeom prst="rect">
            <a:avLst/>
          </a:prstGeom>
          <a:noFill/>
        </p:spPr>
        <p:txBody>
          <a:bodyPr wrap="none" rtlCol="0">
            <a:spAutoFit/>
          </a:bodyPr>
          <a:lstStyle/>
          <a:p>
            <a:r>
              <a:rPr lang="en-US" dirty="0" smtClean="0">
                <a:solidFill>
                  <a:srgbClr val="FF0000"/>
                </a:solidFill>
              </a:rPr>
              <a:t>Image intensities differ, but additional complexities such as </a:t>
            </a:r>
            <a:br>
              <a:rPr lang="en-US" dirty="0" smtClean="0">
                <a:solidFill>
                  <a:srgbClr val="FF0000"/>
                </a:solidFill>
              </a:rPr>
            </a:br>
            <a:r>
              <a:rPr lang="en-US" dirty="0" smtClean="0">
                <a:solidFill>
                  <a:srgbClr val="FF0000"/>
                </a:solidFill>
              </a:rPr>
              <a:t>blurring are present and need to be accounted for. </a:t>
            </a:r>
            <a:endParaRPr lang="en-US" dirty="0">
              <a:solidFill>
                <a:srgbClr val="FF0000"/>
              </a:solidFill>
            </a:endParaRPr>
          </a:p>
        </p:txBody>
      </p:sp>
    </p:spTree>
    <p:extLst>
      <p:ext uri="{BB962C8B-B14F-4D97-AF65-F5344CB8AC3E}">
        <p14:creationId xmlns:p14="http://schemas.microsoft.com/office/powerpoint/2010/main" val="29251870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What to do?</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Possible Solutions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3" name="TextBox 2"/>
          <p:cNvSpPr txBox="1"/>
          <p:nvPr/>
        </p:nvSpPr>
        <p:spPr>
          <a:xfrm>
            <a:off x="2286000" y="2895600"/>
            <a:ext cx="4444922" cy="646331"/>
          </a:xfrm>
          <a:prstGeom prst="rect">
            <a:avLst/>
          </a:prstGeom>
          <a:noFill/>
        </p:spPr>
        <p:txBody>
          <a:bodyPr wrap="none" rtlCol="0">
            <a:spAutoFit/>
          </a:bodyPr>
          <a:lstStyle/>
          <a:p>
            <a:r>
              <a:rPr lang="en-US" sz="3600" dirty="0" smtClean="0">
                <a:solidFill>
                  <a:schemeClr val="accent2"/>
                </a:solidFill>
              </a:rPr>
              <a:t>Is all hope lost here?</a:t>
            </a:r>
            <a:endParaRPr lang="en-US" sz="3600" dirty="0">
              <a:solidFill>
                <a:schemeClr val="accent2"/>
              </a:solidFill>
            </a:endParaRPr>
          </a:p>
        </p:txBody>
      </p:sp>
    </p:spTree>
    <p:extLst>
      <p:ext uri="{BB962C8B-B14F-4D97-AF65-F5344CB8AC3E}">
        <p14:creationId xmlns:p14="http://schemas.microsoft.com/office/powerpoint/2010/main" val="13187226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Possible Solutions</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Possible Solutions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3" name="TextBox 2"/>
          <p:cNvSpPr txBox="1"/>
          <p:nvPr/>
        </p:nvSpPr>
        <p:spPr>
          <a:xfrm>
            <a:off x="1676400" y="2438400"/>
            <a:ext cx="5521539" cy="646331"/>
          </a:xfrm>
          <a:prstGeom prst="rect">
            <a:avLst/>
          </a:prstGeom>
          <a:noFill/>
        </p:spPr>
        <p:txBody>
          <a:bodyPr wrap="none" rtlCol="0">
            <a:spAutoFit/>
          </a:bodyPr>
          <a:lstStyle/>
          <a:p>
            <a:r>
              <a:rPr lang="en-US" sz="3600" dirty="0" smtClean="0">
                <a:solidFill>
                  <a:schemeClr val="tx1"/>
                </a:solidFill>
              </a:rPr>
              <a:t>(Non)parametric</a:t>
            </a:r>
            <a:r>
              <a:rPr lang="en-US" sz="3600" dirty="0" smtClean="0">
                <a:solidFill>
                  <a:schemeClr val="tx1"/>
                </a:solidFill>
              </a:rPr>
              <a:t> </a:t>
            </a:r>
            <a:r>
              <a:rPr lang="en-US" sz="3600" dirty="0" smtClean="0">
                <a:solidFill>
                  <a:schemeClr val="tx1"/>
                </a:solidFill>
              </a:rPr>
              <a:t>modeling</a:t>
            </a:r>
            <a:endParaRPr lang="en-US" sz="3600" dirty="0">
              <a:solidFill>
                <a:schemeClr val="tx1"/>
              </a:solidFill>
            </a:endParaRPr>
          </a:p>
        </p:txBody>
      </p:sp>
      <p:sp>
        <p:nvSpPr>
          <p:cNvPr id="13" name="TextBox 12"/>
          <p:cNvSpPr txBox="1"/>
          <p:nvPr/>
        </p:nvSpPr>
        <p:spPr>
          <a:xfrm>
            <a:off x="1981200" y="3886200"/>
            <a:ext cx="5111946" cy="646331"/>
          </a:xfrm>
          <a:prstGeom prst="rect">
            <a:avLst/>
          </a:prstGeom>
          <a:noFill/>
        </p:spPr>
        <p:txBody>
          <a:bodyPr wrap="none" rtlCol="0">
            <a:spAutoFit/>
          </a:bodyPr>
          <a:lstStyle/>
          <a:p>
            <a:r>
              <a:rPr lang="en-US" sz="3600" dirty="0">
                <a:solidFill>
                  <a:schemeClr val="tx1"/>
                </a:solidFill>
              </a:rPr>
              <a:t>D</a:t>
            </a:r>
            <a:r>
              <a:rPr lang="en-US" sz="3600" dirty="0" smtClean="0">
                <a:solidFill>
                  <a:schemeClr val="tx1"/>
                </a:solidFill>
              </a:rPr>
              <a:t>ata</a:t>
            </a:r>
            <a:r>
              <a:rPr lang="en-US" sz="3600" dirty="0" smtClean="0">
                <a:solidFill>
                  <a:schemeClr val="tx1"/>
                </a:solidFill>
              </a:rPr>
              <a:t>-driven </a:t>
            </a:r>
            <a:r>
              <a:rPr lang="en-US" sz="3600" dirty="0" smtClean="0">
                <a:solidFill>
                  <a:schemeClr val="tx1"/>
                </a:solidFill>
              </a:rPr>
              <a:t>approaches</a:t>
            </a:r>
            <a:endParaRPr lang="en-US" sz="3600" dirty="0">
              <a:solidFill>
                <a:schemeClr val="tx1"/>
              </a:solidFill>
            </a:endParaRPr>
          </a:p>
        </p:txBody>
      </p:sp>
      <p:sp>
        <p:nvSpPr>
          <p:cNvPr id="4" name="TextBox 3"/>
          <p:cNvSpPr txBox="1"/>
          <p:nvPr/>
        </p:nvSpPr>
        <p:spPr>
          <a:xfrm>
            <a:off x="4038600" y="3124200"/>
            <a:ext cx="697627" cy="707886"/>
          </a:xfrm>
          <a:prstGeom prst="rect">
            <a:avLst/>
          </a:prstGeom>
          <a:noFill/>
        </p:spPr>
        <p:txBody>
          <a:bodyPr wrap="none" rtlCol="0">
            <a:spAutoFit/>
          </a:bodyPr>
          <a:lstStyle/>
          <a:p>
            <a:r>
              <a:rPr lang="en-US" sz="4000" dirty="0" err="1" smtClean="0">
                <a:solidFill>
                  <a:schemeClr val="accent2"/>
                </a:solidFill>
              </a:rPr>
              <a:t>vs</a:t>
            </a:r>
            <a:endParaRPr lang="en-US" sz="4000" dirty="0">
              <a:solidFill>
                <a:schemeClr val="accent2"/>
              </a:solidFill>
            </a:endParaRPr>
          </a:p>
        </p:txBody>
      </p:sp>
    </p:spTree>
    <p:extLst>
      <p:ext uri="{BB962C8B-B14F-4D97-AF65-F5344CB8AC3E}">
        <p14:creationId xmlns:p14="http://schemas.microsoft.com/office/powerpoint/2010/main" val="36791203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Possible Solutions</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Possible Solutions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3" name="TextBox 2"/>
          <p:cNvSpPr txBox="1"/>
          <p:nvPr/>
        </p:nvSpPr>
        <p:spPr>
          <a:xfrm>
            <a:off x="2362200" y="3124200"/>
            <a:ext cx="4418322" cy="646331"/>
          </a:xfrm>
          <a:prstGeom prst="rect">
            <a:avLst/>
          </a:prstGeom>
          <a:noFill/>
        </p:spPr>
        <p:txBody>
          <a:bodyPr wrap="none" rtlCol="0">
            <a:spAutoFit/>
          </a:bodyPr>
          <a:lstStyle/>
          <a:p>
            <a:r>
              <a:rPr lang="en-US" sz="3600" dirty="0" smtClean="0">
                <a:solidFill>
                  <a:srgbClr val="3333CC"/>
                </a:solidFill>
              </a:rPr>
              <a:t>Parametric Modeling</a:t>
            </a:r>
            <a:endParaRPr lang="en-US" sz="3600" dirty="0">
              <a:solidFill>
                <a:srgbClr val="3333CC"/>
              </a:solidFill>
            </a:endParaRPr>
          </a:p>
        </p:txBody>
      </p:sp>
    </p:spTree>
    <p:extLst>
      <p:ext uri="{BB962C8B-B14F-4D97-AF65-F5344CB8AC3E}">
        <p14:creationId xmlns:p14="http://schemas.microsoft.com/office/powerpoint/2010/main" val="38233343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Warning</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Warning</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5" name="Picture 4"/>
          <p:cNvPicPr>
            <a:picLocks noChangeAspect="1"/>
          </p:cNvPicPr>
          <p:nvPr/>
        </p:nvPicPr>
        <p:blipFill>
          <a:blip r:embed="rId3"/>
          <a:stretch>
            <a:fillRect/>
          </a:stretch>
        </p:blipFill>
        <p:spPr>
          <a:xfrm>
            <a:off x="1828800" y="1923872"/>
            <a:ext cx="5346700" cy="1524000"/>
          </a:xfrm>
          <a:prstGeom prst="rect">
            <a:avLst/>
          </a:prstGeom>
        </p:spPr>
      </p:pic>
      <p:sp>
        <p:nvSpPr>
          <p:cNvPr id="6" name="TextBox 5"/>
          <p:cNvSpPr txBox="1"/>
          <p:nvPr/>
        </p:nvSpPr>
        <p:spPr>
          <a:xfrm>
            <a:off x="304800" y="3981272"/>
            <a:ext cx="8598077" cy="1200328"/>
          </a:xfrm>
          <a:prstGeom prst="rect">
            <a:avLst/>
          </a:prstGeom>
          <a:noFill/>
        </p:spPr>
        <p:txBody>
          <a:bodyPr wrap="none" rtlCol="0">
            <a:spAutoFit/>
          </a:bodyPr>
          <a:lstStyle/>
          <a:p>
            <a:r>
              <a:rPr lang="en-US" dirty="0" smtClean="0">
                <a:solidFill>
                  <a:schemeClr val="tx1"/>
                </a:solidFill>
              </a:rPr>
              <a:t>This talk is about approaches I have personally been involved </a:t>
            </a:r>
            <a:br>
              <a:rPr lang="en-US" dirty="0" smtClean="0">
                <a:solidFill>
                  <a:schemeClr val="tx1"/>
                </a:solidFill>
              </a:rPr>
            </a:br>
            <a:r>
              <a:rPr lang="en-US" dirty="0" smtClean="0">
                <a:solidFill>
                  <a:schemeClr val="tx1"/>
                </a:solidFill>
              </a:rPr>
              <a:t>with. Other people have been working in this area also and </a:t>
            </a:r>
            <a:br>
              <a:rPr lang="en-US" dirty="0" smtClean="0">
                <a:solidFill>
                  <a:schemeClr val="tx1"/>
                </a:solidFill>
              </a:rPr>
            </a:br>
            <a:r>
              <a:rPr lang="en-US" dirty="0" smtClean="0">
                <a:solidFill>
                  <a:schemeClr val="tx1"/>
                </a:solidFill>
              </a:rPr>
              <a:t>I will not do proper justice in terms of referencing.</a:t>
            </a:r>
          </a:p>
        </p:txBody>
      </p:sp>
    </p:spTree>
    <p:extLst>
      <p:ext uri="{BB962C8B-B14F-4D97-AF65-F5344CB8AC3E}">
        <p14:creationId xmlns:p14="http://schemas.microsoft.com/office/powerpoint/2010/main" val="361051038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Motivating </a:t>
            </a:r>
            <a:r>
              <a:rPr lang="en-GB" dirty="0" smtClean="0"/>
              <a:t>issue </a:t>
            </a:r>
            <a:r>
              <a:rPr lang="en-GB" dirty="0" smtClean="0"/>
              <a:t>1: Intensity changes over time</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Intensity changes over time</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14" name="Picture 13"/>
          <p:cNvPicPr>
            <a:picLocks noChangeAspect="1"/>
          </p:cNvPicPr>
          <p:nvPr/>
        </p:nvPicPr>
        <p:blipFill>
          <a:blip r:embed="rId3"/>
          <a:stretch>
            <a:fillRect/>
          </a:stretch>
        </p:blipFill>
        <p:spPr>
          <a:xfrm>
            <a:off x="0" y="1981200"/>
            <a:ext cx="9144000" cy="3071537"/>
          </a:xfrm>
          <a:prstGeom prst="rect">
            <a:avLst/>
          </a:prstGeom>
        </p:spPr>
      </p:pic>
      <p:sp>
        <p:nvSpPr>
          <p:cNvPr id="15" name="TextBox 14"/>
          <p:cNvSpPr txBox="1"/>
          <p:nvPr/>
        </p:nvSpPr>
        <p:spPr>
          <a:xfrm>
            <a:off x="381000" y="1295400"/>
            <a:ext cx="5350894" cy="461665"/>
          </a:xfrm>
          <a:prstGeom prst="rect">
            <a:avLst/>
          </a:prstGeom>
          <a:noFill/>
        </p:spPr>
        <p:txBody>
          <a:bodyPr wrap="none" rtlCol="0">
            <a:spAutoFit/>
          </a:bodyPr>
          <a:lstStyle/>
          <a:p>
            <a:r>
              <a:rPr lang="en-US" dirty="0" smtClean="0">
                <a:solidFill>
                  <a:schemeClr val="accent2"/>
                </a:solidFill>
                <a:latin typeface="Arial"/>
                <a:cs typeface="Arial"/>
              </a:rPr>
              <a:t>Normal brain development (macaque)</a:t>
            </a:r>
            <a:endParaRPr lang="en-US" dirty="0">
              <a:solidFill>
                <a:schemeClr val="accent2"/>
              </a:solidFill>
              <a:latin typeface="Arial"/>
              <a:cs typeface="Arial"/>
            </a:endParaRPr>
          </a:p>
        </p:txBody>
      </p:sp>
      <p:sp>
        <p:nvSpPr>
          <p:cNvPr id="16" name="TextBox 15"/>
          <p:cNvSpPr txBox="1"/>
          <p:nvPr/>
        </p:nvSpPr>
        <p:spPr>
          <a:xfrm>
            <a:off x="457200" y="5329535"/>
            <a:ext cx="8382000" cy="830997"/>
          </a:xfrm>
          <a:prstGeom prst="rect">
            <a:avLst/>
          </a:prstGeom>
          <a:noFill/>
        </p:spPr>
        <p:txBody>
          <a:bodyPr wrap="square" rtlCol="0">
            <a:spAutoFit/>
          </a:bodyPr>
          <a:lstStyle/>
          <a:p>
            <a:r>
              <a:rPr lang="en-US" b="1" dirty="0" smtClean="0">
                <a:solidFill>
                  <a:srgbClr val="FF0000"/>
                </a:solidFill>
                <a:latin typeface="Arial"/>
                <a:cs typeface="Arial"/>
              </a:rPr>
              <a:t>Possible solution:</a:t>
            </a:r>
          </a:p>
          <a:p>
            <a:r>
              <a:rPr lang="en-US" dirty="0" smtClean="0">
                <a:solidFill>
                  <a:srgbClr val="FF0000"/>
                </a:solidFill>
                <a:latin typeface="Arial"/>
                <a:cs typeface="Arial"/>
              </a:rPr>
              <a:t>Impose </a:t>
            </a:r>
            <a:r>
              <a:rPr lang="en-US" dirty="0" smtClean="0">
                <a:solidFill>
                  <a:srgbClr val="FF0000"/>
                </a:solidFill>
                <a:latin typeface="Arial"/>
                <a:cs typeface="Arial"/>
              </a:rPr>
              <a:t>a model over time to change your similarity measure</a:t>
            </a:r>
            <a:endParaRPr lang="en-US" dirty="0">
              <a:solidFill>
                <a:srgbClr val="FF0000"/>
              </a:solidFill>
              <a:latin typeface="Arial"/>
              <a:cs typeface="Arial"/>
            </a:endParaRPr>
          </a:p>
        </p:txBody>
      </p:sp>
    </p:spTree>
    <p:extLst>
      <p:ext uri="{BB962C8B-B14F-4D97-AF65-F5344CB8AC3E}">
        <p14:creationId xmlns:p14="http://schemas.microsoft.com/office/powerpoint/2010/main" val="9767826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err="1" smtClean="0"/>
              <a:t>Modeling</a:t>
            </a:r>
            <a:r>
              <a:rPr lang="en-GB" dirty="0" smtClean="0"/>
              <a:t> of Appearance Changes</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Intensity changes over time</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13" name="Picture 12"/>
          <p:cNvPicPr>
            <a:picLocks noChangeAspect="1"/>
          </p:cNvPicPr>
          <p:nvPr/>
        </p:nvPicPr>
        <p:blipFill>
          <a:blip r:embed="rId3"/>
          <a:stretch>
            <a:fillRect/>
          </a:stretch>
        </p:blipFill>
        <p:spPr>
          <a:xfrm>
            <a:off x="838200" y="1600200"/>
            <a:ext cx="7391400" cy="3358840"/>
          </a:xfrm>
          <a:prstGeom prst="rect">
            <a:avLst/>
          </a:prstGeom>
        </p:spPr>
      </p:pic>
      <p:sp>
        <p:nvSpPr>
          <p:cNvPr id="14" name="TextBox 13"/>
          <p:cNvSpPr txBox="1"/>
          <p:nvPr/>
        </p:nvSpPr>
        <p:spPr>
          <a:xfrm>
            <a:off x="381000" y="1143000"/>
            <a:ext cx="7419369" cy="461665"/>
          </a:xfrm>
          <a:prstGeom prst="rect">
            <a:avLst/>
          </a:prstGeom>
          <a:noFill/>
        </p:spPr>
        <p:txBody>
          <a:bodyPr wrap="none" rtlCol="0">
            <a:spAutoFit/>
          </a:bodyPr>
          <a:lstStyle/>
          <a:p>
            <a:r>
              <a:rPr lang="en-US" b="1" dirty="0" smtClean="0">
                <a:solidFill>
                  <a:schemeClr val="accent2"/>
                </a:solidFill>
                <a:latin typeface="Arial"/>
                <a:cs typeface="Arial"/>
              </a:rPr>
              <a:t>Normal temporal change (for a macaque monkey)</a:t>
            </a:r>
            <a:endParaRPr lang="en-US" b="1" dirty="0">
              <a:solidFill>
                <a:schemeClr val="accent2"/>
              </a:solidFill>
              <a:latin typeface="Arial"/>
              <a:cs typeface="Arial"/>
            </a:endParaRPr>
          </a:p>
        </p:txBody>
      </p:sp>
      <p:sp>
        <p:nvSpPr>
          <p:cNvPr id="15" name="TextBox 14"/>
          <p:cNvSpPr txBox="1"/>
          <p:nvPr/>
        </p:nvSpPr>
        <p:spPr>
          <a:xfrm>
            <a:off x="228600" y="5029200"/>
            <a:ext cx="4939063" cy="1200328"/>
          </a:xfrm>
          <a:prstGeom prst="rect">
            <a:avLst/>
          </a:prstGeom>
          <a:noFill/>
        </p:spPr>
        <p:txBody>
          <a:bodyPr wrap="none" rtlCol="0">
            <a:spAutoFit/>
          </a:bodyPr>
          <a:lstStyle/>
          <a:p>
            <a:r>
              <a:rPr lang="en-US" b="1" dirty="0" smtClean="0">
                <a:solidFill>
                  <a:schemeClr val="accent2"/>
                </a:solidFill>
                <a:latin typeface="Arial"/>
                <a:cs typeface="Arial"/>
              </a:rPr>
              <a:t>Concretely:</a:t>
            </a:r>
            <a:r>
              <a:rPr lang="en-US" dirty="0" smtClean="0">
                <a:solidFill>
                  <a:schemeClr val="accent2"/>
                </a:solidFill>
                <a:latin typeface="Arial"/>
                <a:cs typeface="Arial"/>
              </a:rPr>
              <a:t> </a:t>
            </a:r>
            <a:r>
              <a:rPr lang="en-US" dirty="0" smtClean="0">
                <a:solidFill>
                  <a:schemeClr val="accent2"/>
                </a:solidFill>
                <a:latin typeface="Arial"/>
                <a:cs typeface="Arial"/>
              </a:rPr>
              <a:t>Impose </a:t>
            </a:r>
            <a:r>
              <a:rPr lang="en-US" dirty="0" smtClean="0">
                <a:solidFill>
                  <a:schemeClr val="accent2"/>
                </a:solidFill>
                <a:latin typeface="Arial"/>
                <a:cs typeface="Arial"/>
              </a:rPr>
              <a:t>logistic model</a:t>
            </a:r>
          </a:p>
          <a:p>
            <a:r>
              <a:rPr lang="en-US" i="1" dirty="0" smtClean="0">
                <a:solidFill>
                  <a:schemeClr val="accent2"/>
                </a:solidFill>
                <a:latin typeface="Arial"/>
                <a:cs typeface="Arial"/>
              </a:rPr>
              <a:t>[your favorite model] </a:t>
            </a:r>
            <a:r>
              <a:rPr lang="en-US" dirty="0" smtClean="0">
                <a:solidFill>
                  <a:schemeClr val="accent2"/>
                </a:solidFill>
                <a:latin typeface="Arial"/>
                <a:cs typeface="Arial"/>
              </a:rPr>
              <a:t>to account</a:t>
            </a:r>
          </a:p>
          <a:p>
            <a:r>
              <a:rPr lang="en-US" dirty="0">
                <a:solidFill>
                  <a:schemeClr val="accent2"/>
                </a:solidFill>
                <a:latin typeface="Arial"/>
                <a:cs typeface="Arial"/>
              </a:rPr>
              <a:t>f</a:t>
            </a:r>
            <a:r>
              <a:rPr lang="en-US" dirty="0" smtClean="0">
                <a:solidFill>
                  <a:schemeClr val="accent2"/>
                </a:solidFill>
                <a:latin typeface="Arial"/>
                <a:cs typeface="Arial"/>
              </a:rPr>
              <a:t>or expected changes over time</a:t>
            </a:r>
            <a:endParaRPr lang="en-US" dirty="0">
              <a:solidFill>
                <a:schemeClr val="accent2"/>
              </a:solidFill>
              <a:latin typeface="Arial"/>
              <a:cs typeface="Arial"/>
            </a:endParaRPr>
          </a:p>
        </p:txBody>
      </p:sp>
      <p:pic>
        <p:nvPicPr>
          <p:cNvPr id="3" name="Picture 2"/>
          <p:cNvPicPr>
            <a:picLocks noChangeAspect="1"/>
          </p:cNvPicPr>
          <p:nvPr/>
        </p:nvPicPr>
        <p:blipFill>
          <a:blip r:embed="rId4"/>
          <a:stretch>
            <a:fillRect/>
          </a:stretch>
        </p:blipFill>
        <p:spPr>
          <a:xfrm>
            <a:off x="5191284" y="5029200"/>
            <a:ext cx="2885916" cy="1346200"/>
          </a:xfrm>
          <a:prstGeom prst="rect">
            <a:avLst/>
          </a:prstGeom>
        </p:spPr>
      </p:pic>
      <p:cxnSp>
        <p:nvCxnSpPr>
          <p:cNvPr id="5" name="Straight Connector 4"/>
          <p:cNvCxnSpPr/>
          <p:nvPr/>
        </p:nvCxnSpPr>
        <p:spPr bwMode="auto">
          <a:xfrm>
            <a:off x="228600" y="5029200"/>
            <a:ext cx="8458200" cy="0"/>
          </a:xfrm>
          <a:prstGeom prst="line">
            <a:avLst/>
          </a:prstGeom>
          <a:solidFill>
            <a:srgbClr val="00B8FF"/>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2314857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Appearance Change: Brain Development</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Intensity changes over time</a:t>
              </a:r>
            </a:p>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14" name="TextBox 13"/>
          <p:cNvSpPr txBox="1"/>
          <p:nvPr/>
        </p:nvSpPr>
        <p:spPr>
          <a:xfrm>
            <a:off x="261032" y="5105400"/>
            <a:ext cx="8532203" cy="1200328"/>
          </a:xfrm>
          <a:prstGeom prst="rect">
            <a:avLst/>
          </a:prstGeom>
          <a:noFill/>
        </p:spPr>
        <p:txBody>
          <a:bodyPr wrap="none" rtlCol="0">
            <a:spAutoFit/>
          </a:bodyPr>
          <a:lstStyle/>
          <a:p>
            <a:r>
              <a:rPr lang="en-US" dirty="0" smtClean="0">
                <a:solidFill>
                  <a:schemeClr val="tx1"/>
                </a:solidFill>
              </a:rPr>
              <a:t>This strategy not only allows for improved registration results,</a:t>
            </a:r>
          </a:p>
          <a:p>
            <a:r>
              <a:rPr lang="en-US" dirty="0">
                <a:solidFill>
                  <a:schemeClr val="tx1"/>
                </a:solidFill>
              </a:rPr>
              <a:t>b</a:t>
            </a:r>
            <a:r>
              <a:rPr lang="en-US" dirty="0" smtClean="0">
                <a:solidFill>
                  <a:schemeClr val="tx1"/>
                </a:solidFill>
              </a:rPr>
              <a:t>ut also provides interesting information about the general</a:t>
            </a:r>
          </a:p>
          <a:p>
            <a:r>
              <a:rPr lang="en-US" dirty="0">
                <a:solidFill>
                  <a:schemeClr val="tx1"/>
                </a:solidFill>
              </a:rPr>
              <a:t>b</a:t>
            </a:r>
            <a:r>
              <a:rPr lang="en-US" dirty="0" smtClean="0">
                <a:solidFill>
                  <a:schemeClr val="tx1"/>
                </a:solidFill>
              </a:rPr>
              <a:t>rain maturation process … </a:t>
            </a:r>
            <a:endParaRPr lang="en-US" dirty="0">
              <a:solidFill>
                <a:schemeClr val="tx1"/>
              </a:solidFill>
            </a:endParaRPr>
          </a:p>
        </p:txBody>
      </p:sp>
      <p:sp>
        <p:nvSpPr>
          <p:cNvPr id="15" name="Rounded Rectangle 14"/>
          <p:cNvSpPr/>
          <p:nvPr/>
        </p:nvSpPr>
        <p:spPr bwMode="auto">
          <a:xfrm>
            <a:off x="184832" y="5105400"/>
            <a:ext cx="8839200" cy="1219200"/>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pic>
        <p:nvPicPr>
          <p:cNvPr id="3" name="Picture 2"/>
          <p:cNvPicPr>
            <a:picLocks noChangeAspect="1"/>
          </p:cNvPicPr>
          <p:nvPr/>
        </p:nvPicPr>
        <p:blipFill>
          <a:blip r:embed="rId3"/>
          <a:stretch>
            <a:fillRect/>
          </a:stretch>
        </p:blipFill>
        <p:spPr>
          <a:xfrm>
            <a:off x="533400" y="1523607"/>
            <a:ext cx="6781800" cy="3429393"/>
          </a:xfrm>
          <a:prstGeom prst="rect">
            <a:avLst/>
          </a:prstGeom>
        </p:spPr>
      </p:pic>
      <p:pic>
        <p:nvPicPr>
          <p:cNvPr id="21" name="Picture 14" descr="macaque_adult.jpg"/>
          <p:cNvPicPr>
            <a:picLocks noChangeAspect="1"/>
          </p:cNvPicPr>
          <p:nvPr/>
        </p:nvPicPr>
        <p:blipFill>
          <a:blip r:embed="rId4" cstate="print"/>
          <a:srcRect/>
          <a:stretch>
            <a:fillRect/>
          </a:stretch>
        </p:blipFill>
        <p:spPr bwMode="auto">
          <a:xfrm>
            <a:off x="7620000" y="3352800"/>
            <a:ext cx="1166947" cy="1436687"/>
          </a:xfrm>
          <a:prstGeom prst="rect">
            <a:avLst/>
          </a:prstGeom>
          <a:noFill/>
          <a:ln w="9525">
            <a:noFill/>
            <a:miter lim="800000"/>
            <a:headEnd/>
            <a:tailEnd/>
          </a:ln>
        </p:spPr>
      </p:pic>
      <p:pic>
        <p:nvPicPr>
          <p:cNvPr id="22" name="Picture 15" descr="macaque_2weeks.jpg"/>
          <p:cNvPicPr>
            <a:picLocks noChangeAspect="1"/>
          </p:cNvPicPr>
          <p:nvPr/>
        </p:nvPicPr>
        <p:blipFill>
          <a:blip r:embed="rId5" cstate="print"/>
          <a:srcRect/>
          <a:stretch>
            <a:fillRect/>
          </a:stretch>
        </p:blipFill>
        <p:spPr bwMode="auto">
          <a:xfrm>
            <a:off x="7467600" y="1371600"/>
            <a:ext cx="1447800" cy="1077913"/>
          </a:xfrm>
          <a:prstGeom prst="rect">
            <a:avLst/>
          </a:prstGeom>
          <a:noFill/>
          <a:ln w="9525">
            <a:noFill/>
            <a:miter lim="800000"/>
            <a:headEnd/>
            <a:tailEnd/>
          </a:ln>
        </p:spPr>
      </p:pic>
      <p:cxnSp>
        <p:nvCxnSpPr>
          <p:cNvPr id="11" name="Straight Arrow Connector 10"/>
          <p:cNvCxnSpPr/>
          <p:nvPr/>
        </p:nvCxnSpPr>
        <p:spPr bwMode="auto">
          <a:xfrm>
            <a:off x="8305800" y="2438400"/>
            <a:ext cx="0" cy="914400"/>
          </a:xfrm>
          <a:prstGeom prst="straightConnector1">
            <a:avLst/>
          </a:prstGeom>
          <a:solidFill>
            <a:srgbClr val="00B8FF"/>
          </a:solidFill>
          <a:ln w="38100" cap="flat" cmpd="sng" algn="ctr">
            <a:solidFill>
              <a:schemeClr val="accent2"/>
            </a:solidFill>
            <a:prstDash val="solid"/>
            <a:round/>
            <a:headEnd type="none" w="med" len="med"/>
            <a:tailEnd type="triangle" w="lg" len="lg"/>
          </a:ln>
          <a:effectLst/>
        </p:spPr>
      </p:cxnSp>
      <p:sp>
        <p:nvSpPr>
          <p:cNvPr id="12" name="TextBox 11"/>
          <p:cNvSpPr txBox="1"/>
          <p:nvPr/>
        </p:nvSpPr>
        <p:spPr>
          <a:xfrm>
            <a:off x="990600" y="1066800"/>
            <a:ext cx="2373967" cy="461665"/>
          </a:xfrm>
          <a:prstGeom prst="rect">
            <a:avLst/>
          </a:prstGeom>
          <a:noFill/>
        </p:spPr>
        <p:txBody>
          <a:bodyPr wrap="none" rtlCol="0">
            <a:spAutoFit/>
          </a:bodyPr>
          <a:lstStyle/>
          <a:p>
            <a:r>
              <a:rPr lang="en-US" dirty="0" smtClean="0">
                <a:solidFill>
                  <a:schemeClr val="tx1"/>
                </a:solidFill>
              </a:rPr>
              <a:t>Inferior (bottom)</a:t>
            </a:r>
            <a:endParaRPr lang="en-US" dirty="0">
              <a:solidFill>
                <a:schemeClr val="tx1"/>
              </a:solidFill>
            </a:endParaRPr>
          </a:p>
        </p:txBody>
      </p:sp>
      <p:sp>
        <p:nvSpPr>
          <p:cNvPr id="28" name="TextBox 27"/>
          <p:cNvSpPr txBox="1"/>
          <p:nvPr/>
        </p:nvSpPr>
        <p:spPr>
          <a:xfrm>
            <a:off x="5105400" y="1066800"/>
            <a:ext cx="2014945" cy="461665"/>
          </a:xfrm>
          <a:prstGeom prst="rect">
            <a:avLst/>
          </a:prstGeom>
          <a:noFill/>
        </p:spPr>
        <p:txBody>
          <a:bodyPr wrap="none" rtlCol="0">
            <a:spAutoFit/>
          </a:bodyPr>
          <a:lstStyle/>
          <a:p>
            <a:r>
              <a:rPr lang="en-US" dirty="0" smtClean="0">
                <a:solidFill>
                  <a:schemeClr val="tx1"/>
                </a:solidFill>
              </a:rPr>
              <a:t>superior (top)</a:t>
            </a:r>
            <a:endParaRPr lang="en-US" dirty="0">
              <a:solidFill>
                <a:schemeClr val="tx1"/>
              </a:solidFill>
            </a:endParaRPr>
          </a:p>
        </p:txBody>
      </p:sp>
      <p:cxnSp>
        <p:nvCxnSpPr>
          <p:cNvPr id="16" name="Straight Arrow Connector 15"/>
          <p:cNvCxnSpPr>
            <a:stCxn id="12" idx="3"/>
            <a:endCxn id="28" idx="1"/>
          </p:cNvCxnSpPr>
          <p:nvPr/>
        </p:nvCxnSpPr>
        <p:spPr bwMode="auto">
          <a:xfrm>
            <a:off x="3364567" y="1297633"/>
            <a:ext cx="1740833" cy="0"/>
          </a:xfrm>
          <a:prstGeom prst="straightConnector1">
            <a:avLst/>
          </a:prstGeom>
          <a:solidFill>
            <a:srgbClr val="00B8FF"/>
          </a:solidFill>
          <a:ln w="38100" cap="flat" cmpd="sng" algn="ctr">
            <a:solidFill>
              <a:schemeClr val="tx1"/>
            </a:solidFill>
            <a:prstDash val="solid"/>
            <a:round/>
            <a:headEnd type="none" w="med" len="med"/>
            <a:tailEnd type="triangle" w="lg" len="lg"/>
          </a:ln>
          <a:effectLst/>
        </p:spPr>
      </p:cxnSp>
    </p:spTree>
    <p:extLst>
      <p:ext uri="{BB962C8B-B14F-4D97-AF65-F5344CB8AC3E}">
        <p14:creationId xmlns:p14="http://schemas.microsoft.com/office/powerpoint/2010/main" val="28472330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What do we do with non-corresponding regions?</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Non-corresponding regions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12" name="Picture 11" descr="geo_tb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536" y="1371600"/>
            <a:ext cx="4995264" cy="1676400"/>
          </a:xfrm>
          <a:prstGeom prst="rect">
            <a:avLst/>
          </a:prstGeom>
        </p:spPr>
      </p:pic>
      <p:pic>
        <p:nvPicPr>
          <p:cNvPr id="3" name="Picture 2" descr="Synth2D_I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3200400"/>
            <a:ext cx="1905000" cy="2203938"/>
          </a:xfrm>
          <a:prstGeom prst="rect">
            <a:avLst/>
          </a:prstGeom>
        </p:spPr>
      </p:pic>
      <p:pic>
        <p:nvPicPr>
          <p:cNvPr id="4" name="Picture 3" descr="Synth2D_I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200400"/>
            <a:ext cx="1905000" cy="2203938"/>
          </a:xfrm>
          <a:prstGeom prst="rect">
            <a:avLst/>
          </a:prstGeom>
        </p:spPr>
      </p:pic>
      <p:sp>
        <p:nvSpPr>
          <p:cNvPr id="15" name="Text Box 13"/>
          <p:cNvSpPr txBox="1">
            <a:spLocks noChangeArrowheads="1"/>
          </p:cNvSpPr>
          <p:nvPr/>
        </p:nvSpPr>
        <p:spPr bwMode="auto">
          <a:xfrm>
            <a:off x="304800" y="1295400"/>
            <a:ext cx="3276600" cy="592137"/>
          </a:xfrm>
          <a:prstGeom prst="rect">
            <a:avLst/>
          </a:prstGeom>
          <a:noFill/>
          <a:ln w="9525">
            <a:noFill/>
            <a:round/>
            <a:headEnd/>
            <a:tailEnd/>
          </a:ln>
        </p:spPr>
        <p:txBody>
          <a:bodyPr lIns="90000" tIns="200016" rIns="90000" bIns="46800"/>
          <a:lstStyle/>
          <a:p>
            <a:pPr>
              <a:lnSpc>
                <a:spcPct val="62000"/>
              </a:lnSpc>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rgbClr val="0000FF"/>
                </a:solidFill>
              </a:rPr>
              <a:t>Traumatic brain injury</a:t>
            </a:r>
          </a:p>
          <a:p>
            <a:pPr>
              <a:lnSpc>
                <a:spcPct val="62000"/>
              </a:lnSpc>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chemeClr val="tx1"/>
                </a:solidFill>
              </a:rPr>
              <a:t>(real data)</a:t>
            </a:r>
            <a:endParaRPr lang="en-US" dirty="0">
              <a:solidFill>
                <a:schemeClr val="tx1"/>
              </a:solidFill>
            </a:endParaRPr>
          </a:p>
        </p:txBody>
      </p:sp>
      <p:sp>
        <p:nvSpPr>
          <p:cNvPr id="16" name="Text Box 13"/>
          <p:cNvSpPr txBox="1">
            <a:spLocks noChangeArrowheads="1"/>
          </p:cNvSpPr>
          <p:nvPr/>
        </p:nvSpPr>
        <p:spPr bwMode="auto">
          <a:xfrm>
            <a:off x="381000" y="3505200"/>
            <a:ext cx="3276600" cy="592137"/>
          </a:xfrm>
          <a:prstGeom prst="rect">
            <a:avLst/>
          </a:prstGeom>
          <a:noFill/>
          <a:ln w="9525">
            <a:noFill/>
            <a:round/>
            <a:headEnd/>
            <a:tailEnd/>
          </a:ln>
        </p:spPr>
        <p:txBody>
          <a:bodyPr lIns="90000" tIns="200016" rIns="90000" bIns="46800"/>
          <a:lstStyle/>
          <a:p>
            <a:pPr>
              <a:lnSpc>
                <a:spcPct val="62000"/>
              </a:lnSpc>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rgbClr val="0000FF"/>
                </a:solidFill>
              </a:rPr>
              <a:t>Brain tumor</a:t>
            </a:r>
          </a:p>
          <a:p>
            <a:pPr>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rgbClr val="000000"/>
                </a:solidFill>
              </a:rPr>
              <a:t>(simulated data) </a:t>
            </a:r>
            <a:r>
              <a:rPr lang="en-US" sz="1800" dirty="0" smtClean="0">
                <a:solidFill>
                  <a:srgbClr val="000000"/>
                </a:solidFill>
              </a:rPr>
              <a:t>– </a:t>
            </a:r>
            <a:r>
              <a:rPr lang="en-US" sz="1800" dirty="0" err="1" smtClean="0">
                <a:solidFill>
                  <a:srgbClr val="000000"/>
                </a:solidFill>
              </a:rPr>
              <a:t>TumorSim</a:t>
            </a:r>
            <a:r>
              <a:rPr lang="en-US" sz="1800" dirty="0" smtClean="0">
                <a:solidFill>
                  <a:srgbClr val="000000"/>
                </a:solidFill>
              </a:rPr>
              <a:t> [</a:t>
            </a:r>
            <a:r>
              <a:rPr lang="en-US" sz="1800" dirty="0" err="1" smtClean="0">
                <a:solidFill>
                  <a:srgbClr val="000000"/>
                </a:solidFill>
              </a:rPr>
              <a:t>Prastawa</a:t>
            </a:r>
            <a:r>
              <a:rPr lang="en-US" sz="1800" dirty="0" smtClean="0">
                <a:solidFill>
                  <a:srgbClr val="000000"/>
                </a:solidFill>
              </a:rPr>
              <a:t> et al.]</a:t>
            </a:r>
            <a:endParaRPr lang="en-US" sz="1800" dirty="0">
              <a:solidFill>
                <a:srgbClr val="000000"/>
              </a:solidFill>
            </a:endParaRPr>
          </a:p>
        </p:txBody>
      </p:sp>
      <p:cxnSp>
        <p:nvCxnSpPr>
          <p:cNvPr id="6" name="Straight Connector 5"/>
          <p:cNvCxnSpPr/>
          <p:nvPr/>
        </p:nvCxnSpPr>
        <p:spPr bwMode="auto">
          <a:xfrm>
            <a:off x="457200" y="3200400"/>
            <a:ext cx="8382000" cy="76200"/>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18" name="Text Box 13"/>
          <p:cNvSpPr txBox="1">
            <a:spLocks noChangeArrowheads="1"/>
          </p:cNvSpPr>
          <p:nvPr/>
        </p:nvSpPr>
        <p:spPr bwMode="auto">
          <a:xfrm>
            <a:off x="304800" y="5410200"/>
            <a:ext cx="8915400" cy="592137"/>
          </a:xfrm>
          <a:prstGeom prst="rect">
            <a:avLst/>
          </a:prstGeom>
          <a:noFill/>
          <a:ln w="9525">
            <a:noFill/>
            <a:round/>
            <a:headEnd/>
            <a:tailEnd/>
          </a:ln>
        </p:spPr>
        <p:txBody>
          <a:bodyPr lIns="90000" tIns="200016" rIns="90000" bIns="46800"/>
          <a:lstStyle/>
          <a:p>
            <a:pPr>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rgbClr val="FF0000"/>
                </a:solidFill>
              </a:rPr>
              <a:t>As we cannot match them we somehow need to </a:t>
            </a:r>
            <a:br>
              <a:rPr lang="en-US" dirty="0" smtClean="0">
                <a:solidFill>
                  <a:srgbClr val="FF0000"/>
                </a:solidFill>
              </a:rPr>
            </a:br>
            <a:r>
              <a:rPr lang="en-US" b="1" dirty="0" smtClean="0">
                <a:solidFill>
                  <a:srgbClr val="FF0000"/>
                </a:solidFill>
              </a:rPr>
              <a:t>model or ignore </a:t>
            </a:r>
            <a:r>
              <a:rPr lang="en-US" dirty="0" smtClean="0">
                <a:solidFill>
                  <a:srgbClr val="FF0000"/>
                </a:solidFill>
              </a:rPr>
              <a:t>t</a:t>
            </a:r>
            <a:r>
              <a:rPr lang="en-US" dirty="0" smtClean="0">
                <a:solidFill>
                  <a:srgbClr val="FF0000"/>
                </a:solidFill>
              </a:rPr>
              <a:t>he changes.</a:t>
            </a:r>
            <a:endParaRPr lang="en-US" dirty="0" smtClean="0">
              <a:solidFill>
                <a:srgbClr val="FF0000"/>
              </a:solidFill>
            </a:endParaRPr>
          </a:p>
        </p:txBody>
      </p:sp>
      <p:cxnSp>
        <p:nvCxnSpPr>
          <p:cNvPr id="19" name="Straight Connector 18"/>
          <p:cNvCxnSpPr/>
          <p:nvPr/>
        </p:nvCxnSpPr>
        <p:spPr bwMode="auto">
          <a:xfrm>
            <a:off x="457200" y="5410200"/>
            <a:ext cx="8382000" cy="76200"/>
          </a:xfrm>
          <a:prstGeom prst="line">
            <a:avLst/>
          </a:prstGeom>
          <a:solidFill>
            <a:srgbClr val="00B8FF"/>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3925655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Solution 1: Cost-function masking</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Non-corresponding regions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grpSp>
        <p:nvGrpSpPr>
          <p:cNvPr id="3" name="Group 2"/>
          <p:cNvGrpSpPr/>
          <p:nvPr/>
        </p:nvGrpSpPr>
        <p:grpSpPr>
          <a:xfrm>
            <a:off x="609600" y="2362200"/>
            <a:ext cx="3733800" cy="3659124"/>
            <a:chOff x="609600" y="1524000"/>
            <a:chExt cx="3733800" cy="3659124"/>
          </a:xfrm>
        </p:grpSpPr>
        <p:pic>
          <p:nvPicPr>
            <p:cNvPr id="14" name="Picture 13"/>
            <p:cNvPicPr>
              <a:picLocks noChangeAspect="1"/>
            </p:cNvPicPr>
            <p:nvPr/>
          </p:nvPicPr>
          <p:blipFill>
            <a:blip r:embed="rId3"/>
            <a:stretch>
              <a:fillRect/>
            </a:stretch>
          </p:blipFill>
          <p:spPr>
            <a:xfrm>
              <a:off x="609600" y="1524000"/>
              <a:ext cx="3733800" cy="3659124"/>
            </a:xfrm>
            <a:prstGeom prst="rect">
              <a:avLst/>
            </a:prstGeom>
          </p:spPr>
        </p:pic>
        <p:sp>
          <p:nvSpPr>
            <p:cNvPr id="5" name="TextBox 4"/>
            <p:cNvSpPr txBox="1"/>
            <p:nvPr/>
          </p:nvSpPr>
          <p:spPr>
            <a:xfrm>
              <a:off x="609600" y="4800600"/>
              <a:ext cx="3700690" cy="369332"/>
            </a:xfrm>
            <a:prstGeom prst="rect">
              <a:avLst/>
            </a:prstGeom>
            <a:noFill/>
          </p:spPr>
          <p:txBody>
            <a:bodyPr wrap="none" rtlCol="0">
              <a:spAutoFit/>
            </a:bodyPr>
            <a:lstStyle/>
            <a:p>
              <a:r>
                <a:rPr lang="en-US" sz="1800" dirty="0" smtClean="0">
                  <a:solidFill>
                    <a:srgbClr val="000000"/>
                  </a:solidFill>
                </a:rPr>
                <a:t>Image: </a:t>
              </a:r>
              <a:r>
                <a:rPr lang="en-US" sz="1800" dirty="0" err="1" smtClean="0">
                  <a:solidFill>
                    <a:srgbClr val="000000"/>
                  </a:solidFill>
                </a:rPr>
                <a:t>gerdleonhard.typepad.com</a:t>
              </a:r>
              <a:endParaRPr lang="en-US" sz="1800" dirty="0">
                <a:solidFill>
                  <a:srgbClr val="000000"/>
                </a:solidFill>
              </a:endParaRPr>
            </a:p>
          </p:txBody>
        </p:sp>
      </p:grpSp>
      <p:sp>
        <p:nvSpPr>
          <p:cNvPr id="15" name="TextBox 14"/>
          <p:cNvSpPr txBox="1"/>
          <p:nvPr/>
        </p:nvSpPr>
        <p:spPr>
          <a:xfrm>
            <a:off x="304800" y="1085672"/>
            <a:ext cx="8305800" cy="1200328"/>
          </a:xfrm>
          <a:prstGeom prst="rect">
            <a:avLst/>
          </a:prstGeom>
          <a:noFill/>
        </p:spPr>
        <p:txBody>
          <a:bodyPr wrap="square" rtlCol="0">
            <a:spAutoFit/>
          </a:bodyPr>
          <a:lstStyle/>
          <a:p>
            <a:r>
              <a:rPr lang="en-US" b="1" dirty="0" smtClean="0">
                <a:solidFill>
                  <a:srgbClr val="0000FF"/>
                </a:solidFill>
              </a:rPr>
              <a:t>One</a:t>
            </a:r>
            <a:r>
              <a:rPr lang="en-US" b="1" dirty="0" smtClean="0">
                <a:solidFill>
                  <a:srgbClr val="0000FF"/>
                </a:solidFill>
              </a:rPr>
              <a:t> </a:t>
            </a:r>
            <a:r>
              <a:rPr lang="en-US" b="1" dirty="0" smtClean="0">
                <a:solidFill>
                  <a:srgbClr val="0000FF"/>
                </a:solidFill>
              </a:rPr>
              <a:t>solution: </a:t>
            </a:r>
            <a:r>
              <a:rPr lang="en-US" dirty="0" smtClean="0">
                <a:solidFill>
                  <a:srgbClr val="0000FF"/>
                </a:solidFill>
              </a:rPr>
              <a:t>Cost function masking [Brett2001]</a:t>
            </a:r>
          </a:p>
          <a:p>
            <a:r>
              <a:rPr lang="en-US" dirty="0" smtClean="0">
                <a:solidFill>
                  <a:schemeClr val="tx1"/>
                </a:solidFill>
              </a:rPr>
              <a:t>		</a:t>
            </a:r>
            <a:r>
              <a:rPr lang="en-US" sz="2000" dirty="0" smtClean="0">
                <a:solidFill>
                  <a:schemeClr val="tx1"/>
                </a:solidFill>
              </a:rPr>
              <a:t>= </a:t>
            </a:r>
            <a:r>
              <a:rPr lang="en-US" sz="2000" dirty="0">
                <a:solidFill>
                  <a:schemeClr val="tx1"/>
                </a:solidFill>
              </a:rPr>
              <a:t>ignoring matching cost in region of source image</a:t>
            </a:r>
            <a:r>
              <a:rPr lang="en-US" dirty="0">
                <a:solidFill>
                  <a:schemeClr val="tx1"/>
                </a:solidFill>
              </a:rPr>
              <a:t/>
            </a:r>
            <a:br>
              <a:rPr lang="en-US" dirty="0">
                <a:solidFill>
                  <a:schemeClr val="tx1"/>
                </a:solidFill>
              </a:rPr>
            </a:br>
            <a:endParaRPr lang="en-US" dirty="0">
              <a:solidFill>
                <a:srgbClr val="0000FF"/>
              </a:solidFill>
            </a:endParaRPr>
          </a:p>
        </p:txBody>
      </p:sp>
      <p:pic>
        <p:nvPicPr>
          <p:cNvPr id="17" name="Picture 16"/>
          <p:cNvPicPr>
            <a:picLocks noChangeAspect="1"/>
          </p:cNvPicPr>
          <p:nvPr/>
        </p:nvPicPr>
        <p:blipFill>
          <a:blip r:embed="rId4"/>
          <a:stretch>
            <a:fillRect/>
          </a:stretch>
        </p:blipFill>
        <p:spPr>
          <a:xfrm>
            <a:off x="5638800" y="2209800"/>
            <a:ext cx="2438400" cy="3145536"/>
          </a:xfrm>
          <a:prstGeom prst="rect">
            <a:avLst/>
          </a:prstGeom>
        </p:spPr>
      </p:pic>
      <p:sp>
        <p:nvSpPr>
          <p:cNvPr id="18" name="TextBox 17"/>
          <p:cNvSpPr txBox="1"/>
          <p:nvPr/>
        </p:nvSpPr>
        <p:spPr>
          <a:xfrm>
            <a:off x="6858000" y="3352800"/>
            <a:ext cx="759432" cy="1046440"/>
          </a:xfrm>
          <a:prstGeom prst="rect">
            <a:avLst/>
          </a:prstGeom>
          <a:noFill/>
        </p:spPr>
        <p:txBody>
          <a:bodyPr wrap="none" rtlCol="0">
            <a:spAutoFit/>
          </a:bodyPr>
          <a:lstStyle/>
          <a:p>
            <a:pPr algn="ctr"/>
            <a:r>
              <a:rPr lang="en-US" sz="4500" dirty="0" smtClean="0">
                <a:solidFill>
                  <a:srgbClr val="FF0000"/>
                </a:solidFill>
              </a:rPr>
              <a:t>X</a:t>
            </a:r>
            <a:endParaRPr lang="en-US" sz="4500" dirty="0">
              <a:solidFill>
                <a:srgbClr val="FF0000"/>
              </a:solidFill>
            </a:endParaRPr>
          </a:p>
        </p:txBody>
      </p:sp>
      <p:sp>
        <p:nvSpPr>
          <p:cNvPr id="4" name="TextBox 3"/>
          <p:cNvSpPr txBox="1"/>
          <p:nvPr/>
        </p:nvSpPr>
        <p:spPr>
          <a:xfrm>
            <a:off x="5029200" y="5486400"/>
            <a:ext cx="3514754" cy="461665"/>
          </a:xfrm>
          <a:prstGeom prst="rect">
            <a:avLst/>
          </a:prstGeom>
          <a:noFill/>
        </p:spPr>
        <p:txBody>
          <a:bodyPr wrap="none" rtlCol="0">
            <a:spAutoFit/>
          </a:bodyPr>
          <a:lstStyle/>
          <a:p>
            <a:r>
              <a:rPr lang="en-US" dirty="0" smtClean="0">
                <a:solidFill>
                  <a:srgbClr val="FF0000"/>
                </a:solidFill>
              </a:rPr>
              <a:t>… let’s just not look at it!</a:t>
            </a:r>
            <a:endParaRPr lang="en-US" dirty="0">
              <a:solidFill>
                <a:srgbClr val="FF0000"/>
              </a:solidFill>
            </a:endParaRPr>
          </a:p>
        </p:txBody>
      </p:sp>
    </p:spTree>
    <p:extLst>
      <p:ext uri="{BB962C8B-B14F-4D97-AF65-F5344CB8AC3E}">
        <p14:creationId xmlns:p14="http://schemas.microsoft.com/office/powerpoint/2010/main" val="25999435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Solution 2: Geometric Metamorphosis</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Non-corresponding regions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14" name="Text Box 13"/>
          <p:cNvSpPr txBox="1">
            <a:spLocks noChangeArrowheads="1"/>
          </p:cNvSpPr>
          <p:nvPr/>
        </p:nvSpPr>
        <p:spPr bwMode="auto">
          <a:xfrm>
            <a:off x="4038600" y="1219200"/>
            <a:ext cx="4876800" cy="592137"/>
          </a:xfrm>
          <a:prstGeom prst="rect">
            <a:avLst/>
          </a:prstGeom>
          <a:noFill/>
          <a:ln w="9525">
            <a:noFill/>
            <a:round/>
            <a:headEnd/>
            <a:tailEnd/>
          </a:ln>
        </p:spPr>
        <p:txBody>
          <a:bodyPr lIns="90000" tIns="200016" rIns="90000" bIns="46800"/>
          <a:lstStyle/>
          <a:p>
            <a:pPr>
              <a:spcBef>
                <a:spcPts val="800"/>
              </a:spcBef>
              <a:buClr>
                <a:srgbClr val="000000"/>
              </a:buClr>
              <a:buSzPct val="100000"/>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chemeClr val="tx1"/>
                </a:solidFill>
              </a:rPr>
              <a:t>Model </a:t>
            </a:r>
            <a:r>
              <a:rPr lang="en-US" dirty="0" smtClean="0">
                <a:solidFill>
                  <a:schemeClr val="tx1"/>
                </a:solidFill>
              </a:rPr>
              <a:t>lesion</a:t>
            </a:r>
            <a:r>
              <a:rPr lang="en-US" dirty="0" smtClean="0">
                <a:solidFill>
                  <a:schemeClr val="tx1"/>
                </a:solidFill>
              </a:rPr>
              <a:t>/tumor/… </a:t>
            </a:r>
            <a:r>
              <a:rPr lang="en-US" dirty="0" smtClean="0">
                <a:solidFill>
                  <a:schemeClr val="tx1"/>
                </a:solidFill>
              </a:rPr>
              <a:t>and its</a:t>
            </a:r>
            <a:br>
              <a:rPr lang="en-US" dirty="0" smtClean="0">
                <a:solidFill>
                  <a:schemeClr val="tx1"/>
                </a:solidFill>
              </a:rPr>
            </a:br>
            <a:r>
              <a:rPr lang="en-US" dirty="0" smtClean="0">
                <a:solidFill>
                  <a:schemeClr val="tx1"/>
                </a:solidFill>
              </a:rPr>
              <a:t>temporal </a:t>
            </a:r>
            <a:r>
              <a:rPr lang="en-US" dirty="0" smtClean="0">
                <a:solidFill>
                  <a:schemeClr val="tx1"/>
                </a:solidFill>
              </a:rPr>
              <a:t>change</a:t>
            </a:r>
            <a:br>
              <a:rPr lang="en-US" dirty="0" smtClean="0">
                <a:solidFill>
                  <a:schemeClr val="tx1"/>
                </a:solidFill>
              </a:rPr>
            </a:br>
            <a:r>
              <a:rPr lang="en-US" sz="500" dirty="0" smtClean="0">
                <a:solidFill>
                  <a:schemeClr val="tx1"/>
                </a:solidFill>
              </a:rPr>
              <a:t> </a:t>
            </a:r>
          </a:p>
          <a:p>
            <a:pPr marL="342900" indent="-342900">
              <a:spcBef>
                <a:spcPts val="800"/>
              </a:spcBef>
              <a:buClr>
                <a:srgbClr val="000000"/>
              </a:buClr>
              <a:buSzPct val="100000"/>
              <a:buFont typeface="Arial"/>
              <a:buChar char="•"/>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sz="2000" b="1" dirty="0" smtClean="0">
                <a:solidFill>
                  <a:srgbClr val="3366FF"/>
                </a:solidFill>
              </a:rPr>
              <a:t>Composition of two deformations</a:t>
            </a:r>
            <a:br>
              <a:rPr lang="en-US" sz="2000" b="1" dirty="0" smtClean="0">
                <a:solidFill>
                  <a:srgbClr val="3366FF"/>
                </a:solidFill>
              </a:rPr>
            </a:br>
            <a:r>
              <a:rPr lang="en-US" sz="2000" dirty="0" smtClean="0">
                <a:solidFill>
                  <a:schemeClr val="tx1"/>
                </a:solidFill>
              </a:rPr>
              <a:t>- e.g., tissue </a:t>
            </a:r>
            <a:r>
              <a:rPr lang="en-US" sz="2000" dirty="0" smtClean="0">
                <a:solidFill>
                  <a:schemeClr val="tx1"/>
                </a:solidFill>
              </a:rPr>
              <a:t>displacement &amp; infiltration</a:t>
            </a:r>
            <a:r>
              <a:rPr lang="en-US" sz="2000" dirty="0" smtClean="0">
                <a:solidFill>
                  <a:schemeClr val="tx1"/>
                </a:solidFill>
              </a:rPr>
              <a:t/>
            </a:r>
            <a:br>
              <a:rPr lang="en-US" sz="2000" dirty="0" smtClean="0">
                <a:solidFill>
                  <a:schemeClr val="tx1"/>
                </a:solidFill>
              </a:rPr>
            </a:br>
            <a:r>
              <a:rPr lang="en-US" sz="2000" dirty="0" smtClean="0">
                <a:solidFill>
                  <a:schemeClr val="tx1"/>
                </a:solidFill>
              </a:rPr>
              <a:t>- jointly estimated</a:t>
            </a:r>
            <a:br>
              <a:rPr lang="en-US" sz="2000" dirty="0" smtClean="0">
                <a:solidFill>
                  <a:schemeClr val="tx1"/>
                </a:solidFill>
              </a:rPr>
            </a:br>
            <a:endParaRPr lang="en-US" sz="2000" dirty="0" smtClean="0">
              <a:solidFill>
                <a:schemeClr val="tx1"/>
              </a:solidFill>
            </a:endParaRPr>
          </a:p>
          <a:p>
            <a:pPr marL="342900" indent="-342900">
              <a:spcBef>
                <a:spcPts val="800"/>
              </a:spcBef>
              <a:buClr>
                <a:srgbClr val="000000"/>
              </a:buClr>
              <a:buSzPct val="100000"/>
              <a:buFont typeface="Arial"/>
              <a:buChar char="•"/>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sz="2000" b="1" dirty="0" smtClean="0">
                <a:solidFill>
                  <a:srgbClr val="3366FF"/>
                </a:solidFill>
              </a:rPr>
              <a:t>Image composition model </a:t>
            </a:r>
            <a:r>
              <a:rPr lang="en-US" sz="2000" b="1" dirty="0" smtClean="0">
                <a:solidFill>
                  <a:srgbClr val="3366FF"/>
                </a:solidFill>
              </a:rPr>
              <a:t/>
            </a:r>
            <a:br>
              <a:rPr lang="en-US" sz="2000" b="1" dirty="0" smtClean="0">
                <a:solidFill>
                  <a:srgbClr val="3366FF"/>
                </a:solidFill>
              </a:rPr>
            </a:br>
            <a:r>
              <a:rPr lang="en-US" sz="2000" dirty="0" smtClean="0">
                <a:solidFill>
                  <a:schemeClr val="tx1"/>
                </a:solidFill>
              </a:rPr>
              <a:t>- = “glorified cost-function masking”</a:t>
            </a:r>
            <a:endParaRPr lang="en-US" sz="2000" dirty="0" smtClean="0">
              <a:solidFill>
                <a:srgbClr val="FF0000"/>
              </a:solidFill>
            </a:endParaRPr>
          </a:p>
        </p:txBody>
      </p:sp>
      <p:pic>
        <p:nvPicPr>
          <p:cNvPr id="36" name="Picture 35" descr="algOutlin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143000"/>
            <a:ext cx="2924605" cy="5146634"/>
          </a:xfrm>
          <a:prstGeom prst="rect">
            <a:avLst/>
          </a:prstGeom>
        </p:spPr>
      </p:pic>
      <p:grpSp>
        <p:nvGrpSpPr>
          <p:cNvPr id="37" name="Group 36"/>
          <p:cNvGrpSpPr/>
          <p:nvPr/>
        </p:nvGrpSpPr>
        <p:grpSpPr>
          <a:xfrm>
            <a:off x="3229405" y="1981200"/>
            <a:ext cx="656802" cy="1600200"/>
            <a:chOff x="3229405" y="1922483"/>
            <a:chExt cx="656802" cy="1793834"/>
          </a:xfrm>
        </p:grpSpPr>
        <p:cxnSp>
          <p:nvCxnSpPr>
            <p:cNvPr id="38" name="Curved Connector 37"/>
            <p:cNvCxnSpPr>
              <a:endCxn id="36" idx="3"/>
            </p:cNvCxnSpPr>
            <p:nvPr/>
          </p:nvCxnSpPr>
          <p:spPr bwMode="auto">
            <a:xfrm rot="5400000">
              <a:off x="3109351" y="2939461"/>
              <a:ext cx="896917" cy="656795"/>
            </a:xfrm>
            <a:prstGeom prst="curvedConnector2">
              <a:avLst/>
            </a:prstGeom>
            <a:solidFill>
              <a:srgbClr val="00B8FF"/>
            </a:solidFill>
            <a:ln w="38100" cap="flat" cmpd="sng" algn="ctr">
              <a:solidFill>
                <a:srgbClr val="008000"/>
              </a:solidFill>
              <a:prstDash val="solid"/>
              <a:round/>
              <a:headEnd type="none" w="med" len="med"/>
              <a:tailEnd type="triangle" w="lg" len="lg"/>
            </a:ln>
            <a:effectLst/>
          </p:spPr>
        </p:cxnSp>
        <p:cxnSp>
          <p:nvCxnSpPr>
            <p:cNvPr id="39" name="Curved Connector 38"/>
            <p:cNvCxnSpPr/>
            <p:nvPr/>
          </p:nvCxnSpPr>
          <p:spPr bwMode="auto">
            <a:xfrm rot="16200000" flipV="1">
              <a:off x="3109344" y="2042544"/>
              <a:ext cx="896917" cy="656795"/>
            </a:xfrm>
            <a:prstGeom prst="curvedConnector2">
              <a:avLst/>
            </a:prstGeom>
            <a:solidFill>
              <a:srgbClr val="00B8FF"/>
            </a:solidFill>
            <a:ln w="38100" cap="flat" cmpd="sng" algn="ctr">
              <a:solidFill>
                <a:srgbClr val="008000"/>
              </a:solidFill>
              <a:prstDash val="solid"/>
              <a:round/>
              <a:headEnd type="none" w="med" len="med"/>
              <a:tailEnd type="none" w="lg" len="lg"/>
            </a:ln>
            <a:effectLst/>
          </p:spPr>
        </p:cxnSp>
      </p:grpSp>
      <p:cxnSp>
        <p:nvCxnSpPr>
          <p:cNvPr id="40" name="Curved Connector 39"/>
          <p:cNvCxnSpPr/>
          <p:nvPr/>
        </p:nvCxnSpPr>
        <p:spPr bwMode="auto">
          <a:xfrm rot="5400000">
            <a:off x="3204949" y="4529353"/>
            <a:ext cx="800100" cy="656795"/>
          </a:xfrm>
          <a:prstGeom prst="curvedConnector2">
            <a:avLst/>
          </a:prstGeom>
          <a:solidFill>
            <a:srgbClr val="00B8FF"/>
          </a:solidFill>
          <a:ln w="38100" cap="flat" cmpd="sng" algn="ctr">
            <a:solidFill>
              <a:srgbClr val="A55D2F"/>
            </a:solidFill>
            <a:prstDash val="solid"/>
            <a:round/>
            <a:headEnd type="none" w="med" len="med"/>
            <a:tailEnd type="triangle" w="lg" len="lg"/>
          </a:ln>
          <a:effectLst/>
        </p:spPr>
      </p:cxnSp>
      <p:cxnSp>
        <p:nvCxnSpPr>
          <p:cNvPr id="41" name="Curved Connector 40"/>
          <p:cNvCxnSpPr/>
          <p:nvPr/>
        </p:nvCxnSpPr>
        <p:spPr bwMode="auto">
          <a:xfrm rot="16200000" flipV="1">
            <a:off x="3204948" y="3729253"/>
            <a:ext cx="800100" cy="656795"/>
          </a:xfrm>
          <a:prstGeom prst="curvedConnector2">
            <a:avLst/>
          </a:prstGeom>
          <a:solidFill>
            <a:srgbClr val="00B8FF"/>
          </a:solidFill>
          <a:ln w="38100" cap="flat" cmpd="sng" algn="ctr">
            <a:solidFill>
              <a:srgbClr val="A55D2F"/>
            </a:solidFill>
            <a:prstDash val="solid"/>
            <a:round/>
            <a:headEnd type="none" w="med" len="med"/>
            <a:tailEnd type="none" w="lg" len="lg"/>
          </a:ln>
          <a:effectLst/>
        </p:spPr>
      </p:cxnSp>
      <p:pic>
        <p:nvPicPr>
          <p:cNvPr id="42" name="Picture 41" descr="TP_tmp.png"/>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429000" y="2590800"/>
            <a:ext cx="228600" cy="228600"/>
          </a:xfrm>
          <a:prstGeom prst="rect">
            <a:avLst/>
          </a:prstGeom>
        </p:spPr>
      </p:pic>
      <p:pic>
        <p:nvPicPr>
          <p:cNvPr id="43" name="Picture 42" descr="TP_tmp.png"/>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352800" y="4282440"/>
            <a:ext cx="457200" cy="365760"/>
          </a:xfrm>
          <a:prstGeom prst="rect">
            <a:avLst/>
          </a:prstGeom>
        </p:spPr>
      </p:pic>
      <p:sp>
        <p:nvSpPr>
          <p:cNvPr id="3" name="TextBox 2"/>
          <p:cNvSpPr txBox="1"/>
          <p:nvPr/>
        </p:nvSpPr>
        <p:spPr>
          <a:xfrm>
            <a:off x="4038600" y="4953000"/>
            <a:ext cx="4889079" cy="1200328"/>
          </a:xfrm>
          <a:prstGeom prst="rect">
            <a:avLst/>
          </a:prstGeom>
          <a:noFill/>
        </p:spPr>
        <p:txBody>
          <a:bodyPr wrap="none" rtlCol="0">
            <a:spAutoFit/>
          </a:bodyPr>
          <a:lstStyle/>
          <a:p>
            <a:r>
              <a:rPr lang="en-US" dirty="0" smtClean="0">
                <a:solidFill>
                  <a:srgbClr val="FF0000"/>
                </a:solidFill>
              </a:rPr>
              <a:t>Model is probably more interesting</a:t>
            </a:r>
          </a:p>
          <a:p>
            <a:r>
              <a:rPr lang="en-US" dirty="0">
                <a:solidFill>
                  <a:srgbClr val="FF0000"/>
                </a:solidFill>
              </a:rPr>
              <a:t>f</a:t>
            </a:r>
            <a:r>
              <a:rPr lang="en-US" dirty="0" smtClean="0">
                <a:solidFill>
                  <a:srgbClr val="FF0000"/>
                </a:solidFill>
              </a:rPr>
              <a:t>rom a </a:t>
            </a:r>
            <a:r>
              <a:rPr lang="en-US" i="1" dirty="0" smtClean="0">
                <a:solidFill>
                  <a:srgbClr val="FF0000"/>
                </a:solidFill>
              </a:rPr>
              <a:t>deformation modeling</a:t>
            </a:r>
          </a:p>
          <a:p>
            <a:r>
              <a:rPr lang="en-US" dirty="0" smtClean="0">
                <a:solidFill>
                  <a:srgbClr val="FF0000"/>
                </a:solidFill>
              </a:rPr>
              <a:t>perspective..</a:t>
            </a:r>
            <a:endParaRPr lang="en-US" dirty="0">
              <a:solidFill>
                <a:srgbClr val="FF0000"/>
              </a:solidFill>
            </a:endParaRPr>
          </a:p>
        </p:txBody>
      </p:sp>
    </p:spTree>
    <p:extLst>
      <p:ext uri="{BB962C8B-B14F-4D97-AF65-F5344CB8AC3E}">
        <p14:creationId xmlns:p14="http://schemas.microsoft.com/office/powerpoint/2010/main" val="12825331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Geometric Metamorphosis: Synthetic </a:t>
            </a:r>
            <a:r>
              <a:rPr lang="en-GB" dirty="0" smtClean="0"/>
              <a:t>Results</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Non-corresponding regions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grpSp>
        <p:nvGrpSpPr>
          <p:cNvPr id="3" name="Group 2"/>
          <p:cNvGrpSpPr/>
          <p:nvPr/>
        </p:nvGrpSpPr>
        <p:grpSpPr>
          <a:xfrm>
            <a:off x="304800" y="1283497"/>
            <a:ext cx="8686800" cy="4812503"/>
            <a:chOff x="304800" y="1371600"/>
            <a:chExt cx="8686800" cy="4812503"/>
          </a:xfrm>
        </p:grpSpPr>
        <p:sp>
          <p:nvSpPr>
            <p:cNvPr id="52229" name="Text Box 12"/>
            <p:cNvSpPr txBox="1">
              <a:spLocks noChangeArrowheads="1"/>
            </p:cNvSpPr>
            <p:nvPr/>
          </p:nvSpPr>
          <p:spPr bwMode="auto">
            <a:xfrm>
              <a:off x="4114800" y="5410200"/>
              <a:ext cx="4572000" cy="427038"/>
            </a:xfrm>
            <a:prstGeom prst="rect">
              <a:avLst/>
            </a:prstGeom>
            <a:noFill/>
            <a:ln w="9525">
              <a:noFill/>
              <a:round/>
              <a:headEnd/>
              <a:tailEnd/>
            </a:ln>
          </p:spPr>
          <p:txBody>
            <a:bodyPr wrap="none" anchor="ctr"/>
            <a:lstStyle/>
            <a:p>
              <a:pPr>
                <a:lnSpc>
                  <a:spcPct val="76000"/>
                </a:lnSpc>
                <a:buClr>
                  <a:srgbClr val="000000"/>
                </a:buClr>
                <a:buSzPct val="100000"/>
                <a:buFont typeface="Times New Roman" pitchFamily="18" charset="0"/>
                <a:buNone/>
              </a:pPr>
              <a:endParaRPr lang="en-US"/>
            </a:p>
          </p:txBody>
        </p:sp>
        <p:pic>
          <p:nvPicPr>
            <p:cNvPr id="13" name="Picture 12" descr="geometric_metamorphosis.png"/>
            <p:cNvPicPr>
              <a:picLocks noChangeAspect="1"/>
            </p:cNvPicPr>
            <p:nvPr/>
          </p:nvPicPr>
          <p:blipFill>
            <a:blip r:embed="rId3" cstate="print"/>
            <a:stretch>
              <a:fillRect/>
            </a:stretch>
          </p:blipFill>
          <p:spPr>
            <a:xfrm>
              <a:off x="3870441" y="1371600"/>
              <a:ext cx="5121159" cy="4812503"/>
            </a:xfrm>
            <a:prstGeom prst="rect">
              <a:avLst/>
            </a:prstGeom>
          </p:spPr>
        </p:pic>
        <p:sp>
          <p:nvSpPr>
            <p:cNvPr id="14" name="Text Box 13"/>
            <p:cNvSpPr txBox="1">
              <a:spLocks noChangeArrowheads="1"/>
            </p:cNvSpPr>
            <p:nvPr/>
          </p:nvSpPr>
          <p:spPr bwMode="auto">
            <a:xfrm>
              <a:off x="304800" y="1600200"/>
              <a:ext cx="3124200" cy="592137"/>
            </a:xfrm>
            <a:prstGeom prst="rect">
              <a:avLst/>
            </a:prstGeom>
            <a:noFill/>
            <a:ln w="9525">
              <a:noFill/>
              <a:round/>
              <a:headEnd/>
              <a:tailEnd/>
            </a:ln>
          </p:spPr>
          <p:txBody>
            <a:bodyPr lIns="90000" tIns="200016" rIns="90000" bIns="46800"/>
            <a:lstStyle/>
            <a:p>
              <a:pPr>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chemeClr val="tx1"/>
                  </a:solidFill>
                </a:rPr>
                <a:t>Only infiltration</a:t>
              </a:r>
            </a:p>
          </p:txBody>
        </p:sp>
        <p:sp>
          <p:nvSpPr>
            <p:cNvPr id="15" name="Text Box 13"/>
            <p:cNvSpPr txBox="1">
              <a:spLocks noChangeArrowheads="1"/>
            </p:cNvSpPr>
            <p:nvPr/>
          </p:nvSpPr>
          <p:spPr bwMode="auto">
            <a:xfrm>
              <a:off x="304800" y="2743200"/>
              <a:ext cx="3124200" cy="592137"/>
            </a:xfrm>
            <a:prstGeom prst="rect">
              <a:avLst/>
            </a:prstGeom>
            <a:noFill/>
            <a:ln w="9525">
              <a:noFill/>
              <a:round/>
              <a:headEnd/>
              <a:tailEnd/>
            </a:ln>
          </p:spPr>
          <p:txBody>
            <a:bodyPr lIns="90000" tIns="200016" rIns="90000" bIns="46800"/>
            <a:lstStyle/>
            <a:p>
              <a:pPr>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chemeClr val="tx1"/>
                  </a:solidFill>
                </a:rPr>
                <a:t>Only deformation</a:t>
              </a:r>
            </a:p>
          </p:txBody>
        </p:sp>
        <p:sp>
          <p:nvSpPr>
            <p:cNvPr id="16" name="Text Box 13"/>
            <p:cNvSpPr txBox="1">
              <a:spLocks noChangeArrowheads="1"/>
            </p:cNvSpPr>
            <p:nvPr/>
          </p:nvSpPr>
          <p:spPr bwMode="auto">
            <a:xfrm>
              <a:off x="304800" y="4038600"/>
              <a:ext cx="3505200" cy="592137"/>
            </a:xfrm>
            <a:prstGeom prst="rect">
              <a:avLst/>
            </a:prstGeom>
            <a:noFill/>
            <a:ln w="9525">
              <a:noFill/>
              <a:round/>
              <a:headEnd/>
              <a:tailEnd/>
            </a:ln>
          </p:spPr>
          <p:txBody>
            <a:bodyPr lIns="90000" tIns="200016" rIns="90000" bIns="46800"/>
            <a:lstStyle/>
            <a:p>
              <a:pPr>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chemeClr val="tx1"/>
                  </a:solidFill>
                </a:rPr>
                <a:t>Deformation + infiltration</a:t>
              </a:r>
            </a:p>
          </p:txBody>
        </p:sp>
        <p:sp>
          <p:nvSpPr>
            <p:cNvPr id="17" name="Text Box 13"/>
            <p:cNvSpPr txBox="1">
              <a:spLocks noChangeArrowheads="1"/>
            </p:cNvSpPr>
            <p:nvPr/>
          </p:nvSpPr>
          <p:spPr bwMode="auto">
            <a:xfrm>
              <a:off x="304800" y="5257800"/>
              <a:ext cx="3505200" cy="592137"/>
            </a:xfrm>
            <a:prstGeom prst="rect">
              <a:avLst/>
            </a:prstGeom>
            <a:noFill/>
            <a:ln w="9525">
              <a:noFill/>
              <a:round/>
              <a:headEnd/>
              <a:tailEnd/>
            </a:ln>
          </p:spPr>
          <p:txBody>
            <a:bodyPr lIns="90000" tIns="200016" rIns="90000" bIns="46800"/>
            <a:lstStyle/>
            <a:p>
              <a:pPr>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chemeClr val="tx1"/>
                  </a:solidFill>
                </a:rPr>
                <a:t>Deformation + recession</a:t>
              </a:r>
            </a:p>
          </p:txBody>
        </p:sp>
        <p:cxnSp>
          <p:nvCxnSpPr>
            <p:cNvPr id="19" name="Straight Connector 18"/>
            <p:cNvCxnSpPr/>
            <p:nvPr/>
          </p:nvCxnSpPr>
          <p:spPr bwMode="auto">
            <a:xfrm>
              <a:off x="381000" y="2590800"/>
              <a:ext cx="3429000"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381000" y="3733800"/>
              <a:ext cx="3429000"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381000" y="4953000"/>
              <a:ext cx="3429000" cy="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14233725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Possible Solutions</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Possible Solutions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3" name="TextBox 2"/>
          <p:cNvSpPr txBox="1"/>
          <p:nvPr/>
        </p:nvSpPr>
        <p:spPr>
          <a:xfrm>
            <a:off x="1828800" y="1600200"/>
            <a:ext cx="5367800" cy="1508105"/>
          </a:xfrm>
          <a:prstGeom prst="rect">
            <a:avLst/>
          </a:prstGeom>
          <a:noFill/>
        </p:spPr>
        <p:txBody>
          <a:bodyPr wrap="none" rtlCol="0">
            <a:spAutoFit/>
          </a:bodyPr>
          <a:lstStyle/>
          <a:p>
            <a:pPr algn="ctr"/>
            <a:r>
              <a:rPr lang="en-US" sz="3600" dirty="0" smtClean="0">
                <a:solidFill>
                  <a:srgbClr val="3333CC"/>
                </a:solidFill>
              </a:rPr>
              <a:t>Non-parametric </a:t>
            </a:r>
            <a:r>
              <a:rPr lang="en-US" sz="3600" dirty="0" smtClean="0">
                <a:solidFill>
                  <a:srgbClr val="3333CC"/>
                </a:solidFill>
              </a:rPr>
              <a:t>Modeling</a:t>
            </a:r>
          </a:p>
          <a:p>
            <a:pPr algn="ctr"/>
            <a:r>
              <a:rPr lang="en-US" sz="3600" dirty="0" smtClean="0">
                <a:solidFill>
                  <a:srgbClr val="3333CC"/>
                </a:solidFill>
              </a:rPr>
              <a:t>w/o learning</a:t>
            </a:r>
          </a:p>
          <a:p>
            <a:pPr algn="ctr"/>
            <a:r>
              <a:rPr lang="en-US" sz="2000" dirty="0">
                <a:solidFill>
                  <a:srgbClr val="3333CC"/>
                </a:solidFill>
              </a:rPr>
              <a:t>t</a:t>
            </a:r>
            <a:r>
              <a:rPr lang="en-US" sz="2000" dirty="0" smtClean="0">
                <a:solidFill>
                  <a:srgbClr val="3333CC"/>
                </a:solidFill>
              </a:rPr>
              <a:t>o deal with very complex changes </a:t>
            </a:r>
            <a:endParaRPr lang="en-US" sz="2000" dirty="0">
              <a:solidFill>
                <a:srgbClr val="3333CC"/>
              </a:solidFill>
            </a:endParaRPr>
          </a:p>
        </p:txBody>
      </p:sp>
      <p:pic>
        <p:nvPicPr>
          <p:cNvPr id="13" name="Picture 12" descr="dice.png"/>
          <p:cNvPicPr>
            <a:picLocks noChangeAspect="1"/>
          </p:cNvPicPr>
          <p:nvPr/>
        </p:nvPicPr>
        <p:blipFill>
          <a:blip r:embed="rId3" cstate="print"/>
          <a:stretch>
            <a:fillRect/>
          </a:stretch>
        </p:blipFill>
        <p:spPr>
          <a:xfrm>
            <a:off x="4572000" y="3657600"/>
            <a:ext cx="2286000" cy="2286000"/>
          </a:xfrm>
          <a:prstGeom prst="rect">
            <a:avLst/>
          </a:prstGeom>
        </p:spPr>
      </p:pic>
      <p:pic>
        <p:nvPicPr>
          <p:cNvPr id="14" name="Picture 13" descr="leopard.png"/>
          <p:cNvPicPr>
            <a:picLocks noChangeAspect="1"/>
          </p:cNvPicPr>
          <p:nvPr/>
        </p:nvPicPr>
        <p:blipFill>
          <a:blip r:embed="rId4" cstate="print"/>
          <a:stretch>
            <a:fillRect/>
          </a:stretch>
        </p:blipFill>
        <p:spPr>
          <a:xfrm>
            <a:off x="2133600" y="3657600"/>
            <a:ext cx="2286000" cy="2286000"/>
          </a:xfrm>
          <a:prstGeom prst="rect">
            <a:avLst/>
          </a:prstGeom>
        </p:spPr>
      </p:pic>
    </p:spTree>
    <p:extLst>
      <p:ext uri="{BB962C8B-B14F-4D97-AF65-F5344CB8AC3E}">
        <p14:creationId xmlns:p14="http://schemas.microsoft.com/office/powerpoint/2010/main" val="26062870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Possible Solutions</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Possible Solutions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3" name="TextBox 2"/>
          <p:cNvSpPr txBox="1"/>
          <p:nvPr/>
        </p:nvSpPr>
        <p:spPr>
          <a:xfrm>
            <a:off x="629457" y="1600200"/>
            <a:ext cx="7766494" cy="1631216"/>
          </a:xfrm>
          <a:prstGeom prst="rect">
            <a:avLst/>
          </a:prstGeom>
          <a:noFill/>
        </p:spPr>
        <p:txBody>
          <a:bodyPr wrap="none" rtlCol="0">
            <a:spAutoFit/>
          </a:bodyPr>
          <a:lstStyle/>
          <a:p>
            <a:pPr algn="ctr"/>
            <a:r>
              <a:rPr lang="en-US" sz="3600" dirty="0" smtClean="0">
                <a:solidFill>
                  <a:srgbClr val="3333CC"/>
                </a:solidFill>
              </a:rPr>
              <a:t>One solution is </a:t>
            </a:r>
            <a:r>
              <a:rPr lang="en-US" sz="3600" b="1" dirty="0" smtClean="0">
                <a:solidFill>
                  <a:srgbClr val="3333CC"/>
                </a:solidFill>
              </a:rPr>
              <a:t>metamorphosis</a:t>
            </a:r>
            <a:r>
              <a:rPr lang="en-US" sz="3600" dirty="0" smtClean="0">
                <a:solidFill>
                  <a:srgbClr val="3333CC"/>
                </a:solidFill>
              </a:rPr>
              <a:t>,</a:t>
            </a:r>
          </a:p>
          <a:p>
            <a:pPr algn="ctr"/>
            <a:r>
              <a:rPr lang="en-US" sz="3600" dirty="0">
                <a:solidFill>
                  <a:srgbClr val="3333CC"/>
                </a:solidFill>
              </a:rPr>
              <a:t>w</a:t>
            </a:r>
            <a:r>
              <a:rPr lang="en-US" sz="3600" dirty="0" smtClean="0">
                <a:solidFill>
                  <a:srgbClr val="3333CC"/>
                </a:solidFill>
              </a:rPr>
              <a:t>hich requires a little LDDMM detour</a:t>
            </a:r>
          </a:p>
          <a:p>
            <a:pPr algn="ctr"/>
            <a:r>
              <a:rPr lang="en-US" sz="2800" dirty="0" smtClean="0">
                <a:solidFill>
                  <a:schemeClr val="tx1"/>
                </a:solidFill>
              </a:rPr>
              <a:t>[Miller, </a:t>
            </a:r>
            <a:r>
              <a:rPr lang="en-US" sz="2800" dirty="0" err="1" smtClean="0">
                <a:solidFill>
                  <a:schemeClr val="tx1"/>
                </a:solidFill>
              </a:rPr>
              <a:t>Trouve</a:t>
            </a:r>
            <a:r>
              <a:rPr lang="en-US" sz="2800" dirty="0" smtClean="0">
                <a:solidFill>
                  <a:schemeClr val="tx1"/>
                </a:solidFill>
              </a:rPr>
              <a:t>, </a:t>
            </a:r>
            <a:r>
              <a:rPr lang="en-US" sz="2800" dirty="0" err="1" smtClean="0">
                <a:solidFill>
                  <a:schemeClr val="tx1"/>
                </a:solidFill>
              </a:rPr>
              <a:t>Younes</a:t>
            </a:r>
            <a:r>
              <a:rPr lang="en-US" sz="2800" dirty="0" smtClean="0">
                <a:solidFill>
                  <a:schemeClr val="tx1"/>
                </a:solidFill>
              </a:rPr>
              <a:t>, …]</a:t>
            </a:r>
            <a:endParaRPr lang="en-US" sz="2800" dirty="0">
              <a:solidFill>
                <a:schemeClr val="tx1"/>
              </a:solidFill>
            </a:endParaRPr>
          </a:p>
        </p:txBody>
      </p:sp>
      <p:pic>
        <p:nvPicPr>
          <p:cNvPr id="13" name="Picture 12" descr="dice.png"/>
          <p:cNvPicPr>
            <a:picLocks noChangeAspect="1"/>
          </p:cNvPicPr>
          <p:nvPr/>
        </p:nvPicPr>
        <p:blipFill>
          <a:blip r:embed="rId3" cstate="print"/>
          <a:stretch>
            <a:fillRect/>
          </a:stretch>
        </p:blipFill>
        <p:spPr>
          <a:xfrm>
            <a:off x="4572000" y="3657600"/>
            <a:ext cx="2286000" cy="2286000"/>
          </a:xfrm>
          <a:prstGeom prst="rect">
            <a:avLst/>
          </a:prstGeom>
        </p:spPr>
      </p:pic>
      <p:pic>
        <p:nvPicPr>
          <p:cNvPr id="14" name="Picture 13" descr="leopard.png"/>
          <p:cNvPicPr>
            <a:picLocks noChangeAspect="1"/>
          </p:cNvPicPr>
          <p:nvPr/>
        </p:nvPicPr>
        <p:blipFill>
          <a:blip r:embed="rId4" cstate="print"/>
          <a:stretch>
            <a:fillRect/>
          </a:stretch>
        </p:blipFill>
        <p:spPr>
          <a:xfrm>
            <a:off x="2133600" y="3657600"/>
            <a:ext cx="2286000" cy="2286000"/>
          </a:xfrm>
          <a:prstGeom prst="rect">
            <a:avLst/>
          </a:prstGeom>
        </p:spPr>
      </p:pic>
    </p:spTree>
    <p:extLst>
      <p:ext uri="{BB962C8B-B14F-4D97-AF65-F5344CB8AC3E}">
        <p14:creationId xmlns:p14="http://schemas.microsoft.com/office/powerpoint/2010/main" val="21375405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LDDMM detour</a:t>
            </a:r>
            <a:endParaRPr lang="en-GB" dirty="0" smtClean="0"/>
          </a:p>
        </p:txBody>
      </p:sp>
      <p:grpSp>
        <p:nvGrpSpPr>
          <p:cNvPr id="2" name="Group 2"/>
          <p:cNvGrpSpPr>
            <a:grpSpLocks/>
          </p:cNvGrpSpPr>
          <p:nvPr/>
        </p:nvGrpSpPr>
        <p:grpSpPr bwMode="auto">
          <a:xfrm>
            <a:off x="0" y="0"/>
            <a:ext cx="9144000" cy="319088"/>
            <a:chOff x="0" y="0"/>
            <a:chExt cx="5760" cy="201"/>
          </a:xfrm>
        </p:grpSpPr>
        <p:sp>
          <p:nvSpPr>
            <p:cNvPr id="55309" name="Rectangle 3"/>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Metamorphosis</a:t>
              </a:r>
              <a:endParaRPr lang="en-GB" sz="1500" dirty="0">
                <a:solidFill>
                  <a:srgbClr val="FFFFFF"/>
                </a:solidFill>
              </a:endParaRPr>
            </a:p>
          </p:txBody>
        </p:sp>
        <p:sp>
          <p:nvSpPr>
            <p:cNvPr id="55310" name="Rectangle 4"/>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p>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500" dirty="0">
                <a:solidFill>
                  <a:srgbClr val="FFFFFF"/>
                </a:solidFill>
              </a:endParaRPr>
            </a:p>
          </p:txBody>
        </p:sp>
        <p:sp>
          <p:nvSpPr>
            <p:cNvPr id="55311" name="Line 5"/>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5312" name="Line 6"/>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5313" name="Line 7"/>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5314" name="Line 8"/>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5315" name="Line 9"/>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5316" name="Line 10"/>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55300" name="Picture 11"/>
          <p:cNvPicPr>
            <a:picLocks noChangeAspect="1" noChangeArrowheads="1"/>
          </p:cNvPicPr>
          <p:nvPr/>
        </p:nvPicPr>
        <p:blipFill>
          <a:blip r:embed="rId3" cstate="print"/>
          <a:srcRect/>
          <a:stretch>
            <a:fillRect/>
          </a:stretch>
        </p:blipFill>
        <p:spPr bwMode="auto">
          <a:xfrm>
            <a:off x="457200" y="1143000"/>
            <a:ext cx="2651125" cy="3495675"/>
          </a:xfrm>
          <a:prstGeom prst="rect">
            <a:avLst/>
          </a:prstGeom>
          <a:noFill/>
          <a:ln w="9525">
            <a:noFill/>
            <a:round/>
            <a:headEnd/>
            <a:tailEnd/>
          </a:ln>
        </p:spPr>
      </p:pic>
      <p:pic>
        <p:nvPicPr>
          <p:cNvPr id="55301" name="Picture 12"/>
          <p:cNvPicPr>
            <a:picLocks noChangeAspect="1" noChangeArrowheads="1"/>
          </p:cNvPicPr>
          <p:nvPr/>
        </p:nvPicPr>
        <p:blipFill>
          <a:blip r:embed="rId4" cstate="print"/>
          <a:srcRect/>
          <a:stretch>
            <a:fillRect/>
          </a:stretch>
        </p:blipFill>
        <p:spPr bwMode="auto">
          <a:xfrm>
            <a:off x="3756025" y="1155700"/>
            <a:ext cx="2643188" cy="3416300"/>
          </a:xfrm>
          <a:prstGeom prst="rect">
            <a:avLst/>
          </a:prstGeom>
          <a:noFill/>
          <a:ln w="9525">
            <a:noFill/>
            <a:round/>
            <a:headEnd/>
            <a:tailEnd/>
          </a:ln>
        </p:spPr>
      </p:pic>
      <p:sp>
        <p:nvSpPr>
          <p:cNvPr id="55302" name="Line 13"/>
          <p:cNvSpPr>
            <a:spLocks noChangeShapeType="1"/>
          </p:cNvSpPr>
          <p:nvPr/>
        </p:nvSpPr>
        <p:spPr bwMode="auto">
          <a:xfrm>
            <a:off x="3035300" y="2825750"/>
            <a:ext cx="622300" cy="1588"/>
          </a:xfrm>
          <a:prstGeom prst="line">
            <a:avLst/>
          </a:prstGeom>
          <a:noFill/>
          <a:ln w="9360">
            <a:solidFill>
              <a:srgbClr val="000000"/>
            </a:solidFill>
            <a:round/>
            <a:headEnd/>
            <a:tailEnd type="triangle" w="med" len="med"/>
          </a:ln>
        </p:spPr>
        <p:txBody>
          <a:bodyPr/>
          <a:lstStyle/>
          <a:p>
            <a:endParaRPr lang="en-US"/>
          </a:p>
        </p:txBody>
      </p:sp>
      <p:sp>
        <p:nvSpPr>
          <p:cNvPr id="55303" name="Text Box 14"/>
          <p:cNvSpPr txBox="1">
            <a:spLocks noChangeArrowheads="1"/>
          </p:cNvSpPr>
          <p:nvPr/>
        </p:nvSpPr>
        <p:spPr bwMode="auto">
          <a:xfrm>
            <a:off x="3119438" y="2309813"/>
            <a:ext cx="390525" cy="515937"/>
          </a:xfrm>
          <a:prstGeom prst="rect">
            <a:avLst/>
          </a:prstGeom>
          <a:noFill/>
          <a:ln w="9525">
            <a:noFill/>
            <a:round/>
            <a:headEnd/>
            <a:tailEnd/>
          </a:ln>
        </p:spPr>
        <p:txBody>
          <a:bodyPr wrap="none" lIns="90000" tIns="71460" rIns="90000" bIns="45000"/>
          <a:lstStyle/>
          <a:p>
            <a:pPr>
              <a:lnSpc>
                <a:spcPct val="93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000">
                <a:solidFill>
                  <a:srgbClr val="000000"/>
                </a:solidFill>
              </a:rPr>
              <a:t>?</a:t>
            </a:r>
          </a:p>
        </p:txBody>
      </p:sp>
      <p:sp>
        <p:nvSpPr>
          <p:cNvPr id="55304" name="Text Box 15"/>
          <p:cNvSpPr txBox="1">
            <a:spLocks noChangeArrowheads="1"/>
          </p:cNvSpPr>
          <p:nvPr/>
        </p:nvSpPr>
        <p:spPr bwMode="auto">
          <a:xfrm>
            <a:off x="228600" y="4764088"/>
            <a:ext cx="4106863" cy="430212"/>
          </a:xfrm>
          <a:prstGeom prst="rect">
            <a:avLst/>
          </a:prstGeom>
          <a:noFill/>
          <a:ln w="9525">
            <a:noFill/>
            <a:round/>
            <a:headEnd/>
            <a:tailEnd/>
          </a:ln>
        </p:spPr>
        <p:txBody>
          <a:bodyPr wrap="none" lIns="90000" tIns="84312" rIns="90000" bIns="45000"/>
          <a:lstStyle/>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Fluid flow setup [</a:t>
            </a:r>
            <a:r>
              <a:rPr lang="en-GB" dirty="0" smtClean="0">
                <a:solidFill>
                  <a:srgbClr val="000000"/>
                </a:solidFill>
              </a:rPr>
              <a:t>Miller, </a:t>
            </a:r>
            <a:r>
              <a:rPr lang="en-GB" dirty="0" err="1" smtClean="0">
                <a:solidFill>
                  <a:srgbClr val="000000"/>
                </a:solidFill>
              </a:rPr>
              <a:t>Younes</a:t>
            </a:r>
            <a:r>
              <a:rPr lang="en-GB" dirty="0" smtClean="0">
                <a:solidFill>
                  <a:srgbClr val="000000"/>
                </a:solidFill>
              </a:rPr>
              <a:t>, </a:t>
            </a:r>
            <a:r>
              <a:rPr lang="en-GB" dirty="0" err="1" smtClean="0">
                <a:solidFill>
                  <a:srgbClr val="000000"/>
                </a:solidFill>
              </a:rPr>
              <a:t>Trouve</a:t>
            </a:r>
            <a:r>
              <a:rPr lang="en-GB" dirty="0" smtClean="0">
                <a:solidFill>
                  <a:srgbClr val="000000"/>
                </a:solidFill>
              </a:rPr>
              <a:t>, …]</a:t>
            </a:r>
            <a:r>
              <a:rPr lang="en-GB" dirty="0">
                <a:solidFill>
                  <a:srgbClr val="000000"/>
                </a:solidFill>
              </a:rPr>
              <a:t>:</a:t>
            </a:r>
          </a:p>
        </p:txBody>
      </p:sp>
      <p:pic>
        <p:nvPicPr>
          <p:cNvPr id="55305" name="Picture 16"/>
          <p:cNvPicPr>
            <a:picLocks noChangeAspect="1" noChangeArrowheads="1"/>
          </p:cNvPicPr>
          <p:nvPr/>
        </p:nvPicPr>
        <p:blipFill>
          <a:blip r:embed="rId5" cstate="print"/>
          <a:srcRect/>
          <a:stretch>
            <a:fillRect/>
          </a:stretch>
        </p:blipFill>
        <p:spPr bwMode="auto">
          <a:xfrm>
            <a:off x="6638925" y="1239837"/>
            <a:ext cx="2352675" cy="1731963"/>
          </a:xfrm>
          <a:prstGeom prst="rect">
            <a:avLst/>
          </a:prstGeom>
          <a:noFill/>
          <a:ln w="9525">
            <a:noFill/>
            <a:round/>
            <a:headEnd/>
            <a:tailEnd/>
          </a:ln>
        </p:spPr>
      </p:pic>
      <p:sp>
        <p:nvSpPr>
          <p:cNvPr id="55307" name="Text Box 18"/>
          <p:cNvSpPr txBox="1">
            <a:spLocks noChangeArrowheads="1"/>
          </p:cNvSpPr>
          <p:nvPr/>
        </p:nvSpPr>
        <p:spPr bwMode="auto">
          <a:xfrm>
            <a:off x="6629400" y="3200400"/>
            <a:ext cx="2370138" cy="1789113"/>
          </a:xfrm>
          <a:prstGeom prst="rect">
            <a:avLst/>
          </a:prstGeom>
          <a:noFill/>
          <a:ln w="9525">
            <a:noFill/>
            <a:round/>
            <a:headEnd/>
            <a:tailEnd/>
          </a:ln>
        </p:spPr>
        <p:txBody>
          <a:bodyPr wrap="none" lIns="90000" tIns="84312" rIns="90000" bIns="45000"/>
          <a:lstStyle/>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FF"/>
                </a:solidFill>
              </a:rPr>
              <a:t>What is the best</a:t>
            </a:r>
          </a:p>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FF"/>
                </a:solidFill>
              </a:rPr>
              <a:t>velocity field, v,</a:t>
            </a:r>
          </a:p>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FF"/>
                </a:solidFill>
              </a:rPr>
              <a:t>to deform one</a:t>
            </a:r>
          </a:p>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FF"/>
                </a:solidFill>
              </a:rPr>
              <a:t>image into </a:t>
            </a:r>
          </a:p>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FF"/>
                </a:solidFill>
              </a:rPr>
              <a:t>the other?</a:t>
            </a:r>
          </a:p>
        </p:txBody>
      </p:sp>
      <p:sp>
        <p:nvSpPr>
          <p:cNvPr id="55308" name="Text Box 19"/>
          <p:cNvSpPr txBox="1">
            <a:spLocks noChangeArrowheads="1"/>
          </p:cNvSpPr>
          <p:nvPr/>
        </p:nvSpPr>
        <p:spPr bwMode="auto">
          <a:xfrm>
            <a:off x="152400" y="5943600"/>
            <a:ext cx="6858000" cy="769938"/>
          </a:xfrm>
          <a:prstGeom prst="rect">
            <a:avLst/>
          </a:prstGeom>
          <a:noFill/>
          <a:ln w="9525">
            <a:noFill/>
            <a:round/>
            <a:headEnd/>
            <a:tailEnd/>
          </a:ln>
        </p:spPr>
        <p:txBody>
          <a:bodyPr wrap="none" lIns="90000" tIns="84312" rIns="90000" bIns="45000"/>
          <a:lstStyle/>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FF0000"/>
                </a:solidFill>
              </a:rPr>
              <a:t>Optimal </a:t>
            </a:r>
            <a:r>
              <a:rPr lang="en-GB" dirty="0" smtClean="0">
                <a:solidFill>
                  <a:srgbClr val="FF0000"/>
                </a:solidFill>
              </a:rPr>
              <a:t>control </a:t>
            </a:r>
            <a:r>
              <a:rPr lang="en-GB" dirty="0" smtClean="0">
                <a:solidFill>
                  <a:srgbClr val="FF0000"/>
                </a:solidFill>
              </a:rPr>
              <a:t>problem</a:t>
            </a:r>
            <a:r>
              <a:rPr lang="en-GB" dirty="0" smtClean="0">
                <a:solidFill>
                  <a:srgbClr val="FF0000"/>
                </a:solidFill>
              </a:rPr>
              <a:t>, which can can be rewritten as …</a:t>
            </a:r>
            <a:endParaRPr lang="en-GB" dirty="0">
              <a:solidFill>
                <a:srgbClr val="FF0000"/>
              </a:solidFill>
            </a:endParaRPr>
          </a:p>
        </p:txBody>
      </p:sp>
      <p:sp>
        <p:nvSpPr>
          <p:cNvPr id="3" name="TextBox 2"/>
          <p:cNvSpPr txBox="1"/>
          <p:nvPr/>
        </p:nvSpPr>
        <p:spPr>
          <a:xfrm>
            <a:off x="6553200" y="5329535"/>
            <a:ext cx="595085" cy="461665"/>
          </a:xfrm>
          <a:prstGeom prst="rect">
            <a:avLst/>
          </a:prstGeom>
          <a:noFill/>
        </p:spPr>
        <p:txBody>
          <a:bodyPr wrap="none" rtlCol="0">
            <a:spAutoFit/>
          </a:bodyPr>
          <a:lstStyle/>
          <a:p>
            <a:r>
              <a:rPr lang="en-US" dirty="0" err="1" smtClean="0">
                <a:solidFill>
                  <a:srgbClr val="000000"/>
                </a:solidFill>
              </a:rPr>
              <a:t>s.t.</a:t>
            </a:r>
            <a:endParaRPr lang="en-US" dirty="0">
              <a:solidFill>
                <a:srgbClr val="000000"/>
              </a:solidFill>
            </a:endParaRPr>
          </a:p>
        </p:txBody>
      </p:sp>
      <p:pic>
        <p:nvPicPr>
          <p:cNvPr id="4" name="Picture 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0" y="5334000"/>
            <a:ext cx="1600200" cy="365146"/>
          </a:xfrm>
          <a:prstGeom prst="rect">
            <a:avLst/>
          </a:prstGeom>
        </p:spPr>
      </p:pic>
      <p:pic>
        <p:nvPicPr>
          <p:cNvPr id="5" name="Picture 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5181600"/>
            <a:ext cx="6248400" cy="794288"/>
          </a:xfrm>
          <a:prstGeom prst="rect">
            <a:avLst/>
          </a:prstGeom>
        </p:spPr>
      </p:pic>
    </p:spTree>
    <p:extLst>
      <p:ext uri="{BB962C8B-B14F-4D97-AF65-F5344CB8AC3E}">
        <p14:creationId xmlns:p14="http://schemas.microsoft.com/office/powerpoint/2010/main" val="46709547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Image Registration</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Motivation</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15" name="Picture 1"/>
          <p:cNvPicPr>
            <a:picLocks noChangeAspect="1" noChangeArrowheads="1"/>
          </p:cNvPicPr>
          <p:nvPr/>
        </p:nvPicPr>
        <p:blipFill>
          <a:blip r:embed="rId3" cstate="print"/>
          <a:srcRect/>
          <a:stretch>
            <a:fillRect/>
          </a:stretch>
        </p:blipFill>
        <p:spPr bwMode="auto">
          <a:xfrm>
            <a:off x="4610913" y="1859807"/>
            <a:ext cx="2628087" cy="3127232"/>
          </a:xfrm>
          <a:prstGeom prst="rect">
            <a:avLst/>
          </a:prstGeom>
          <a:noFill/>
          <a:ln w="9525">
            <a:noFill/>
            <a:round/>
            <a:headEnd/>
            <a:tailEnd/>
          </a:ln>
          <a:effectLst/>
        </p:spPr>
      </p:pic>
      <p:pic>
        <p:nvPicPr>
          <p:cNvPr id="16" name="Picture 3"/>
          <p:cNvPicPr>
            <a:picLocks noChangeAspect="1" noChangeArrowheads="1"/>
          </p:cNvPicPr>
          <p:nvPr/>
        </p:nvPicPr>
        <p:blipFill>
          <a:blip r:embed="rId4" cstate="print"/>
          <a:srcRect/>
          <a:stretch>
            <a:fillRect/>
          </a:stretch>
        </p:blipFill>
        <p:spPr bwMode="auto">
          <a:xfrm>
            <a:off x="1686033" y="1828800"/>
            <a:ext cx="2480567" cy="3009014"/>
          </a:xfrm>
          <a:prstGeom prst="rect">
            <a:avLst/>
          </a:prstGeom>
          <a:noFill/>
          <a:ln w="9525">
            <a:noFill/>
            <a:round/>
            <a:headEnd/>
            <a:tailEnd/>
          </a:ln>
          <a:effectLst/>
        </p:spPr>
      </p:pic>
      <p:sp>
        <p:nvSpPr>
          <p:cNvPr id="17" name="Text Box 4"/>
          <p:cNvSpPr txBox="1">
            <a:spLocks noChangeArrowheads="1"/>
          </p:cNvSpPr>
          <p:nvPr/>
        </p:nvSpPr>
        <p:spPr bwMode="auto">
          <a:xfrm>
            <a:off x="1916111" y="4910331"/>
            <a:ext cx="1021529" cy="220270"/>
          </a:xfrm>
          <a:prstGeom prst="rect">
            <a:avLst/>
          </a:prstGeom>
          <a:noFill/>
          <a:ln w="9525">
            <a:noFill/>
            <a:round/>
            <a:headEnd/>
            <a:tailEnd/>
          </a:ln>
          <a:effectLst/>
        </p:spPr>
        <p:txBody>
          <a:bodyPr wrap="none" lIns="90000" tIns="45000" rIns="90000" bIns="45000"/>
          <a:lstStyle/>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0" dirty="0">
                <a:solidFill>
                  <a:srgbClr val="000000"/>
                </a:solidFill>
              </a:rPr>
              <a:t>Source Image</a:t>
            </a:r>
          </a:p>
        </p:txBody>
      </p:sp>
      <p:sp>
        <p:nvSpPr>
          <p:cNvPr id="21" name="Text Box 5"/>
          <p:cNvSpPr txBox="1">
            <a:spLocks noChangeArrowheads="1"/>
          </p:cNvSpPr>
          <p:nvPr/>
        </p:nvSpPr>
        <p:spPr bwMode="auto">
          <a:xfrm>
            <a:off x="5146164" y="4948736"/>
            <a:ext cx="979091" cy="220270"/>
          </a:xfrm>
          <a:prstGeom prst="rect">
            <a:avLst/>
          </a:prstGeom>
          <a:noFill/>
          <a:ln w="9525">
            <a:noFill/>
            <a:round/>
            <a:headEnd/>
            <a:tailEnd/>
          </a:ln>
          <a:effectLst/>
        </p:spPr>
        <p:txBody>
          <a:bodyPr wrap="none" lIns="90000" tIns="45000" rIns="90000" bIns="45000"/>
          <a:lstStyle/>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0" dirty="0">
                <a:solidFill>
                  <a:srgbClr val="000000"/>
                </a:solidFill>
              </a:rPr>
              <a:t>Target Image</a:t>
            </a:r>
          </a:p>
        </p:txBody>
      </p:sp>
      <p:sp>
        <p:nvSpPr>
          <p:cNvPr id="22" name="Line 6"/>
          <p:cNvSpPr>
            <a:spLocks noChangeShapeType="1"/>
          </p:cNvSpPr>
          <p:nvPr/>
        </p:nvSpPr>
        <p:spPr bwMode="auto">
          <a:xfrm>
            <a:off x="4199081" y="2950665"/>
            <a:ext cx="581999" cy="1011"/>
          </a:xfrm>
          <a:prstGeom prst="line">
            <a:avLst/>
          </a:prstGeom>
          <a:noFill/>
          <a:ln w="9360">
            <a:solidFill>
              <a:srgbClr val="000000"/>
            </a:solidFill>
            <a:round/>
            <a:headEnd/>
            <a:tailEnd type="triangle" w="med" len="med"/>
          </a:ln>
          <a:effectLst/>
        </p:spPr>
        <p:txBody>
          <a:bodyPr/>
          <a:lstStyle/>
          <a:p>
            <a:endParaRPr lang="en-US"/>
          </a:p>
        </p:txBody>
      </p:sp>
      <p:sp>
        <p:nvSpPr>
          <p:cNvPr id="23" name="Text Box 7"/>
          <p:cNvSpPr txBox="1">
            <a:spLocks noChangeArrowheads="1"/>
          </p:cNvSpPr>
          <p:nvPr/>
        </p:nvSpPr>
        <p:spPr bwMode="auto">
          <a:xfrm>
            <a:off x="4320220" y="2490816"/>
            <a:ext cx="248562" cy="328384"/>
          </a:xfrm>
          <a:prstGeom prst="rect">
            <a:avLst/>
          </a:prstGeom>
          <a:noFill/>
          <a:ln w="9525">
            <a:noFill/>
            <a:round/>
            <a:headEnd/>
            <a:tailEnd/>
          </a:ln>
          <a:effectLst/>
        </p:spPr>
        <p:txBody>
          <a:bodyPr wrap="none" lIns="90000" tIns="45000" rIns="90000" bIns="45000"/>
          <a:lstStyle/>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000" b="0" dirty="0">
                <a:solidFill>
                  <a:srgbClr val="000000"/>
                </a:solidFill>
              </a:rPr>
              <a:t>?</a:t>
            </a:r>
          </a:p>
        </p:txBody>
      </p:sp>
      <p:sp>
        <p:nvSpPr>
          <p:cNvPr id="3" name="TextBox 2"/>
          <p:cNvSpPr txBox="1"/>
          <p:nvPr/>
        </p:nvSpPr>
        <p:spPr>
          <a:xfrm>
            <a:off x="381000" y="1138535"/>
            <a:ext cx="5590142" cy="461665"/>
          </a:xfrm>
          <a:prstGeom prst="rect">
            <a:avLst/>
          </a:prstGeom>
          <a:noFill/>
        </p:spPr>
        <p:txBody>
          <a:bodyPr wrap="none" rtlCol="0">
            <a:spAutoFit/>
          </a:bodyPr>
          <a:lstStyle/>
          <a:p>
            <a:r>
              <a:rPr lang="en-US" b="1" dirty="0" smtClean="0">
                <a:solidFill>
                  <a:schemeClr val="accent2"/>
                </a:solidFill>
              </a:rPr>
              <a:t>Goal: </a:t>
            </a:r>
            <a:r>
              <a:rPr lang="en-US" dirty="0" smtClean="0">
                <a:solidFill>
                  <a:schemeClr val="accent2"/>
                </a:solidFill>
              </a:rPr>
              <a:t>Spatial alignment of two images</a:t>
            </a:r>
            <a:endParaRPr lang="en-US" dirty="0">
              <a:solidFill>
                <a:schemeClr val="accent2"/>
              </a:solidFill>
            </a:endParaRPr>
          </a:p>
        </p:txBody>
      </p:sp>
      <p:sp>
        <p:nvSpPr>
          <p:cNvPr id="4" name="TextBox 3"/>
          <p:cNvSpPr txBox="1"/>
          <p:nvPr/>
        </p:nvSpPr>
        <p:spPr>
          <a:xfrm>
            <a:off x="609600" y="5405735"/>
            <a:ext cx="8112618" cy="461665"/>
          </a:xfrm>
          <a:prstGeom prst="rect">
            <a:avLst/>
          </a:prstGeom>
          <a:noFill/>
        </p:spPr>
        <p:txBody>
          <a:bodyPr wrap="none" rtlCol="0">
            <a:spAutoFit/>
          </a:bodyPr>
          <a:lstStyle/>
          <a:p>
            <a:r>
              <a:rPr lang="en-US" b="1" dirty="0" smtClean="0">
                <a:solidFill>
                  <a:schemeClr val="tx1"/>
                </a:solidFill>
              </a:rPr>
              <a:t>minimize</a:t>
            </a:r>
            <a:r>
              <a:rPr lang="en-US" dirty="0" smtClean="0">
                <a:solidFill>
                  <a:schemeClr val="tx1"/>
                </a:solidFill>
              </a:rPr>
              <a:t>  Irregularity of transformation + image mismatch  </a:t>
            </a:r>
            <a:endParaRPr lang="en-US" dirty="0">
              <a:solidFill>
                <a:schemeClr val="tx1"/>
              </a:solidFill>
            </a:endParaRPr>
          </a:p>
        </p:txBody>
      </p:sp>
      <p:sp>
        <p:nvSpPr>
          <p:cNvPr id="5" name="TextBox 4"/>
          <p:cNvSpPr txBox="1"/>
          <p:nvPr/>
        </p:nvSpPr>
        <p:spPr>
          <a:xfrm>
            <a:off x="609600" y="5943600"/>
            <a:ext cx="3963645" cy="461665"/>
          </a:xfrm>
          <a:prstGeom prst="rect">
            <a:avLst/>
          </a:prstGeom>
          <a:noFill/>
        </p:spPr>
        <p:txBody>
          <a:bodyPr wrap="none" rtlCol="0">
            <a:spAutoFit/>
          </a:bodyPr>
          <a:lstStyle/>
          <a:p>
            <a:r>
              <a:rPr lang="en-US" b="1" dirty="0" smtClean="0">
                <a:solidFill>
                  <a:srgbClr val="FF0000"/>
                </a:solidFill>
              </a:rPr>
              <a:t>Sounds simple enough …</a:t>
            </a:r>
            <a:endParaRPr lang="en-US" b="1" dirty="0">
              <a:solidFill>
                <a:srgbClr val="FF0000"/>
              </a:solidFill>
            </a:endParaRPr>
          </a:p>
        </p:txBody>
      </p:sp>
    </p:spTree>
    <p:extLst>
      <p:ext uri="{BB962C8B-B14F-4D97-AF65-F5344CB8AC3E}">
        <p14:creationId xmlns:p14="http://schemas.microsoft.com/office/powerpoint/2010/main" val="33600822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Constrained Optimization for LDDMM</a:t>
            </a:r>
            <a:endParaRPr lang="en-GB" dirty="0" smtClean="0"/>
          </a:p>
        </p:txBody>
      </p:sp>
      <p:grpSp>
        <p:nvGrpSpPr>
          <p:cNvPr id="2" name="Group 2"/>
          <p:cNvGrpSpPr>
            <a:grpSpLocks/>
          </p:cNvGrpSpPr>
          <p:nvPr/>
        </p:nvGrpSpPr>
        <p:grpSpPr bwMode="auto">
          <a:xfrm>
            <a:off x="0" y="0"/>
            <a:ext cx="9144000" cy="319088"/>
            <a:chOff x="0" y="0"/>
            <a:chExt cx="5760" cy="201"/>
          </a:xfrm>
        </p:grpSpPr>
        <p:sp>
          <p:nvSpPr>
            <p:cNvPr id="55309" name="Rectangle 3"/>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Metamorphosis</a:t>
              </a:r>
              <a:endParaRPr lang="en-GB" sz="1500" dirty="0">
                <a:solidFill>
                  <a:srgbClr val="FFFFFF"/>
                </a:solidFill>
              </a:endParaRPr>
            </a:p>
          </p:txBody>
        </p:sp>
        <p:sp>
          <p:nvSpPr>
            <p:cNvPr id="55310" name="Rectangle 4"/>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p>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500" dirty="0">
                <a:solidFill>
                  <a:srgbClr val="FFFFFF"/>
                </a:solidFill>
              </a:endParaRPr>
            </a:p>
          </p:txBody>
        </p:sp>
        <p:sp>
          <p:nvSpPr>
            <p:cNvPr id="55311" name="Line 5"/>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5312" name="Line 6"/>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5313" name="Line 7"/>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5314" name="Line 8"/>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5315" name="Line 9"/>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5316" name="Line 10"/>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55300" name="Picture 11"/>
          <p:cNvPicPr>
            <a:picLocks noChangeAspect="1" noChangeArrowheads="1"/>
          </p:cNvPicPr>
          <p:nvPr/>
        </p:nvPicPr>
        <p:blipFill>
          <a:blip r:embed="rId3" cstate="print"/>
          <a:srcRect/>
          <a:stretch>
            <a:fillRect/>
          </a:stretch>
        </p:blipFill>
        <p:spPr bwMode="auto">
          <a:xfrm>
            <a:off x="457200" y="1143000"/>
            <a:ext cx="2651125" cy="3495675"/>
          </a:xfrm>
          <a:prstGeom prst="rect">
            <a:avLst/>
          </a:prstGeom>
          <a:noFill/>
          <a:ln w="9525">
            <a:noFill/>
            <a:round/>
            <a:headEnd/>
            <a:tailEnd/>
          </a:ln>
        </p:spPr>
      </p:pic>
      <p:pic>
        <p:nvPicPr>
          <p:cNvPr id="55301" name="Picture 12"/>
          <p:cNvPicPr>
            <a:picLocks noChangeAspect="1" noChangeArrowheads="1"/>
          </p:cNvPicPr>
          <p:nvPr/>
        </p:nvPicPr>
        <p:blipFill>
          <a:blip r:embed="rId4" cstate="print"/>
          <a:srcRect/>
          <a:stretch>
            <a:fillRect/>
          </a:stretch>
        </p:blipFill>
        <p:spPr bwMode="auto">
          <a:xfrm>
            <a:off x="3756025" y="1155700"/>
            <a:ext cx="2643188" cy="3416300"/>
          </a:xfrm>
          <a:prstGeom prst="rect">
            <a:avLst/>
          </a:prstGeom>
          <a:noFill/>
          <a:ln w="9525">
            <a:noFill/>
            <a:round/>
            <a:headEnd/>
            <a:tailEnd/>
          </a:ln>
        </p:spPr>
      </p:pic>
      <p:sp>
        <p:nvSpPr>
          <p:cNvPr id="55302" name="Line 13"/>
          <p:cNvSpPr>
            <a:spLocks noChangeShapeType="1"/>
          </p:cNvSpPr>
          <p:nvPr/>
        </p:nvSpPr>
        <p:spPr bwMode="auto">
          <a:xfrm>
            <a:off x="3035300" y="2825750"/>
            <a:ext cx="622300" cy="1588"/>
          </a:xfrm>
          <a:prstGeom prst="line">
            <a:avLst/>
          </a:prstGeom>
          <a:noFill/>
          <a:ln w="9360">
            <a:solidFill>
              <a:srgbClr val="000000"/>
            </a:solidFill>
            <a:round/>
            <a:headEnd/>
            <a:tailEnd type="triangle" w="med" len="med"/>
          </a:ln>
        </p:spPr>
        <p:txBody>
          <a:bodyPr/>
          <a:lstStyle/>
          <a:p>
            <a:endParaRPr lang="en-US"/>
          </a:p>
        </p:txBody>
      </p:sp>
      <p:sp>
        <p:nvSpPr>
          <p:cNvPr id="55303" name="Text Box 14"/>
          <p:cNvSpPr txBox="1">
            <a:spLocks noChangeArrowheads="1"/>
          </p:cNvSpPr>
          <p:nvPr/>
        </p:nvSpPr>
        <p:spPr bwMode="auto">
          <a:xfrm>
            <a:off x="3119438" y="2309813"/>
            <a:ext cx="390525" cy="515937"/>
          </a:xfrm>
          <a:prstGeom prst="rect">
            <a:avLst/>
          </a:prstGeom>
          <a:noFill/>
          <a:ln w="9525">
            <a:noFill/>
            <a:round/>
            <a:headEnd/>
            <a:tailEnd/>
          </a:ln>
        </p:spPr>
        <p:txBody>
          <a:bodyPr wrap="none" lIns="90000" tIns="71460" rIns="90000" bIns="45000"/>
          <a:lstStyle/>
          <a:p>
            <a:pPr>
              <a:lnSpc>
                <a:spcPct val="93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000">
                <a:solidFill>
                  <a:srgbClr val="000000"/>
                </a:solidFill>
              </a:rPr>
              <a:t>?</a:t>
            </a:r>
          </a:p>
        </p:txBody>
      </p:sp>
      <p:sp>
        <p:nvSpPr>
          <p:cNvPr id="55304" name="Text Box 15"/>
          <p:cNvSpPr txBox="1">
            <a:spLocks noChangeArrowheads="1"/>
          </p:cNvSpPr>
          <p:nvPr/>
        </p:nvSpPr>
        <p:spPr bwMode="auto">
          <a:xfrm>
            <a:off x="228600" y="4267200"/>
            <a:ext cx="4106863" cy="430212"/>
          </a:xfrm>
          <a:prstGeom prst="rect">
            <a:avLst/>
          </a:prstGeom>
          <a:noFill/>
          <a:ln w="9525">
            <a:noFill/>
            <a:round/>
            <a:headEnd/>
            <a:tailEnd/>
          </a:ln>
        </p:spPr>
        <p:txBody>
          <a:bodyPr wrap="none" lIns="90000" tIns="84312" rIns="90000" bIns="45000"/>
          <a:lstStyle/>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solidFill>
                  <a:srgbClr val="000000"/>
                </a:solidFill>
              </a:rPr>
              <a:t>Can be rewritten as </a:t>
            </a:r>
            <a:endParaRPr lang="en-GB" dirty="0">
              <a:solidFill>
                <a:srgbClr val="000000"/>
              </a:solidFill>
            </a:endParaRPr>
          </a:p>
        </p:txBody>
      </p:sp>
      <p:sp>
        <p:nvSpPr>
          <p:cNvPr id="55308" name="Text Box 19"/>
          <p:cNvSpPr txBox="1">
            <a:spLocks noChangeArrowheads="1"/>
          </p:cNvSpPr>
          <p:nvPr/>
        </p:nvSpPr>
        <p:spPr bwMode="auto">
          <a:xfrm>
            <a:off x="6172200" y="4419600"/>
            <a:ext cx="6858000" cy="769938"/>
          </a:xfrm>
          <a:prstGeom prst="rect">
            <a:avLst/>
          </a:prstGeom>
          <a:noFill/>
          <a:ln w="9525">
            <a:noFill/>
            <a:round/>
            <a:headEnd/>
            <a:tailEnd/>
          </a:ln>
        </p:spPr>
        <p:txBody>
          <a:bodyPr wrap="none" lIns="90000" tIns="84312" rIns="90000" bIns="45000"/>
          <a:lstStyle/>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solidFill>
                  <a:schemeClr val="accent2"/>
                </a:solidFill>
              </a:rPr>
              <a:t>This just requires </a:t>
            </a:r>
          </a:p>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solidFill>
                  <a:schemeClr val="accent2"/>
                </a:solidFill>
              </a:rPr>
              <a:t>infinite-dimensional </a:t>
            </a:r>
          </a:p>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solidFill>
                  <a:schemeClr val="accent2"/>
                </a:solidFill>
              </a:rPr>
              <a:t>constrained </a:t>
            </a:r>
          </a:p>
          <a:p>
            <a:pPr>
              <a:lnSpc>
                <a:spcPct val="8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solidFill>
                  <a:schemeClr val="accent2"/>
                </a:solidFill>
              </a:rPr>
              <a:t>optimization.</a:t>
            </a:r>
            <a:endParaRPr lang="en-GB" dirty="0">
              <a:solidFill>
                <a:schemeClr val="accent2"/>
              </a:solidFill>
            </a:endParaRPr>
          </a:p>
        </p:txBody>
      </p:sp>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642620"/>
            <a:ext cx="5585797" cy="792936"/>
          </a:xfrm>
          <a:prstGeom prst="rect">
            <a:avLst/>
          </a:prstGeom>
        </p:spPr>
      </p:pic>
      <p:sp>
        <p:nvSpPr>
          <p:cNvPr id="22" name="TextBox 21"/>
          <p:cNvSpPr txBox="1"/>
          <p:nvPr/>
        </p:nvSpPr>
        <p:spPr>
          <a:xfrm>
            <a:off x="381000" y="5404620"/>
            <a:ext cx="595085" cy="461665"/>
          </a:xfrm>
          <a:prstGeom prst="rect">
            <a:avLst/>
          </a:prstGeom>
          <a:noFill/>
        </p:spPr>
        <p:txBody>
          <a:bodyPr wrap="none" rtlCol="0">
            <a:spAutoFit/>
          </a:bodyPr>
          <a:lstStyle/>
          <a:p>
            <a:r>
              <a:rPr lang="en-US" dirty="0" err="1" smtClean="0">
                <a:solidFill>
                  <a:srgbClr val="000000"/>
                </a:solidFill>
              </a:rPr>
              <a:t>s.t.</a:t>
            </a:r>
            <a:endParaRPr lang="en-US" dirty="0">
              <a:solidFill>
                <a:srgbClr val="000000"/>
              </a:solidFill>
            </a:endParaRPr>
          </a:p>
        </p:txBody>
      </p:sp>
      <p:pic>
        <p:nvPicPr>
          <p:cNvPr id="4" name="Picture 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5480820"/>
            <a:ext cx="3733800" cy="386580"/>
          </a:xfrm>
          <a:prstGeom prst="rect">
            <a:avLst/>
          </a:prstGeom>
        </p:spPr>
      </p:pic>
      <p:sp>
        <p:nvSpPr>
          <p:cNvPr id="5" name="TextBox 4"/>
          <p:cNvSpPr txBox="1"/>
          <p:nvPr/>
        </p:nvSpPr>
        <p:spPr>
          <a:xfrm>
            <a:off x="304800" y="5943600"/>
            <a:ext cx="5794224" cy="461665"/>
          </a:xfrm>
          <a:prstGeom prst="rect">
            <a:avLst/>
          </a:prstGeom>
          <a:noFill/>
        </p:spPr>
        <p:txBody>
          <a:bodyPr wrap="none" rtlCol="0">
            <a:spAutoFit/>
          </a:bodyPr>
          <a:lstStyle/>
          <a:p>
            <a:r>
              <a:rPr lang="en-US" b="1" dirty="0" smtClean="0">
                <a:solidFill>
                  <a:srgbClr val="FF0000"/>
                </a:solidFill>
              </a:rPr>
              <a:t>… and I am telling you this because …</a:t>
            </a:r>
            <a:endParaRPr lang="en-US" b="1" dirty="0">
              <a:solidFill>
                <a:srgbClr val="FF0000"/>
              </a:solidFill>
            </a:endParaRPr>
          </a:p>
        </p:txBody>
      </p:sp>
    </p:spTree>
    <p:extLst>
      <p:ext uri="{BB962C8B-B14F-4D97-AF65-F5344CB8AC3E}">
        <p14:creationId xmlns:p14="http://schemas.microsoft.com/office/powerpoint/2010/main" val="17464497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Image Registration + Image Metamorphosis</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Metamorphosis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14" name="Picture 11"/>
          <p:cNvPicPr>
            <a:picLocks noChangeAspect="1" noChangeArrowheads="1"/>
          </p:cNvPicPr>
          <p:nvPr/>
        </p:nvPicPr>
        <p:blipFill>
          <a:blip r:embed="rId5" cstate="print"/>
          <a:srcRect/>
          <a:stretch>
            <a:fillRect/>
          </a:stretch>
        </p:blipFill>
        <p:spPr bwMode="auto">
          <a:xfrm>
            <a:off x="142423" y="1922463"/>
            <a:ext cx="1838777" cy="2424543"/>
          </a:xfrm>
          <a:prstGeom prst="rect">
            <a:avLst/>
          </a:prstGeom>
          <a:noFill/>
          <a:ln w="9525">
            <a:noFill/>
            <a:round/>
            <a:headEnd/>
            <a:tailEnd/>
          </a:ln>
        </p:spPr>
      </p:pic>
      <p:pic>
        <p:nvPicPr>
          <p:cNvPr id="15" name="Picture 12"/>
          <p:cNvPicPr>
            <a:picLocks noChangeAspect="1" noChangeArrowheads="1"/>
          </p:cNvPicPr>
          <p:nvPr/>
        </p:nvPicPr>
        <p:blipFill>
          <a:blip r:embed="rId6" cstate="print"/>
          <a:srcRect/>
          <a:stretch>
            <a:fillRect/>
          </a:stretch>
        </p:blipFill>
        <p:spPr bwMode="auto">
          <a:xfrm>
            <a:off x="2286000" y="1935163"/>
            <a:ext cx="1833271" cy="2369489"/>
          </a:xfrm>
          <a:prstGeom prst="rect">
            <a:avLst/>
          </a:prstGeom>
          <a:noFill/>
          <a:ln w="9525">
            <a:noFill/>
            <a:round/>
            <a:headEnd/>
            <a:tailEnd/>
          </a:ln>
        </p:spPr>
      </p:pic>
      <p:sp>
        <p:nvSpPr>
          <p:cNvPr id="16" name="Line 13"/>
          <p:cNvSpPr>
            <a:spLocks noChangeShapeType="1"/>
          </p:cNvSpPr>
          <p:nvPr/>
        </p:nvSpPr>
        <p:spPr bwMode="auto">
          <a:xfrm>
            <a:off x="1905000" y="3313113"/>
            <a:ext cx="381000" cy="0"/>
          </a:xfrm>
          <a:prstGeom prst="line">
            <a:avLst/>
          </a:prstGeom>
          <a:noFill/>
          <a:ln w="9360">
            <a:solidFill>
              <a:srgbClr val="000000"/>
            </a:solidFill>
            <a:round/>
            <a:headEnd/>
            <a:tailEnd type="triangle" w="med" len="med"/>
          </a:ln>
        </p:spPr>
        <p:txBody>
          <a:bodyPr/>
          <a:lstStyle/>
          <a:p>
            <a:endParaRPr lang="en-US"/>
          </a:p>
        </p:txBody>
      </p:sp>
      <p:sp>
        <p:nvSpPr>
          <p:cNvPr id="17" name="Text Box 14"/>
          <p:cNvSpPr txBox="1">
            <a:spLocks noChangeArrowheads="1"/>
          </p:cNvSpPr>
          <p:nvPr/>
        </p:nvSpPr>
        <p:spPr bwMode="auto">
          <a:xfrm>
            <a:off x="1905000" y="2797176"/>
            <a:ext cx="425933" cy="562716"/>
          </a:xfrm>
          <a:prstGeom prst="rect">
            <a:avLst/>
          </a:prstGeom>
          <a:noFill/>
          <a:ln w="9525">
            <a:noFill/>
            <a:round/>
            <a:headEnd/>
            <a:tailEnd/>
          </a:ln>
        </p:spPr>
        <p:txBody>
          <a:bodyPr wrap="none" lIns="90000" tIns="71460" rIns="90000" bIns="45000"/>
          <a:lstStyle/>
          <a:p>
            <a:pPr>
              <a:lnSpc>
                <a:spcPct val="93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000" dirty="0">
                <a:solidFill>
                  <a:srgbClr val="000000"/>
                </a:solidFill>
              </a:rPr>
              <a:t>?</a:t>
            </a:r>
          </a:p>
        </p:txBody>
      </p:sp>
      <p:sp>
        <p:nvSpPr>
          <p:cNvPr id="18" name="Text Box 13"/>
          <p:cNvSpPr txBox="1">
            <a:spLocks noChangeArrowheads="1"/>
          </p:cNvSpPr>
          <p:nvPr/>
        </p:nvSpPr>
        <p:spPr bwMode="auto">
          <a:xfrm>
            <a:off x="228600" y="1066800"/>
            <a:ext cx="4114800" cy="592137"/>
          </a:xfrm>
          <a:prstGeom prst="rect">
            <a:avLst/>
          </a:prstGeom>
          <a:noFill/>
          <a:ln w="9525">
            <a:noFill/>
            <a:round/>
            <a:headEnd/>
            <a:tailEnd/>
          </a:ln>
        </p:spPr>
        <p:txBody>
          <a:bodyPr lIns="90000" tIns="200016" rIns="90000" bIns="46800"/>
          <a:lstStyle/>
          <a:p>
            <a:pPr>
              <a:lnSpc>
                <a:spcPct val="62000"/>
              </a:lnSpc>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rgbClr val="0000FF"/>
                </a:solidFill>
              </a:rPr>
              <a:t>Standard Image Registration</a:t>
            </a:r>
            <a:endParaRPr lang="en-US" dirty="0">
              <a:solidFill>
                <a:srgbClr val="0000FF"/>
              </a:solidFill>
            </a:endParaRPr>
          </a:p>
        </p:txBody>
      </p:sp>
      <p:sp>
        <p:nvSpPr>
          <p:cNvPr id="19" name="Text Box 13"/>
          <p:cNvSpPr txBox="1">
            <a:spLocks noChangeArrowheads="1"/>
          </p:cNvSpPr>
          <p:nvPr/>
        </p:nvSpPr>
        <p:spPr bwMode="auto">
          <a:xfrm>
            <a:off x="0" y="4894263"/>
            <a:ext cx="4419600" cy="592137"/>
          </a:xfrm>
          <a:prstGeom prst="rect">
            <a:avLst/>
          </a:prstGeom>
          <a:noFill/>
          <a:ln w="9525">
            <a:noFill/>
            <a:round/>
            <a:headEnd/>
            <a:tailEnd/>
          </a:ln>
        </p:spPr>
        <p:txBody>
          <a:bodyPr lIns="90000" tIns="200016" rIns="90000" bIns="46800"/>
          <a:lstStyle/>
          <a:p>
            <a:pPr algn="ctr">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rgbClr val="000000"/>
                </a:solidFill>
              </a:rPr>
              <a:t>Assumes </a:t>
            </a:r>
            <a:r>
              <a:rPr lang="en-US" b="1" dirty="0" smtClean="0">
                <a:solidFill>
                  <a:srgbClr val="000000"/>
                </a:solidFill>
              </a:rPr>
              <a:t>1-1 correspondence</a:t>
            </a:r>
            <a:endParaRPr lang="en-US" b="1" dirty="0">
              <a:solidFill>
                <a:srgbClr val="000000"/>
              </a:solidFill>
            </a:endParaRPr>
          </a:p>
        </p:txBody>
      </p:sp>
      <p:cxnSp>
        <p:nvCxnSpPr>
          <p:cNvPr id="23" name="Straight Connector 22"/>
          <p:cNvCxnSpPr/>
          <p:nvPr/>
        </p:nvCxnSpPr>
        <p:spPr bwMode="auto">
          <a:xfrm>
            <a:off x="4419600" y="1541463"/>
            <a:ext cx="0" cy="3944937"/>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26" name="Text Box 13"/>
          <p:cNvSpPr txBox="1">
            <a:spLocks noChangeArrowheads="1"/>
          </p:cNvSpPr>
          <p:nvPr/>
        </p:nvSpPr>
        <p:spPr bwMode="auto">
          <a:xfrm>
            <a:off x="4800600" y="1066800"/>
            <a:ext cx="4114800" cy="592137"/>
          </a:xfrm>
          <a:prstGeom prst="rect">
            <a:avLst/>
          </a:prstGeom>
          <a:noFill/>
          <a:ln w="9525">
            <a:noFill/>
            <a:round/>
            <a:headEnd/>
            <a:tailEnd/>
          </a:ln>
        </p:spPr>
        <p:txBody>
          <a:bodyPr lIns="90000" tIns="200016" rIns="90000" bIns="46800"/>
          <a:lstStyle/>
          <a:p>
            <a:pPr algn="ctr">
              <a:lnSpc>
                <a:spcPct val="62000"/>
              </a:lnSpc>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rgbClr val="0000FF"/>
                </a:solidFill>
              </a:rPr>
              <a:t>Image Metamorphosis</a:t>
            </a:r>
            <a:endParaRPr lang="en-US" dirty="0">
              <a:solidFill>
                <a:srgbClr val="0000FF"/>
              </a:solidFill>
            </a:endParaRPr>
          </a:p>
        </p:txBody>
      </p:sp>
      <p:sp>
        <p:nvSpPr>
          <p:cNvPr id="28" name="Text Box 13"/>
          <p:cNvSpPr txBox="1">
            <a:spLocks noChangeArrowheads="1"/>
          </p:cNvSpPr>
          <p:nvPr/>
        </p:nvSpPr>
        <p:spPr bwMode="auto">
          <a:xfrm>
            <a:off x="4800600" y="4970463"/>
            <a:ext cx="4114800" cy="592137"/>
          </a:xfrm>
          <a:prstGeom prst="rect">
            <a:avLst/>
          </a:prstGeom>
          <a:noFill/>
          <a:ln w="9525">
            <a:noFill/>
            <a:round/>
            <a:headEnd/>
            <a:tailEnd/>
          </a:ln>
        </p:spPr>
        <p:txBody>
          <a:bodyPr lIns="90000" tIns="200016" rIns="90000" bIns="46800"/>
          <a:lstStyle/>
          <a:p>
            <a:pPr algn="ctr">
              <a:lnSpc>
                <a:spcPct val="62000"/>
              </a:lnSpc>
              <a:spcBef>
                <a:spcPts val="800"/>
              </a:spcBef>
              <a:buClr>
                <a:srgbClr val="000000"/>
              </a:buClr>
              <a:buSzPct val="100000"/>
              <a:buFont typeface="Times New Roman" pitchFamily="18"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rgbClr val="000000"/>
                </a:solidFill>
              </a:rPr>
              <a:t>Registration</a:t>
            </a:r>
            <a:r>
              <a:rPr lang="en-US" dirty="0" smtClean="0">
                <a:solidFill>
                  <a:srgbClr val="FF0000"/>
                </a:solidFill>
              </a:rPr>
              <a:t> </a:t>
            </a:r>
            <a:r>
              <a:rPr lang="en-US" b="1" dirty="0" smtClean="0">
                <a:solidFill>
                  <a:srgbClr val="FF0000"/>
                </a:solidFill>
              </a:rPr>
              <a:t>and blending</a:t>
            </a:r>
            <a:endParaRPr lang="en-US" b="1" dirty="0">
              <a:solidFill>
                <a:srgbClr val="FF0000"/>
              </a:solidFill>
            </a:endParaRPr>
          </a:p>
        </p:txBody>
      </p:sp>
      <p:pic>
        <p:nvPicPr>
          <p:cNvPr id="5" name="Picture 4" descr="TP_tmp.png"/>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371600" y="4572000"/>
            <a:ext cx="2000250" cy="381000"/>
          </a:xfrm>
          <a:prstGeom prst="rect">
            <a:avLst/>
          </a:prstGeom>
        </p:spPr>
      </p:pic>
      <p:pic>
        <p:nvPicPr>
          <p:cNvPr id="7" name="Picture 6" descr="TP_tmp.png"/>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5867400" y="4572000"/>
            <a:ext cx="2000250" cy="381000"/>
          </a:xfrm>
          <a:prstGeom prst="rect">
            <a:avLst/>
          </a:prstGeom>
        </p:spPr>
      </p:pic>
      <p:pic>
        <p:nvPicPr>
          <p:cNvPr id="31" name="Picture 30" descr="leopardDice.gif"/>
          <p:cNvPicPr>
            <a:picLocks noChangeAspect="1"/>
          </p:cNvPicPr>
          <p:nvPr/>
        </p:nvPicPr>
        <p:blipFill>
          <a:blip r:embed="rId9" cstate="print"/>
          <a:stretch>
            <a:fillRect/>
          </a:stretch>
        </p:blipFill>
        <p:spPr>
          <a:xfrm>
            <a:off x="5410200" y="1676400"/>
            <a:ext cx="2819400" cy="2819400"/>
          </a:xfrm>
          <a:prstGeom prst="rect">
            <a:avLst/>
          </a:prstGeom>
        </p:spPr>
      </p:pic>
      <p:sp>
        <p:nvSpPr>
          <p:cNvPr id="3" name="TextBox 2"/>
          <p:cNvSpPr txBox="1"/>
          <p:nvPr/>
        </p:nvSpPr>
        <p:spPr>
          <a:xfrm>
            <a:off x="4800600" y="5692654"/>
            <a:ext cx="698178" cy="461665"/>
          </a:xfrm>
          <a:prstGeom prst="rect">
            <a:avLst/>
          </a:prstGeom>
          <a:noFill/>
        </p:spPr>
        <p:txBody>
          <a:bodyPr wrap="none" rtlCol="0">
            <a:spAutoFit/>
          </a:bodyPr>
          <a:lstStyle/>
          <a:p>
            <a:r>
              <a:rPr lang="en-US" dirty="0" smtClean="0">
                <a:solidFill>
                  <a:schemeClr val="tx1"/>
                </a:solidFill>
              </a:rPr>
              <a:t>add</a:t>
            </a:r>
            <a:endParaRPr lang="en-US" dirty="0">
              <a:solidFill>
                <a:schemeClr val="tx1"/>
              </a:solidFill>
            </a:endParaRPr>
          </a:p>
        </p:txBody>
      </p:sp>
      <p:sp>
        <p:nvSpPr>
          <p:cNvPr id="27" name="TextBox 26"/>
          <p:cNvSpPr txBox="1"/>
          <p:nvPr/>
        </p:nvSpPr>
        <p:spPr>
          <a:xfrm>
            <a:off x="7467600" y="5692654"/>
            <a:ext cx="1467920" cy="461665"/>
          </a:xfrm>
          <a:prstGeom prst="rect">
            <a:avLst/>
          </a:prstGeom>
          <a:noFill/>
        </p:spPr>
        <p:txBody>
          <a:bodyPr wrap="none" rtlCol="0">
            <a:spAutoFit/>
          </a:bodyPr>
          <a:lstStyle/>
          <a:p>
            <a:r>
              <a:rPr lang="en-US" dirty="0">
                <a:solidFill>
                  <a:schemeClr val="tx1"/>
                </a:solidFill>
              </a:rPr>
              <a:t>t</a:t>
            </a:r>
            <a:r>
              <a:rPr lang="en-US" dirty="0" smtClean="0">
                <a:solidFill>
                  <a:schemeClr val="tx1"/>
                </a:solidFill>
              </a:rPr>
              <a:t>o energy</a:t>
            </a:r>
            <a:endParaRPr lang="en-US" dirty="0">
              <a:solidFill>
                <a:schemeClr val="tx1"/>
              </a:solidFill>
            </a:endParaRPr>
          </a:p>
        </p:txBody>
      </p:sp>
      <p:pic>
        <p:nvPicPr>
          <p:cNvPr id="4" name="Picture 3"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8800" y="5464054"/>
            <a:ext cx="1682846" cy="860546"/>
          </a:xfrm>
          <a:prstGeom prst="rect">
            <a:avLst/>
          </a:prstGeom>
        </p:spPr>
      </p:pic>
    </p:spTree>
    <p:extLst>
      <p:ext uri="{BB962C8B-B14F-4D97-AF65-F5344CB8AC3E}">
        <p14:creationId xmlns:p14="http://schemas.microsoft.com/office/powerpoint/2010/main" val="2505314152"/>
      </p:ext>
    </p:extLst>
  </p:cSld>
  <p:clrMapOvr>
    <a:masterClrMapping/>
  </p:clrMapOvr>
  <p:transition xmlns:p14="http://schemas.microsoft.com/office/powerpoint/2010/main" spd="med" advTm="63939"/>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Image Metamorphosis</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Metamorphosis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6" name="TextBox 5"/>
          <p:cNvSpPr txBox="1"/>
          <p:nvPr/>
        </p:nvSpPr>
        <p:spPr>
          <a:xfrm>
            <a:off x="381000" y="1371600"/>
            <a:ext cx="8039380" cy="2677656"/>
          </a:xfrm>
          <a:prstGeom prst="rect">
            <a:avLst/>
          </a:prstGeom>
          <a:noFill/>
        </p:spPr>
        <p:txBody>
          <a:bodyPr wrap="none" rtlCol="0">
            <a:spAutoFit/>
          </a:bodyPr>
          <a:lstStyle/>
          <a:p>
            <a:r>
              <a:rPr lang="en-US" b="1" dirty="0" smtClean="0">
                <a:solidFill>
                  <a:schemeClr val="accent2"/>
                </a:solidFill>
              </a:rPr>
              <a:t>Metamorphosis is an elegant model, </a:t>
            </a:r>
            <a:br>
              <a:rPr lang="en-US" b="1" dirty="0" smtClean="0">
                <a:solidFill>
                  <a:schemeClr val="accent2"/>
                </a:solidFill>
              </a:rPr>
            </a:br>
            <a:r>
              <a:rPr lang="en-US" b="1" dirty="0" smtClean="0">
                <a:solidFill>
                  <a:schemeClr val="accent2"/>
                </a:solidFill>
              </a:rPr>
              <a:t>but work remains to be done</a:t>
            </a:r>
            <a:br>
              <a:rPr lang="en-US" b="1" dirty="0" smtClean="0">
                <a:solidFill>
                  <a:schemeClr val="accent2"/>
                </a:solidFill>
              </a:rPr>
            </a:br>
            <a:endParaRPr lang="en-US" b="1" dirty="0" smtClean="0">
              <a:solidFill>
                <a:schemeClr val="accent2"/>
              </a:solidFill>
            </a:endParaRPr>
          </a:p>
          <a:p>
            <a:pPr marL="1085850" lvl="1" indent="-342900">
              <a:buFont typeface="Arial"/>
              <a:buChar char="•"/>
            </a:pPr>
            <a:r>
              <a:rPr lang="en-US" dirty="0">
                <a:solidFill>
                  <a:srgbClr val="000000"/>
                </a:solidFill>
              </a:rPr>
              <a:t>t</a:t>
            </a:r>
            <a:r>
              <a:rPr lang="en-US" dirty="0" smtClean="0">
                <a:solidFill>
                  <a:srgbClr val="000000"/>
                </a:solidFill>
              </a:rPr>
              <a:t>o improve the numerical solution methods</a:t>
            </a:r>
          </a:p>
          <a:p>
            <a:pPr marL="1085850" lvl="1" indent="-342900">
              <a:buFont typeface="Arial"/>
              <a:buChar char="•"/>
            </a:pPr>
            <a:r>
              <a:rPr lang="en-US" dirty="0">
                <a:solidFill>
                  <a:srgbClr val="000000"/>
                </a:solidFill>
              </a:rPr>
              <a:t>t</a:t>
            </a:r>
            <a:r>
              <a:rPr lang="en-US" dirty="0" smtClean="0">
                <a:solidFill>
                  <a:srgbClr val="000000"/>
                </a:solidFill>
              </a:rPr>
              <a:t>o extend it to longitudinal data</a:t>
            </a:r>
          </a:p>
          <a:p>
            <a:pPr marL="1085850" lvl="1" indent="-342900">
              <a:buFont typeface="Arial"/>
              <a:buChar char="•"/>
            </a:pPr>
            <a:r>
              <a:rPr lang="en-US" dirty="0">
                <a:solidFill>
                  <a:srgbClr val="000000"/>
                </a:solidFill>
              </a:rPr>
              <a:t>t</a:t>
            </a:r>
            <a:r>
              <a:rPr lang="en-US" dirty="0" smtClean="0">
                <a:solidFill>
                  <a:srgbClr val="000000"/>
                </a:solidFill>
              </a:rPr>
              <a:t>o possibly couple it with some parametric models</a:t>
            </a:r>
            <a:br>
              <a:rPr lang="en-US" dirty="0" smtClean="0">
                <a:solidFill>
                  <a:srgbClr val="000000"/>
                </a:solidFill>
              </a:rPr>
            </a:br>
            <a:r>
              <a:rPr lang="en-US" dirty="0" smtClean="0">
                <a:solidFill>
                  <a:srgbClr val="000000"/>
                </a:solidFill>
              </a:rPr>
              <a:t>for greater control over the appearance change</a:t>
            </a:r>
            <a:endParaRPr lang="en-US" dirty="0">
              <a:solidFill>
                <a:srgbClr val="000000"/>
              </a:solidFill>
            </a:endParaRPr>
          </a:p>
        </p:txBody>
      </p:sp>
    </p:spTree>
    <p:extLst>
      <p:ext uri="{BB962C8B-B14F-4D97-AF65-F5344CB8AC3E}">
        <p14:creationId xmlns:p14="http://schemas.microsoft.com/office/powerpoint/2010/main" val="267987008"/>
      </p:ext>
    </p:extLst>
  </p:cSld>
  <p:clrMapOvr>
    <a:masterClrMapping/>
  </p:clrMapOvr>
  <p:transition xmlns:p14="http://schemas.microsoft.com/office/powerpoint/2010/main" spd="med" advTm="63939"/>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Possible Solutions</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Possible Solutions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3" name="TextBox 2"/>
          <p:cNvSpPr txBox="1"/>
          <p:nvPr/>
        </p:nvSpPr>
        <p:spPr>
          <a:xfrm>
            <a:off x="1066800" y="3011269"/>
            <a:ext cx="7446871" cy="646331"/>
          </a:xfrm>
          <a:prstGeom prst="rect">
            <a:avLst/>
          </a:prstGeom>
          <a:noFill/>
        </p:spPr>
        <p:txBody>
          <a:bodyPr wrap="none" rtlCol="0">
            <a:spAutoFit/>
          </a:bodyPr>
          <a:lstStyle/>
          <a:p>
            <a:r>
              <a:rPr lang="en-US" sz="3600" dirty="0" smtClean="0">
                <a:solidFill>
                  <a:srgbClr val="3333CC"/>
                </a:solidFill>
              </a:rPr>
              <a:t>Data-Driven (Learning) Approaches</a:t>
            </a:r>
            <a:endParaRPr lang="en-US" sz="3600" dirty="0">
              <a:solidFill>
                <a:srgbClr val="3333CC"/>
              </a:solidFill>
            </a:endParaRPr>
          </a:p>
        </p:txBody>
      </p:sp>
      <p:sp>
        <p:nvSpPr>
          <p:cNvPr id="5" name="TextBox 4"/>
          <p:cNvSpPr txBox="1"/>
          <p:nvPr/>
        </p:nvSpPr>
        <p:spPr>
          <a:xfrm>
            <a:off x="609600" y="1676400"/>
            <a:ext cx="3953125" cy="461665"/>
          </a:xfrm>
          <a:prstGeom prst="rect">
            <a:avLst/>
          </a:prstGeom>
          <a:noFill/>
        </p:spPr>
        <p:txBody>
          <a:bodyPr wrap="none" rtlCol="0">
            <a:spAutoFit/>
          </a:bodyPr>
          <a:lstStyle/>
          <a:p>
            <a:r>
              <a:rPr lang="en-US" b="1" dirty="0" smtClean="0">
                <a:solidFill>
                  <a:schemeClr val="tx1"/>
                </a:solidFill>
              </a:rPr>
              <a:t>Let’s switch gears a bit …</a:t>
            </a:r>
            <a:endParaRPr lang="en-US" b="1" dirty="0">
              <a:solidFill>
                <a:schemeClr val="tx1"/>
              </a:solidFill>
            </a:endParaRPr>
          </a:p>
        </p:txBody>
      </p:sp>
      <p:sp>
        <p:nvSpPr>
          <p:cNvPr id="6" name="TextBox 5"/>
          <p:cNvSpPr txBox="1"/>
          <p:nvPr/>
        </p:nvSpPr>
        <p:spPr>
          <a:xfrm>
            <a:off x="685800" y="4343400"/>
            <a:ext cx="7007597" cy="1277273"/>
          </a:xfrm>
          <a:prstGeom prst="rect">
            <a:avLst/>
          </a:prstGeom>
          <a:noFill/>
        </p:spPr>
        <p:txBody>
          <a:bodyPr wrap="none" rtlCol="0">
            <a:spAutoFit/>
          </a:bodyPr>
          <a:lstStyle/>
          <a:p>
            <a:r>
              <a:rPr lang="en-US" b="1" dirty="0" smtClean="0">
                <a:solidFill>
                  <a:srgbClr val="000000"/>
                </a:solidFill>
              </a:rPr>
              <a:t>… will tell you about two different approaches:</a:t>
            </a:r>
            <a:br>
              <a:rPr lang="en-US" b="1" dirty="0" smtClean="0">
                <a:solidFill>
                  <a:srgbClr val="000000"/>
                </a:solidFill>
              </a:rPr>
            </a:br>
            <a:r>
              <a:rPr lang="en-US" sz="500" b="1" dirty="0" smtClean="0">
                <a:solidFill>
                  <a:srgbClr val="000000"/>
                </a:solidFill>
              </a:rPr>
              <a:t> </a:t>
            </a:r>
          </a:p>
          <a:p>
            <a:pPr marL="1200150" lvl="1" indent="-457200">
              <a:buFont typeface="+mj-lt"/>
              <a:buAutoNum type="arabicPeriod"/>
            </a:pPr>
            <a:r>
              <a:rPr lang="en-US" dirty="0" smtClean="0">
                <a:solidFill>
                  <a:srgbClr val="000000"/>
                </a:solidFill>
              </a:rPr>
              <a:t>Image analogies (for microscopy)</a:t>
            </a:r>
          </a:p>
          <a:p>
            <a:pPr marL="1200150" lvl="1" indent="-457200">
              <a:buFont typeface="+mj-lt"/>
              <a:buAutoNum type="arabicPeriod"/>
            </a:pPr>
            <a:r>
              <a:rPr lang="en-US" dirty="0" smtClean="0">
                <a:solidFill>
                  <a:srgbClr val="000000"/>
                </a:solidFill>
              </a:rPr>
              <a:t>Recap of “Low-rank to the rescue”</a:t>
            </a:r>
            <a:endParaRPr lang="en-US" dirty="0">
              <a:solidFill>
                <a:srgbClr val="000000"/>
              </a:solidFill>
            </a:endParaRPr>
          </a:p>
        </p:txBody>
      </p:sp>
    </p:spTree>
    <p:extLst>
      <p:ext uri="{BB962C8B-B14F-4D97-AF65-F5344CB8AC3E}">
        <p14:creationId xmlns:p14="http://schemas.microsoft.com/office/powerpoint/2010/main" val="9086808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Registration for </a:t>
            </a:r>
            <a:r>
              <a:rPr lang="en-GB" dirty="0" smtClean="0"/>
              <a:t>Microscopy</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Image Analogies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13" name="Picture 12"/>
          <p:cNvPicPr>
            <a:picLocks noChangeAspect="1"/>
          </p:cNvPicPr>
          <p:nvPr/>
        </p:nvPicPr>
        <p:blipFill>
          <a:blip r:embed="rId3"/>
          <a:stretch>
            <a:fillRect/>
          </a:stretch>
        </p:blipFill>
        <p:spPr>
          <a:xfrm>
            <a:off x="4343400" y="3429000"/>
            <a:ext cx="2275060" cy="2286379"/>
          </a:xfrm>
          <a:prstGeom prst="rect">
            <a:avLst/>
          </a:prstGeom>
        </p:spPr>
      </p:pic>
      <p:pic>
        <p:nvPicPr>
          <p:cNvPr id="14" name="Picture 13"/>
          <p:cNvPicPr>
            <a:picLocks noChangeAspect="1"/>
          </p:cNvPicPr>
          <p:nvPr/>
        </p:nvPicPr>
        <p:blipFill>
          <a:blip r:embed="rId4"/>
          <a:stretch>
            <a:fillRect/>
          </a:stretch>
        </p:blipFill>
        <p:spPr>
          <a:xfrm>
            <a:off x="6707710" y="1066800"/>
            <a:ext cx="2298106" cy="2309831"/>
          </a:xfrm>
          <a:prstGeom prst="rect">
            <a:avLst/>
          </a:prstGeom>
        </p:spPr>
      </p:pic>
      <p:sp>
        <p:nvSpPr>
          <p:cNvPr id="15" name="TextBox 14"/>
          <p:cNvSpPr txBox="1"/>
          <p:nvPr/>
        </p:nvSpPr>
        <p:spPr>
          <a:xfrm>
            <a:off x="228600" y="1143000"/>
            <a:ext cx="6477000" cy="1200328"/>
          </a:xfrm>
          <a:prstGeom prst="rect">
            <a:avLst/>
          </a:prstGeom>
          <a:noFill/>
        </p:spPr>
        <p:txBody>
          <a:bodyPr wrap="square" rtlCol="0">
            <a:spAutoFit/>
          </a:bodyPr>
          <a:lstStyle/>
          <a:p>
            <a:r>
              <a:rPr lang="en-US" b="1" dirty="0" smtClean="0">
                <a:solidFill>
                  <a:srgbClr val="000000"/>
                </a:solidFill>
                <a:latin typeface="Arial"/>
                <a:cs typeface="Arial"/>
              </a:rPr>
              <a:t>Registration is difficult between</a:t>
            </a:r>
          </a:p>
          <a:p>
            <a:r>
              <a:rPr lang="en-US" b="1" dirty="0">
                <a:solidFill>
                  <a:srgbClr val="000000"/>
                </a:solidFill>
                <a:latin typeface="Arial"/>
                <a:cs typeface="Arial"/>
              </a:rPr>
              <a:t>d</a:t>
            </a:r>
            <a:r>
              <a:rPr lang="en-US" b="1" dirty="0" smtClean="0">
                <a:solidFill>
                  <a:srgbClr val="000000"/>
                </a:solidFill>
                <a:latin typeface="Arial"/>
                <a:cs typeface="Arial"/>
              </a:rPr>
              <a:t>ifferent image modalities</a:t>
            </a:r>
          </a:p>
          <a:p>
            <a:r>
              <a:rPr lang="en-US" dirty="0" smtClean="0">
                <a:solidFill>
                  <a:srgbClr val="000000"/>
                </a:solidFill>
                <a:latin typeface="Arial"/>
                <a:cs typeface="Arial"/>
              </a:rPr>
              <a:t>(mutual information may be the best hope)</a:t>
            </a:r>
            <a:endParaRPr lang="en-US" dirty="0">
              <a:solidFill>
                <a:srgbClr val="000000"/>
              </a:solidFill>
              <a:latin typeface="Arial"/>
              <a:cs typeface="Arial"/>
            </a:endParaRPr>
          </a:p>
        </p:txBody>
      </p:sp>
      <p:sp>
        <p:nvSpPr>
          <p:cNvPr id="16" name="TextBox 15"/>
          <p:cNvSpPr txBox="1"/>
          <p:nvPr/>
        </p:nvSpPr>
        <p:spPr>
          <a:xfrm>
            <a:off x="6876678" y="1655802"/>
            <a:ext cx="453970" cy="553998"/>
          </a:xfrm>
          <a:prstGeom prst="rect">
            <a:avLst/>
          </a:prstGeom>
          <a:solidFill>
            <a:schemeClr val="bg1">
              <a:alpha val="50000"/>
            </a:schemeClr>
          </a:solidFill>
          <a:effectLst>
            <a:softEdge rad="63500"/>
          </a:effectLst>
        </p:spPr>
        <p:txBody>
          <a:bodyPr wrap="none" rtlCol="0">
            <a:spAutoFit/>
          </a:bodyPr>
          <a:lstStyle/>
          <a:p>
            <a:r>
              <a:rPr lang="en-US" sz="3000" dirty="0" smtClean="0">
                <a:solidFill>
                  <a:schemeClr val="accent2"/>
                </a:solidFill>
                <a:latin typeface="Arial"/>
                <a:cs typeface="Arial"/>
              </a:rPr>
              <a:t>B</a:t>
            </a:r>
            <a:endParaRPr lang="en-US" sz="3000" dirty="0">
              <a:solidFill>
                <a:schemeClr val="accent2"/>
              </a:solidFill>
              <a:latin typeface="Arial"/>
              <a:cs typeface="Arial"/>
            </a:endParaRPr>
          </a:p>
        </p:txBody>
      </p:sp>
      <p:sp>
        <p:nvSpPr>
          <p:cNvPr id="17" name="TextBox 16"/>
          <p:cNvSpPr txBox="1"/>
          <p:nvPr/>
        </p:nvSpPr>
        <p:spPr>
          <a:xfrm>
            <a:off x="4590678" y="3941802"/>
            <a:ext cx="496738" cy="553998"/>
          </a:xfrm>
          <a:prstGeom prst="rect">
            <a:avLst/>
          </a:prstGeom>
          <a:solidFill>
            <a:schemeClr val="bg1">
              <a:alpha val="50000"/>
            </a:schemeClr>
          </a:solidFill>
          <a:effectLst>
            <a:softEdge rad="63500"/>
          </a:effectLst>
        </p:spPr>
        <p:txBody>
          <a:bodyPr wrap="none" rtlCol="0">
            <a:spAutoFit/>
          </a:bodyPr>
          <a:lstStyle/>
          <a:p>
            <a:r>
              <a:rPr lang="en-US" sz="3000" dirty="0" smtClean="0">
                <a:solidFill>
                  <a:schemeClr val="accent2"/>
                </a:solidFill>
                <a:latin typeface="Arial"/>
                <a:cs typeface="Arial"/>
              </a:rPr>
              <a:t>A’</a:t>
            </a:r>
            <a:endParaRPr lang="en-US" sz="3000" dirty="0">
              <a:solidFill>
                <a:schemeClr val="accent2"/>
              </a:solidFill>
              <a:latin typeface="Arial"/>
              <a:cs typeface="Arial"/>
            </a:endParaRPr>
          </a:p>
        </p:txBody>
      </p:sp>
      <p:cxnSp>
        <p:nvCxnSpPr>
          <p:cNvPr id="19" name="Straight Arrow Connector 18"/>
          <p:cNvCxnSpPr/>
          <p:nvPr/>
        </p:nvCxnSpPr>
        <p:spPr>
          <a:xfrm flipV="1">
            <a:off x="5486400" y="2590800"/>
            <a:ext cx="1143000" cy="1143000"/>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62000" y="5867400"/>
            <a:ext cx="8001000" cy="461665"/>
          </a:xfrm>
          <a:prstGeom prst="rect">
            <a:avLst/>
          </a:prstGeom>
          <a:noFill/>
        </p:spPr>
        <p:txBody>
          <a:bodyPr wrap="square" rtlCol="0">
            <a:spAutoFit/>
          </a:bodyPr>
          <a:lstStyle/>
          <a:p>
            <a:r>
              <a:rPr lang="en-US" dirty="0" smtClean="0">
                <a:solidFill>
                  <a:srgbClr val="0000FF"/>
                </a:solidFill>
                <a:latin typeface="Arial"/>
                <a:cs typeface="Arial"/>
              </a:rPr>
              <a:t>Other possible </a:t>
            </a:r>
            <a:r>
              <a:rPr lang="en-US" dirty="0" smtClean="0">
                <a:solidFill>
                  <a:srgbClr val="0000FF"/>
                </a:solidFill>
                <a:latin typeface="Arial"/>
                <a:cs typeface="Arial"/>
              </a:rPr>
              <a:t>solution: Image Analogies (from graphics)</a:t>
            </a:r>
            <a:endParaRPr lang="en-US" dirty="0">
              <a:solidFill>
                <a:srgbClr val="0000FF"/>
              </a:solidFill>
              <a:latin typeface="Arial"/>
              <a:cs typeface="Arial"/>
            </a:endParaRPr>
          </a:p>
        </p:txBody>
      </p:sp>
      <p:grpSp>
        <p:nvGrpSpPr>
          <p:cNvPr id="21" name="Group 20"/>
          <p:cNvGrpSpPr/>
          <p:nvPr/>
        </p:nvGrpSpPr>
        <p:grpSpPr>
          <a:xfrm>
            <a:off x="533400" y="2514600"/>
            <a:ext cx="3200400" cy="3200400"/>
            <a:chOff x="762000" y="2819400"/>
            <a:chExt cx="3200400" cy="3200400"/>
          </a:xfrm>
        </p:grpSpPr>
        <p:grpSp>
          <p:nvGrpSpPr>
            <p:cNvPr id="22" name="Group 21"/>
            <p:cNvGrpSpPr/>
            <p:nvPr/>
          </p:nvGrpSpPr>
          <p:grpSpPr>
            <a:xfrm>
              <a:off x="1258996" y="3282776"/>
              <a:ext cx="2178215" cy="2127424"/>
              <a:chOff x="1258996" y="3663776"/>
              <a:chExt cx="2178215" cy="2127424"/>
            </a:xfrm>
          </p:grpSpPr>
          <p:pic>
            <p:nvPicPr>
              <p:cNvPr id="24" name="Picture 23"/>
              <p:cNvPicPr>
                <a:picLocks noChangeAspect="1"/>
              </p:cNvPicPr>
              <p:nvPr/>
            </p:nvPicPr>
            <p:blipFill>
              <a:blip r:embed="rId5"/>
              <a:stretch>
                <a:fillRect/>
              </a:stretch>
            </p:blipFill>
            <p:spPr>
              <a:xfrm>
                <a:off x="2362200" y="3663776"/>
                <a:ext cx="1075011" cy="1136824"/>
              </a:xfrm>
              <a:prstGeom prst="rect">
                <a:avLst/>
              </a:prstGeom>
            </p:spPr>
          </p:pic>
          <p:pic>
            <p:nvPicPr>
              <p:cNvPr id="25" name="Picture 24"/>
              <p:cNvPicPr>
                <a:picLocks noChangeAspect="1"/>
              </p:cNvPicPr>
              <p:nvPr/>
            </p:nvPicPr>
            <p:blipFill>
              <a:blip r:embed="rId6"/>
              <a:stretch>
                <a:fillRect/>
              </a:stretch>
            </p:blipFill>
            <p:spPr>
              <a:xfrm>
                <a:off x="1258996" y="4724400"/>
                <a:ext cx="1027004" cy="1066800"/>
              </a:xfrm>
              <a:prstGeom prst="rect">
                <a:avLst/>
              </a:prstGeom>
            </p:spPr>
          </p:pic>
          <p:cxnSp>
            <p:nvCxnSpPr>
              <p:cNvPr id="26" name="Straight Arrow Connector 25"/>
              <p:cNvCxnSpPr/>
              <p:nvPr/>
            </p:nvCxnSpPr>
            <p:spPr>
              <a:xfrm flipV="1">
                <a:off x="1981200" y="4343400"/>
                <a:ext cx="685800" cy="685800"/>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23" name="&quot;No&quot; Symbol 22"/>
            <p:cNvSpPr/>
            <p:nvPr/>
          </p:nvSpPr>
          <p:spPr>
            <a:xfrm>
              <a:off x="762000" y="2819400"/>
              <a:ext cx="3200400" cy="3200400"/>
            </a:xfrm>
            <a:prstGeom prst="noSmoking">
              <a:avLst>
                <a:gd name="adj" fmla="val 7584"/>
              </a:avLst>
            </a:prstGeom>
            <a:solidFill>
              <a:srgbClr val="FF0000">
                <a:alpha val="30000"/>
              </a:srgb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cxnSp>
        <p:nvCxnSpPr>
          <p:cNvPr id="27" name="Straight Arrow Connector 26"/>
          <p:cNvCxnSpPr/>
          <p:nvPr/>
        </p:nvCxnSpPr>
        <p:spPr>
          <a:xfrm>
            <a:off x="5791200" y="4648200"/>
            <a:ext cx="1752600" cy="0"/>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772400" y="4038600"/>
            <a:ext cx="755235" cy="1323439"/>
          </a:xfrm>
          <a:prstGeom prst="rect">
            <a:avLst/>
          </a:prstGeom>
          <a:noFill/>
        </p:spPr>
        <p:txBody>
          <a:bodyPr wrap="none" rtlCol="0">
            <a:spAutoFit/>
          </a:bodyPr>
          <a:lstStyle/>
          <a:p>
            <a:r>
              <a:rPr lang="en-US" sz="8000" dirty="0" smtClean="0">
                <a:solidFill>
                  <a:srgbClr val="FF0000"/>
                </a:solidFill>
                <a:latin typeface="Arial"/>
                <a:cs typeface="Arial"/>
              </a:rPr>
              <a:t>?</a:t>
            </a:r>
            <a:endParaRPr lang="en-US" sz="8000" dirty="0">
              <a:solidFill>
                <a:srgbClr val="FF0000"/>
              </a:solidFill>
              <a:latin typeface="Arial"/>
              <a:cs typeface="Arial"/>
            </a:endParaRPr>
          </a:p>
        </p:txBody>
      </p:sp>
      <p:cxnSp>
        <p:nvCxnSpPr>
          <p:cNvPr id="29" name="Straight Arrow Connector 28"/>
          <p:cNvCxnSpPr/>
          <p:nvPr/>
        </p:nvCxnSpPr>
        <p:spPr>
          <a:xfrm flipV="1">
            <a:off x="8150018" y="2743200"/>
            <a:ext cx="3382" cy="1295400"/>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858000" y="1143000"/>
            <a:ext cx="2012803" cy="384721"/>
          </a:xfrm>
          <a:prstGeom prst="rect">
            <a:avLst/>
          </a:prstGeom>
          <a:noFill/>
        </p:spPr>
        <p:txBody>
          <a:bodyPr wrap="none" rtlCol="0">
            <a:spAutoFit/>
          </a:bodyPr>
          <a:lstStyle/>
          <a:p>
            <a:r>
              <a:rPr lang="en-US" sz="1900" dirty="0" smtClean="0">
                <a:solidFill>
                  <a:srgbClr val="FFFF00"/>
                </a:solidFill>
              </a:rPr>
              <a:t>Light microscopy</a:t>
            </a:r>
            <a:endParaRPr lang="en-US" sz="1900" dirty="0">
              <a:solidFill>
                <a:srgbClr val="FFFF00"/>
              </a:solidFill>
            </a:endParaRPr>
          </a:p>
        </p:txBody>
      </p:sp>
      <p:sp>
        <p:nvSpPr>
          <p:cNvPr id="30" name="TextBox 29"/>
          <p:cNvSpPr txBox="1"/>
          <p:nvPr/>
        </p:nvSpPr>
        <p:spPr>
          <a:xfrm>
            <a:off x="4343400" y="5257800"/>
            <a:ext cx="2378288" cy="384721"/>
          </a:xfrm>
          <a:prstGeom prst="rect">
            <a:avLst/>
          </a:prstGeom>
          <a:noFill/>
        </p:spPr>
        <p:txBody>
          <a:bodyPr wrap="none" rtlCol="0">
            <a:spAutoFit/>
          </a:bodyPr>
          <a:lstStyle/>
          <a:p>
            <a:r>
              <a:rPr lang="en-US" sz="1900" dirty="0" smtClean="0">
                <a:solidFill>
                  <a:srgbClr val="FFFF00"/>
                </a:solidFill>
              </a:rPr>
              <a:t>Electron microscopy</a:t>
            </a:r>
            <a:endParaRPr lang="en-US" sz="1900" dirty="0">
              <a:solidFill>
                <a:srgbClr val="FFFF00"/>
              </a:solidFill>
            </a:endParaRPr>
          </a:p>
        </p:txBody>
      </p:sp>
    </p:spTree>
    <p:extLst>
      <p:ext uri="{BB962C8B-B14F-4D97-AF65-F5344CB8AC3E}">
        <p14:creationId xmlns:p14="http://schemas.microsoft.com/office/powerpoint/2010/main" val="13812053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Registration for Microscopy: Image Analogies</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Image Analogies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13" name="Rounded Rectangle 12"/>
          <p:cNvSpPr/>
          <p:nvPr/>
        </p:nvSpPr>
        <p:spPr>
          <a:xfrm>
            <a:off x="3657600" y="1295400"/>
            <a:ext cx="4876800" cy="2590800"/>
          </a:xfrm>
          <a:prstGeom prst="roundRect">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4800" y="1371600"/>
            <a:ext cx="2988769" cy="892552"/>
          </a:xfrm>
          <a:prstGeom prst="rect">
            <a:avLst/>
          </a:prstGeom>
          <a:noFill/>
        </p:spPr>
        <p:txBody>
          <a:bodyPr wrap="none" rtlCol="0">
            <a:spAutoFit/>
          </a:bodyPr>
          <a:lstStyle/>
          <a:p>
            <a:r>
              <a:rPr lang="en-US" b="1" dirty="0" smtClean="0">
                <a:solidFill>
                  <a:srgbClr val="3333CC"/>
                </a:solidFill>
                <a:latin typeface="Arial"/>
                <a:cs typeface="Arial"/>
              </a:rPr>
              <a:t>Solution approach:</a:t>
            </a:r>
          </a:p>
          <a:p>
            <a:r>
              <a:rPr lang="en-US" sz="400" dirty="0">
                <a:solidFill>
                  <a:srgbClr val="3333CC"/>
                </a:solidFill>
                <a:latin typeface="Arial"/>
                <a:cs typeface="Arial"/>
              </a:rPr>
              <a:t> </a:t>
            </a:r>
            <a:endParaRPr lang="en-US" sz="400" dirty="0" smtClean="0">
              <a:solidFill>
                <a:srgbClr val="3333CC"/>
              </a:solidFill>
              <a:latin typeface="Arial"/>
              <a:cs typeface="Arial"/>
            </a:endParaRPr>
          </a:p>
          <a:p>
            <a:r>
              <a:rPr lang="en-US" dirty="0" smtClean="0">
                <a:solidFill>
                  <a:srgbClr val="000000"/>
                </a:solidFill>
                <a:latin typeface="Arial"/>
                <a:cs typeface="Arial"/>
              </a:rPr>
              <a:t>Image Analogies:</a:t>
            </a:r>
          </a:p>
        </p:txBody>
      </p:sp>
      <p:grpSp>
        <p:nvGrpSpPr>
          <p:cNvPr id="15" name="Group 14"/>
          <p:cNvGrpSpPr/>
          <p:nvPr/>
        </p:nvGrpSpPr>
        <p:grpSpPr>
          <a:xfrm>
            <a:off x="457200" y="4781490"/>
            <a:ext cx="2514600" cy="1543110"/>
            <a:chOff x="1066800" y="4648200"/>
            <a:chExt cx="2514600" cy="1543110"/>
          </a:xfrm>
        </p:grpSpPr>
        <p:sp>
          <p:nvSpPr>
            <p:cNvPr id="16" name="Rounded Rectangle 15"/>
            <p:cNvSpPr/>
            <p:nvPr/>
          </p:nvSpPr>
          <p:spPr>
            <a:xfrm>
              <a:off x="1066800" y="4724400"/>
              <a:ext cx="2133600" cy="346364"/>
            </a:xfrm>
            <a:prstGeom prst="roundRect">
              <a:avLst/>
            </a:prstGeom>
            <a:solidFill>
              <a:schemeClr val="accent2">
                <a:lumMod val="40000"/>
                <a:lumOff val="6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066800" y="4648200"/>
              <a:ext cx="2143485" cy="830997"/>
            </a:xfrm>
            <a:prstGeom prst="rect">
              <a:avLst/>
            </a:prstGeom>
            <a:noFill/>
          </p:spPr>
          <p:txBody>
            <a:bodyPr wrap="none" rtlCol="0">
              <a:spAutoFit/>
            </a:bodyPr>
            <a:lstStyle/>
            <a:p>
              <a:pPr algn="r"/>
              <a:r>
                <a:rPr lang="en-US" dirty="0" smtClean="0">
                  <a:latin typeface="Arial"/>
                  <a:cs typeface="Arial"/>
                </a:rPr>
                <a:t>A</a:t>
              </a:r>
              <a:r>
                <a:rPr lang="en-US" dirty="0" smtClean="0">
                  <a:noFill/>
                  <a:latin typeface="Arial"/>
                  <a:cs typeface="Arial"/>
                </a:rPr>
                <a:t>’</a:t>
              </a:r>
              <a:r>
                <a:rPr lang="en-US" dirty="0" smtClean="0">
                  <a:latin typeface="Arial"/>
                  <a:cs typeface="Arial"/>
                </a:rPr>
                <a:t> </a:t>
              </a:r>
              <a:r>
                <a:rPr lang="en-US" dirty="0">
                  <a:latin typeface="Arial"/>
                  <a:cs typeface="Arial"/>
                </a:rPr>
                <a:t>relates to </a:t>
              </a:r>
              <a:r>
                <a:rPr lang="en-US" dirty="0" smtClean="0">
                  <a:latin typeface="Arial"/>
                  <a:cs typeface="Arial"/>
                </a:rPr>
                <a:t>B</a:t>
              </a:r>
              <a:r>
                <a:rPr lang="en-US" dirty="0" smtClean="0">
                  <a:noFill/>
                  <a:latin typeface="Arial"/>
                  <a:cs typeface="Arial"/>
                </a:rPr>
                <a:t>’</a:t>
              </a:r>
              <a:endParaRPr lang="en-US" dirty="0">
                <a:noFill/>
                <a:latin typeface="Arial"/>
                <a:cs typeface="Arial"/>
              </a:endParaRPr>
            </a:p>
            <a:p>
              <a:pPr algn="r"/>
              <a:r>
                <a:rPr lang="en-US" dirty="0">
                  <a:solidFill>
                    <a:srgbClr val="000000"/>
                  </a:solidFill>
                  <a:latin typeface="Arial"/>
                  <a:cs typeface="Arial"/>
                </a:rPr>
                <a:t>A’ relates to B</a:t>
              </a:r>
              <a:r>
                <a:rPr lang="en-US" dirty="0" smtClean="0">
                  <a:solidFill>
                    <a:srgbClr val="000000"/>
                  </a:solidFill>
                  <a:latin typeface="Arial"/>
                  <a:cs typeface="Arial"/>
                </a:rPr>
                <a:t>’</a:t>
              </a:r>
              <a:endParaRPr lang="en-US" dirty="0">
                <a:solidFill>
                  <a:srgbClr val="000000"/>
                </a:solidFill>
                <a:latin typeface="Arial"/>
                <a:cs typeface="Arial"/>
              </a:endParaRPr>
            </a:p>
          </p:txBody>
        </p:sp>
        <p:cxnSp>
          <p:nvCxnSpPr>
            <p:cNvPr id="19" name="Straight Arrow Connector 18"/>
            <p:cNvCxnSpPr/>
            <p:nvPr/>
          </p:nvCxnSpPr>
          <p:spPr>
            <a:xfrm flipV="1">
              <a:off x="2971800" y="5486400"/>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370061" y="5791200"/>
              <a:ext cx="1211339" cy="400110"/>
            </a:xfrm>
            <a:prstGeom prst="rect">
              <a:avLst/>
            </a:prstGeom>
            <a:noFill/>
          </p:spPr>
          <p:txBody>
            <a:bodyPr wrap="none" rtlCol="0">
              <a:spAutoFit/>
            </a:bodyPr>
            <a:lstStyle/>
            <a:p>
              <a:r>
                <a:rPr lang="en-US" sz="2000" dirty="0" smtClean="0">
                  <a:solidFill>
                    <a:srgbClr val="FF0000"/>
                  </a:solidFill>
                  <a:latin typeface="Arial"/>
                  <a:cs typeface="Arial"/>
                </a:rPr>
                <a:t>unknown</a:t>
              </a:r>
              <a:endParaRPr lang="en-US" sz="2000" dirty="0">
                <a:solidFill>
                  <a:srgbClr val="FF0000"/>
                </a:solidFill>
                <a:latin typeface="Arial"/>
                <a:cs typeface="Arial"/>
              </a:endParaRPr>
            </a:p>
          </p:txBody>
        </p:sp>
      </p:grpSp>
      <p:sp>
        <p:nvSpPr>
          <p:cNvPr id="21" name="TextBox 20"/>
          <p:cNvSpPr txBox="1"/>
          <p:nvPr/>
        </p:nvSpPr>
        <p:spPr>
          <a:xfrm>
            <a:off x="2590800" y="4343400"/>
            <a:ext cx="1040269" cy="400110"/>
          </a:xfrm>
          <a:prstGeom prst="rect">
            <a:avLst/>
          </a:prstGeom>
          <a:noFill/>
        </p:spPr>
        <p:txBody>
          <a:bodyPr wrap="none" rtlCol="0">
            <a:spAutoFit/>
          </a:bodyPr>
          <a:lstStyle/>
          <a:p>
            <a:r>
              <a:rPr lang="en-US" sz="2000" dirty="0" smtClean="0">
                <a:solidFill>
                  <a:schemeClr val="accent2"/>
                </a:solidFill>
                <a:latin typeface="Arial"/>
                <a:cs typeface="Arial"/>
              </a:rPr>
              <a:t>learned</a:t>
            </a:r>
            <a:endParaRPr lang="en-US" sz="2000" dirty="0">
              <a:solidFill>
                <a:schemeClr val="accent2"/>
              </a:solidFill>
              <a:latin typeface="Arial"/>
              <a:cs typeface="Arial"/>
            </a:endParaRPr>
          </a:p>
        </p:txBody>
      </p:sp>
      <p:cxnSp>
        <p:nvCxnSpPr>
          <p:cNvPr id="22" name="Elbow Connector 21"/>
          <p:cNvCxnSpPr>
            <a:endCxn id="17" idx="0"/>
          </p:cNvCxnSpPr>
          <p:nvPr/>
        </p:nvCxnSpPr>
        <p:spPr>
          <a:xfrm rot="10800000" flipV="1">
            <a:off x="1528944" y="4495800"/>
            <a:ext cx="985657" cy="285690"/>
          </a:xfrm>
          <a:prstGeom prst="bentConnector2">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a:stretch>
            <a:fillRect/>
          </a:stretch>
        </p:blipFill>
        <p:spPr>
          <a:xfrm>
            <a:off x="3794999" y="1447801"/>
            <a:ext cx="2286785" cy="2298512"/>
          </a:xfrm>
          <a:prstGeom prst="rect">
            <a:avLst/>
          </a:prstGeom>
        </p:spPr>
      </p:pic>
      <p:pic>
        <p:nvPicPr>
          <p:cNvPr id="24" name="Picture 23"/>
          <p:cNvPicPr>
            <a:picLocks noChangeAspect="1"/>
          </p:cNvPicPr>
          <p:nvPr/>
        </p:nvPicPr>
        <p:blipFill>
          <a:blip r:embed="rId4"/>
          <a:stretch>
            <a:fillRect/>
          </a:stretch>
        </p:blipFill>
        <p:spPr>
          <a:xfrm>
            <a:off x="3795784" y="4038221"/>
            <a:ext cx="2275060" cy="2286379"/>
          </a:xfrm>
          <a:prstGeom prst="rect">
            <a:avLst/>
          </a:prstGeom>
        </p:spPr>
      </p:pic>
      <p:pic>
        <p:nvPicPr>
          <p:cNvPr id="25" name="Picture 24"/>
          <p:cNvPicPr>
            <a:picLocks noChangeAspect="1"/>
          </p:cNvPicPr>
          <p:nvPr/>
        </p:nvPicPr>
        <p:blipFill>
          <a:blip r:embed="rId5"/>
          <a:stretch>
            <a:fillRect/>
          </a:stretch>
        </p:blipFill>
        <p:spPr>
          <a:xfrm>
            <a:off x="6157984" y="4038221"/>
            <a:ext cx="2297698" cy="2286379"/>
          </a:xfrm>
          <a:prstGeom prst="rect">
            <a:avLst/>
          </a:prstGeom>
        </p:spPr>
      </p:pic>
      <p:pic>
        <p:nvPicPr>
          <p:cNvPr id="26" name="Picture 25"/>
          <p:cNvPicPr>
            <a:picLocks noChangeAspect="1"/>
          </p:cNvPicPr>
          <p:nvPr/>
        </p:nvPicPr>
        <p:blipFill>
          <a:blip r:embed="rId6"/>
          <a:stretch>
            <a:fillRect/>
          </a:stretch>
        </p:blipFill>
        <p:spPr>
          <a:xfrm>
            <a:off x="6160094" y="1447800"/>
            <a:ext cx="2298106" cy="2309831"/>
          </a:xfrm>
          <a:prstGeom prst="rect">
            <a:avLst/>
          </a:prstGeom>
        </p:spPr>
      </p:pic>
      <p:sp>
        <p:nvSpPr>
          <p:cNvPr id="27" name="TextBox 26"/>
          <p:cNvSpPr txBox="1"/>
          <p:nvPr/>
        </p:nvSpPr>
        <p:spPr>
          <a:xfrm>
            <a:off x="4043062" y="1655802"/>
            <a:ext cx="453970" cy="553998"/>
          </a:xfrm>
          <a:prstGeom prst="rect">
            <a:avLst/>
          </a:prstGeom>
          <a:solidFill>
            <a:schemeClr val="bg1">
              <a:alpha val="50000"/>
            </a:schemeClr>
          </a:solidFill>
          <a:effectLst>
            <a:softEdge rad="63500"/>
          </a:effectLst>
        </p:spPr>
        <p:txBody>
          <a:bodyPr wrap="none" rtlCol="0">
            <a:spAutoFit/>
          </a:bodyPr>
          <a:lstStyle/>
          <a:p>
            <a:r>
              <a:rPr lang="en-US" sz="3000" dirty="0" smtClean="0">
                <a:solidFill>
                  <a:schemeClr val="accent2"/>
                </a:solidFill>
                <a:latin typeface="Arial"/>
                <a:cs typeface="Arial"/>
              </a:rPr>
              <a:t>A</a:t>
            </a:r>
            <a:endParaRPr lang="en-US" sz="3000" dirty="0">
              <a:solidFill>
                <a:schemeClr val="accent2"/>
              </a:solidFill>
              <a:latin typeface="Arial"/>
              <a:cs typeface="Arial"/>
            </a:endParaRPr>
          </a:p>
        </p:txBody>
      </p:sp>
      <p:sp>
        <p:nvSpPr>
          <p:cNvPr id="28" name="TextBox 27"/>
          <p:cNvSpPr txBox="1"/>
          <p:nvPr/>
        </p:nvSpPr>
        <p:spPr>
          <a:xfrm>
            <a:off x="6329062" y="4191000"/>
            <a:ext cx="514722" cy="553998"/>
          </a:xfrm>
          <a:prstGeom prst="rect">
            <a:avLst/>
          </a:prstGeom>
          <a:solidFill>
            <a:schemeClr val="bg1">
              <a:alpha val="50000"/>
            </a:schemeClr>
          </a:solidFill>
          <a:effectLst>
            <a:softEdge rad="63500"/>
          </a:effectLst>
        </p:spPr>
        <p:txBody>
          <a:bodyPr wrap="none" rtlCol="0">
            <a:spAutoFit/>
          </a:bodyPr>
          <a:lstStyle/>
          <a:p>
            <a:r>
              <a:rPr lang="en-US" sz="3000" dirty="0" smtClean="0">
                <a:solidFill>
                  <a:srgbClr val="FF0000"/>
                </a:solidFill>
                <a:latin typeface="Arial"/>
                <a:cs typeface="Arial"/>
              </a:rPr>
              <a:t>B’</a:t>
            </a:r>
            <a:endParaRPr lang="en-US" sz="3000" dirty="0">
              <a:solidFill>
                <a:srgbClr val="FF0000"/>
              </a:solidFill>
              <a:latin typeface="Arial"/>
              <a:cs typeface="Arial"/>
            </a:endParaRPr>
          </a:p>
        </p:txBody>
      </p:sp>
      <p:sp>
        <p:nvSpPr>
          <p:cNvPr id="29" name="TextBox 28"/>
          <p:cNvSpPr txBox="1"/>
          <p:nvPr/>
        </p:nvSpPr>
        <p:spPr>
          <a:xfrm>
            <a:off x="6329062" y="1655802"/>
            <a:ext cx="453970" cy="553998"/>
          </a:xfrm>
          <a:prstGeom prst="rect">
            <a:avLst/>
          </a:prstGeom>
          <a:solidFill>
            <a:schemeClr val="bg1">
              <a:alpha val="50000"/>
            </a:schemeClr>
          </a:solidFill>
          <a:effectLst>
            <a:softEdge rad="63500"/>
          </a:effectLst>
        </p:spPr>
        <p:txBody>
          <a:bodyPr wrap="none" rtlCol="0">
            <a:spAutoFit/>
          </a:bodyPr>
          <a:lstStyle/>
          <a:p>
            <a:r>
              <a:rPr lang="en-US" sz="3000" dirty="0" smtClean="0">
                <a:solidFill>
                  <a:schemeClr val="accent2"/>
                </a:solidFill>
                <a:latin typeface="Arial"/>
                <a:cs typeface="Arial"/>
              </a:rPr>
              <a:t>B</a:t>
            </a:r>
            <a:endParaRPr lang="en-US" sz="3000" dirty="0">
              <a:solidFill>
                <a:schemeClr val="accent2"/>
              </a:solidFill>
              <a:latin typeface="Arial"/>
              <a:cs typeface="Arial"/>
            </a:endParaRPr>
          </a:p>
        </p:txBody>
      </p:sp>
      <p:sp>
        <p:nvSpPr>
          <p:cNvPr id="30" name="TextBox 29"/>
          <p:cNvSpPr txBox="1"/>
          <p:nvPr/>
        </p:nvSpPr>
        <p:spPr>
          <a:xfrm>
            <a:off x="4043062" y="4191000"/>
            <a:ext cx="496738" cy="553998"/>
          </a:xfrm>
          <a:prstGeom prst="rect">
            <a:avLst/>
          </a:prstGeom>
          <a:solidFill>
            <a:schemeClr val="bg1">
              <a:alpha val="50000"/>
            </a:schemeClr>
          </a:solidFill>
          <a:effectLst>
            <a:softEdge rad="63500"/>
          </a:effectLst>
        </p:spPr>
        <p:txBody>
          <a:bodyPr wrap="none" rtlCol="0">
            <a:spAutoFit/>
          </a:bodyPr>
          <a:lstStyle/>
          <a:p>
            <a:r>
              <a:rPr lang="en-US" sz="3000" dirty="0" smtClean="0">
                <a:solidFill>
                  <a:schemeClr val="accent2"/>
                </a:solidFill>
                <a:latin typeface="Arial"/>
                <a:cs typeface="Arial"/>
              </a:rPr>
              <a:t>A’</a:t>
            </a:r>
            <a:endParaRPr lang="en-US" sz="3000" dirty="0">
              <a:solidFill>
                <a:schemeClr val="accent2"/>
              </a:solidFill>
              <a:latin typeface="Arial"/>
              <a:cs typeface="Arial"/>
            </a:endParaRPr>
          </a:p>
        </p:txBody>
      </p:sp>
      <p:pic>
        <p:nvPicPr>
          <p:cNvPr id="31" name="Picture 30"/>
          <p:cNvPicPr>
            <a:picLocks noChangeAspect="1"/>
          </p:cNvPicPr>
          <p:nvPr/>
        </p:nvPicPr>
        <p:blipFill>
          <a:blip r:embed="rId7"/>
          <a:stretch>
            <a:fillRect/>
          </a:stretch>
        </p:blipFill>
        <p:spPr>
          <a:xfrm>
            <a:off x="6157984" y="2743200"/>
            <a:ext cx="935690" cy="989492"/>
          </a:xfrm>
          <a:prstGeom prst="rect">
            <a:avLst/>
          </a:prstGeom>
        </p:spPr>
      </p:pic>
      <p:pic>
        <p:nvPicPr>
          <p:cNvPr id="32" name="Picture 31"/>
          <p:cNvPicPr>
            <a:picLocks noChangeAspect="1"/>
          </p:cNvPicPr>
          <p:nvPr/>
        </p:nvPicPr>
        <p:blipFill>
          <a:blip r:embed="rId8"/>
          <a:stretch>
            <a:fillRect/>
          </a:stretch>
        </p:blipFill>
        <p:spPr>
          <a:xfrm>
            <a:off x="6157984" y="5334000"/>
            <a:ext cx="886443" cy="990600"/>
          </a:xfrm>
          <a:prstGeom prst="rect">
            <a:avLst/>
          </a:prstGeom>
        </p:spPr>
      </p:pic>
      <p:pic>
        <p:nvPicPr>
          <p:cNvPr id="33" name="Picture 32"/>
          <p:cNvPicPr>
            <a:picLocks noChangeAspect="1"/>
          </p:cNvPicPr>
          <p:nvPr/>
        </p:nvPicPr>
        <p:blipFill>
          <a:blip r:embed="rId9"/>
          <a:stretch>
            <a:fillRect/>
          </a:stretch>
        </p:blipFill>
        <p:spPr>
          <a:xfrm>
            <a:off x="1066800" y="2438400"/>
            <a:ext cx="1828800" cy="1626123"/>
          </a:xfrm>
          <a:prstGeom prst="rect">
            <a:avLst/>
          </a:prstGeom>
        </p:spPr>
      </p:pic>
      <p:pic>
        <p:nvPicPr>
          <p:cNvPr id="34" name="Picture 33"/>
          <p:cNvPicPr>
            <a:picLocks noChangeAspect="1"/>
          </p:cNvPicPr>
          <p:nvPr/>
        </p:nvPicPr>
        <p:blipFill>
          <a:blip r:embed="rId10"/>
          <a:stretch>
            <a:fillRect/>
          </a:stretch>
        </p:blipFill>
        <p:spPr>
          <a:xfrm>
            <a:off x="3795784" y="2798110"/>
            <a:ext cx="941575" cy="935690"/>
          </a:xfrm>
          <a:prstGeom prst="rect">
            <a:avLst/>
          </a:prstGeom>
        </p:spPr>
      </p:pic>
      <p:pic>
        <p:nvPicPr>
          <p:cNvPr id="35" name="Picture 34"/>
          <p:cNvPicPr>
            <a:picLocks noChangeAspect="1"/>
          </p:cNvPicPr>
          <p:nvPr/>
        </p:nvPicPr>
        <p:blipFill>
          <a:blip r:embed="rId11"/>
          <a:stretch>
            <a:fillRect/>
          </a:stretch>
        </p:blipFill>
        <p:spPr>
          <a:xfrm>
            <a:off x="3795784" y="5396057"/>
            <a:ext cx="893904" cy="928543"/>
          </a:xfrm>
          <a:prstGeom prst="rect">
            <a:avLst/>
          </a:prstGeom>
        </p:spPr>
      </p:pic>
      <p:cxnSp>
        <p:nvCxnSpPr>
          <p:cNvPr id="36" name="Straight Arrow Connector 35"/>
          <p:cNvCxnSpPr/>
          <p:nvPr/>
        </p:nvCxnSpPr>
        <p:spPr>
          <a:xfrm>
            <a:off x="5181600" y="4953000"/>
            <a:ext cx="1752600" cy="0"/>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 name="Curved Connector 3"/>
          <p:cNvCxnSpPr>
            <a:stCxn id="13" idx="3"/>
            <a:endCxn id="25" idx="3"/>
          </p:cNvCxnSpPr>
          <p:nvPr/>
        </p:nvCxnSpPr>
        <p:spPr bwMode="auto">
          <a:xfrm flipH="1">
            <a:off x="8455682" y="2590800"/>
            <a:ext cx="78718" cy="2590611"/>
          </a:xfrm>
          <a:prstGeom prst="curvedConnector3">
            <a:avLst>
              <a:gd name="adj1" fmla="val -650654"/>
            </a:avLst>
          </a:prstGeom>
          <a:solidFill>
            <a:srgbClr val="00B8FF"/>
          </a:solidFill>
          <a:ln w="50800" cap="flat" cmpd="sng" algn="ctr">
            <a:solidFill>
              <a:schemeClr val="accent2"/>
            </a:solidFill>
            <a:prstDash val="solid"/>
            <a:round/>
            <a:headEnd type="triangle" w="lg" len="lg"/>
            <a:tailEnd type="triangle" w="lg" len="lg"/>
          </a:ln>
          <a:effectLst/>
        </p:spPr>
      </p:cxnSp>
    </p:spTree>
    <p:extLst>
      <p:ext uri="{BB962C8B-B14F-4D97-AF65-F5344CB8AC3E}">
        <p14:creationId xmlns:p14="http://schemas.microsoft.com/office/powerpoint/2010/main" val="1931516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9075" y="1447800"/>
            <a:ext cx="4535488" cy="830997"/>
          </a:xfrm>
          <a:prstGeom prst="rect">
            <a:avLst/>
          </a:prstGeom>
        </p:spPr>
        <p:txBody>
          <a:bodyPr>
            <a:spAutoFit/>
          </a:bodyPr>
          <a:lstStyle/>
          <a:p>
            <a:pPr>
              <a:defRPr/>
            </a:pPr>
            <a:r>
              <a:rPr lang="en-US" b="1" dirty="0" smtClean="0">
                <a:solidFill>
                  <a:srgbClr val="3333CC"/>
                </a:solidFill>
                <a:latin typeface="Arial"/>
                <a:ea typeface="DejaVu LGC Sans"/>
                <a:cs typeface="Arial"/>
              </a:rPr>
              <a:t>Generate corresponding</a:t>
            </a:r>
          </a:p>
          <a:p>
            <a:pPr>
              <a:defRPr/>
            </a:pPr>
            <a:r>
              <a:rPr lang="en-US" b="1" dirty="0" smtClean="0">
                <a:solidFill>
                  <a:srgbClr val="3333CC"/>
                </a:solidFill>
                <a:latin typeface="Arial"/>
                <a:cs typeface="Arial"/>
              </a:rPr>
              <a:t>Image patches</a:t>
            </a:r>
            <a:endParaRPr lang="en-US" b="1" dirty="0">
              <a:solidFill>
                <a:srgbClr val="3333CC"/>
              </a:solidFill>
              <a:latin typeface="Arial"/>
              <a:ea typeface="DejaVu LGC Sans"/>
              <a:cs typeface="Arial"/>
            </a:endParaRPr>
          </a:p>
        </p:txBody>
      </p:sp>
      <p:grpSp>
        <p:nvGrpSpPr>
          <p:cNvPr id="15" name="Group 14"/>
          <p:cNvGrpSpPr>
            <a:grpSpLocks/>
          </p:cNvGrpSpPr>
          <p:nvPr/>
        </p:nvGrpSpPr>
        <p:grpSpPr bwMode="auto">
          <a:xfrm>
            <a:off x="4641850" y="1466850"/>
            <a:ext cx="4152900" cy="2090738"/>
            <a:chOff x="4408823" y="1608039"/>
            <a:chExt cx="4354177" cy="2149592"/>
          </a:xfrm>
        </p:grpSpPr>
        <p:pic>
          <p:nvPicPr>
            <p:cNvPr id="7195"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8823" y="1625599"/>
              <a:ext cx="2120001" cy="213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6"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4320" y="1608039"/>
              <a:ext cx="2138680" cy="214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6866518" y="1818362"/>
              <a:ext cx="453970" cy="553998"/>
            </a:xfrm>
            <a:prstGeom prst="rect">
              <a:avLst/>
            </a:prstGeom>
            <a:solidFill>
              <a:schemeClr val="bg1">
                <a:alpha val="50000"/>
              </a:schemeClr>
            </a:solidFill>
            <a:effectLst>
              <a:softEdge rad="63500"/>
            </a:effectLst>
          </p:spPr>
          <p:txBody>
            <a:bodyPr wrap="none">
              <a:spAutoFit/>
            </a:bodyPr>
            <a:lstStyle/>
            <a:p>
              <a:pPr>
                <a:defRPr/>
              </a:pPr>
              <a:r>
                <a:rPr lang="en-US" sz="3000" dirty="0">
                  <a:solidFill>
                    <a:schemeClr val="accent2"/>
                  </a:solidFill>
                  <a:latin typeface="Arial"/>
                  <a:ea typeface="DejaVu LGC Sans"/>
                  <a:cs typeface="Arial"/>
                </a:rPr>
                <a:t>B</a:t>
              </a:r>
            </a:p>
          </p:txBody>
        </p:sp>
        <p:sp>
          <p:nvSpPr>
            <p:cNvPr id="43" name="TextBox 42"/>
            <p:cNvSpPr txBox="1"/>
            <p:nvPr/>
          </p:nvSpPr>
          <p:spPr>
            <a:xfrm>
              <a:off x="4610998" y="1818362"/>
              <a:ext cx="453970" cy="553998"/>
            </a:xfrm>
            <a:prstGeom prst="rect">
              <a:avLst/>
            </a:prstGeom>
            <a:solidFill>
              <a:schemeClr val="bg1">
                <a:alpha val="50000"/>
              </a:schemeClr>
            </a:solidFill>
            <a:effectLst>
              <a:softEdge rad="63500"/>
            </a:effectLst>
          </p:spPr>
          <p:txBody>
            <a:bodyPr wrap="none">
              <a:spAutoFit/>
            </a:bodyPr>
            <a:lstStyle/>
            <a:p>
              <a:pPr>
                <a:defRPr/>
              </a:pPr>
              <a:r>
                <a:rPr lang="en-US" sz="3000" dirty="0">
                  <a:solidFill>
                    <a:schemeClr val="accent2"/>
                  </a:solidFill>
                  <a:latin typeface="Arial"/>
                  <a:ea typeface="DejaVu LGC Sans"/>
                  <a:cs typeface="Arial"/>
                </a:rPr>
                <a:t>A</a:t>
              </a:r>
            </a:p>
          </p:txBody>
        </p:sp>
      </p:grpSp>
      <p:grpSp>
        <p:nvGrpSpPr>
          <p:cNvPr id="27" name="Group 26"/>
          <p:cNvGrpSpPr>
            <a:grpSpLocks/>
          </p:cNvGrpSpPr>
          <p:nvPr/>
        </p:nvGrpSpPr>
        <p:grpSpPr bwMode="auto">
          <a:xfrm>
            <a:off x="4697413" y="4057650"/>
            <a:ext cx="1909762" cy="1920875"/>
            <a:chOff x="4697269" y="4057653"/>
            <a:chExt cx="1910123" cy="1920412"/>
          </a:xfrm>
        </p:grpSpPr>
        <p:pic>
          <p:nvPicPr>
            <p:cNvPr id="7186" name="Picture 15" descr="a_0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6379" y="4057981"/>
              <a:ext cx="568878" cy="56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16" descr="a_02.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06151" y="4732573"/>
              <a:ext cx="569112" cy="56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17" descr="a_03.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97269" y="5400077"/>
              <a:ext cx="567648" cy="56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18" descr="a_04.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54456" y="4060183"/>
              <a:ext cx="560226" cy="56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19" descr="a_05.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54456" y="4735103"/>
              <a:ext cx="560226" cy="56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20" descr="a_06.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54456" y="5396254"/>
              <a:ext cx="560225" cy="56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22" descr="a_07.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20524" y="4057653"/>
              <a:ext cx="569106" cy="56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3" name="Picture 24" descr="a_08.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20524" y="4732574"/>
              <a:ext cx="569106" cy="56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Picture 25" descr="a_09.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29405" y="5400078"/>
              <a:ext cx="577987" cy="5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Group 38"/>
          <p:cNvGrpSpPr>
            <a:grpSpLocks/>
          </p:cNvGrpSpPr>
          <p:nvPr/>
        </p:nvGrpSpPr>
        <p:grpSpPr bwMode="auto">
          <a:xfrm>
            <a:off x="6902450" y="4054475"/>
            <a:ext cx="1933575" cy="1939925"/>
            <a:chOff x="6813456" y="4055122"/>
            <a:chExt cx="1934234" cy="1939244"/>
          </a:xfrm>
        </p:grpSpPr>
        <p:pic>
          <p:nvPicPr>
            <p:cNvPr id="7177" name="Picture 27" descr="b_01.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813456" y="4057652"/>
              <a:ext cx="575455" cy="5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29" descr="b_02.gi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819805" y="4732574"/>
              <a:ext cx="569106" cy="56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31" descr="b_03.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822336" y="5417838"/>
              <a:ext cx="566575" cy="56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32" descr="b_04.gi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488405" y="4055122"/>
              <a:ext cx="581941" cy="57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33" descr="b_05.gi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485873" y="4730043"/>
              <a:ext cx="576792" cy="57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34" descr="b_06.gif"/>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488406" y="5412777"/>
              <a:ext cx="592068" cy="58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35" descr="b_07.gif"/>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167168" y="4058409"/>
              <a:ext cx="580522" cy="57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36" descr="b_08.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8166375" y="4733330"/>
              <a:ext cx="572434" cy="572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37" descr="b_09.gif"/>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166774" y="5417133"/>
              <a:ext cx="572036" cy="56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Down Arrow 45"/>
          <p:cNvSpPr>
            <a:spLocks noChangeArrowheads="1"/>
          </p:cNvSpPr>
          <p:nvPr/>
        </p:nvSpPr>
        <p:spPr bwMode="auto">
          <a:xfrm>
            <a:off x="6570663" y="3641725"/>
            <a:ext cx="398462" cy="368300"/>
          </a:xfrm>
          <a:prstGeom prst="downArrow">
            <a:avLst>
              <a:gd name="adj1" fmla="val 50000"/>
              <a:gd name="adj2" fmla="val 50000"/>
            </a:avLst>
          </a:prstGeom>
          <a:solidFill>
            <a:srgbClr val="00B8FF"/>
          </a:solidFill>
          <a:ln w="9525">
            <a:solidFill>
              <a:schemeClr val="tx1"/>
            </a:solidFill>
            <a:round/>
            <a:headEnd/>
            <a:tailEnd/>
          </a:ln>
        </p:spPr>
        <p:txBody>
          <a:bodyPr/>
          <a:lstStyle/>
          <a:p>
            <a:pPr>
              <a:lnSpc>
                <a:spcPct val="76000"/>
              </a:lnSpc>
              <a:buClr>
                <a:srgbClr val="000000"/>
              </a:buClr>
              <a:buSzPct val="100000"/>
              <a:buFont typeface="Times New Roman" charset="0"/>
              <a:buNone/>
            </a:pPr>
            <a:endParaRPr lang="en-US"/>
          </a:p>
        </p:txBody>
      </p:sp>
      <p:grpSp>
        <p:nvGrpSpPr>
          <p:cNvPr id="40" name="Group 3"/>
          <p:cNvGrpSpPr>
            <a:grpSpLocks/>
          </p:cNvGrpSpPr>
          <p:nvPr/>
        </p:nvGrpSpPr>
        <p:grpSpPr bwMode="auto">
          <a:xfrm>
            <a:off x="0" y="0"/>
            <a:ext cx="9144000" cy="319088"/>
            <a:chOff x="0" y="0"/>
            <a:chExt cx="5760" cy="201"/>
          </a:xfrm>
        </p:grpSpPr>
        <p:sp>
          <p:nvSpPr>
            <p:cNvPr id="41"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Image Analogies</a:t>
              </a:r>
              <a:endParaRPr lang="en-GB" sz="1500" dirty="0">
                <a:solidFill>
                  <a:srgbClr val="FFFFFF"/>
                </a:solidFill>
              </a:endParaRPr>
            </a:p>
          </p:txBody>
        </p:sp>
        <p:sp>
          <p:nvSpPr>
            <p:cNvPr id="44"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45"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47"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48"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49"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0"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1"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52"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Image-Analogies by Lookup</a:t>
            </a:r>
            <a:endParaRPr lang="en-GB" dirty="0" smtClean="0"/>
          </a:p>
        </p:txBody>
      </p:sp>
    </p:spTree>
    <p:extLst>
      <p:ext uri="{BB962C8B-B14F-4D97-AF65-F5344CB8AC3E}">
        <p14:creationId xmlns:p14="http://schemas.microsoft.com/office/powerpoint/2010/main" val="90491635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68275" y="1438275"/>
            <a:ext cx="4413250" cy="830997"/>
          </a:xfrm>
          <a:prstGeom prst="rect">
            <a:avLst/>
          </a:prstGeom>
        </p:spPr>
        <p:txBody>
          <a:bodyPr>
            <a:spAutoFit/>
          </a:bodyPr>
          <a:lstStyle/>
          <a:p>
            <a:pPr>
              <a:defRPr/>
            </a:pPr>
            <a:r>
              <a:rPr lang="en-US" b="1" dirty="0" smtClean="0">
                <a:solidFill>
                  <a:srgbClr val="3333CC"/>
                </a:solidFill>
                <a:latin typeface="Arial"/>
                <a:ea typeface="DejaVu LGC Sans"/>
                <a:cs typeface="Arial"/>
              </a:rPr>
              <a:t>Synthesize a new image</a:t>
            </a:r>
          </a:p>
          <a:p>
            <a:pPr>
              <a:defRPr/>
            </a:pPr>
            <a:r>
              <a:rPr lang="en-US" b="1" dirty="0" smtClean="0">
                <a:solidFill>
                  <a:srgbClr val="3333CC"/>
                </a:solidFill>
                <a:latin typeface="Arial"/>
                <a:cs typeface="Arial"/>
              </a:rPr>
              <a:t>by lookup</a:t>
            </a:r>
            <a:endParaRPr lang="en-US" b="1" dirty="0">
              <a:solidFill>
                <a:srgbClr val="3333CC"/>
              </a:solidFill>
              <a:latin typeface="Arial"/>
              <a:ea typeface="DejaVu LGC Sans"/>
              <a:cs typeface="Aria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1200" y="3860800"/>
            <a:ext cx="20288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4792202" y="4070401"/>
            <a:ext cx="462499" cy="553998"/>
          </a:xfrm>
          <a:prstGeom prst="rect">
            <a:avLst/>
          </a:prstGeom>
          <a:solidFill>
            <a:schemeClr val="bg1">
              <a:alpha val="50000"/>
            </a:schemeClr>
          </a:solidFill>
          <a:effectLst>
            <a:softEdge rad="63500"/>
          </a:effectLst>
        </p:spPr>
        <p:txBody>
          <a:bodyPr wrap="none">
            <a:spAutoFit/>
          </a:bodyPr>
          <a:lstStyle/>
          <a:p>
            <a:pPr>
              <a:defRPr/>
            </a:pPr>
            <a:r>
              <a:rPr lang="en-US" sz="3000" dirty="0">
                <a:solidFill>
                  <a:schemeClr val="accent2"/>
                </a:solidFill>
                <a:latin typeface="Arial"/>
                <a:ea typeface="DejaVu LGC Sans"/>
                <a:cs typeface="Arial"/>
              </a:rPr>
              <a:t>C</a:t>
            </a:r>
          </a:p>
        </p:txBody>
      </p:sp>
      <p:cxnSp>
        <p:nvCxnSpPr>
          <p:cNvPr id="39" name="Straight Arrow Connector 38"/>
          <p:cNvCxnSpPr/>
          <p:nvPr/>
        </p:nvCxnSpPr>
        <p:spPr>
          <a:xfrm>
            <a:off x="5791200" y="4648200"/>
            <a:ext cx="1752600" cy="0"/>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40" name="TextBox 39"/>
          <p:cNvSpPr txBox="1">
            <a:spLocks noChangeArrowheads="1"/>
          </p:cNvSpPr>
          <p:nvPr/>
        </p:nvSpPr>
        <p:spPr bwMode="auto">
          <a:xfrm>
            <a:off x="7772400" y="4038600"/>
            <a:ext cx="7556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0">
                <a:solidFill>
                  <a:srgbClr val="FF0000"/>
                </a:solidFill>
                <a:cs typeface="Arial" charset="0"/>
              </a:rPr>
              <a:t>?</a:t>
            </a:r>
          </a:p>
        </p:txBody>
      </p:sp>
      <p:sp>
        <p:nvSpPr>
          <p:cNvPr id="41" name="TextBox 40"/>
          <p:cNvSpPr txBox="1"/>
          <p:nvPr/>
        </p:nvSpPr>
        <p:spPr>
          <a:xfrm>
            <a:off x="6970187" y="4065357"/>
            <a:ext cx="462499" cy="553998"/>
          </a:xfrm>
          <a:prstGeom prst="rect">
            <a:avLst/>
          </a:prstGeom>
          <a:solidFill>
            <a:schemeClr val="bg1">
              <a:alpha val="50000"/>
            </a:schemeClr>
          </a:solidFill>
          <a:effectLst>
            <a:softEdge rad="63500"/>
          </a:effectLst>
        </p:spPr>
        <p:txBody>
          <a:bodyPr wrap="none">
            <a:spAutoFit/>
          </a:bodyPr>
          <a:lstStyle/>
          <a:p>
            <a:pPr>
              <a:defRPr/>
            </a:pPr>
            <a:r>
              <a:rPr lang="en-US" sz="3000" dirty="0">
                <a:solidFill>
                  <a:schemeClr val="accent2"/>
                </a:solidFill>
                <a:latin typeface="Arial"/>
                <a:ea typeface="DejaVu LGC Sans"/>
                <a:cs typeface="Arial"/>
              </a:rPr>
              <a:t>D</a:t>
            </a:r>
          </a:p>
        </p:txBody>
      </p:sp>
      <p:pic>
        <p:nvPicPr>
          <p:cNvPr id="8206" name="Picture 59" descr="CONF801_1_0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54900" y="2098675"/>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8207" name="Picture 60" descr="CONF801_1_0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40700" y="1406525"/>
            <a:ext cx="6286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61" descr="CONF801_1_03.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65925" y="2103438"/>
            <a:ext cx="6302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62" descr="CONF801_1_04.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70688" y="1431925"/>
            <a:ext cx="64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63" descr="CONF801_1_05.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67513" y="2786063"/>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1" name="Picture 64" descr="CONF801_1_06.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145463" y="2786063"/>
            <a:ext cx="64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65" descr="CONF801_1_07.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461250" y="141605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66" descr="CONF801_1_08.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39113" y="2098675"/>
            <a:ext cx="6381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67" descr="CONF801_1_09.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450138" y="2789238"/>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68" descr="TEM801_02.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946775" y="1438275"/>
            <a:ext cx="6286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69" descr="TEM801_03.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37075" y="2128838"/>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Picture 70" descr="TEM801_04.gi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533900" y="1441450"/>
            <a:ext cx="635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8" name="Picture 71" descr="TEM801_05.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543425" y="282575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9" name="Picture 72" descr="TEM801_06.gi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951538" y="2816225"/>
            <a:ext cx="6445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0" name="Picture 73" descr="TEM801_07.gi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235575" y="144780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Picture 74" descr="TEM801_08.gif"/>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954713" y="2128838"/>
            <a:ext cx="6318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2" name="Picture 75" descr="TEM801_09.gif"/>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245100" y="2809875"/>
            <a:ext cx="64611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3" name="Picture 76" descr="TEM801_01.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240338" y="2130425"/>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37" name="Group 3"/>
          <p:cNvGrpSpPr>
            <a:grpSpLocks/>
          </p:cNvGrpSpPr>
          <p:nvPr/>
        </p:nvGrpSpPr>
        <p:grpSpPr bwMode="auto">
          <a:xfrm>
            <a:off x="0" y="0"/>
            <a:ext cx="9144000" cy="319088"/>
            <a:chOff x="0" y="0"/>
            <a:chExt cx="5760" cy="201"/>
          </a:xfrm>
        </p:grpSpPr>
        <p:sp>
          <p:nvSpPr>
            <p:cNvPr id="38"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Image Analogies</a:t>
              </a:r>
              <a:endParaRPr lang="en-GB" sz="1500" dirty="0">
                <a:solidFill>
                  <a:srgbClr val="FFFFFF"/>
                </a:solidFill>
              </a:endParaRPr>
            </a:p>
          </p:txBody>
        </p:sp>
        <p:sp>
          <p:nvSpPr>
            <p:cNvPr id="42"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43"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44"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45"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46"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47"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48"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49"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Image-Analogies by Lookup</a:t>
            </a:r>
            <a:endParaRPr lang="en-GB" dirty="0" smtClean="0"/>
          </a:p>
        </p:txBody>
      </p:sp>
    </p:spTree>
    <p:extLst>
      <p:ext uri="{BB962C8B-B14F-4D97-AF65-F5344CB8AC3E}">
        <p14:creationId xmlns:p14="http://schemas.microsoft.com/office/powerpoint/2010/main" val="95755157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4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2313" y="3860800"/>
            <a:ext cx="190976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6" descr="CONF801_1_0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54900" y="2098675"/>
            <a:ext cx="635000" cy="6350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223" name="Picture 17" descr="CONF801_1_0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40700" y="1406525"/>
            <a:ext cx="6286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8" descr="CONF801_1_03.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65925" y="2103438"/>
            <a:ext cx="6302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9" descr="CONF801_1_04.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70688" y="1431925"/>
            <a:ext cx="64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20" descr="CONF801_1_05.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67513" y="2786063"/>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22" descr="CONF801_1_06.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145463" y="2786063"/>
            <a:ext cx="64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23" descr="CONF801_1_07.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461250" y="141605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24" descr="CONF801_1_08.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39113" y="2098675"/>
            <a:ext cx="6381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25" descr="CONF801_1_09.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450138" y="2789238"/>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TEM801_01.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56125" y="3886200"/>
            <a:ext cx="635000" cy="6350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232" name="Picture 27" descr="TEM801_02.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946775" y="1438275"/>
            <a:ext cx="6286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29" descr="TEM801_03.gi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537075" y="2128838"/>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31" descr="TEM801_04.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533900" y="1441450"/>
            <a:ext cx="635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32" descr="TEM801_05.gi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543425" y="282575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33" descr="TEM801_06.gi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951538" y="2816225"/>
            <a:ext cx="6445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34" descr="TEM801_07.gif"/>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235575" y="144780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36" descr="TEM801_08.gif"/>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954713" y="2128838"/>
            <a:ext cx="6318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Picture 37" descr="TEM801_09.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245100" y="2809875"/>
            <a:ext cx="64611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CONF801_1_0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51638" y="3916363"/>
            <a:ext cx="681037" cy="6826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241" name="Picture 41" descr="TEM801_01.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240338" y="2130425"/>
            <a:ext cx="635000" cy="6350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35" name="Group 3"/>
          <p:cNvGrpSpPr>
            <a:grpSpLocks/>
          </p:cNvGrpSpPr>
          <p:nvPr/>
        </p:nvGrpSpPr>
        <p:grpSpPr bwMode="auto">
          <a:xfrm>
            <a:off x="0" y="0"/>
            <a:ext cx="9144000" cy="319088"/>
            <a:chOff x="0" y="0"/>
            <a:chExt cx="5760" cy="201"/>
          </a:xfrm>
        </p:grpSpPr>
        <p:sp>
          <p:nvSpPr>
            <p:cNvPr id="36"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Image Analogies</a:t>
              </a:r>
              <a:endParaRPr lang="en-GB" sz="1500" dirty="0">
                <a:solidFill>
                  <a:srgbClr val="FFFFFF"/>
                </a:solidFill>
              </a:endParaRPr>
            </a:p>
          </p:txBody>
        </p:sp>
        <p:sp>
          <p:nvSpPr>
            <p:cNvPr id="37"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38"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39"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40"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41"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42"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43"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44" name="Rectangle 43"/>
          <p:cNvSpPr/>
          <p:nvPr/>
        </p:nvSpPr>
        <p:spPr>
          <a:xfrm>
            <a:off x="168275" y="1438275"/>
            <a:ext cx="4413250" cy="830997"/>
          </a:xfrm>
          <a:prstGeom prst="rect">
            <a:avLst/>
          </a:prstGeom>
        </p:spPr>
        <p:txBody>
          <a:bodyPr>
            <a:spAutoFit/>
          </a:bodyPr>
          <a:lstStyle/>
          <a:p>
            <a:pPr>
              <a:defRPr/>
            </a:pPr>
            <a:r>
              <a:rPr lang="en-US" b="1" dirty="0" smtClean="0">
                <a:solidFill>
                  <a:srgbClr val="3333CC"/>
                </a:solidFill>
                <a:latin typeface="Arial"/>
                <a:ea typeface="DejaVu LGC Sans"/>
                <a:cs typeface="Arial"/>
              </a:rPr>
              <a:t>Synthesize a new image</a:t>
            </a:r>
          </a:p>
          <a:p>
            <a:pPr>
              <a:defRPr/>
            </a:pPr>
            <a:r>
              <a:rPr lang="en-US" b="1" dirty="0" smtClean="0">
                <a:solidFill>
                  <a:srgbClr val="3333CC"/>
                </a:solidFill>
                <a:latin typeface="Arial"/>
                <a:cs typeface="Arial"/>
              </a:rPr>
              <a:t>by lookup</a:t>
            </a:r>
            <a:endParaRPr lang="en-US" b="1" dirty="0">
              <a:solidFill>
                <a:srgbClr val="3333CC"/>
              </a:solidFill>
              <a:latin typeface="Arial"/>
              <a:ea typeface="DejaVu LGC Sans"/>
              <a:cs typeface="Arial"/>
            </a:endParaRPr>
          </a:p>
        </p:txBody>
      </p:sp>
      <p:sp>
        <p:nvSpPr>
          <p:cNvPr id="45"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Image-Analogies by Lookup</a:t>
            </a:r>
            <a:endParaRPr lang="en-GB" dirty="0" smtClean="0"/>
          </a:p>
        </p:txBody>
      </p:sp>
    </p:spTree>
    <p:extLst>
      <p:ext uri="{BB962C8B-B14F-4D97-AF65-F5344CB8AC3E}">
        <p14:creationId xmlns:p14="http://schemas.microsoft.com/office/powerpoint/2010/main" val="204682012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4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2313" y="3860800"/>
            <a:ext cx="190976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6" descr="TEM801_0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6125" y="388620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45" descr="CONF801_1_0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51638" y="3916363"/>
            <a:ext cx="68103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7" name="Picture 46" descr="CONF801_1_02.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18388" y="3916363"/>
            <a:ext cx="688975" cy="69373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3" name="Picture 42" descr="TEM801_02.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83188" y="3895725"/>
            <a:ext cx="628650" cy="63341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50" name="Picture 80" descr="CONF801_1_0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54900" y="2098675"/>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251" name="Picture 81" descr="CONF801_1_02.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40700" y="1406525"/>
            <a:ext cx="628650" cy="6318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52" name="Picture 82" descr="CONF801_1_03.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65925" y="2103438"/>
            <a:ext cx="6302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83" descr="CONF801_1_04.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70688" y="1431925"/>
            <a:ext cx="64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84" descr="CONF801_1_05.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67513" y="2786063"/>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85" descr="CONF801_1_06.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45463" y="2786063"/>
            <a:ext cx="64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86" descr="CONF801_1_07.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461250" y="141605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87" descr="CONF801_1_08.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139113" y="2098675"/>
            <a:ext cx="6381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88" descr="CONF801_1_09.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450138" y="2789238"/>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89" descr="TEM801_02.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6775" y="1438275"/>
            <a:ext cx="628650" cy="6318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60" name="Picture 90" descr="TEM801_03.gi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537075" y="2128838"/>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91" descr="TEM801_04.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533900" y="1441450"/>
            <a:ext cx="635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92" descr="TEM801_05.gi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543425" y="282575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93" descr="TEM801_06.gi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951538" y="2816225"/>
            <a:ext cx="6445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94" descr="TEM801_07.gif"/>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235575" y="144780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Picture 95" descr="TEM801_08.gif"/>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954713" y="2128838"/>
            <a:ext cx="6318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96" descr="TEM801_09.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245100" y="2809875"/>
            <a:ext cx="64611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97" descr="TEM801_0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0338" y="2130425"/>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37" name="Group 3"/>
          <p:cNvGrpSpPr>
            <a:grpSpLocks/>
          </p:cNvGrpSpPr>
          <p:nvPr/>
        </p:nvGrpSpPr>
        <p:grpSpPr bwMode="auto">
          <a:xfrm>
            <a:off x="0" y="0"/>
            <a:ext cx="9144000" cy="319088"/>
            <a:chOff x="0" y="0"/>
            <a:chExt cx="5760" cy="201"/>
          </a:xfrm>
        </p:grpSpPr>
        <p:sp>
          <p:nvSpPr>
            <p:cNvPr id="38"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Image Analogies</a:t>
              </a:r>
              <a:endParaRPr lang="en-GB" sz="1500" dirty="0">
                <a:solidFill>
                  <a:srgbClr val="FFFFFF"/>
                </a:solidFill>
              </a:endParaRPr>
            </a:p>
          </p:txBody>
        </p:sp>
        <p:sp>
          <p:nvSpPr>
            <p:cNvPr id="40"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41"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42"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44"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45"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46"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48"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49" name="Rectangle 48"/>
          <p:cNvSpPr/>
          <p:nvPr/>
        </p:nvSpPr>
        <p:spPr>
          <a:xfrm>
            <a:off x="168275" y="1438275"/>
            <a:ext cx="4413250" cy="830997"/>
          </a:xfrm>
          <a:prstGeom prst="rect">
            <a:avLst/>
          </a:prstGeom>
        </p:spPr>
        <p:txBody>
          <a:bodyPr>
            <a:spAutoFit/>
          </a:bodyPr>
          <a:lstStyle/>
          <a:p>
            <a:pPr>
              <a:defRPr/>
            </a:pPr>
            <a:r>
              <a:rPr lang="en-US" b="1" dirty="0" smtClean="0">
                <a:solidFill>
                  <a:srgbClr val="3333CC"/>
                </a:solidFill>
                <a:latin typeface="Arial"/>
                <a:ea typeface="DejaVu LGC Sans"/>
                <a:cs typeface="Arial"/>
              </a:rPr>
              <a:t>Synthesize a new image</a:t>
            </a:r>
          </a:p>
          <a:p>
            <a:pPr>
              <a:defRPr/>
            </a:pPr>
            <a:r>
              <a:rPr lang="en-US" b="1" dirty="0" smtClean="0">
                <a:solidFill>
                  <a:srgbClr val="3333CC"/>
                </a:solidFill>
                <a:latin typeface="Arial"/>
                <a:cs typeface="Arial"/>
              </a:rPr>
              <a:t>by lookup</a:t>
            </a:r>
            <a:endParaRPr lang="en-US" b="1" dirty="0">
              <a:solidFill>
                <a:srgbClr val="3333CC"/>
              </a:solidFill>
              <a:latin typeface="Arial"/>
              <a:ea typeface="DejaVu LGC Sans"/>
              <a:cs typeface="Arial"/>
            </a:endParaRPr>
          </a:p>
        </p:txBody>
      </p:sp>
      <p:sp>
        <p:nvSpPr>
          <p:cNvPr id="50"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Image-Analogies by Lookup</a:t>
            </a:r>
            <a:endParaRPr lang="en-GB" dirty="0" smtClean="0"/>
          </a:p>
        </p:txBody>
      </p:sp>
    </p:spTree>
    <p:extLst>
      <p:ext uri="{BB962C8B-B14F-4D97-AF65-F5344CB8AC3E}">
        <p14:creationId xmlns:p14="http://schemas.microsoft.com/office/powerpoint/2010/main" val="20573710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The MD’s perspective</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Practical Image </a:t>
              </a:r>
              <a:r>
                <a:rPr lang="en-GB" sz="1500" dirty="0">
                  <a:solidFill>
                    <a:srgbClr val="FFFFFF"/>
                  </a:solidFill>
                </a:rPr>
                <a:t>R</a:t>
              </a:r>
              <a:r>
                <a:rPr lang="en-GB" sz="1500" dirty="0" smtClean="0">
                  <a:solidFill>
                    <a:srgbClr val="FFFFFF"/>
                  </a:solidFill>
                </a:rPr>
                <a:t>egistration</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16" name="Picture 15"/>
          <p:cNvPicPr>
            <a:picLocks noChangeAspect="1"/>
          </p:cNvPicPr>
          <p:nvPr/>
        </p:nvPicPr>
        <p:blipFill>
          <a:blip r:embed="rId3"/>
          <a:stretch>
            <a:fillRect/>
          </a:stretch>
        </p:blipFill>
        <p:spPr>
          <a:xfrm>
            <a:off x="838200" y="2362200"/>
            <a:ext cx="2133600" cy="2667000"/>
          </a:xfrm>
          <a:prstGeom prst="rect">
            <a:avLst/>
          </a:prstGeom>
        </p:spPr>
      </p:pic>
      <p:sp>
        <p:nvSpPr>
          <p:cNvPr id="17" name="TextBox 16"/>
          <p:cNvSpPr txBox="1"/>
          <p:nvPr/>
        </p:nvSpPr>
        <p:spPr>
          <a:xfrm>
            <a:off x="259820" y="5253335"/>
            <a:ext cx="3212388" cy="461665"/>
          </a:xfrm>
          <a:prstGeom prst="rect">
            <a:avLst/>
          </a:prstGeom>
          <a:noFill/>
        </p:spPr>
        <p:txBody>
          <a:bodyPr wrap="none" rtlCol="0">
            <a:spAutoFit/>
          </a:bodyPr>
          <a:lstStyle/>
          <a:p>
            <a:pPr algn="ctr"/>
            <a:r>
              <a:rPr lang="en-US" dirty="0" smtClean="0">
                <a:solidFill>
                  <a:schemeClr val="tx1"/>
                </a:solidFill>
              </a:rPr>
              <a:t>Julian </a:t>
            </a:r>
            <a:r>
              <a:rPr lang="en-US" dirty="0" err="1" smtClean="0">
                <a:solidFill>
                  <a:schemeClr val="tx1"/>
                </a:solidFill>
              </a:rPr>
              <a:t>Rosenman</a:t>
            </a:r>
            <a:r>
              <a:rPr lang="en-US" dirty="0" smtClean="0">
                <a:solidFill>
                  <a:schemeClr val="tx1"/>
                </a:solidFill>
              </a:rPr>
              <a:t>, MD</a:t>
            </a:r>
            <a:endParaRPr lang="en-US" dirty="0">
              <a:solidFill>
                <a:schemeClr val="tx1"/>
              </a:solidFill>
            </a:endParaRPr>
          </a:p>
        </p:txBody>
      </p:sp>
      <p:pic>
        <p:nvPicPr>
          <p:cNvPr id="29" name="Picture 1" descr="C:\Users\Zenyo\AppData\Roaming\Tencent\Users\491727826\QQ\WinTemp\RichOle\BCLXZE18P3BIMMW0DYAA6OM.jpg"/>
          <p:cNvPicPr>
            <a:picLocks noChangeAspect="1" noChangeArrowheads="1"/>
          </p:cNvPicPr>
          <p:nvPr/>
        </p:nvPicPr>
        <p:blipFill>
          <a:blip r:embed="rId4" cstate="print"/>
          <a:srcRect/>
          <a:stretch>
            <a:fillRect/>
          </a:stretch>
        </p:blipFill>
        <p:spPr bwMode="auto">
          <a:xfrm>
            <a:off x="3429000" y="2590800"/>
            <a:ext cx="5562600" cy="2654279"/>
          </a:xfrm>
          <a:prstGeom prst="rect">
            <a:avLst/>
          </a:prstGeom>
          <a:noFill/>
        </p:spPr>
      </p:pic>
      <p:sp>
        <p:nvSpPr>
          <p:cNvPr id="18" name="TextBox 17"/>
          <p:cNvSpPr txBox="1"/>
          <p:nvPr/>
        </p:nvSpPr>
        <p:spPr>
          <a:xfrm>
            <a:off x="304800" y="1295400"/>
            <a:ext cx="7471516" cy="830997"/>
          </a:xfrm>
          <a:prstGeom prst="rect">
            <a:avLst/>
          </a:prstGeom>
          <a:noFill/>
        </p:spPr>
        <p:txBody>
          <a:bodyPr wrap="none" rtlCol="0">
            <a:spAutoFit/>
          </a:bodyPr>
          <a:lstStyle/>
          <a:p>
            <a:r>
              <a:rPr lang="en-US" b="1" dirty="0" smtClean="0">
                <a:solidFill>
                  <a:srgbClr val="000000"/>
                </a:solidFill>
              </a:rPr>
              <a:t>Example Goal</a:t>
            </a:r>
            <a:r>
              <a:rPr lang="en-US" b="1" dirty="0" smtClean="0">
                <a:solidFill>
                  <a:srgbClr val="000000"/>
                </a:solidFill>
              </a:rPr>
              <a:t>:</a:t>
            </a:r>
            <a:r>
              <a:rPr lang="en-US" dirty="0" smtClean="0">
                <a:solidFill>
                  <a:srgbClr val="000000"/>
                </a:solidFill>
              </a:rPr>
              <a:t> Combine endoscopy and CT images </a:t>
            </a:r>
            <a:br>
              <a:rPr lang="en-US" dirty="0" smtClean="0">
                <a:solidFill>
                  <a:srgbClr val="000000"/>
                </a:solidFill>
              </a:rPr>
            </a:br>
            <a:r>
              <a:rPr lang="en-US" dirty="0" smtClean="0">
                <a:solidFill>
                  <a:srgbClr val="000000"/>
                </a:solidFill>
              </a:rPr>
              <a:t>				</a:t>
            </a:r>
            <a:r>
              <a:rPr lang="en-US" i="1" dirty="0" smtClean="0">
                <a:solidFill>
                  <a:srgbClr val="000000"/>
                </a:solidFill>
              </a:rPr>
              <a:t>for improved cancer treatment planning</a:t>
            </a:r>
            <a:r>
              <a:rPr lang="en-US" dirty="0" smtClean="0">
                <a:solidFill>
                  <a:srgbClr val="000000"/>
                </a:solidFill>
              </a:rPr>
              <a:t>. </a:t>
            </a:r>
            <a:endParaRPr lang="en-US" b="1" dirty="0">
              <a:solidFill>
                <a:srgbClr val="000000"/>
              </a:solidFill>
            </a:endParaRPr>
          </a:p>
        </p:txBody>
      </p:sp>
      <p:sp>
        <p:nvSpPr>
          <p:cNvPr id="19" name="TextBox 18"/>
          <p:cNvSpPr txBox="1"/>
          <p:nvPr/>
        </p:nvSpPr>
        <p:spPr>
          <a:xfrm>
            <a:off x="3581400" y="2667000"/>
            <a:ext cx="1684175" cy="461665"/>
          </a:xfrm>
          <a:prstGeom prst="rect">
            <a:avLst/>
          </a:prstGeom>
          <a:noFill/>
        </p:spPr>
        <p:txBody>
          <a:bodyPr wrap="none" rtlCol="0">
            <a:spAutoFit/>
          </a:bodyPr>
          <a:lstStyle/>
          <a:p>
            <a:r>
              <a:rPr lang="en-US" dirty="0" smtClean="0">
                <a:solidFill>
                  <a:srgbClr val="FFFF00"/>
                </a:solidFill>
              </a:rPr>
              <a:t>CT surface</a:t>
            </a:r>
            <a:endParaRPr lang="en-US" dirty="0">
              <a:solidFill>
                <a:srgbClr val="FFFF00"/>
              </a:solidFill>
            </a:endParaRPr>
          </a:p>
        </p:txBody>
      </p:sp>
      <p:sp>
        <p:nvSpPr>
          <p:cNvPr id="32" name="TextBox 31"/>
          <p:cNvSpPr txBox="1"/>
          <p:nvPr/>
        </p:nvSpPr>
        <p:spPr>
          <a:xfrm>
            <a:off x="6316825" y="2667000"/>
            <a:ext cx="2425965" cy="461665"/>
          </a:xfrm>
          <a:prstGeom prst="rect">
            <a:avLst/>
          </a:prstGeom>
          <a:noFill/>
        </p:spPr>
        <p:txBody>
          <a:bodyPr wrap="none" rtlCol="0">
            <a:spAutoFit/>
          </a:bodyPr>
          <a:lstStyle/>
          <a:p>
            <a:r>
              <a:rPr lang="en-US" dirty="0" err="1" smtClean="0">
                <a:solidFill>
                  <a:srgbClr val="FFFF00"/>
                </a:solidFill>
              </a:rPr>
              <a:t>Endoscopogram</a:t>
            </a:r>
            <a:endParaRPr lang="en-US" dirty="0">
              <a:solidFill>
                <a:srgbClr val="FFFF00"/>
              </a:solidFill>
            </a:endParaRPr>
          </a:p>
        </p:txBody>
      </p:sp>
      <p:sp>
        <p:nvSpPr>
          <p:cNvPr id="20" name="TextBox 19"/>
          <p:cNvSpPr txBox="1"/>
          <p:nvPr/>
        </p:nvSpPr>
        <p:spPr>
          <a:xfrm>
            <a:off x="2905225" y="5867400"/>
            <a:ext cx="6231243" cy="461665"/>
          </a:xfrm>
          <a:prstGeom prst="rect">
            <a:avLst/>
          </a:prstGeom>
          <a:noFill/>
        </p:spPr>
        <p:txBody>
          <a:bodyPr wrap="none" rtlCol="0">
            <a:spAutoFit/>
          </a:bodyPr>
          <a:lstStyle/>
          <a:p>
            <a:r>
              <a:rPr lang="en-US" b="1" dirty="0" smtClean="0">
                <a:solidFill>
                  <a:schemeClr val="accent2"/>
                </a:solidFill>
              </a:rPr>
              <a:t>Approach: </a:t>
            </a:r>
            <a:r>
              <a:rPr lang="en-US" dirty="0" smtClean="0">
                <a:solidFill>
                  <a:schemeClr val="accent2"/>
                </a:solidFill>
              </a:rPr>
              <a:t>Registration (=spatial alignment) </a:t>
            </a:r>
            <a:endParaRPr lang="en-US" dirty="0">
              <a:solidFill>
                <a:schemeClr val="accent2"/>
              </a:solidFill>
            </a:endParaRPr>
          </a:p>
        </p:txBody>
      </p:sp>
      <p:cxnSp>
        <p:nvCxnSpPr>
          <p:cNvPr id="22" name="Straight Arrow Connector 21"/>
          <p:cNvCxnSpPr/>
          <p:nvPr/>
        </p:nvCxnSpPr>
        <p:spPr bwMode="auto">
          <a:xfrm>
            <a:off x="4572000" y="5334000"/>
            <a:ext cx="838200" cy="533400"/>
          </a:xfrm>
          <a:prstGeom prst="straightConnector1">
            <a:avLst/>
          </a:prstGeom>
          <a:solidFill>
            <a:srgbClr val="00B8FF"/>
          </a:solidFill>
          <a:ln w="38100" cap="flat" cmpd="sng" algn="ctr">
            <a:solidFill>
              <a:schemeClr val="accent2"/>
            </a:solidFill>
            <a:prstDash val="solid"/>
            <a:round/>
            <a:headEnd type="none" w="med" len="med"/>
            <a:tailEnd type="triangle" w="lg" len="lg"/>
          </a:ln>
          <a:effectLst/>
        </p:spPr>
      </p:cxnSp>
      <p:cxnSp>
        <p:nvCxnSpPr>
          <p:cNvPr id="36" name="Straight Arrow Connector 35"/>
          <p:cNvCxnSpPr/>
          <p:nvPr/>
        </p:nvCxnSpPr>
        <p:spPr bwMode="auto">
          <a:xfrm flipH="1">
            <a:off x="5562600" y="5334000"/>
            <a:ext cx="1828800" cy="533400"/>
          </a:xfrm>
          <a:prstGeom prst="straightConnector1">
            <a:avLst/>
          </a:prstGeom>
          <a:solidFill>
            <a:srgbClr val="00B8FF"/>
          </a:solidFill>
          <a:ln w="38100" cap="flat" cmpd="sng" algn="ctr">
            <a:solidFill>
              <a:schemeClr val="accent2"/>
            </a:solidFill>
            <a:prstDash val="solid"/>
            <a:round/>
            <a:headEnd type="none" w="med" len="med"/>
            <a:tailEnd type="triangle" w="lg" len="lg"/>
          </a:ln>
          <a:effectLst/>
        </p:spPr>
      </p:cxnSp>
    </p:spTree>
    <p:extLst>
      <p:ext uri="{BB962C8B-B14F-4D97-AF65-F5344CB8AC3E}">
        <p14:creationId xmlns:p14="http://schemas.microsoft.com/office/powerpoint/2010/main" val="24984711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2313" y="3860800"/>
            <a:ext cx="190976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5" descr="CONF801_1_0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51638" y="3916363"/>
            <a:ext cx="68103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270" name="Picture 46" descr="CONF801_1_0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18388" y="3916363"/>
            <a:ext cx="68897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CONF801_1_03.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97838" y="3921125"/>
            <a:ext cx="698500" cy="70008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72" name="Picture 42" descr="TEM801_01.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6125" y="388620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3" descr="TEM801_02.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83188" y="3895725"/>
            <a:ext cx="6286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30" name="Picture 29" descr="TEM801_03.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75325" y="3886200"/>
            <a:ext cx="635000" cy="6350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76" name="Picture 39" descr="CONF801_1_0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54900" y="2098675"/>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277" name="Picture 40" descr="CONF801_1_0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40700" y="1406525"/>
            <a:ext cx="6286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48" descr="CONF801_1_03.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65925" y="2103438"/>
            <a:ext cx="630238" cy="63023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79" name="Picture 49" descr="CONF801_1_04.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70688" y="1431925"/>
            <a:ext cx="64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50" descr="CONF801_1_05.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67513" y="2786063"/>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51" descr="CONF801_1_06.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145463" y="2786063"/>
            <a:ext cx="64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52" descr="CONF801_1_07.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61250" y="141605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53" descr="CONF801_1_08.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139113" y="2098675"/>
            <a:ext cx="6381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55" descr="CONF801_1_09.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450138" y="2789238"/>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56" descr="TEM801_02.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46775" y="1438275"/>
            <a:ext cx="6286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57" descr="TEM801_03.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37075" y="2128838"/>
            <a:ext cx="635000" cy="6350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87" name="Picture 58" descr="TEM801_04.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533900" y="1441450"/>
            <a:ext cx="635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59" descr="TEM801_05.gi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543425" y="282575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60" descr="TEM801_06.gi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951538" y="2816225"/>
            <a:ext cx="6445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61" descr="TEM801_07.gif"/>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235575" y="144780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62" descr="TEM801_08.gif"/>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954713" y="2128838"/>
            <a:ext cx="6318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63" descr="TEM801_09.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245100" y="2809875"/>
            <a:ext cx="64611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64" descr="TEM801_01.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40338" y="2130425"/>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40" name="Group 3"/>
          <p:cNvGrpSpPr>
            <a:grpSpLocks/>
          </p:cNvGrpSpPr>
          <p:nvPr/>
        </p:nvGrpSpPr>
        <p:grpSpPr bwMode="auto">
          <a:xfrm>
            <a:off x="0" y="0"/>
            <a:ext cx="9144000" cy="319088"/>
            <a:chOff x="0" y="0"/>
            <a:chExt cx="5760" cy="201"/>
          </a:xfrm>
        </p:grpSpPr>
        <p:sp>
          <p:nvSpPr>
            <p:cNvPr id="41"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Image Analogies</a:t>
              </a:r>
            </a:p>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500" dirty="0">
                <a:solidFill>
                  <a:srgbClr val="FFFFFF"/>
                </a:solidFill>
              </a:endParaRPr>
            </a:p>
          </p:txBody>
        </p:sp>
        <p:sp>
          <p:nvSpPr>
            <p:cNvPr id="42"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43"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44"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45"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46"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47"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4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50" name="Rectangle 49"/>
          <p:cNvSpPr/>
          <p:nvPr/>
        </p:nvSpPr>
        <p:spPr>
          <a:xfrm>
            <a:off x="168275" y="1438275"/>
            <a:ext cx="4413250" cy="830997"/>
          </a:xfrm>
          <a:prstGeom prst="rect">
            <a:avLst/>
          </a:prstGeom>
        </p:spPr>
        <p:txBody>
          <a:bodyPr>
            <a:spAutoFit/>
          </a:bodyPr>
          <a:lstStyle/>
          <a:p>
            <a:pPr>
              <a:defRPr/>
            </a:pPr>
            <a:r>
              <a:rPr lang="en-US" b="1" dirty="0" smtClean="0">
                <a:solidFill>
                  <a:srgbClr val="3333CC"/>
                </a:solidFill>
                <a:latin typeface="Arial"/>
                <a:ea typeface="DejaVu LGC Sans"/>
                <a:cs typeface="Arial"/>
              </a:rPr>
              <a:t>Synthesize a new image</a:t>
            </a:r>
          </a:p>
          <a:p>
            <a:pPr>
              <a:defRPr/>
            </a:pPr>
            <a:r>
              <a:rPr lang="en-US" b="1" dirty="0" smtClean="0">
                <a:solidFill>
                  <a:srgbClr val="3333CC"/>
                </a:solidFill>
                <a:latin typeface="Arial"/>
                <a:cs typeface="Arial"/>
              </a:rPr>
              <a:t>by lookup</a:t>
            </a:r>
            <a:endParaRPr lang="en-US" b="1" dirty="0">
              <a:solidFill>
                <a:srgbClr val="3333CC"/>
              </a:solidFill>
              <a:latin typeface="Arial"/>
              <a:ea typeface="DejaVu LGC Sans"/>
              <a:cs typeface="Arial"/>
            </a:endParaRPr>
          </a:p>
        </p:txBody>
      </p:sp>
      <p:sp>
        <p:nvSpPr>
          <p:cNvPr id="51"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Image-Analogies by Lookup</a:t>
            </a:r>
            <a:endParaRPr lang="en-GB" dirty="0" smtClean="0"/>
          </a:p>
        </p:txBody>
      </p:sp>
    </p:spTree>
    <p:extLst>
      <p:ext uri="{BB962C8B-B14F-4D97-AF65-F5344CB8AC3E}">
        <p14:creationId xmlns:p14="http://schemas.microsoft.com/office/powerpoint/2010/main" val="345845308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2313" y="3860800"/>
            <a:ext cx="190976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2" descr="TEM801_05.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3188" y="450215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36" descr="TEM801_0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3188" y="5114925"/>
            <a:ext cx="63023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42" descr="TEM801_01.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56125" y="388620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3" descr="TEM801_02.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83188" y="3895725"/>
            <a:ext cx="6286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2297" name="Picture 44" descr="TEM801_07.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56125" y="5126038"/>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29" descr="TEM801_03.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75325" y="388620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2299" name="Picture 31" descr="TEM801_04.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56125" y="4502150"/>
            <a:ext cx="6350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2300" name="Picture 45" descr="CONF801_1_01.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92913" y="3884613"/>
            <a:ext cx="642937"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2301" name="Picture 46" descr="CONF801_1_02.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421563" y="3884613"/>
            <a:ext cx="6492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47" descr="CONF801_1_03.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062913" y="3889375"/>
            <a:ext cx="65881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2303" name="Picture 39" descr="CONF801_1_04.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792913" y="4513263"/>
            <a:ext cx="64293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2304" name="Picture 40" descr="CONF801_1_05.gi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421563" y="4522788"/>
            <a:ext cx="63658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48" descr="CONF801_1_06.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048625" y="4532313"/>
            <a:ext cx="6635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49" descr="CONF801_1_07.gi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792913" y="5130800"/>
            <a:ext cx="6762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50" descr="CONF801_1_08.gi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440613" y="5149850"/>
            <a:ext cx="6477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descr="CONF801_1_09.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8077200" y="5168900"/>
            <a:ext cx="636588" cy="63658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2309" name="Picture 52" descr="TEM801_05.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2788" y="450215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TEM801_09.gif"/>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786438" y="5105400"/>
            <a:ext cx="644525" cy="6445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2312" name="Picture 59" descr="CONF801_1_01.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454900" y="2098675"/>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2313" name="Picture 60" descr="CONF801_1_02.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140700" y="1406525"/>
            <a:ext cx="6286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61" descr="CONF801_1_03.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65925" y="2103438"/>
            <a:ext cx="6302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Picture 62" descr="CONF801_1_04.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770688" y="1431925"/>
            <a:ext cx="64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63" descr="CONF801_1_05.gi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767513" y="2786063"/>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7" name="Picture 64" descr="CONF801_1_06.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145463" y="2786063"/>
            <a:ext cx="64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Picture 65" descr="CONF801_1_07.gi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461250" y="141605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Picture 66" descr="CONF801_1_08.gi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139113" y="2098675"/>
            <a:ext cx="6381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Picture 67" descr="CONF801_1_09.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450138" y="2789238"/>
            <a:ext cx="635000" cy="6350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2321" name="Picture 68" descr="TEM801_02.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6775" y="1438275"/>
            <a:ext cx="6286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2" name="Picture 69" descr="TEM801_03.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37075" y="2128838"/>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3" name="Picture 70" descr="TEM801_04.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33900" y="1441450"/>
            <a:ext cx="635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4" name="Picture 71" descr="TEM801_05.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3425" y="282575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5" name="Picture 72" descr="TEM801_06.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951538" y="2816225"/>
            <a:ext cx="6445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6" name="Picture 73" descr="TEM801_07.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35575" y="144780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7" name="Picture 74" descr="TEM801_0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54713" y="2128838"/>
            <a:ext cx="6318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8" name="Picture 75" descr="TEM801_09.gif"/>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245100" y="2809875"/>
            <a:ext cx="646113" cy="6445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2329" name="Picture 76" descr="TEM801_01.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40338" y="2130425"/>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51" name="Group 3"/>
          <p:cNvGrpSpPr>
            <a:grpSpLocks/>
          </p:cNvGrpSpPr>
          <p:nvPr/>
        </p:nvGrpSpPr>
        <p:grpSpPr bwMode="auto">
          <a:xfrm>
            <a:off x="0" y="0"/>
            <a:ext cx="9144000" cy="319088"/>
            <a:chOff x="0" y="0"/>
            <a:chExt cx="5760" cy="201"/>
          </a:xfrm>
        </p:grpSpPr>
        <p:sp>
          <p:nvSpPr>
            <p:cNvPr id="53"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Image Analogies</a:t>
              </a:r>
            </a:p>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500" dirty="0">
                <a:solidFill>
                  <a:srgbClr val="FFFFFF"/>
                </a:solidFill>
              </a:endParaRPr>
            </a:p>
          </p:txBody>
        </p:sp>
        <p:sp>
          <p:nvSpPr>
            <p:cNvPr id="54"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5"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6"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7"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8"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60"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61"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62" name="Rectangle 61"/>
          <p:cNvSpPr/>
          <p:nvPr/>
        </p:nvSpPr>
        <p:spPr>
          <a:xfrm>
            <a:off x="168275" y="1438275"/>
            <a:ext cx="4413250" cy="830997"/>
          </a:xfrm>
          <a:prstGeom prst="rect">
            <a:avLst/>
          </a:prstGeom>
        </p:spPr>
        <p:txBody>
          <a:bodyPr>
            <a:spAutoFit/>
          </a:bodyPr>
          <a:lstStyle/>
          <a:p>
            <a:pPr>
              <a:defRPr/>
            </a:pPr>
            <a:r>
              <a:rPr lang="en-US" b="1" dirty="0" smtClean="0">
                <a:solidFill>
                  <a:srgbClr val="3333CC"/>
                </a:solidFill>
                <a:latin typeface="Arial"/>
                <a:ea typeface="DejaVu LGC Sans"/>
                <a:cs typeface="Arial"/>
              </a:rPr>
              <a:t>Synthesize a new image</a:t>
            </a:r>
          </a:p>
          <a:p>
            <a:pPr>
              <a:defRPr/>
            </a:pPr>
            <a:r>
              <a:rPr lang="en-US" b="1" dirty="0" smtClean="0">
                <a:solidFill>
                  <a:srgbClr val="3333CC"/>
                </a:solidFill>
                <a:latin typeface="Arial"/>
                <a:cs typeface="Arial"/>
              </a:rPr>
              <a:t>by lookup</a:t>
            </a:r>
            <a:endParaRPr lang="en-US" b="1" dirty="0">
              <a:solidFill>
                <a:srgbClr val="3333CC"/>
              </a:solidFill>
              <a:latin typeface="Arial"/>
              <a:ea typeface="DejaVu LGC Sans"/>
              <a:cs typeface="Arial"/>
            </a:endParaRPr>
          </a:p>
        </p:txBody>
      </p:sp>
      <p:sp>
        <p:nvSpPr>
          <p:cNvPr id="63"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Image-Analogies by Lookup</a:t>
            </a:r>
            <a:endParaRPr lang="en-GB" dirty="0" smtClean="0"/>
          </a:p>
        </p:txBody>
      </p:sp>
    </p:spTree>
    <p:extLst>
      <p:ext uri="{BB962C8B-B14F-4D97-AF65-F5344CB8AC3E}">
        <p14:creationId xmlns:p14="http://schemas.microsoft.com/office/powerpoint/2010/main" val="209077390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4800" y="2819400"/>
            <a:ext cx="3835400" cy="1631216"/>
          </a:xfrm>
          <a:prstGeom prst="rect">
            <a:avLst/>
          </a:prstGeom>
        </p:spPr>
        <p:txBody>
          <a:bodyPr>
            <a:spAutoFit/>
          </a:bodyPr>
          <a:lstStyle/>
          <a:p>
            <a:pPr>
              <a:defRPr/>
            </a:pPr>
            <a:r>
              <a:rPr lang="en-US" sz="2000" dirty="0" smtClean="0">
                <a:solidFill>
                  <a:schemeClr val="accent2"/>
                </a:solidFill>
                <a:latin typeface="Arial"/>
                <a:cs typeface="Arial"/>
              </a:rPr>
              <a:t>Use </a:t>
            </a:r>
            <a:r>
              <a:rPr lang="en-US" sz="2000" b="1" dirty="0" smtClean="0">
                <a:solidFill>
                  <a:schemeClr val="accent2"/>
                </a:solidFill>
                <a:latin typeface="Arial"/>
                <a:cs typeface="Arial"/>
              </a:rPr>
              <a:t>LASSO</a:t>
            </a:r>
            <a:r>
              <a:rPr lang="en-US" sz="2000" dirty="0" smtClean="0">
                <a:solidFill>
                  <a:schemeClr val="accent2"/>
                </a:solidFill>
                <a:latin typeface="Arial"/>
                <a:cs typeface="Arial"/>
              </a:rPr>
              <a:t> for dictionary</a:t>
            </a:r>
          </a:p>
          <a:p>
            <a:pPr>
              <a:defRPr/>
            </a:pPr>
            <a:r>
              <a:rPr lang="en-US" sz="2000" dirty="0">
                <a:solidFill>
                  <a:schemeClr val="accent2"/>
                </a:solidFill>
                <a:latin typeface="Arial"/>
                <a:cs typeface="Arial"/>
              </a:rPr>
              <a:t>l</a:t>
            </a:r>
            <a:r>
              <a:rPr lang="en-US" sz="2000" dirty="0" smtClean="0">
                <a:solidFill>
                  <a:schemeClr val="accent2"/>
                </a:solidFill>
                <a:latin typeface="Arial"/>
                <a:cs typeface="Arial"/>
              </a:rPr>
              <a:t>earning to learn a basis</a:t>
            </a:r>
          </a:p>
          <a:p>
            <a:pPr>
              <a:defRPr/>
            </a:pPr>
            <a:r>
              <a:rPr lang="en-US" sz="2000" dirty="0">
                <a:solidFill>
                  <a:schemeClr val="accent2"/>
                </a:solidFill>
                <a:latin typeface="Arial"/>
                <a:cs typeface="Arial"/>
              </a:rPr>
              <a:t>f</a:t>
            </a:r>
            <a:r>
              <a:rPr lang="en-US" sz="2000" dirty="0" smtClean="0">
                <a:solidFill>
                  <a:schemeClr val="accent2"/>
                </a:solidFill>
                <a:latin typeface="Arial"/>
                <a:cs typeface="Arial"/>
              </a:rPr>
              <a:t>or patches which can be</a:t>
            </a:r>
          </a:p>
          <a:p>
            <a:pPr>
              <a:defRPr/>
            </a:pPr>
            <a:r>
              <a:rPr lang="en-US" sz="2000" dirty="0">
                <a:solidFill>
                  <a:schemeClr val="accent2"/>
                </a:solidFill>
                <a:latin typeface="Arial"/>
                <a:cs typeface="Arial"/>
              </a:rPr>
              <a:t>u</a:t>
            </a:r>
            <a:r>
              <a:rPr lang="en-US" sz="2000" dirty="0" smtClean="0">
                <a:solidFill>
                  <a:schemeClr val="accent2"/>
                </a:solidFill>
                <a:latin typeface="Arial"/>
                <a:cs typeface="Arial"/>
              </a:rPr>
              <a:t>sed to predict one modality</a:t>
            </a:r>
          </a:p>
          <a:p>
            <a:pPr>
              <a:defRPr/>
            </a:pPr>
            <a:r>
              <a:rPr lang="en-US" sz="2000" dirty="0">
                <a:solidFill>
                  <a:schemeClr val="accent2"/>
                </a:solidFill>
                <a:latin typeface="Arial"/>
                <a:cs typeface="Arial"/>
              </a:rPr>
              <a:t>f</a:t>
            </a:r>
            <a:r>
              <a:rPr lang="en-US" sz="2000" dirty="0" smtClean="0">
                <a:solidFill>
                  <a:schemeClr val="accent2"/>
                </a:solidFill>
                <a:latin typeface="Arial"/>
                <a:cs typeface="Arial"/>
              </a:rPr>
              <a:t>rom the other.</a:t>
            </a:r>
            <a:endParaRPr lang="en-US" sz="2000" dirty="0">
              <a:solidFill>
                <a:schemeClr val="accent2"/>
              </a:solidFill>
              <a:latin typeface="Arial"/>
              <a:cs typeface="Arial"/>
            </a:endParaRPr>
          </a:p>
        </p:txBody>
      </p:sp>
      <p:pic>
        <p:nvPicPr>
          <p:cNvPr id="36" name="Picture 35" descr="dict2.png"/>
          <p:cNvPicPr>
            <a:picLocks noChangeAspect="1"/>
          </p:cNvPicPr>
          <p:nvPr/>
        </p:nvPicPr>
        <p:blipFill>
          <a:blip r:embed="rId3">
            <a:extLst>
              <a:ext uri="{28A0092B-C50C-407E-A947-70E740481C1C}">
                <a14:useLocalDpi xmlns:a14="http://schemas.microsoft.com/office/drawing/2010/main" val="0"/>
              </a:ext>
            </a:extLst>
          </a:blip>
          <a:srcRect r="82303" b="59273"/>
          <a:stretch>
            <a:fillRect/>
          </a:stretch>
        </p:blipFill>
        <p:spPr bwMode="auto">
          <a:xfrm>
            <a:off x="4500563" y="3867150"/>
            <a:ext cx="2093912"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descr="dict2.png"/>
          <p:cNvPicPr>
            <a:picLocks noChangeAspect="1"/>
          </p:cNvPicPr>
          <p:nvPr/>
        </p:nvPicPr>
        <p:blipFill>
          <a:blip r:embed="rId3">
            <a:extLst>
              <a:ext uri="{28A0092B-C50C-407E-A947-70E740481C1C}">
                <a14:useLocalDpi xmlns:a14="http://schemas.microsoft.com/office/drawing/2010/main" val="0"/>
              </a:ext>
            </a:extLst>
          </a:blip>
          <a:srcRect l="55876" t="2" r="26048" b="59203"/>
          <a:stretch>
            <a:fillRect/>
          </a:stretch>
        </p:blipFill>
        <p:spPr bwMode="auto">
          <a:xfrm>
            <a:off x="6654800" y="3867150"/>
            <a:ext cx="2143125"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33" descr="CONF801_1_0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54900" y="2098675"/>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3320" name="Picture 34" descr="CONF801_1_0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40700" y="1406525"/>
            <a:ext cx="6286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36" descr="CONF801_1_03.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65925" y="2103438"/>
            <a:ext cx="6302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37" descr="CONF801_1_04.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70688" y="1431925"/>
            <a:ext cx="64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57" descr="CONF801_1_05.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67513" y="2786063"/>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58" descr="CONF801_1_06.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145463" y="2786063"/>
            <a:ext cx="64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59" descr="CONF801_1_07.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461250" y="141605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60" descr="CONF801_1_08.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39113" y="2098675"/>
            <a:ext cx="6381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61" descr="CONF801_1_09.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450138" y="2789238"/>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62" descr="TEM801_02.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946775" y="1438275"/>
            <a:ext cx="6286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63" descr="TEM801_03.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37075" y="2128838"/>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64" descr="TEM801_04.gi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533900" y="1441450"/>
            <a:ext cx="635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1" name="Picture 65" descr="TEM801_05.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543425" y="282575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2" name="Picture 66" descr="TEM801_06.gi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951538" y="2816225"/>
            <a:ext cx="6445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67" descr="TEM801_07.gi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235575" y="144780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4" name="Picture 68" descr="TEM801_08.gif"/>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954713" y="2128838"/>
            <a:ext cx="6318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5" name="Picture 69" descr="TEM801_09.gif"/>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245100" y="2809875"/>
            <a:ext cx="64611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6" name="Picture 70" descr="TEM801_01.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240338" y="2130425"/>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34" name="Group 3"/>
          <p:cNvGrpSpPr>
            <a:grpSpLocks/>
          </p:cNvGrpSpPr>
          <p:nvPr/>
        </p:nvGrpSpPr>
        <p:grpSpPr bwMode="auto">
          <a:xfrm>
            <a:off x="0" y="0"/>
            <a:ext cx="9144000" cy="319088"/>
            <a:chOff x="0" y="0"/>
            <a:chExt cx="5760" cy="201"/>
          </a:xfrm>
        </p:grpSpPr>
        <p:sp>
          <p:nvSpPr>
            <p:cNvPr id="35"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Image Analogies</a:t>
              </a:r>
            </a:p>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500" dirty="0">
                <a:solidFill>
                  <a:srgbClr val="FFFFFF"/>
                </a:solidFill>
              </a:endParaRPr>
            </a:p>
          </p:txBody>
        </p:sp>
        <p:sp>
          <p:nvSpPr>
            <p:cNvPr id="37"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38"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39"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40"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41"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42"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43"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44"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Image-Analogies by Dictionary Learning</a:t>
            </a:r>
            <a:endParaRPr lang="en-GB" dirty="0" smtClean="0"/>
          </a:p>
        </p:txBody>
      </p:sp>
    </p:spTree>
    <p:extLst>
      <p:ext uri="{BB962C8B-B14F-4D97-AF65-F5344CB8AC3E}">
        <p14:creationId xmlns:p14="http://schemas.microsoft.com/office/powerpoint/2010/main" val="180722417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Possible Solutions</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Possible Solutions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3" name="TextBox 2"/>
          <p:cNvSpPr txBox="1"/>
          <p:nvPr/>
        </p:nvSpPr>
        <p:spPr>
          <a:xfrm>
            <a:off x="1639201" y="2667000"/>
            <a:ext cx="5574062" cy="646331"/>
          </a:xfrm>
          <a:prstGeom prst="rect">
            <a:avLst/>
          </a:prstGeom>
          <a:noFill/>
        </p:spPr>
        <p:txBody>
          <a:bodyPr wrap="none" rtlCol="0">
            <a:spAutoFit/>
          </a:bodyPr>
          <a:lstStyle/>
          <a:p>
            <a:pPr algn="ctr"/>
            <a:r>
              <a:rPr lang="en-US" sz="3600" dirty="0" smtClean="0">
                <a:solidFill>
                  <a:srgbClr val="3333CC"/>
                </a:solidFill>
              </a:rPr>
              <a:t>Learning from </a:t>
            </a:r>
            <a:r>
              <a:rPr lang="en-US" sz="3600" dirty="0" smtClean="0">
                <a:solidFill>
                  <a:srgbClr val="3333CC"/>
                </a:solidFill>
              </a:rPr>
              <a:t>Populations</a:t>
            </a:r>
            <a:endParaRPr lang="en-US" sz="3600" dirty="0" smtClean="0">
              <a:solidFill>
                <a:srgbClr val="3333CC"/>
              </a:solidFill>
            </a:endParaRPr>
          </a:p>
        </p:txBody>
      </p:sp>
      <p:sp>
        <p:nvSpPr>
          <p:cNvPr id="4" name="TextBox 3"/>
          <p:cNvSpPr txBox="1"/>
          <p:nvPr/>
        </p:nvSpPr>
        <p:spPr>
          <a:xfrm>
            <a:off x="533400" y="4267200"/>
            <a:ext cx="8213957" cy="1646605"/>
          </a:xfrm>
          <a:prstGeom prst="rect">
            <a:avLst/>
          </a:prstGeom>
          <a:noFill/>
        </p:spPr>
        <p:txBody>
          <a:bodyPr wrap="none" rtlCol="0">
            <a:spAutoFit/>
          </a:bodyPr>
          <a:lstStyle/>
          <a:p>
            <a:r>
              <a:rPr lang="en-US" dirty="0" smtClean="0">
                <a:solidFill>
                  <a:schemeClr val="tx1"/>
                </a:solidFill>
              </a:rPr>
              <a:t>Super-brief summary </a:t>
            </a:r>
            <a:r>
              <a:rPr lang="en-US" dirty="0">
                <a:solidFill>
                  <a:schemeClr val="tx1"/>
                </a:solidFill>
              </a:rPr>
              <a:t>of Roland </a:t>
            </a:r>
            <a:r>
              <a:rPr lang="en-US" dirty="0" err="1">
                <a:solidFill>
                  <a:schemeClr val="tx1"/>
                </a:solidFill>
              </a:rPr>
              <a:t>Kwitt’s</a:t>
            </a:r>
            <a:r>
              <a:rPr lang="en-US" dirty="0">
                <a:solidFill>
                  <a:schemeClr val="tx1"/>
                </a:solidFill>
              </a:rPr>
              <a:t> talk from </a:t>
            </a:r>
            <a:r>
              <a:rPr lang="en-US" dirty="0" smtClean="0">
                <a:solidFill>
                  <a:schemeClr val="tx1"/>
                </a:solidFill>
              </a:rPr>
              <a:t>yesterday:</a:t>
            </a:r>
            <a:br>
              <a:rPr lang="en-US" dirty="0" smtClean="0">
                <a:solidFill>
                  <a:schemeClr val="tx1"/>
                </a:solidFill>
              </a:rPr>
            </a:br>
            <a:r>
              <a:rPr lang="en-US" sz="500" dirty="0" smtClean="0">
                <a:solidFill>
                  <a:schemeClr val="tx1"/>
                </a:solidFill>
              </a:rPr>
              <a:t> </a:t>
            </a:r>
          </a:p>
          <a:p>
            <a:r>
              <a:rPr lang="en-US" b="1" dirty="0" smtClean="0">
                <a:solidFill>
                  <a:srgbClr val="3333CC"/>
                </a:solidFill>
              </a:rPr>
              <a:t>Low-rank to </a:t>
            </a:r>
            <a:r>
              <a:rPr lang="en-US" b="1" dirty="0">
                <a:solidFill>
                  <a:srgbClr val="3333CC"/>
                </a:solidFill>
              </a:rPr>
              <a:t>the rescue:  </a:t>
            </a:r>
            <a:r>
              <a:rPr lang="en-US" b="1" dirty="0" smtClean="0">
                <a:solidFill>
                  <a:srgbClr val="3333CC"/>
                </a:solidFill>
              </a:rPr>
              <a:t/>
            </a:r>
            <a:br>
              <a:rPr lang="en-US" b="1" dirty="0" smtClean="0">
                <a:solidFill>
                  <a:srgbClr val="3333CC"/>
                </a:solidFill>
              </a:rPr>
            </a:br>
            <a:r>
              <a:rPr lang="en-US" b="1" dirty="0" smtClean="0">
                <a:solidFill>
                  <a:srgbClr val="3333CC"/>
                </a:solidFill>
              </a:rPr>
              <a:t>Atlas</a:t>
            </a:r>
            <a:r>
              <a:rPr lang="en-US" b="1" dirty="0">
                <a:solidFill>
                  <a:srgbClr val="3333CC"/>
                </a:solidFill>
              </a:rPr>
              <a:t>-Based Analyses in the Presence of Pathologies</a:t>
            </a:r>
          </a:p>
          <a:p>
            <a:endParaRPr lang="en-US" dirty="0"/>
          </a:p>
        </p:txBody>
      </p:sp>
    </p:spTree>
    <p:extLst>
      <p:ext uri="{BB962C8B-B14F-4D97-AF65-F5344CB8AC3E}">
        <p14:creationId xmlns:p14="http://schemas.microsoft.com/office/powerpoint/2010/main" val="15902268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Motivating Problem: Registration w/ Pathologies</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Low-rank to the rescue</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6" name="Picture 5"/>
          <p:cNvPicPr>
            <a:picLocks noChangeAspect="1"/>
          </p:cNvPicPr>
          <p:nvPr/>
        </p:nvPicPr>
        <p:blipFill>
          <a:blip r:embed="rId3"/>
          <a:stretch>
            <a:fillRect/>
          </a:stretch>
        </p:blipFill>
        <p:spPr>
          <a:xfrm>
            <a:off x="1676399" y="1295400"/>
            <a:ext cx="6287359" cy="4724400"/>
          </a:xfrm>
          <a:prstGeom prst="rect">
            <a:avLst/>
          </a:prstGeom>
        </p:spPr>
      </p:pic>
    </p:spTree>
    <p:extLst>
      <p:ext uri="{BB962C8B-B14F-4D97-AF65-F5344CB8AC3E}">
        <p14:creationId xmlns:p14="http://schemas.microsoft.com/office/powerpoint/2010/main" val="11243942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What if?</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Low-rank to the rescue</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4" name="Picture 3"/>
          <p:cNvPicPr>
            <a:picLocks noChangeAspect="1"/>
          </p:cNvPicPr>
          <p:nvPr/>
        </p:nvPicPr>
        <p:blipFill>
          <a:blip r:embed="rId3"/>
          <a:stretch>
            <a:fillRect/>
          </a:stretch>
        </p:blipFill>
        <p:spPr>
          <a:xfrm>
            <a:off x="609600" y="2134466"/>
            <a:ext cx="2616200" cy="3627005"/>
          </a:xfrm>
          <a:prstGeom prst="rect">
            <a:avLst/>
          </a:prstGeom>
        </p:spPr>
      </p:pic>
      <p:pic>
        <p:nvPicPr>
          <p:cNvPr id="5" name="Picture 4"/>
          <p:cNvPicPr>
            <a:picLocks noChangeAspect="1"/>
          </p:cNvPicPr>
          <p:nvPr/>
        </p:nvPicPr>
        <p:blipFill>
          <a:blip r:embed="rId4"/>
          <a:stretch>
            <a:fillRect/>
          </a:stretch>
        </p:blipFill>
        <p:spPr>
          <a:xfrm>
            <a:off x="5943600" y="2134466"/>
            <a:ext cx="2616200" cy="3656734"/>
          </a:xfrm>
          <a:prstGeom prst="rect">
            <a:avLst/>
          </a:prstGeom>
        </p:spPr>
      </p:pic>
      <p:sp>
        <p:nvSpPr>
          <p:cNvPr id="6" name="TextBox 5"/>
          <p:cNvSpPr txBox="1"/>
          <p:nvPr/>
        </p:nvSpPr>
        <p:spPr>
          <a:xfrm>
            <a:off x="381000" y="1143000"/>
            <a:ext cx="8307683" cy="830997"/>
          </a:xfrm>
          <a:prstGeom prst="rect">
            <a:avLst/>
          </a:prstGeom>
          <a:noFill/>
        </p:spPr>
        <p:txBody>
          <a:bodyPr wrap="none" rtlCol="0">
            <a:spAutoFit/>
          </a:bodyPr>
          <a:lstStyle/>
          <a:p>
            <a:r>
              <a:rPr lang="en-US" b="1" dirty="0" smtClean="0">
                <a:solidFill>
                  <a:schemeClr val="accent2"/>
                </a:solidFill>
              </a:rPr>
              <a:t>What if there were a method to transform an image with</a:t>
            </a:r>
          </a:p>
          <a:p>
            <a:r>
              <a:rPr lang="en-US" b="1" dirty="0">
                <a:solidFill>
                  <a:schemeClr val="accent2"/>
                </a:solidFill>
              </a:rPr>
              <a:t>p</a:t>
            </a:r>
            <a:r>
              <a:rPr lang="en-US" b="1" dirty="0" smtClean="0">
                <a:solidFill>
                  <a:schemeClr val="accent2"/>
                </a:solidFill>
              </a:rPr>
              <a:t>athology into a healthy-looking image?</a:t>
            </a:r>
            <a:endParaRPr lang="en-US" b="1" dirty="0">
              <a:solidFill>
                <a:schemeClr val="accent2"/>
              </a:solidFill>
            </a:endParaRPr>
          </a:p>
        </p:txBody>
      </p:sp>
      <p:cxnSp>
        <p:nvCxnSpPr>
          <p:cNvPr id="8" name="Straight Arrow Connector 7"/>
          <p:cNvCxnSpPr>
            <a:stCxn id="4" idx="3"/>
            <a:endCxn id="5" idx="1"/>
          </p:cNvCxnSpPr>
          <p:nvPr/>
        </p:nvCxnSpPr>
        <p:spPr bwMode="auto">
          <a:xfrm>
            <a:off x="3225800" y="3947969"/>
            <a:ext cx="2717800" cy="14864"/>
          </a:xfrm>
          <a:prstGeom prst="straightConnector1">
            <a:avLst/>
          </a:prstGeom>
          <a:solidFill>
            <a:srgbClr val="00B8FF"/>
          </a:solidFill>
          <a:ln w="76200" cap="flat" cmpd="sng" algn="ctr">
            <a:solidFill>
              <a:schemeClr val="accent2"/>
            </a:solidFill>
            <a:prstDash val="solid"/>
            <a:round/>
            <a:headEnd type="none" w="med" len="med"/>
            <a:tailEnd type="triangle" w="lg" len="lg"/>
          </a:ln>
          <a:effectLst/>
        </p:spPr>
      </p:cxnSp>
      <p:sp>
        <p:nvSpPr>
          <p:cNvPr id="9" name="TextBox 8"/>
          <p:cNvSpPr txBox="1"/>
          <p:nvPr/>
        </p:nvSpPr>
        <p:spPr>
          <a:xfrm>
            <a:off x="3886200" y="3201266"/>
            <a:ext cx="1381940" cy="630942"/>
          </a:xfrm>
          <a:prstGeom prst="rect">
            <a:avLst/>
          </a:prstGeom>
          <a:noFill/>
        </p:spPr>
        <p:txBody>
          <a:bodyPr wrap="none" rtlCol="0">
            <a:spAutoFit/>
          </a:bodyPr>
          <a:lstStyle/>
          <a:p>
            <a:r>
              <a:rPr lang="en-US" sz="3500" dirty="0" smtClean="0">
                <a:solidFill>
                  <a:schemeClr val="tx1"/>
                </a:solidFill>
              </a:rPr>
              <a:t>magic</a:t>
            </a:r>
            <a:endParaRPr lang="en-US" sz="3500" dirty="0">
              <a:solidFill>
                <a:schemeClr val="tx1"/>
              </a:solidFill>
            </a:endParaRPr>
          </a:p>
        </p:txBody>
      </p:sp>
      <p:sp>
        <p:nvSpPr>
          <p:cNvPr id="10" name="TextBox 9"/>
          <p:cNvSpPr txBox="1"/>
          <p:nvPr/>
        </p:nvSpPr>
        <p:spPr>
          <a:xfrm>
            <a:off x="457200" y="5943600"/>
            <a:ext cx="7232269" cy="461665"/>
          </a:xfrm>
          <a:prstGeom prst="rect">
            <a:avLst/>
          </a:prstGeom>
          <a:noFill/>
        </p:spPr>
        <p:txBody>
          <a:bodyPr wrap="none" rtlCol="0">
            <a:spAutoFit/>
          </a:bodyPr>
          <a:lstStyle/>
          <a:p>
            <a:r>
              <a:rPr lang="en-US" dirty="0" smtClean="0">
                <a:solidFill>
                  <a:srgbClr val="FF0000"/>
                </a:solidFill>
              </a:rPr>
              <a:t>This is exactly what “Low-rank to the Rescue” does!</a:t>
            </a:r>
            <a:endParaRPr lang="en-US" dirty="0">
              <a:solidFill>
                <a:srgbClr val="FF0000"/>
              </a:solidFill>
            </a:endParaRPr>
          </a:p>
        </p:txBody>
      </p:sp>
    </p:spTree>
    <p:extLst>
      <p:ext uri="{BB962C8B-B14F-4D97-AF65-F5344CB8AC3E}">
        <p14:creationId xmlns:p14="http://schemas.microsoft.com/office/powerpoint/2010/main" val="33316010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Low-rank + sparse decomposition</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Low-rank to the rescue</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4" name="Picture 3"/>
          <p:cNvPicPr>
            <a:picLocks noChangeAspect="1"/>
          </p:cNvPicPr>
          <p:nvPr/>
        </p:nvPicPr>
        <p:blipFill>
          <a:blip r:embed="rId3"/>
          <a:stretch>
            <a:fillRect/>
          </a:stretch>
        </p:blipFill>
        <p:spPr>
          <a:xfrm>
            <a:off x="685800" y="1752600"/>
            <a:ext cx="7686675" cy="2743200"/>
          </a:xfrm>
          <a:prstGeom prst="rect">
            <a:avLst/>
          </a:prstGeom>
        </p:spPr>
      </p:pic>
      <p:pic>
        <p:nvPicPr>
          <p:cNvPr id="5" name="Picture 4"/>
          <p:cNvPicPr>
            <a:picLocks noChangeAspect="1"/>
          </p:cNvPicPr>
          <p:nvPr/>
        </p:nvPicPr>
        <p:blipFill>
          <a:blip r:embed="rId4"/>
          <a:stretch>
            <a:fillRect/>
          </a:stretch>
        </p:blipFill>
        <p:spPr>
          <a:xfrm>
            <a:off x="1371600" y="4800600"/>
            <a:ext cx="6622473" cy="914400"/>
          </a:xfrm>
          <a:prstGeom prst="rect">
            <a:avLst/>
          </a:prstGeom>
        </p:spPr>
      </p:pic>
    </p:spTree>
    <p:extLst>
      <p:ext uri="{BB962C8B-B14F-4D97-AF65-F5344CB8AC3E}">
        <p14:creationId xmlns:p14="http://schemas.microsoft.com/office/powerpoint/2010/main" val="12715107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Low-rank + sparse decomposition for images</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Low-rank to the rescue</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3" name="Picture 2"/>
          <p:cNvPicPr>
            <a:picLocks noChangeAspect="1"/>
          </p:cNvPicPr>
          <p:nvPr/>
        </p:nvPicPr>
        <p:blipFill>
          <a:blip r:embed="rId3"/>
          <a:stretch>
            <a:fillRect/>
          </a:stretch>
        </p:blipFill>
        <p:spPr>
          <a:xfrm>
            <a:off x="1143000" y="1981200"/>
            <a:ext cx="7005782" cy="3124200"/>
          </a:xfrm>
          <a:prstGeom prst="rect">
            <a:avLst/>
          </a:prstGeom>
        </p:spPr>
      </p:pic>
      <p:sp>
        <p:nvSpPr>
          <p:cNvPr id="4" name="TextBox 3"/>
          <p:cNvSpPr txBox="1"/>
          <p:nvPr/>
        </p:nvSpPr>
        <p:spPr>
          <a:xfrm>
            <a:off x="381000" y="1371600"/>
            <a:ext cx="6120636" cy="461665"/>
          </a:xfrm>
          <a:prstGeom prst="rect">
            <a:avLst/>
          </a:prstGeom>
          <a:noFill/>
        </p:spPr>
        <p:txBody>
          <a:bodyPr wrap="none" rtlCol="0">
            <a:spAutoFit/>
          </a:bodyPr>
          <a:lstStyle/>
          <a:p>
            <a:r>
              <a:rPr lang="en-US" dirty="0" smtClean="0">
                <a:solidFill>
                  <a:schemeClr val="accent2"/>
                </a:solidFill>
              </a:rPr>
              <a:t>Images are represented by column-vectors.</a:t>
            </a:r>
            <a:endParaRPr lang="en-US" dirty="0">
              <a:solidFill>
                <a:schemeClr val="accent2"/>
              </a:solidFill>
            </a:endParaRPr>
          </a:p>
        </p:txBody>
      </p:sp>
    </p:spTree>
    <p:extLst>
      <p:ext uri="{BB962C8B-B14F-4D97-AF65-F5344CB8AC3E}">
        <p14:creationId xmlns:p14="http://schemas.microsoft.com/office/powerpoint/2010/main" val="24068124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Low-rank + sparse decomposition example</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Low-rank to the rescue</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3" name="Picture 2"/>
          <p:cNvPicPr>
            <a:picLocks noChangeAspect="1"/>
          </p:cNvPicPr>
          <p:nvPr/>
        </p:nvPicPr>
        <p:blipFill>
          <a:blip r:embed="rId3"/>
          <a:stretch>
            <a:fillRect/>
          </a:stretch>
        </p:blipFill>
        <p:spPr>
          <a:xfrm>
            <a:off x="97536" y="1295400"/>
            <a:ext cx="8970264" cy="4114800"/>
          </a:xfrm>
          <a:prstGeom prst="rect">
            <a:avLst/>
          </a:prstGeom>
        </p:spPr>
      </p:pic>
      <p:sp>
        <p:nvSpPr>
          <p:cNvPr id="4" name="TextBox 3"/>
          <p:cNvSpPr txBox="1"/>
          <p:nvPr/>
        </p:nvSpPr>
        <p:spPr>
          <a:xfrm>
            <a:off x="381000" y="5562600"/>
            <a:ext cx="6632645" cy="461665"/>
          </a:xfrm>
          <a:prstGeom prst="rect">
            <a:avLst/>
          </a:prstGeom>
          <a:noFill/>
        </p:spPr>
        <p:txBody>
          <a:bodyPr wrap="none" rtlCol="0">
            <a:spAutoFit/>
          </a:bodyPr>
          <a:lstStyle/>
          <a:p>
            <a:r>
              <a:rPr lang="en-US" dirty="0" smtClean="0">
                <a:solidFill>
                  <a:srgbClr val="FF0000"/>
                </a:solidFill>
              </a:rPr>
              <a:t>Now we can work with “almost-normal” images!</a:t>
            </a:r>
            <a:endParaRPr lang="en-US" dirty="0">
              <a:solidFill>
                <a:srgbClr val="FF0000"/>
              </a:solidFill>
            </a:endParaRPr>
          </a:p>
        </p:txBody>
      </p:sp>
    </p:spTree>
    <p:extLst>
      <p:ext uri="{BB962C8B-B14F-4D97-AF65-F5344CB8AC3E}">
        <p14:creationId xmlns:p14="http://schemas.microsoft.com/office/powerpoint/2010/main" val="24068124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Summary</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Summary</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3" name="TextBox 2"/>
          <p:cNvSpPr txBox="1"/>
          <p:nvPr/>
        </p:nvSpPr>
        <p:spPr>
          <a:xfrm>
            <a:off x="304800" y="1219200"/>
            <a:ext cx="7794922" cy="461665"/>
          </a:xfrm>
          <a:prstGeom prst="rect">
            <a:avLst/>
          </a:prstGeom>
          <a:noFill/>
        </p:spPr>
        <p:txBody>
          <a:bodyPr wrap="none" rtlCol="0">
            <a:spAutoFit/>
          </a:bodyPr>
          <a:lstStyle/>
          <a:p>
            <a:r>
              <a:rPr lang="en-US" b="1" dirty="0" smtClean="0">
                <a:solidFill>
                  <a:schemeClr val="accent2"/>
                </a:solidFill>
              </a:rPr>
              <a:t>Multiple possibilities to deal with image differences:</a:t>
            </a:r>
            <a:endParaRPr lang="en-US" b="1" dirty="0">
              <a:solidFill>
                <a:schemeClr val="accent2"/>
              </a:solidFill>
            </a:endParaRPr>
          </a:p>
        </p:txBody>
      </p:sp>
      <p:sp>
        <p:nvSpPr>
          <p:cNvPr id="4" name="TextBox 3"/>
          <p:cNvSpPr txBox="1"/>
          <p:nvPr/>
        </p:nvSpPr>
        <p:spPr>
          <a:xfrm>
            <a:off x="304800" y="1752600"/>
            <a:ext cx="8754920" cy="461665"/>
          </a:xfrm>
          <a:prstGeom prst="rect">
            <a:avLst/>
          </a:prstGeom>
          <a:noFill/>
        </p:spPr>
        <p:txBody>
          <a:bodyPr wrap="none" rtlCol="0">
            <a:spAutoFit/>
          </a:bodyPr>
          <a:lstStyle/>
          <a:p>
            <a:r>
              <a:rPr lang="en-US" b="1" dirty="0" smtClean="0">
                <a:solidFill>
                  <a:schemeClr val="tx1"/>
                </a:solidFill>
              </a:rPr>
              <a:t>The classics: </a:t>
            </a:r>
            <a:r>
              <a:rPr lang="en-US" dirty="0" smtClean="0">
                <a:solidFill>
                  <a:schemeClr val="tx1"/>
                </a:solidFill>
              </a:rPr>
              <a:t>mutual information, normalized cross correlation</a:t>
            </a:r>
            <a:endParaRPr lang="en-US" dirty="0">
              <a:solidFill>
                <a:schemeClr val="tx1"/>
              </a:solidFill>
            </a:endParaRPr>
          </a:p>
        </p:txBody>
      </p:sp>
      <p:sp>
        <p:nvSpPr>
          <p:cNvPr id="5" name="TextBox 4"/>
          <p:cNvSpPr txBox="1"/>
          <p:nvPr/>
        </p:nvSpPr>
        <p:spPr>
          <a:xfrm>
            <a:off x="381000" y="2286000"/>
            <a:ext cx="5298596" cy="1569660"/>
          </a:xfrm>
          <a:prstGeom prst="rect">
            <a:avLst/>
          </a:prstGeom>
          <a:noFill/>
        </p:spPr>
        <p:txBody>
          <a:bodyPr wrap="none" rtlCol="0">
            <a:spAutoFit/>
          </a:bodyPr>
          <a:lstStyle/>
          <a:p>
            <a:r>
              <a:rPr lang="en-US" b="1" dirty="0" smtClean="0">
                <a:solidFill>
                  <a:srgbClr val="000000"/>
                </a:solidFill>
              </a:rPr>
              <a:t>Explicit modeling:</a:t>
            </a:r>
            <a:r>
              <a:rPr lang="en-US" dirty="0" smtClean="0">
                <a:solidFill>
                  <a:srgbClr val="000000"/>
                </a:solidFill>
              </a:rPr>
              <a:t> </a:t>
            </a:r>
            <a:br>
              <a:rPr lang="en-US" dirty="0" smtClean="0">
                <a:solidFill>
                  <a:srgbClr val="000000"/>
                </a:solidFill>
              </a:rPr>
            </a:br>
            <a:r>
              <a:rPr lang="en-US" dirty="0" smtClean="0">
                <a:solidFill>
                  <a:srgbClr val="000000"/>
                </a:solidFill>
              </a:rPr>
              <a:t>	- parametric (e.g., logistic curve)</a:t>
            </a:r>
            <a:r>
              <a:rPr lang="en-US" b="1" dirty="0" smtClean="0">
                <a:solidFill>
                  <a:srgbClr val="000000"/>
                </a:solidFill>
              </a:rPr>
              <a:t> </a:t>
            </a:r>
          </a:p>
          <a:p>
            <a:r>
              <a:rPr lang="en-US" dirty="0">
                <a:solidFill>
                  <a:srgbClr val="000000"/>
                </a:solidFill>
              </a:rPr>
              <a:t>	</a:t>
            </a:r>
            <a:r>
              <a:rPr lang="en-US" dirty="0" smtClean="0">
                <a:solidFill>
                  <a:srgbClr val="000000"/>
                </a:solidFill>
              </a:rPr>
              <a:t>- non-parametric (metamorphosis)</a:t>
            </a:r>
          </a:p>
          <a:p>
            <a:r>
              <a:rPr lang="en-US" dirty="0">
                <a:solidFill>
                  <a:srgbClr val="000000"/>
                </a:solidFill>
              </a:rPr>
              <a:t>	</a:t>
            </a:r>
            <a:r>
              <a:rPr lang="en-US" dirty="0" smtClean="0">
                <a:solidFill>
                  <a:srgbClr val="000000"/>
                </a:solidFill>
              </a:rPr>
              <a:t>- cost-function masking</a:t>
            </a:r>
            <a:endParaRPr lang="en-US" dirty="0">
              <a:solidFill>
                <a:srgbClr val="000000"/>
              </a:solidFill>
            </a:endParaRPr>
          </a:p>
        </p:txBody>
      </p:sp>
      <p:sp>
        <p:nvSpPr>
          <p:cNvPr id="15" name="TextBox 14"/>
          <p:cNvSpPr txBox="1"/>
          <p:nvPr/>
        </p:nvSpPr>
        <p:spPr>
          <a:xfrm>
            <a:off x="381000" y="3981272"/>
            <a:ext cx="7582574" cy="1200328"/>
          </a:xfrm>
          <a:prstGeom prst="rect">
            <a:avLst/>
          </a:prstGeom>
          <a:noFill/>
        </p:spPr>
        <p:txBody>
          <a:bodyPr wrap="none" rtlCol="0">
            <a:spAutoFit/>
          </a:bodyPr>
          <a:lstStyle/>
          <a:p>
            <a:r>
              <a:rPr lang="en-US" b="1" dirty="0" smtClean="0">
                <a:solidFill>
                  <a:srgbClr val="000000"/>
                </a:solidFill>
              </a:rPr>
              <a:t>Data-driven modeling:</a:t>
            </a:r>
            <a:r>
              <a:rPr lang="en-US" dirty="0" smtClean="0">
                <a:solidFill>
                  <a:srgbClr val="000000"/>
                </a:solidFill>
              </a:rPr>
              <a:t> </a:t>
            </a:r>
            <a:br>
              <a:rPr lang="en-US" dirty="0" smtClean="0">
                <a:solidFill>
                  <a:srgbClr val="000000"/>
                </a:solidFill>
              </a:rPr>
            </a:br>
            <a:r>
              <a:rPr lang="en-US" dirty="0" smtClean="0">
                <a:solidFill>
                  <a:srgbClr val="000000"/>
                </a:solidFill>
              </a:rPr>
              <a:t>	- image analogies through dictionary learning</a:t>
            </a:r>
          </a:p>
          <a:p>
            <a:r>
              <a:rPr lang="en-US" dirty="0">
                <a:solidFill>
                  <a:srgbClr val="000000"/>
                </a:solidFill>
              </a:rPr>
              <a:t>	</a:t>
            </a:r>
            <a:r>
              <a:rPr lang="en-US" dirty="0" smtClean="0">
                <a:solidFill>
                  <a:srgbClr val="000000"/>
                </a:solidFill>
              </a:rPr>
              <a:t>- creating “normal images” using low-rank + sparse</a:t>
            </a:r>
            <a:endParaRPr lang="en-US" dirty="0">
              <a:solidFill>
                <a:srgbClr val="000000"/>
              </a:solidFill>
            </a:endParaRPr>
          </a:p>
        </p:txBody>
      </p:sp>
      <p:sp>
        <p:nvSpPr>
          <p:cNvPr id="6" name="TextBox 5"/>
          <p:cNvSpPr txBox="1"/>
          <p:nvPr/>
        </p:nvSpPr>
        <p:spPr>
          <a:xfrm>
            <a:off x="0" y="5638800"/>
            <a:ext cx="9247544" cy="461665"/>
          </a:xfrm>
          <a:prstGeom prst="rect">
            <a:avLst/>
          </a:prstGeom>
          <a:noFill/>
        </p:spPr>
        <p:txBody>
          <a:bodyPr wrap="none" rtlCol="0">
            <a:spAutoFit/>
          </a:bodyPr>
          <a:lstStyle/>
          <a:p>
            <a:r>
              <a:rPr lang="en-US" b="1" dirty="0" smtClean="0">
                <a:solidFill>
                  <a:srgbClr val="FF0000"/>
                </a:solidFill>
              </a:rPr>
              <a:t>Which method to use will of course be application-dependent.</a:t>
            </a:r>
            <a:endParaRPr lang="en-US" b="1" dirty="0">
              <a:solidFill>
                <a:srgbClr val="FF0000"/>
              </a:solidFill>
            </a:endParaRPr>
          </a:p>
        </p:txBody>
      </p:sp>
    </p:spTree>
    <p:extLst>
      <p:ext uri="{BB962C8B-B14F-4D97-AF65-F5344CB8AC3E}">
        <p14:creationId xmlns:p14="http://schemas.microsoft.com/office/powerpoint/2010/main" val="24068124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The MD’s perspective</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Practical Image Registration</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10" name="TextBox 9"/>
          <p:cNvSpPr txBox="1"/>
          <p:nvPr/>
        </p:nvSpPr>
        <p:spPr>
          <a:xfrm>
            <a:off x="457200" y="4872335"/>
            <a:ext cx="7817765" cy="461665"/>
          </a:xfrm>
          <a:prstGeom prst="rect">
            <a:avLst/>
          </a:prstGeom>
          <a:noFill/>
        </p:spPr>
        <p:txBody>
          <a:bodyPr wrap="none" rtlCol="0">
            <a:spAutoFit/>
          </a:bodyPr>
          <a:lstStyle/>
          <a:p>
            <a:r>
              <a:rPr lang="en-US" b="1" dirty="0" smtClean="0">
                <a:solidFill>
                  <a:schemeClr val="tx1"/>
                </a:solidFill>
              </a:rPr>
              <a:t>A millions hits. </a:t>
            </a:r>
            <a:r>
              <a:rPr lang="en-US" b="1" dirty="0" smtClean="0">
                <a:solidFill>
                  <a:srgbClr val="3333CC"/>
                </a:solidFill>
              </a:rPr>
              <a:t>”This is probably a solved problem.”</a:t>
            </a:r>
            <a:endParaRPr lang="en-US" b="1" dirty="0">
              <a:solidFill>
                <a:srgbClr val="3333CC"/>
              </a:solidFill>
            </a:endParaRPr>
          </a:p>
        </p:txBody>
      </p:sp>
      <p:pic>
        <p:nvPicPr>
          <p:cNvPr id="15" name="Picture 14"/>
          <p:cNvPicPr>
            <a:picLocks noChangeAspect="1"/>
          </p:cNvPicPr>
          <p:nvPr/>
        </p:nvPicPr>
        <p:blipFill>
          <a:blip r:embed="rId3"/>
          <a:stretch>
            <a:fillRect/>
          </a:stretch>
        </p:blipFill>
        <p:spPr>
          <a:xfrm>
            <a:off x="457200" y="1676400"/>
            <a:ext cx="7699420" cy="2590800"/>
          </a:xfrm>
          <a:prstGeom prst="rect">
            <a:avLst/>
          </a:prstGeom>
        </p:spPr>
      </p:pic>
    </p:spTree>
    <p:extLst>
      <p:ext uri="{BB962C8B-B14F-4D97-AF65-F5344CB8AC3E}">
        <p14:creationId xmlns:p14="http://schemas.microsoft.com/office/powerpoint/2010/main" val="12714649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Questions?</a:t>
            </a:r>
          </a:p>
        </p:txBody>
      </p:sp>
      <p:grpSp>
        <p:nvGrpSpPr>
          <p:cNvPr id="3"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The End</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38" name="Text Box 11"/>
          <p:cNvSpPr txBox="1">
            <a:spLocks noChangeArrowheads="1"/>
          </p:cNvSpPr>
          <p:nvPr/>
        </p:nvSpPr>
        <p:spPr bwMode="auto">
          <a:xfrm>
            <a:off x="2514600" y="2971800"/>
            <a:ext cx="4038600" cy="854696"/>
          </a:xfrm>
          <a:prstGeom prst="rect">
            <a:avLst/>
          </a:prstGeom>
          <a:noFill/>
          <a:ln w="9525">
            <a:noFill/>
            <a:round/>
            <a:headEnd/>
            <a:tailEnd/>
          </a:ln>
        </p:spPr>
        <p:txBody>
          <a:bodyPr wrap="square" lIns="90000" tIns="82080" rIns="90000" bIns="46800">
            <a:spAutoFit/>
          </a:bodyPr>
          <a:lstStyle/>
          <a:p>
            <a:pPr algn="ctr">
              <a:lnSpc>
                <a:spcPct val="93000"/>
              </a:lnSpc>
              <a:spcBef>
                <a:spcPts val="100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5000" dirty="0">
                <a:solidFill>
                  <a:schemeClr val="tx1"/>
                </a:solidFill>
              </a:rPr>
              <a:t>Questions?</a:t>
            </a:r>
          </a:p>
        </p:txBody>
      </p:sp>
    </p:spTree>
    <p:extLst>
      <p:ext uri="{BB962C8B-B14F-4D97-AF65-F5344CB8AC3E}">
        <p14:creationId xmlns:p14="http://schemas.microsoft.com/office/powerpoint/2010/main" val="36069540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The MD’s perspective</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Practical Image Registration</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10" name="TextBox 9"/>
          <p:cNvSpPr txBox="1"/>
          <p:nvPr/>
        </p:nvSpPr>
        <p:spPr>
          <a:xfrm>
            <a:off x="381000" y="5634335"/>
            <a:ext cx="7726544" cy="461665"/>
          </a:xfrm>
          <a:prstGeom prst="rect">
            <a:avLst/>
          </a:prstGeom>
          <a:noFill/>
        </p:spPr>
        <p:txBody>
          <a:bodyPr wrap="none" rtlCol="0">
            <a:spAutoFit/>
          </a:bodyPr>
          <a:lstStyle/>
          <a:p>
            <a:r>
              <a:rPr lang="en-US" b="1" dirty="0" smtClean="0">
                <a:solidFill>
                  <a:schemeClr val="accent2"/>
                </a:solidFill>
              </a:rPr>
              <a:t>“Certainly 52 solutions to my problem are enough.” </a:t>
            </a:r>
            <a:endParaRPr lang="en-US" b="1" dirty="0">
              <a:solidFill>
                <a:schemeClr val="accent2"/>
              </a:solidFill>
            </a:endParaRPr>
          </a:p>
        </p:txBody>
      </p:sp>
      <p:pic>
        <p:nvPicPr>
          <p:cNvPr id="3" name="Picture 2"/>
          <p:cNvPicPr>
            <a:picLocks noChangeAspect="1"/>
          </p:cNvPicPr>
          <p:nvPr/>
        </p:nvPicPr>
        <p:blipFill>
          <a:blip r:embed="rId3"/>
          <a:stretch>
            <a:fillRect/>
          </a:stretch>
        </p:blipFill>
        <p:spPr>
          <a:xfrm>
            <a:off x="0" y="1371600"/>
            <a:ext cx="9144000" cy="3481276"/>
          </a:xfrm>
          <a:prstGeom prst="rect">
            <a:avLst/>
          </a:prstGeom>
        </p:spPr>
      </p:pic>
      <p:sp>
        <p:nvSpPr>
          <p:cNvPr id="4" name="Oval 3"/>
          <p:cNvSpPr/>
          <p:nvPr/>
        </p:nvSpPr>
        <p:spPr bwMode="auto">
          <a:xfrm>
            <a:off x="8153400" y="4038600"/>
            <a:ext cx="4572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cxnSp>
        <p:nvCxnSpPr>
          <p:cNvPr id="6" name="Straight Arrow Connector 5"/>
          <p:cNvCxnSpPr/>
          <p:nvPr/>
        </p:nvCxnSpPr>
        <p:spPr bwMode="auto">
          <a:xfrm flipV="1">
            <a:off x="7620000" y="4419600"/>
            <a:ext cx="533400" cy="685800"/>
          </a:xfrm>
          <a:prstGeom prst="straightConnector1">
            <a:avLst/>
          </a:prstGeom>
          <a:solidFill>
            <a:srgbClr val="00B8FF"/>
          </a:solidFill>
          <a:ln w="38100" cap="flat" cmpd="sng" algn="ctr">
            <a:solidFill>
              <a:srgbClr val="FF0000"/>
            </a:solidFill>
            <a:prstDash val="solid"/>
            <a:round/>
            <a:headEnd type="none" w="med" len="med"/>
            <a:tailEnd type="triangle" w="lg" len="lg"/>
          </a:ln>
          <a:effectLst/>
        </p:spPr>
      </p:cxnSp>
      <p:sp>
        <p:nvSpPr>
          <p:cNvPr id="7" name="TextBox 6"/>
          <p:cNvSpPr txBox="1"/>
          <p:nvPr/>
        </p:nvSpPr>
        <p:spPr>
          <a:xfrm>
            <a:off x="4648200" y="5105400"/>
            <a:ext cx="4341904" cy="461665"/>
          </a:xfrm>
          <a:prstGeom prst="rect">
            <a:avLst/>
          </a:prstGeom>
          <a:noFill/>
        </p:spPr>
        <p:txBody>
          <a:bodyPr wrap="none" rtlCol="0">
            <a:spAutoFit/>
          </a:bodyPr>
          <a:lstStyle/>
          <a:p>
            <a:r>
              <a:rPr lang="en-US" dirty="0">
                <a:solidFill>
                  <a:srgbClr val="FF0000"/>
                </a:solidFill>
              </a:rPr>
              <a:t>n</a:t>
            </a:r>
            <a:r>
              <a:rPr lang="en-US" dirty="0" smtClean="0">
                <a:solidFill>
                  <a:srgbClr val="FF0000"/>
                </a:solidFill>
              </a:rPr>
              <a:t>ow we are down to 52 results</a:t>
            </a:r>
            <a:endParaRPr lang="en-US" dirty="0">
              <a:solidFill>
                <a:srgbClr val="FF0000"/>
              </a:solidFill>
            </a:endParaRPr>
          </a:p>
        </p:txBody>
      </p:sp>
    </p:spTree>
    <p:extLst>
      <p:ext uri="{BB962C8B-B14F-4D97-AF65-F5344CB8AC3E}">
        <p14:creationId xmlns:p14="http://schemas.microsoft.com/office/powerpoint/2010/main" val="22060375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The MD’s perspective</a:t>
            </a:r>
            <a:endParaRPr lang="en-GB" dirty="0" smtClean="0"/>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Practical Image Registration</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sp>
        <p:nvSpPr>
          <p:cNvPr id="10" name="TextBox 9"/>
          <p:cNvSpPr txBox="1"/>
          <p:nvPr/>
        </p:nvSpPr>
        <p:spPr>
          <a:xfrm>
            <a:off x="2819400" y="4724400"/>
            <a:ext cx="402674" cy="461665"/>
          </a:xfrm>
          <a:prstGeom prst="rect">
            <a:avLst/>
          </a:prstGeom>
          <a:noFill/>
        </p:spPr>
        <p:txBody>
          <a:bodyPr wrap="none" rtlCol="0">
            <a:spAutoFit/>
          </a:bodyPr>
          <a:lstStyle/>
          <a:p>
            <a:r>
              <a:rPr lang="en-US" b="1" dirty="0">
                <a:solidFill>
                  <a:srgbClr val="FF0000"/>
                </a:solidFill>
              </a:rPr>
              <a:t>A</a:t>
            </a:r>
          </a:p>
        </p:txBody>
      </p:sp>
      <p:pic>
        <p:nvPicPr>
          <p:cNvPr id="3" name="Picture 2"/>
          <p:cNvPicPr>
            <a:picLocks noChangeAspect="1"/>
          </p:cNvPicPr>
          <p:nvPr/>
        </p:nvPicPr>
        <p:blipFill>
          <a:blip r:embed="rId3"/>
          <a:stretch>
            <a:fillRect/>
          </a:stretch>
        </p:blipFill>
        <p:spPr>
          <a:xfrm>
            <a:off x="3124200" y="1219200"/>
            <a:ext cx="5804312" cy="2209800"/>
          </a:xfrm>
          <a:prstGeom prst="rect">
            <a:avLst/>
          </a:prstGeom>
        </p:spPr>
      </p:pic>
      <p:sp>
        <p:nvSpPr>
          <p:cNvPr id="4" name="Oval 3"/>
          <p:cNvSpPr/>
          <p:nvPr/>
        </p:nvSpPr>
        <p:spPr bwMode="auto">
          <a:xfrm>
            <a:off x="8153400" y="2895600"/>
            <a:ext cx="457200" cy="457200"/>
          </a:xfrm>
          <a:prstGeom prst="ellipse">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cxnSp>
        <p:nvCxnSpPr>
          <p:cNvPr id="6" name="Straight Arrow Connector 5"/>
          <p:cNvCxnSpPr/>
          <p:nvPr/>
        </p:nvCxnSpPr>
        <p:spPr bwMode="auto">
          <a:xfrm flipV="1">
            <a:off x="7696200" y="3352800"/>
            <a:ext cx="533400" cy="685800"/>
          </a:xfrm>
          <a:prstGeom prst="straightConnector1">
            <a:avLst/>
          </a:prstGeom>
          <a:solidFill>
            <a:srgbClr val="00B8FF"/>
          </a:solidFill>
          <a:ln w="38100" cap="flat" cmpd="sng" algn="ctr">
            <a:solidFill>
              <a:schemeClr val="accent2"/>
            </a:solidFill>
            <a:prstDash val="solid"/>
            <a:round/>
            <a:headEnd type="none" w="med" len="med"/>
            <a:tailEnd type="triangle" w="lg" len="lg"/>
          </a:ln>
          <a:effectLst/>
        </p:spPr>
      </p:cxnSp>
      <p:sp>
        <p:nvSpPr>
          <p:cNvPr id="7" name="TextBox 6"/>
          <p:cNvSpPr txBox="1"/>
          <p:nvPr/>
        </p:nvSpPr>
        <p:spPr>
          <a:xfrm>
            <a:off x="4648200" y="4038600"/>
            <a:ext cx="4341904" cy="461665"/>
          </a:xfrm>
          <a:prstGeom prst="rect">
            <a:avLst/>
          </a:prstGeom>
          <a:noFill/>
        </p:spPr>
        <p:txBody>
          <a:bodyPr wrap="none" rtlCol="0">
            <a:spAutoFit/>
          </a:bodyPr>
          <a:lstStyle/>
          <a:p>
            <a:r>
              <a:rPr lang="en-US" dirty="0">
                <a:solidFill>
                  <a:srgbClr val="3333CC"/>
                </a:solidFill>
              </a:rPr>
              <a:t>n</a:t>
            </a:r>
            <a:r>
              <a:rPr lang="en-US" dirty="0" smtClean="0">
                <a:solidFill>
                  <a:srgbClr val="3333CC"/>
                </a:solidFill>
              </a:rPr>
              <a:t>ow we are down to 52 results</a:t>
            </a:r>
            <a:endParaRPr lang="en-US" dirty="0">
              <a:solidFill>
                <a:srgbClr val="3333CC"/>
              </a:solidFill>
            </a:endParaRPr>
          </a:p>
        </p:txBody>
      </p:sp>
      <p:pic>
        <p:nvPicPr>
          <p:cNvPr id="5" name="Picture 4"/>
          <p:cNvPicPr>
            <a:picLocks noChangeAspect="1"/>
          </p:cNvPicPr>
          <p:nvPr/>
        </p:nvPicPr>
        <p:blipFill>
          <a:blip r:embed="rId4"/>
          <a:stretch>
            <a:fillRect/>
          </a:stretch>
        </p:blipFill>
        <p:spPr>
          <a:xfrm>
            <a:off x="152400" y="1066800"/>
            <a:ext cx="2997553" cy="4419600"/>
          </a:xfrm>
          <a:prstGeom prst="rect">
            <a:avLst/>
          </a:prstGeom>
        </p:spPr>
      </p:pic>
      <p:sp>
        <p:nvSpPr>
          <p:cNvPr id="8" name="TextBox 7"/>
          <p:cNvSpPr txBox="1"/>
          <p:nvPr/>
        </p:nvSpPr>
        <p:spPr>
          <a:xfrm>
            <a:off x="152400" y="5486400"/>
            <a:ext cx="2589822" cy="307777"/>
          </a:xfrm>
          <a:prstGeom prst="rect">
            <a:avLst/>
          </a:prstGeom>
          <a:noFill/>
        </p:spPr>
        <p:txBody>
          <a:bodyPr wrap="none" rtlCol="0">
            <a:spAutoFit/>
          </a:bodyPr>
          <a:lstStyle/>
          <a:p>
            <a:r>
              <a:rPr lang="en-US" sz="1400" dirty="0" smtClean="0">
                <a:solidFill>
                  <a:schemeClr val="tx1"/>
                </a:solidFill>
              </a:rPr>
              <a:t>Image: </a:t>
            </a:r>
            <a:r>
              <a:rPr lang="en-US" sz="1400" dirty="0" err="1" smtClean="0">
                <a:solidFill>
                  <a:schemeClr val="tx1"/>
                </a:solidFill>
              </a:rPr>
              <a:t>www.shapingyouth.org</a:t>
            </a:r>
            <a:endParaRPr lang="en-US" sz="1400" dirty="0">
              <a:solidFill>
                <a:schemeClr val="tx1"/>
              </a:solidFill>
            </a:endParaRPr>
          </a:p>
        </p:txBody>
      </p:sp>
      <p:sp>
        <p:nvSpPr>
          <p:cNvPr id="9" name="TextBox 8"/>
          <p:cNvSpPr txBox="1"/>
          <p:nvPr/>
        </p:nvSpPr>
        <p:spPr>
          <a:xfrm>
            <a:off x="4648200" y="4800600"/>
            <a:ext cx="3562668" cy="1200328"/>
          </a:xfrm>
          <a:prstGeom prst="rect">
            <a:avLst/>
          </a:prstGeom>
          <a:noFill/>
        </p:spPr>
        <p:txBody>
          <a:bodyPr wrap="none" rtlCol="0">
            <a:spAutoFit/>
          </a:bodyPr>
          <a:lstStyle/>
          <a:p>
            <a:r>
              <a:rPr lang="en-US" b="1" dirty="0" smtClean="0">
                <a:solidFill>
                  <a:srgbClr val="FF0000"/>
                </a:solidFill>
              </a:rPr>
              <a:t>A closer look reveals:</a:t>
            </a:r>
          </a:p>
          <a:p>
            <a:r>
              <a:rPr lang="en-US" i="1" dirty="0" smtClean="0">
                <a:solidFill>
                  <a:srgbClr val="FF0000"/>
                </a:solidFill>
              </a:rPr>
              <a:t>None of these programs </a:t>
            </a:r>
            <a:br>
              <a:rPr lang="en-US" i="1" dirty="0" smtClean="0">
                <a:solidFill>
                  <a:srgbClr val="FF0000"/>
                </a:solidFill>
              </a:rPr>
            </a:br>
            <a:r>
              <a:rPr lang="en-US" i="1" dirty="0" smtClean="0">
                <a:solidFill>
                  <a:srgbClr val="FF0000"/>
                </a:solidFill>
              </a:rPr>
              <a:t>solve this problem.</a:t>
            </a:r>
            <a:endParaRPr lang="en-US" i="1" dirty="0">
              <a:solidFill>
                <a:srgbClr val="FF0000"/>
              </a:solidFill>
            </a:endParaRPr>
          </a:p>
        </p:txBody>
      </p:sp>
    </p:spTree>
    <p:extLst>
      <p:ext uri="{BB962C8B-B14F-4D97-AF65-F5344CB8AC3E}">
        <p14:creationId xmlns:p14="http://schemas.microsoft.com/office/powerpoint/2010/main" val="31305056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The sad reality: with a bit of hyperbole</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State of Affairs</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20" name="Picture 3"/>
          <p:cNvPicPr>
            <a:picLocks noChangeAspect="1" noChangeArrowheads="1"/>
          </p:cNvPicPr>
          <p:nvPr/>
        </p:nvPicPr>
        <p:blipFill>
          <a:blip r:embed="rId3" cstate="print"/>
          <a:srcRect/>
          <a:stretch>
            <a:fillRect/>
          </a:stretch>
        </p:blipFill>
        <p:spPr bwMode="auto">
          <a:xfrm>
            <a:off x="2133600" y="3276600"/>
            <a:ext cx="5559870" cy="2667000"/>
          </a:xfrm>
          <a:prstGeom prst="rect">
            <a:avLst/>
          </a:prstGeom>
          <a:noFill/>
          <a:ln w="9525">
            <a:noFill/>
            <a:round/>
            <a:headEnd/>
            <a:tailEnd/>
          </a:ln>
          <a:effectLst/>
        </p:spPr>
      </p:pic>
      <p:sp>
        <p:nvSpPr>
          <p:cNvPr id="3" name="TextBox 2"/>
          <p:cNvSpPr txBox="1"/>
          <p:nvPr/>
        </p:nvSpPr>
        <p:spPr>
          <a:xfrm>
            <a:off x="76200" y="1143000"/>
            <a:ext cx="8879354" cy="461665"/>
          </a:xfrm>
          <a:prstGeom prst="rect">
            <a:avLst/>
          </a:prstGeom>
          <a:noFill/>
        </p:spPr>
        <p:txBody>
          <a:bodyPr wrap="none" rtlCol="0">
            <a:spAutoFit/>
          </a:bodyPr>
          <a:lstStyle/>
          <a:p>
            <a:r>
              <a:rPr lang="en-US" dirty="0" smtClean="0">
                <a:solidFill>
                  <a:schemeClr val="accent2"/>
                </a:solidFill>
              </a:rPr>
              <a:t>Registration works really well when there is not much to register!</a:t>
            </a:r>
            <a:endParaRPr lang="en-US" dirty="0">
              <a:solidFill>
                <a:schemeClr val="accent2"/>
              </a:solidFill>
            </a:endParaRPr>
          </a:p>
        </p:txBody>
      </p:sp>
      <p:pic>
        <p:nvPicPr>
          <p:cNvPr id="23" name="Picture 3"/>
          <p:cNvPicPr>
            <a:picLocks noChangeAspect="1" noChangeArrowheads="1"/>
          </p:cNvPicPr>
          <p:nvPr/>
        </p:nvPicPr>
        <p:blipFill>
          <a:blip r:embed="rId4" cstate="print"/>
          <a:srcRect/>
          <a:stretch>
            <a:fillRect/>
          </a:stretch>
        </p:blipFill>
        <p:spPr bwMode="auto">
          <a:xfrm>
            <a:off x="2286000" y="1600200"/>
            <a:ext cx="1552579" cy="1805201"/>
          </a:xfrm>
          <a:prstGeom prst="rect">
            <a:avLst/>
          </a:prstGeom>
          <a:noFill/>
          <a:ln w="9525">
            <a:noFill/>
            <a:round/>
            <a:headEnd/>
            <a:tailEnd/>
          </a:ln>
          <a:effectLst/>
        </p:spPr>
      </p:pic>
      <p:pic>
        <p:nvPicPr>
          <p:cNvPr id="26" name="Picture 6"/>
          <p:cNvPicPr>
            <a:picLocks noChangeAspect="1" noChangeArrowheads="1"/>
          </p:cNvPicPr>
          <p:nvPr/>
        </p:nvPicPr>
        <p:blipFill>
          <a:blip r:embed="rId5" cstate="print"/>
          <a:srcRect/>
          <a:stretch>
            <a:fillRect/>
          </a:stretch>
        </p:blipFill>
        <p:spPr bwMode="auto">
          <a:xfrm>
            <a:off x="4120329" y="1625553"/>
            <a:ext cx="1550824" cy="1803447"/>
          </a:xfrm>
          <a:prstGeom prst="rect">
            <a:avLst/>
          </a:prstGeom>
          <a:noFill/>
          <a:ln w="9525">
            <a:noFill/>
            <a:round/>
            <a:headEnd/>
            <a:tailEnd/>
          </a:ln>
          <a:effectLst/>
        </p:spPr>
      </p:pic>
      <p:sp>
        <p:nvSpPr>
          <p:cNvPr id="10" name="TextBox 9"/>
          <p:cNvSpPr txBox="1"/>
          <p:nvPr/>
        </p:nvSpPr>
        <p:spPr>
          <a:xfrm>
            <a:off x="381000" y="1828800"/>
            <a:ext cx="1176825" cy="830997"/>
          </a:xfrm>
          <a:prstGeom prst="rect">
            <a:avLst/>
          </a:prstGeom>
          <a:noFill/>
        </p:spPr>
        <p:txBody>
          <a:bodyPr wrap="none" rtlCol="0">
            <a:spAutoFit/>
          </a:bodyPr>
          <a:lstStyle/>
          <a:p>
            <a:r>
              <a:rPr lang="en-US" dirty="0" smtClean="0">
                <a:solidFill>
                  <a:schemeClr val="tx1"/>
                </a:solidFill>
              </a:rPr>
              <a:t>Similar</a:t>
            </a:r>
          </a:p>
          <a:p>
            <a:r>
              <a:rPr lang="en-US" dirty="0" smtClean="0">
                <a:solidFill>
                  <a:schemeClr val="tx1"/>
                </a:solidFill>
              </a:rPr>
              <a:t>images</a:t>
            </a:r>
            <a:endParaRPr lang="en-US" dirty="0">
              <a:solidFill>
                <a:schemeClr val="tx1"/>
              </a:solidFill>
            </a:endParaRPr>
          </a:p>
        </p:txBody>
      </p:sp>
      <p:sp>
        <p:nvSpPr>
          <p:cNvPr id="29" name="TextBox 28"/>
          <p:cNvSpPr txBox="1"/>
          <p:nvPr/>
        </p:nvSpPr>
        <p:spPr>
          <a:xfrm>
            <a:off x="381000" y="3886200"/>
            <a:ext cx="1638339" cy="830997"/>
          </a:xfrm>
          <a:prstGeom prst="rect">
            <a:avLst/>
          </a:prstGeom>
          <a:noFill/>
        </p:spPr>
        <p:txBody>
          <a:bodyPr wrap="none" rtlCol="0">
            <a:spAutoFit/>
          </a:bodyPr>
          <a:lstStyle/>
          <a:p>
            <a:r>
              <a:rPr lang="en-US" dirty="0" smtClean="0">
                <a:solidFill>
                  <a:schemeClr val="tx1"/>
                </a:solidFill>
              </a:rPr>
              <a:t>Simple</a:t>
            </a:r>
          </a:p>
          <a:p>
            <a:r>
              <a:rPr lang="en-US" dirty="0" smtClean="0">
                <a:solidFill>
                  <a:schemeClr val="tx1"/>
                </a:solidFill>
              </a:rPr>
              <a:t>transforms</a:t>
            </a:r>
            <a:endParaRPr lang="en-US" dirty="0">
              <a:solidFill>
                <a:schemeClr val="tx1"/>
              </a:solidFill>
            </a:endParaRPr>
          </a:p>
        </p:txBody>
      </p:sp>
      <p:sp>
        <p:nvSpPr>
          <p:cNvPr id="30" name="TextBox 29"/>
          <p:cNvSpPr txBox="1"/>
          <p:nvPr/>
        </p:nvSpPr>
        <p:spPr>
          <a:xfrm>
            <a:off x="6858000" y="1905000"/>
            <a:ext cx="1328058" cy="1631216"/>
          </a:xfrm>
          <a:prstGeom prst="rect">
            <a:avLst/>
          </a:prstGeom>
          <a:noFill/>
        </p:spPr>
        <p:txBody>
          <a:bodyPr wrap="none" rtlCol="0">
            <a:spAutoFit/>
          </a:bodyPr>
          <a:lstStyle/>
          <a:p>
            <a:r>
              <a:rPr lang="en-US" sz="10000" dirty="0" smtClean="0">
                <a:solidFill>
                  <a:srgbClr val="008000"/>
                </a:solidFill>
                <a:latin typeface="Wingdings"/>
                <a:ea typeface="Wingdings"/>
                <a:cs typeface="Wingdings"/>
                <a:sym typeface="Wingdings"/>
              </a:rPr>
              <a:t></a:t>
            </a:r>
            <a:endParaRPr lang="en-US" sz="10000" dirty="0">
              <a:solidFill>
                <a:srgbClr val="008000"/>
              </a:solidFill>
            </a:endParaRPr>
          </a:p>
        </p:txBody>
      </p:sp>
      <p:sp>
        <p:nvSpPr>
          <p:cNvPr id="4" name="TextBox 3"/>
          <p:cNvSpPr txBox="1"/>
          <p:nvPr/>
        </p:nvSpPr>
        <p:spPr>
          <a:xfrm>
            <a:off x="381000" y="5715000"/>
            <a:ext cx="8565566" cy="830997"/>
          </a:xfrm>
          <a:prstGeom prst="rect">
            <a:avLst/>
          </a:prstGeom>
          <a:noFill/>
        </p:spPr>
        <p:txBody>
          <a:bodyPr wrap="none" rtlCol="0">
            <a:spAutoFit/>
          </a:bodyPr>
          <a:lstStyle/>
          <a:p>
            <a:r>
              <a:rPr lang="en-US" b="1" dirty="0" smtClean="0">
                <a:solidFill>
                  <a:srgbClr val="FF0000"/>
                </a:solidFill>
              </a:rPr>
              <a:t>However, in reality deformations are often more complex.</a:t>
            </a:r>
          </a:p>
          <a:p>
            <a:r>
              <a:rPr lang="en-US" b="1" dirty="0" smtClean="0">
                <a:solidFill>
                  <a:srgbClr val="FF0000"/>
                </a:solidFill>
                <a:latin typeface="Wingdings"/>
                <a:ea typeface="Wingdings"/>
                <a:cs typeface="Wingdings"/>
                <a:sym typeface="Wingdings"/>
              </a:rPr>
              <a:t></a:t>
            </a:r>
            <a:r>
              <a:rPr lang="en-US" b="1" dirty="0">
                <a:solidFill>
                  <a:srgbClr val="FF0000"/>
                </a:solidFill>
                <a:sym typeface="Wingdings"/>
              </a:rPr>
              <a:t> </a:t>
            </a:r>
            <a:r>
              <a:rPr lang="en-US" b="1" dirty="0" smtClean="0">
                <a:solidFill>
                  <a:srgbClr val="FF0000"/>
                </a:solidFill>
                <a:sym typeface="Wingdings"/>
              </a:rPr>
              <a:t>Need for general deformable registration methods.</a:t>
            </a:r>
            <a:endParaRPr lang="en-US" b="1" dirty="0">
              <a:solidFill>
                <a:srgbClr val="FF0000"/>
              </a:solidFill>
            </a:endParaRPr>
          </a:p>
        </p:txBody>
      </p:sp>
    </p:spTree>
    <p:extLst>
      <p:ext uri="{BB962C8B-B14F-4D97-AF65-F5344CB8AC3E}">
        <p14:creationId xmlns:p14="http://schemas.microsoft.com/office/powerpoint/2010/main" val="31200580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6200" y="304800"/>
            <a:ext cx="9067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Deformable Image Registration</a:t>
            </a:r>
          </a:p>
        </p:txBody>
      </p:sp>
      <p:grpSp>
        <p:nvGrpSpPr>
          <p:cNvPr id="2" name="Group 3"/>
          <p:cNvGrpSpPr>
            <a:grpSpLocks/>
          </p:cNvGrpSpPr>
          <p:nvPr/>
        </p:nvGrpSpPr>
        <p:grpSpPr bwMode="auto">
          <a:xfrm>
            <a:off x="0" y="0"/>
            <a:ext cx="9144000" cy="319088"/>
            <a:chOff x="0" y="0"/>
            <a:chExt cx="5760" cy="201"/>
          </a:xfrm>
        </p:grpSpPr>
        <p:sp>
          <p:nvSpPr>
            <p:cNvPr id="52232" name="Rectangle 4"/>
            <p:cNvSpPr>
              <a:spLocks noChangeArrowheads="1"/>
            </p:cNvSpPr>
            <p:nvPr/>
          </p:nvSpPr>
          <p:spPr bwMode="auto">
            <a:xfrm>
              <a:off x="2880" y="0"/>
              <a:ext cx="2880" cy="201"/>
            </a:xfrm>
            <a:prstGeom prst="rect">
              <a:avLst/>
            </a:prstGeom>
            <a:solidFill>
              <a:srgbClr val="3333CC"/>
            </a:solidFill>
            <a:ln w="9525">
              <a:noFill/>
              <a:round/>
              <a:headEnd/>
              <a:tailEnd/>
            </a:ln>
          </p:spPr>
          <p:txBody>
            <a:bodyPr lIns="90000" tIns="60030" rIns="90000" bIns="46800"/>
            <a:lstStyle/>
            <a:p>
              <a:pP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smtClean="0">
                  <a:solidFill>
                    <a:srgbClr val="FFFFFF"/>
                  </a:solidFill>
                </a:rPr>
                <a:t>Motivation</a:t>
              </a:r>
              <a:endParaRPr lang="en-GB" sz="1500" dirty="0">
                <a:solidFill>
                  <a:srgbClr val="FFFFFF"/>
                </a:solidFill>
              </a:endParaRPr>
            </a:p>
          </p:txBody>
        </p:sp>
        <p:sp>
          <p:nvSpPr>
            <p:cNvPr id="52233" name="Rectangle 5"/>
            <p:cNvSpPr>
              <a:spLocks noChangeArrowheads="1"/>
            </p:cNvSpPr>
            <p:nvPr/>
          </p:nvSpPr>
          <p:spPr bwMode="auto">
            <a:xfrm>
              <a:off x="0" y="0"/>
              <a:ext cx="2880" cy="201"/>
            </a:xfrm>
            <a:prstGeom prst="rect">
              <a:avLst/>
            </a:prstGeom>
            <a:solidFill>
              <a:srgbClr val="1B1684"/>
            </a:solidFill>
            <a:ln w="9525">
              <a:noFill/>
              <a:round/>
              <a:headEnd/>
              <a:tailEnd/>
            </a:ln>
          </p:spPr>
          <p:txBody>
            <a:bodyPr lIns="90000" tIns="60030" rIns="90000" bIns="46800"/>
            <a:lstStyle/>
            <a:p>
              <a:pPr algn="r">
                <a:lnSpc>
                  <a:spcPct val="93000"/>
                </a:lnSpc>
                <a:spcBef>
                  <a:spcPts val="375"/>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dirty="0">
                  <a:solidFill>
                    <a:srgbClr val="FFFFFF"/>
                  </a:solidFill>
                </a:rPr>
                <a:t>Appearance Changes in Image Registration</a:t>
              </a:r>
              <a:endParaRPr lang="en-GB" sz="1500" dirty="0">
                <a:solidFill>
                  <a:srgbClr val="FFFFFF"/>
                </a:solidFill>
              </a:endParaRPr>
            </a:p>
          </p:txBody>
        </p:sp>
        <p:sp>
          <p:nvSpPr>
            <p:cNvPr id="52234" name="Line 6"/>
            <p:cNvSpPr>
              <a:spLocks noChangeShapeType="1"/>
            </p:cNvSpPr>
            <p:nvPr/>
          </p:nvSpPr>
          <p:spPr bwMode="auto">
            <a:xfrm>
              <a:off x="0" y="0"/>
              <a:ext cx="2880" cy="1"/>
            </a:xfrm>
            <a:prstGeom prst="line">
              <a:avLst/>
            </a:prstGeom>
            <a:noFill/>
            <a:ln w="9525">
              <a:noFill/>
              <a:round/>
              <a:headEnd/>
              <a:tailEnd/>
            </a:ln>
          </p:spPr>
          <p:txBody>
            <a:bodyPr/>
            <a:lstStyle/>
            <a:p>
              <a:endParaRPr lang="en-US"/>
            </a:p>
          </p:txBody>
        </p:sp>
        <p:sp>
          <p:nvSpPr>
            <p:cNvPr id="52235" name="Line 7"/>
            <p:cNvSpPr>
              <a:spLocks noChangeShapeType="1"/>
            </p:cNvSpPr>
            <p:nvPr/>
          </p:nvSpPr>
          <p:spPr bwMode="auto">
            <a:xfrm>
              <a:off x="0" y="201"/>
              <a:ext cx="2880" cy="1"/>
            </a:xfrm>
            <a:prstGeom prst="line">
              <a:avLst/>
            </a:prstGeom>
            <a:noFill/>
            <a:ln w="9525">
              <a:noFill/>
              <a:round/>
              <a:headEnd/>
              <a:tailEnd/>
            </a:ln>
          </p:spPr>
          <p:txBody>
            <a:bodyPr/>
            <a:lstStyle/>
            <a:p>
              <a:endParaRPr lang="en-US"/>
            </a:p>
          </p:txBody>
        </p:sp>
        <p:sp>
          <p:nvSpPr>
            <p:cNvPr id="52236" name="Line 8"/>
            <p:cNvSpPr>
              <a:spLocks noChangeShapeType="1"/>
            </p:cNvSpPr>
            <p:nvPr/>
          </p:nvSpPr>
          <p:spPr bwMode="auto">
            <a:xfrm>
              <a:off x="0" y="0"/>
              <a:ext cx="1" cy="201"/>
            </a:xfrm>
            <a:prstGeom prst="line">
              <a:avLst/>
            </a:prstGeom>
            <a:noFill/>
            <a:ln w="9525">
              <a:noFill/>
              <a:round/>
              <a:headEnd/>
              <a:tailEnd/>
            </a:ln>
          </p:spPr>
          <p:txBody>
            <a:bodyPr/>
            <a:lstStyle/>
            <a:p>
              <a:endParaRPr lang="en-US"/>
            </a:p>
          </p:txBody>
        </p:sp>
        <p:sp>
          <p:nvSpPr>
            <p:cNvPr id="52237" name="Line 9"/>
            <p:cNvSpPr>
              <a:spLocks noChangeShapeType="1"/>
            </p:cNvSpPr>
            <p:nvPr/>
          </p:nvSpPr>
          <p:spPr bwMode="auto">
            <a:xfrm>
              <a:off x="5760" y="0"/>
              <a:ext cx="1" cy="201"/>
            </a:xfrm>
            <a:prstGeom prst="line">
              <a:avLst/>
            </a:prstGeom>
            <a:noFill/>
            <a:ln w="9525">
              <a:noFill/>
              <a:round/>
              <a:headEnd/>
              <a:tailEnd/>
            </a:ln>
          </p:spPr>
          <p:txBody>
            <a:bodyPr/>
            <a:lstStyle/>
            <a:p>
              <a:endParaRPr lang="en-US"/>
            </a:p>
          </p:txBody>
        </p:sp>
        <p:sp>
          <p:nvSpPr>
            <p:cNvPr id="52238" name="Line 10"/>
            <p:cNvSpPr>
              <a:spLocks noChangeShapeType="1"/>
            </p:cNvSpPr>
            <p:nvPr/>
          </p:nvSpPr>
          <p:spPr bwMode="auto">
            <a:xfrm>
              <a:off x="2880" y="0"/>
              <a:ext cx="2880" cy="1"/>
            </a:xfrm>
            <a:prstGeom prst="line">
              <a:avLst/>
            </a:prstGeom>
            <a:noFill/>
            <a:ln w="9525">
              <a:noFill/>
              <a:round/>
              <a:headEnd/>
              <a:tailEnd/>
            </a:ln>
          </p:spPr>
          <p:txBody>
            <a:bodyPr/>
            <a:lstStyle/>
            <a:p>
              <a:endParaRPr lang="en-US"/>
            </a:p>
          </p:txBody>
        </p:sp>
        <p:sp>
          <p:nvSpPr>
            <p:cNvPr id="52239" name="Line 11"/>
            <p:cNvSpPr>
              <a:spLocks noChangeShapeType="1"/>
            </p:cNvSpPr>
            <p:nvPr/>
          </p:nvSpPr>
          <p:spPr bwMode="auto">
            <a:xfrm>
              <a:off x="2880" y="201"/>
              <a:ext cx="2880" cy="1"/>
            </a:xfrm>
            <a:prstGeom prst="line">
              <a:avLst/>
            </a:prstGeom>
            <a:noFill/>
            <a:ln w="9525">
              <a:noFill/>
              <a:round/>
              <a:headEnd/>
              <a:tailEnd/>
            </a:ln>
          </p:spPr>
          <p:txBody>
            <a:bodyPr/>
            <a:lstStyle/>
            <a:p>
              <a:endParaRPr lang="en-US"/>
            </a:p>
          </p:txBody>
        </p:sp>
      </p:grpSp>
      <p:pic>
        <p:nvPicPr>
          <p:cNvPr id="15" name="Picture 1"/>
          <p:cNvPicPr>
            <a:picLocks noChangeAspect="1" noChangeArrowheads="1"/>
          </p:cNvPicPr>
          <p:nvPr/>
        </p:nvPicPr>
        <p:blipFill>
          <a:blip r:embed="rId3" cstate="print"/>
          <a:srcRect/>
          <a:stretch>
            <a:fillRect/>
          </a:stretch>
        </p:blipFill>
        <p:spPr bwMode="auto">
          <a:xfrm>
            <a:off x="4610913" y="1978168"/>
            <a:ext cx="2628087" cy="3127232"/>
          </a:xfrm>
          <a:prstGeom prst="rect">
            <a:avLst/>
          </a:prstGeom>
          <a:noFill/>
          <a:ln w="9525">
            <a:noFill/>
            <a:round/>
            <a:headEnd/>
            <a:tailEnd/>
          </a:ln>
          <a:effectLst/>
        </p:spPr>
      </p:pic>
      <p:pic>
        <p:nvPicPr>
          <p:cNvPr id="16" name="Picture 3"/>
          <p:cNvPicPr>
            <a:picLocks noChangeAspect="1" noChangeArrowheads="1"/>
          </p:cNvPicPr>
          <p:nvPr/>
        </p:nvPicPr>
        <p:blipFill>
          <a:blip r:embed="rId4" cstate="print"/>
          <a:srcRect/>
          <a:stretch>
            <a:fillRect/>
          </a:stretch>
        </p:blipFill>
        <p:spPr bwMode="auto">
          <a:xfrm>
            <a:off x="1686033" y="1947161"/>
            <a:ext cx="2480567" cy="3009014"/>
          </a:xfrm>
          <a:prstGeom prst="rect">
            <a:avLst/>
          </a:prstGeom>
          <a:noFill/>
          <a:ln w="9525">
            <a:noFill/>
            <a:round/>
            <a:headEnd/>
            <a:tailEnd/>
          </a:ln>
          <a:effectLst/>
        </p:spPr>
      </p:pic>
      <p:sp>
        <p:nvSpPr>
          <p:cNvPr id="17" name="Text Box 4"/>
          <p:cNvSpPr txBox="1">
            <a:spLocks noChangeArrowheads="1"/>
          </p:cNvSpPr>
          <p:nvPr/>
        </p:nvSpPr>
        <p:spPr bwMode="auto">
          <a:xfrm>
            <a:off x="1916111" y="4910331"/>
            <a:ext cx="1021529" cy="220270"/>
          </a:xfrm>
          <a:prstGeom prst="rect">
            <a:avLst/>
          </a:prstGeom>
          <a:noFill/>
          <a:ln w="9525">
            <a:noFill/>
            <a:round/>
            <a:headEnd/>
            <a:tailEnd/>
          </a:ln>
          <a:effectLst/>
        </p:spPr>
        <p:txBody>
          <a:bodyPr wrap="none" lIns="90000" tIns="45000" rIns="90000" bIns="45000"/>
          <a:lstStyle/>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0" dirty="0">
                <a:solidFill>
                  <a:srgbClr val="000000"/>
                </a:solidFill>
              </a:rPr>
              <a:t>Source Image</a:t>
            </a:r>
          </a:p>
        </p:txBody>
      </p:sp>
      <p:sp>
        <p:nvSpPr>
          <p:cNvPr id="21" name="Text Box 5"/>
          <p:cNvSpPr txBox="1">
            <a:spLocks noChangeArrowheads="1"/>
          </p:cNvSpPr>
          <p:nvPr/>
        </p:nvSpPr>
        <p:spPr bwMode="auto">
          <a:xfrm>
            <a:off x="5146164" y="4948736"/>
            <a:ext cx="979091" cy="220270"/>
          </a:xfrm>
          <a:prstGeom prst="rect">
            <a:avLst/>
          </a:prstGeom>
          <a:noFill/>
          <a:ln w="9525">
            <a:noFill/>
            <a:round/>
            <a:headEnd/>
            <a:tailEnd/>
          </a:ln>
          <a:effectLst/>
        </p:spPr>
        <p:txBody>
          <a:bodyPr wrap="none" lIns="90000" tIns="45000" rIns="90000" bIns="45000"/>
          <a:lstStyle/>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0" dirty="0">
                <a:solidFill>
                  <a:srgbClr val="000000"/>
                </a:solidFill>
              </a:rPr>
              <a:t>Target Image</a:t>
            </a:r>
          </a:p>
        </p:txBody>
      </p:sp>
      <p:sp>
        <p:nvSpPr>
          <p:cNvPr id="22" name="Line 6"/>
          <p:cNvSpPr>
            <a:spLocks noChangeShapeType="1"/>
          </p:cNvSpPr>
          <p:nvPr/>
        </p:nvSpPr>
        <p:spPr bwMode="auto">
          <a:xfrm>
            <a:off x="4199081" y="3069026"/>
            <a:ext cx="581999" cy="1011"/>
          </a:xfrm>
          <a:prstGeom prst="line">
            <a:avLst/>
          </a:prstGeom>
          <a:noFill/>
          <a:ln w="9360">
            <a:solidFill>
              <a:srgbClr val="000000"/>
            </a:solidFill>
            <a:round/>
            <a:headEnd/>
            <a:tailEnd type="triangle" w="med" len="med"/>
          </a:ln>
          <a:effectLst/>
        </p:spPr>
        <p:txBody>
          <a:bodyPr/>
          <a:lstStyle/>
          <a:p>
            <a:endParaRPr lang="en-US"/>
          </a:p>
        </p:txBody>
      </p:sp>
      <p:sp>
        <p:nvSpPr>
          <p:cNvPr id="23" name="Text Box 7"/>
          <p:cNvSpPr txBox="1">
            <a:spLocks noChangeArrowheads="1"/>
          </p:cNvSpPr>
          <p:nvPr/>
        </p:nvSpPr>
        <p:spPr bwMode="auto">
          <a:xfrm>
            <a:off x="4320220" y="2609177"/>
            <a:ext cx="248562" cy="328384"/>
          </a:xfrm>
          <a:prstGeom prst="rect">
            <a:avLst/>
          </a:prstGeom>
          <a:noFill/>
          <a:ln w="9525">
            <a:noFill/>
            <a:round/>
            <a:headEnd/>
            <a:tailEnd/>
          </a:ln>
          <a:effectLst/>
        </p:spPr>
        <p:txBody>
          <a:bodyPr wrap="none" lIns="90000" tIns="45000" rIns="90000" bIns="45000"/>
          <a:lstStyle/>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000" b="0" dirty="0">
                <a:solidFill>
                  <a:srgbClr val="000000"/>
                </a:solidFill>
              </a:rPr>
              <a:t>?</a:t>
            </a:r>
          </a:p>
        </p:txBody>
      </p:sp>
      <p:sp>
        <p:nvSpPr>
          <p:cNvPr id="3" name="TextBox 2"/>
          <p:cNvSpPr txBox="1"/>
          <p:nvPr/>
        </p:nvSpPr>
        <p:spPr>
          <a:xfrm>
            <a:off x="381000" y="1138535"/>
            <a:ext cx="8656637" cy="830997"/>
          </a:xfrm>
          <a:prstGeom prst="rect">
            <a:avLst/>
          </a:prstGeom>
          <a:noFill/>
        </p:spPr>
        <p:txBody>
          <a:bodyPr wrap="none" rtlCol="0">
            <a:spAutoFit/>
          </a:bodyPr>
          <a:lstStyle/>
          <a:p>
            <a:r>
              <a:rPr lang="en-US" b="1" dirty="0" smtClean="0">
                <a:solidFill>
                  <a:schemeClr val="accent2"/>
                </a:solidFill>
              </a:rPr>
              <a:t>Goal: </a:t>
            </a:r>
            <a:r>
              <a:rPr lang="en-US" dirty="0" smtClean="0">
                <a:solidFill>
                  <a:schemeClr val="accent2"/>
                </a:solidFill>
              </a:rPr>
              <a:t>Spatial alignment of two images (beyond affine)</a:t>
            </a:r>
          </a:p>
          <a:p>
            <a:r>
              <a:rPr lang="en-US" b="1" dirty="0">
                <a:solidFill>
                  <a:schemeClr val="accent2"/>
                </a:solidFill>
              </a:rPr>
              <a:t> </a:t>
            </a:r>
            <a:r>
              <a:rPr lang="en-US" b="1" dirty="0" smtClean="0">
                <a:solidFill>
                  <a:schemeClr val="accent2"/>
                </a:solidFill>
              </a:rPr>
              <a:t>… for example to capture changes over </a:t>
            </a:r>
            <a:r>
              <a:rPr lang="en-US" b="1" dirty="0" smtClean="0">
                <a:solidFill>
                  <a:schemeClr val="accent2"/>
                </a:solidFill>
              </a:rPr>
              <a:t>time as in STIA …</a:t>
            </a:r>
            <a:endParaRPr lang="en-US" b="1" dirty="0">
              <a:solidFill>
                <a:schemeClr val="accent2"/>
              </a:solidFill>
            </a:endParaRPr>
          </a:p>
        </p:txBody>
      </p:sp>
      <p:sp>
        <p:nvSpPr>
          <p:cNvPr id="4" name="TextBox 3"/>
          <p:cNvSpPr txBox="1"/>
          <p:nvPr/>
        </p:nvSpPr>
        <p:spPr>
          <a:xfrm>
            <a:off x="609600" y="5410200"/>
            <a:ext cx="8112618" cy="461665"/>
          </a:xfrm>
          <a:prstGeom prst="rect">
            <a:avLst/>
          </a:prstGeom>
          <a:noFill/>
        </p:spPr>
        <p:txBody>
          <a:bodyPr wrap="none" rtlCol="0">
            <a:spAutoFit/>
          </a:bodyPr>
          <a:lstStyle/>
          <a:p>
            <a:r>
              <a:rPr lang="en-US" b="1" dirty="0" smtClean="0">
                <a:solidFill>
                  <a:schemeClr val="tx1"/>
                </a:solidFill>
              </a:rPr>
              <a:t>minimize</a:t>
            </a:r>
            <a:r>
              <a:rPr lang="en-US" dirty="0" smtClean="0">
                <a:solidFill>
                  <a:schemeClr val="tx1"/>
                </a:solidFill>
              </a:rPr>
              <a:t>  Irregularity of transformation + image mismatch  </a:t>
            </a:r>
            <a:endParaRPr lang="en-US" dirty="0">
              <a:solidFill>
                <a:schemeClr val="tx1"/>
              </a:solidFill>
            </a:endParaRPr>
          </a:p>
        </p:txBody>
      </p:sp>
      <p:sp>
        <p:nvSpPr>
          <p:cNvPr id="5" name="TextBox 4"/>
          <p:cNvSpPr txBox="1"/>
          <p:nvPr/>
        </p:nvSpPr>
        <p:spPr>
          <a:xfrm>
            <a:off x="609600" y="5846802"/>
            <a:ext cx="3390922" cy="553998"/>
          </a:xfrm>
          <a:prstGeom prst="rect">
            <a:avLst/>
          </a:prstGeom>
          <a:noFill/>
        </p:spPr>
        <p:txBody>
          <a:bodyPr wrap="none" rtlCol="0">
            <a:spAutoFit/>
          </a:bodyPr>
          <a:lstStyle/>
          <a:p>
            <a:r>
              <a:rPr lang="en-US" sz="3000" b="1" dirty="0" smtClean="0">
                <a:solidFill>
                  <a:srgbClr val="FF0000"/>
                </a:solidFill>
              </a:rPr>
              <a:t>Why is this hard?</a:t>
            </a:r>
            <a:endParaRPr lang="en-US" sz="3000" b="1" dirty="0">
              <a:solidFill>
                <a:srgbClr val="FF0000"/>
              </a:solidFill>
            </a:endParaRPr>
          </a:p>
        </p:txBody>
      </p:sp>
    </p:spTree>
    <p:extLst>
      <p:ext uri="{BB962C8B-B14F-4D97-AF65-F5344CB8AC3E}">
        <p14:creationId xmlns:p14="http://schemas.microsoft.com/office/powerpoint/2010/main" val="6406241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RSTMN@YFUCIOTFUVWXY5MJ" val="3390"/>
  <p:tag name="DEFAULTDISPLAYSOURCE" val="\documentclass{article}&#10;\pagestyle{empty}&#10;\usepackage{color}&#10;\usepackage{amsmath,amssymb}&#10;\begin{document}&#10;&#10;\end{document}&#10;"/>
  <p:tag name="EMBEDFONTS" val="1"/>
</p:tagLst>
</file>

<file path=ppt/tags/tag2.xml><?xml version="1.0" encoding="utf-8"?>
<p:tagLst xmlns:a="http://schemas.openxmlformats.org/drawingml/2006/main" xmlns:r="http://schemas.openxmlformats.org/officeDocument/2006/relationships" xmlns:p="http://schemas.openxmlformats.org/presentationml/2006/main">
  <p:tag name="HIDDENFONTSHAPE" val="true"/>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usenames,dvips]{color}&#10;\usepackage{amsmath,amssymb}&#10;\begin{document}&#10;$$v$$&#10;\end{document}&#10;"/>
  <p:tag name="FILENAME" val="TP_tmp"/>
  <p:tag name="FORMAT" val="png16m"/>
  <p:tag name="RES" val="1200"/>
  <p:tag name="BLEND" val="0"/>
  <p:tag name="TRANSPARENT" val="0"/>
  <p:tag name="TBUG" val="0"/>
  <p:tag name="ALLOWFS" val="0"/>
  <p:tag name="ORIGWIDTH" val="5"/>
  <p:tag name="PICTUREFILESIZE" val="717"/>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usenames,dvips]{color}&#10;\usepackage{amsmath,amssymb}&#10;\begin{document}&#10;$$v^\tau$$&#10;\end{document}&#10;"/>
  <p:tag name="FILENAME" val="TP_tmp"/>
  <p:tag name="FORMAT" val="png16m"/>
  <p:tag name="RES" val="1200"/>
  <p:tag name="BLEND" val="0"/>
  <p:tag name="TRANSPARENT" val="0"/>
  <p:tag name="TBUG" val="0"/>
  <p:tag name="ALLOWFS" val="0"/>
  <p:tag name="ORIGWIDTH" val="10"/>
  <p:tag name="PICTUREFILESIZE" val="1073"/>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color}&#10;\usepackage{amsmath,amssymb}&#10;\begin{document}&#10;$$I_t + \nabla I^T v = 0$$&#10;\end{document}&#10;"/>
  <p:tag name="FILENAME" val="TP_tmp"/>
  <p:tag name="FORMAT" val="png16m"/>
  <p:tag name="RES" val="1200"/>
  <p:tag name="BLEND" val="0"/>
  <p:tag name="TRANSPARENT" val="0"/>
  <p:tag name="TBUG" val="0"/>
  <p:tag name="ALLOWFS" val="0"/>
  <p:tag name="ORIGWIDTH" val="63"/>
  <p:tag name="PICTUREFILESIZE" val="3626"/>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color}&#10;\usepackage{amsmath,amssymb}&#10;\begin{document}&#10;$$I_t + \nabla I^T v = {\color{red} q}$$&#10;\end{document}&#10;"/>
  <p:tag name="FILENAME" val="TP_tmp"/>
  <p:tag name="FORMAT" val="png16m"/>
  <p:tag name="RES" val="1200"/>
  <p:tag name="BLEND" val="0"/>
  <p:tag name="TRANSPARENT" val="0"/>
  <p:tag name="TBUG" val="0"/>
  <p:tag name="ALLOWFS" val="0"/>
  <p:tag name="ORIGWIDTH" val="63"/>
  <p:tag name="PICTUREFILESIZE" val="3698"/>
</p:tagLst>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LGC Sans"/>
        <a:cs typeface="DejaVu LGC Sans"/>
      </a:majorFont>
      <a:minorFont>
        <a:latin typeface="Arial"/>
        <a:ea typeface="DejaVu LGC Sans"/>
        <a:cs typeface="DejaVu LGC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LGC Sans"/>
        <a:cs typeface="DejaVu LGC Sans"/>
      </a:majorFont>
      <a:minorFont>
        <a:latin typeface="Arial"/>
        <a:ea typeface="DejaVu LGC Sans"/>
        <a:cs typeface="DejaVu LGC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DejaVu LGC Sans"/>
        <a:cs typeface="DejaVu LGC Sans"/>
      </a:majorFont>
      <a:minorFont>
        <a:latin typeface="Arial"/>
        <a:ea typeface="DejaVu LGC Sans"/>
        <a:cs typeface="DejaVu LGC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DejaVu LGC Sans"/>
        <a:cs typeface="DejaVu LGC Sans"/>
      </a:majorFont>
      <a:minorFont>
        <a:latin typeface="Arial"/>
        <a:ea typeface="DejaVu LGC Sans"/>
        <a:cs typeface="DejaVu LGC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76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8730</TotalTime>
  <Words>2063</Words>
  <Application>Microsoft Macintosh PowerPoint</Application>
  <PresentationFormat>On-screen Show (4:3)</PresentationFormat>
  <Paragraphs>430</Paragraphs>
  <Slides>50</Slides>
  <Notes>50</Notes>
  <HiddenSlides>0</HiddenSlides>
  <MMClips>0</MMClips>
  <ScaleCrop>false</ScaleCrop>
  <HeadingPairs>
    <vt:vector size="4" baseType="variant">
      <vt:variant>
        <vt:lpstr>Theme</vt:lpstr>
      </vt:variant>
      <vt:variant>
        <vt:i4>4</vt:i4>
      </vt:variant>
      <vt:variant>
        <vt:lpstr>Slide Titles</vt:lpstr>
      </vt:variant>
      <vt:variant>
        <vt:i4>50</vt:i4>
      </vt:variant>
    </vt:vector>
  </HeadingPairs>
  <TitlesOfParts>
    <vt:vector size="54" baseType="lpstr">
      <vt:lpstr>Office Theme</vt:lpstr>
      <vt:lpstr>1_Office Theme</vt:lpstr>
      <vt:lpstr>2_Office Theme</vt:lpstr>
      <vt:lpstr>3_Office Theme</vt:lpstr>
      <vt:lpstr>Appearance Changes in Image Registration</vt:lpstr>
      <vt:lpstr>Warning</vt:lpstr>
      <vt:lpstr>Image Registration</vt:lpstr>
      <vt:lpstr>The MD’s perspective</vt:lpstr>
      <vt:lpstr>The MD’s perspective</vt:lpstr>
      <vt:lpstr>The MD’s perspective</vt:lpstr>
      <vt:lpstr>The MD’s perspective</vt:lpstr>
      <vt:lpstr>The sad reality: with a bit of hyperbole</vt:lpstr>
      <vt:lpstr>Deformable Image Registration</vt:lpstr>
      <vt:lpstr>Why is Deformable Image Registration Hard?</vt:lpstr>
      <vt:lpstr>Why is Deformable Image Registration Hard?</vt:lpstr>
      <vt:lpstr>Basis of Similarity Measures</vt:lpstr>
      <vt:lpstr>Motivating issue 1: Intensity changes over time</vt:lpstr>
      <vt:lpstr>Motivating issue 2: Texture-blending</vt:lpstr>
      <vt:lpstr>Motivating issue 3: Intensity/Structural changes</vt:lpstr>
      <vt:lpstr>Motivating issue 4: Multimodal Registration</vt:lpstr>
      <vt:lpstr>What to do?</vt:lpstr>
      <vt:lpstr>Possible Solutions</vt:lpstr>
      <vt:lpstr>Possible Solutions</vt:lpstr>
      <vt:lpstr>Motivating issue 1: Intensity changes over time</vt:lpstr>
      <vt:lpstr>Modeling of Appearance Changes</vt:lpstr>
      <vt:lpstr>Appearance Change: Brain Development</vt:lpstr>
      <vt:lpstr>What do we do with non-corresponding regions?</vt:lpstr>
      <vt:lpstr>Solution 1: Cost-function masking</vt:lpstr>
      <vt:lpstr>Solution 2: Geometric Metamorphosis</vt:lpstr>
      <vt:lpstr>Geometric Metamorphosis: Synthetic Results</vt:lpstr>
      <vt:lpstr>Possible Solutions</vt:lpstr>
      <vt:lpstr>Possible Solutions</vt:lpstr>
      <vt:lpstr>LDDMM detour</vt:lpstr>
      <vt:lpstr>Constrained Optimization for LDDMM</vt:lpstr>
      <vt:lpstr>Image Registration + Image Metamorphosis</vt:lpstr>
      <vt:lpstr>Image Metamorphosis</vt:lpstr>
      <vt:lpstr>Possible Solutions</vt:lpstr>
      <vt:lpstr>Registration for Microscopy</vt:lpstr>
      <vt:lpstr>Registration for Microscopy: Image Analogies</vt:lpstr>
      <vt:lpstr>Image-Analogies by Lookup</vt:lpstr>
      <vt:lpstr>Image-Analogies by Lookup</vt:lpstr>
      <vt:lpstr>Image-Analogies by Lookup</vt:lpstr>
      <vt:lpstr>Image-Analogies by Lookup</vt:lpstr>
      <vt:lpstr>Image-Analogies by Lookup</vt:lpstr>
      <vt:lpstr>Image-Analogies by Lookup</vt:lpstr>
      <vt:lpstr>Image-Analogies by Dictionary Learning</vt:lpstr>
      <vt:lpstr>Possible Solutions</vt:lpstr>
      <vt:lpstr>Motivating Problem: Registration w/ Pathologies</vt:lpstr>
      <vt:lpstr>What if?</vt:lpstr>
      <vt:lpstr>Low-rank + sparse decomposition</vt:lpstr>
      <vt:lpstr>Low-rank + sparse decomposition for images</vt:lpstr>
      <vt:lpstr>Low-rank + sparse decomposition example</vt:lpstr>
      <vt:lpstr>Summary</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Psychiatry Neuroimaging Laboratory</dc:creator>
  <cp:lastModifiedBy>Marc Niethammer</cp:lastModifiedBy>
  <cp:revision>769</cp:revision>
  <cp:lastPrinted>1601-01-01T00:00:00Z</cp:lastPrinted>
  <dcterms:created xsi:type="dcterms:W3CDTF">1601-01-01T00:00:00Z</dcterms:created>
  <dcterms:modified xsi:type="dcterms:W3CDTF">2014-09-17T23:20:30Z</dcterms:modified>
</cp:coreProperties>
</file>