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8" r:id="rId2"/>
    <p:sldId id="291" r:id="rId3"/>
    <p:sldId id="293" r:id="rId4"/>
    <p:sldId id="292" r:id="rId5"/>
    <p:sldId id="294" r:id="rId6"/>
    <p:sldId id="272" r:id="rId7"/>
    <p:sldId id="273" r:id="rId8"/>
    <p:sldId id="274" r:id="rId9"/>
    <p:sldId id="275" r:id="rId10"/>
    <p:sldId id="276" r:id="rId11"/>
    <p:sldId id="295" r:id="rId12"/>
    <p:sldId id="277" r:id="rId13"/>
    <p:sldId id="296" r:id="rId14"/>
    <p:sldId id="297" r:id="rId15"/>
    <p:sldId id="298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4B4B"/>
    <a:srgbClr val="FF5B5B"/>
    <a:srgbClr val="FF0000"/>
    <a:srgbClr val="FF66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840" y="-84"/>
      </p:cViewPr>
      <p:guideLst>
        <p:guide orient="horz" pos="3877"/>
        <p:guide pos="102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6" d="100"/>
          <a:sy n="46" d="100"/>
        </p:scale>
        <p:origin x="-2034" y="-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4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10" Type="http://schemas.openxmlformats.org/officeDocument/2006/relationships/image" Target="../media/image42.wmf"/><Relationship Id="rId4" Type="http://schemas.openxmlformats.org/officeDocument/2006/relationships/image" Target="../media/image36.wmf"/><Relationship Id="rId9" Type="http://schemas.openxmlformats.org/officeDocument/2006/relationships/image" Target="../media/image4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54" tIns="48327" rIns="96654" bIns="48327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54" tIns="48327" rIns="96654" bIns="48327" rtlCol="0"/>
          <a:lstStyle>
            <a:lvl1pPr algn="r">
              <a:defRPr sz="1200"/>
            </a:lvl1pPr>
          </a:lstStyle>
          <a:p>
            <a:pPr>
              <a:defRPr/>
            </a:pPr>
            <a:fld id="{24AEBBFE-C5E9-4307-A004-C7EB375D6511}" type="datetimeFigureOut">
              <a:rPr lang="en-US"/>
              <a:pPr>
                <a:defRPr/>
              </a:pPr>
              <a:t>1/9/2013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54" tIns="48327" rIns="96654" bIns="4832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54" tIns="48327" rIns="96654" bIns="48327" rtlCol="0" anchor="b"/>
          <a:lstStyle>
            <a:lvl1pPr algn="r">
              <a:defRPr sz="1200"/>
            </a:lvl1pPr>
          </a:lstStyle>
          <a:p>
            <a:pPr>
              <a:defRPr/>
            </a:pPr>
            <a:fld id="{2DF76CD3-CEF1-42CD-9A29-782F6D9F7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21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C01D416-438B-40EC-BDE6-03C40861C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2287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66CBA41-EA7F-48F0-90D0-8E6E2E573314}" type="slidenum">
              <a:rPr lang="en-US" sz="1200" smtClean="0"/>
              <a:pPr/>
              <a:t>2</a:t>
            </a:fld>
            <a:endParaRPr lang="en-US" sz="120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FFD3936-E4D6-4C6F-918B-BDE3883E5D16}" type="slidenum">
              <a:rPr lang="en-US" sz="1200" smtClean="0"/>
              <a:pPr/>
              <a:t>3</a:t>
            </a:fld>
            <a:endParaRPr lang="en-US" sz="120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59478BC-F57D-4F46-A5B4-23E25E0B3B4D}" type="slidenum">
              <a:rPr lang="en-US" sz="1200" smtClean="0"/>
              <a:pPr/>
              <a:t>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5A9FECB-1E8F-45FF-8C76-B893E676ED29}" type="slidenum">
              <a:rPr lang="en-US" sz="1200" smtClean="0"/>
              <a:pPr/>
              <a:t>11</a:t>
            </a:fld>
            <a:endParaRPr lang="en-US" sz="120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37AFB34-FE84-4B90-8077-71D98F8B550C}" type="slidenum">
              <a:rPr lang="en-US" sz="1200" smtClean="0"/>
              <a:pPr/>
              <a:t>13</a:t>
            </a:fld>
            <a:endParaRPr lang="en-US" sz="120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0" y="0"/>
            <a:ext cx="1524000" cy="6858000"/>
          </a:xfrm>
          <a:prstGeom prst="rect">
            <a:avLst/>
          </a:prstGeom>
          <a:solidFill>
            <a:srgbClr val="FE4B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563563"/>
            <a:ext cx="1304925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76388" y="2130425"/>
            <a:ext cx="7469187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54238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57275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759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67550" y="381000"/>
            <a:ext cx="184785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81000"/>
            <a:ext cx="539115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22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114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1023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447800"/>
            <a:ext cx="36195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1447800"/>
            <a:ext cx="36195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883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446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11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071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9455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7749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381000"/>
            <a:ext cx="7391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447800"/>
            <a:ext cx="7391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0" y="0"/>
            <a:ext cx="1524000" cy="6858000"/>
          </a:xfrm>
          <a:prstGeom prst="rect">
            <a:avLst/>
          </a:prstGeom>
          <a:solidFill>
            <a:srgbClr val="FE4B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9" name="Picture 1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396875"/>
            <a:ext cx="1236662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Depth_of_field" TargetMode="External"/><Relationship Id="rId3" Type="http://schemas.openxmlformats.org/officeDocument/2006/relationships/image" Target="../media/image30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Image:Jonquil_flowers_at_f5.jpg" TargetMode="External"/><Relationship Id="rId5" Type="http://schemas.openxmlformats.org/officeDocument/2006/relationships/image" Target="../media/image31.jpeg"/><Relationship Id="rId4" Type="http://schemas.openxmlformats.org/officeDocument/2006/relationships/hyperlink" Target="http://en.wikipedia.org/wiki/Image:Jonquil_flowers_at_f32.jp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image" Target="../media/image37.wmf"/><Relationship Id="rId18" Type="http://schemas.openxmlformats.org/officeDocument/2006/relationships/oleObject" Target="../embeddings/oleObject20.bin"/><Relationship Id="rId3" Type="http://schemas.openxmlformats.org/officeDocument/2006/relationships/oleObject" Target="../embeddings/oleObject13.bin"/><Relationship Id="rId21" Type="http://schemas.openxmlformats.org/officeDocument/2006/relationships/image" Target="../media/image41.wmf"/><Relationship Id="rId7" Type="http://schemas.openxmlformats.org/officeDocument/2006/relationships/oleObject" Target="../embeddings/oleObject15.bin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3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9.bin"/><Relationship Id="rId20" Type="http://schemas.openxmlformats.org/officeDocument/2006/relationships/oleObject" Target="../embeddings/oleObject21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34.wmf"/><Relationship Id="rId11" Type="http://schemas.openxmlformats.org/officeDocument/2006/relationships/image" Target="../media/image28.png"/><Relationship Id="rId5" Type="http://schemas.openxmlformats.org/officeDocument/2006/relationships/oleObject" Target="../embeddings/oleObject14.bin"/><Relationship Id="rId15" Type="http://schemas.openxmlformats.org/officeDocument/2006/relationships/image" Target="../media/image38.wmf"/><Relationship Id="rId23" Type="http://schemas.openxmlformats.org/officeDocument/2006/relationships/image" Target="../media/image42.wmf"/><Relationship Id="rId10" Type="http://schemas.openxmlformats.org/officeDocument/2006/relationships/image" Target="../media/image36.wmf"/><Relationship Id="rId19" Type="http://schemas.openxmlformats.org/officeDocument/2006/relationships/image" Target="../media/image40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16.bin"/><Relationship Id="rId14" Type="http://schemas.openxmlformats.org/officeDocument/2006/relationships/oleObject" Target="../embeddings/oleObject18.bin"/><Relationship Id="rId22" Type="http://schemas.openxmlformats.org/officeDocument/2006/relationships/oleObject" Target="../embeddings/oleObject2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8.png"/><Relationship Id="rId4" Type="http://schemas.openxmlformats.org/officeDocument/2006/relationships/image" Target="../media/image43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5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2.png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1.emf"/><Relationship Id="rId5" Type="http://schemas.openxmlformats.org/officeDocument/2006/relationships/image" Target="../media/image8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7.emf"/><Relationship Id="rId18" Type="http://schemas.openxmlformats.org/officeDocument/2006/relationships/image" Target="../media/image19.emf"/><Relationship Id="rId3" Type="http://schemas.openxmlformats.org/officeDocument/2006/relationships/image" Target="../media/image20.png"/><Relationship Id="rId7" Type="http://schemas.openxmlformats.org/officeDocument/2006/relationships/image" Target="../media/image14.emf"/><Relationship Id="rId12" Type="http://schemas.openxmlformats.org/officeDocument/2006/relationships/oleObject" Target="../embeddings/oleObject9.bin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1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6.emf"/><Relationship Id="rId5" Type="http://schemas.openxmlformats.org/officeDocument/2006/relationships/image" Target="../media/image13.emf"/><Relationship Id="rId15" Type="http://schemas.openxmlformats.org/officeDocument/2006/relationships/image" Target="../media/image18.e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5.emf"/><Relationship Id="rId14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hyperlink" Target="http://www.phy.ntnu.edu.tw/java/Lens/lens_e.html" TargetMode="Externa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Image Formation </a:t>
            </a:r>
            <a:r>
              <a:rPr lang="en-US" dirty="0" smtClean="0"/>
              <a:t>III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Chapter 1 (</a:t>
            </a:r>
            <a:r>
              <a:rPr lang="en-US" dirty="0" err="1" smtClean="0"/>
              <a:t>Forsyth&amp;Ponce</a:t>
            </a:r>
            <a:r>
              <a:rPr lang="en-US" dirty="0"/>
              <a:t>)</a:t>
            </a:r>
            <a:r>
              <a:rPr lang="en-US" dirty="0" smtClean="0"/>
              <a:t> Cameras   “</a:t>
            </a:r>
            <a:r>
              <a:rPr lang="en-US" i="1" dirty="0" smtClean="0"/>
              <a:t>Lenses</a:t>
            </a:r>
            <a:r>
              <a:rPr lang="en-US" i="1" dirty="0" smtClean="0"/>
              <a:t>”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Guido </a:t>
            </a:r>
            <a:r>
              <a:rPr lang="en-US" dirty="0" err="1" smtClean="0"/>
              <a:t>Gerig</a:t>
            </a:r>
            <a:endParaRPr lang="en-US" dirty="0" smtClean="0"/>
          </a:p>
          <a:p>
            <a:pPr eaLnBrk="1" hangingPunct="1"/>
            <a:r>
              <a:rPr lang="en-US" dirty="0" smtClean="0"/>
              <a:t>CS 6320 </a:t>
            </a:r>
            <a:r>
              <a:rPr lang="en-US" dirty="0" smtClean="0"/>
              <a:t>S2013</a:t>
            </a:r>
            <a:endParaRPr lang="en-US" dirty="0" smtClean="0"/>
          </a:p>
          <a:p>
            <a:pPr eaLnBrk="1" hangingPunct="1"/>
            <a:r>
              <a:rPr lang="en-US" dirty="0" smtClean="0"/>
              <a:t>(slides modified from Marc </a:t>
            </a:r>
            <a:r>
              <a:rPr lang="en-US" dirty="0" err="1" smtClean="0"/>
              <a:t>Pollefeys</a:t>
            </a:r>
            <a:r>
              <a:rPr lang="en-US" dirty="0" smtClean="0"/>
              <a:t>, UNC Chapel Hill)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" y="1882775"/>
            <a:ext cx="66675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819275" y="312738"/>
            <a:ext cx="1800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Verdana" pitchFamily="34" charset="0"/>
              </a:rPr>
              <a:t>Thick Lens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Focus and depth of field</a:t>
            </a:r>
          </a:p>
        </p:txBody>
      </p:sp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6065838" y="6561138"/>
            <a:ext cx="61563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/>
              <a:t>Image credit: cambridgeincolour.com</a:t>
            </a:r>
          </a:p>
        </p:txBody>
      </p:sp>
      <p:pic>
        <p:nvPicPr>
          <p:cNvPr id="13316" name="Picture 7" descr="tut_HF_depthoffie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89025"/>
            <a:ext cx="3810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9" descr="tut_DOF_image1-f5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417888"/>
            <a:ext cx="1666875" cy="253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0" descr="tut_DOF_image1-f8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417888"/>
            <a:ext cx="1666875" cy="253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1" descr="tut_DOF_image1-f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417888"/>
            <a:ext cx="1666875" cy="253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581400" y="304800"/>
            <a:ext cx="2978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>
                <a:solidFill>
                  <a:schemeClr val="accent2"/>
                </a:solidFill>
                <a:latin typeface="Arial" charset="0"/>
              </a:rPr>
              <a:t>The depth-of-field</a:t>
            </a:r>
            <a:endParaRPr lang="en-US"/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0" y="6400800"/>
            <a:ext cx="509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>
                <a:solidFill>
                  <a:srgbClr val="FF0000"/>
                </a:solidFill>
                <a:sym typeface="Wingdings" pitchFamily="2" charset="2"/>
              </a:rPr>
              <a:t></a:t>
            </a:r>
            <a:endParaRPr lang="en-US"/>
          </a:p>
        </p:txBody>
      </p:sp>
      <p:pic>
        <p:nvPicPr>
          <p:cNvPr id="14340" name="Picture 6" descr="c-recdis-depf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1514475"/>
            <a:ext cx="7234237" cy="22669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Line 7"/>
          <p:cNvSpPr>
            <a:spLocks noChangeShapeType="1"/>
          </p:cNvSpPr>
          <p:nvPr/>
        </p:nvSpPr>
        <p:spPr bwMode="auto">
          <a:xfrm>
            <a:off x="2452688" y="3362325"/>
            <a:ext cx="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824288" y="1689100"/>
            <a:ext cx="4386262" cy="1947863"/>
            <a:chOff x="2409" y="1064"/>
            <a:chExt cx="2763" cy="1227"/>
          </a:xfrm>
        </p:grpSpPr>
        <p:sp>
          <p:nvSpPr>
            <p:cNvPr id="14353" name="Line 9"/>
            <p:cNvSpPr>
              <a:spLocks noChangeShapeType="1"/>
            </p:cNvSpPr>
            <p:nvPr/>
          </p:nvSpPr>
          <p:spPr bwMode="auto">
            <a:xfrm flipV="1">
              <a:off x="2409" y="1064"/>
              <a:ext cx="1127" cy="61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354" name="Line 10"/>
            <p:cNvSpPr>
              <a:spLocks noChangeShapeType="1"/>
            </p:cNvSpPr>
            <p:nvPr/>
          </p:nvSpPr>
          <p:spPr bwMode="auto">
            <a:xfrm>
              <a:off x="2409" y="1682"/>
              <a:ext cx="1136" cy="60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355" name="Line 11"/>
            <p:cNvSpPr>
              <a:spLocks noChangeShapeType="1"/>
            </p:cNvSpPr>
            <p:nvPr/>
          </p:nvSpPr>
          <p:spPr bwMode="auto">
            <a:xfrm>
              <a:off x="3536" y="1073"/>
              <a:ext cx="1636" cy="60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356" name="Line 12"/>
            <p:cNvSpPr>
              <a:spLocks noChangeShapeType="1"/>
            </p:cNvSpPr>
            <p:nvPr/>
          </p:nvSpPr>
          <p:spPr bwMode="auto">
            <a:xfrm flipV="1">
              <a:off x="3545" y="1682"/>
              <a:ext cx="1618" cy="60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001963" y="1674813"/>
            <a:ext cx="4573587" cy="1976437"/>
            <a:chOff x="1891" y="1055"/>
            <a:chExt cx="2881" cy="1245"/>
          </a:xfrm>
        </p:grpSpPr>
        <p:sp>
          <p:nvSpPr>
            <p:cNvPr id="14349" name="Line 14"/>
            <p:cNvSpPr>
              <a:spLocks noChangeShapeType="1"/>
            </p:cNvSpPr>
            <p:nvPr/>
          </p:nvSpPr>
          <p:spPr bwMode="auto">
            <a:xfrm flipV="1">
              <a:off x="1900" y="1055"/>
              <a:ext cx="1645" cy="618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350" name="Line 15"/>
            <p:cNvSpPr>
              <a:spLocks noChangeShapeType="1"/>
            </p:cNvSpPr>
            <p:nvPr/>
          </p:nvSpPr>
          <p:spPr bwMode="auto">
            <a:xfrm>
              <a:off x="1891" y="1673"/>
              <a:ext cx="1654" cy="627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351" name="Line 16"/>
            <p:cNvSpPr>
              <a:spLocks noChangeShapeType="1"/>
            </p:cNvSpPr>
            <p:nvPr/>
          </p:nvSpPr>
          <p:spPr bwMode="auto">
            <a:xfrm flipV="1">
              <a:off x="3545" y="1673"/>
              <a:ext cx="1227" cy="627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352" name="Line 17"/>
            <p:cNvSpPr>
              <a:spLocks noChangeShapeType="1"/>
            </p:cNvSpPr>
            <p:nvPr/>
          </p:nvSpPr>
          <p:spPr bwMode="auto">
            <a:xfrm>
              <a:off x="3545" y="1064"/>
              <a:ext cx="1227" cy="609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2179638" y="1674813"/>
            <a:ext cx="5410200" cy="1976437"/>
            <a:chOff x="1373" y="1055"/>
            <a:chExt cx="3408" cy="1245"/>
          </a:xfrm>
        </p:grpSpPr>
        <p:sp>
          <p:nvSpPr>
            <p:cNvPr id="14345" name="Line 19"/>
            <p:cNvSpPr>
              <a:spLocks noChangeShapeType="1"/>
            </p:cNvSpPr>
            <p:nvPr/>
          </p:nvSpPr>
          <p:spPr bwMode="auto">
            <a:xfrm>
              <a:off x="1373" y="1673"/>
              <a:ext cx="2172" cy="62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346" name="Line 20"/>
            <p:cNvSpPr>
              <a:spLocks noChangeShapeType="1"/>
            </p:cNvSpPr>
            <p:nvPr/>
          </p:nvSpPr>
          <p:spPr bwMode="auto">
            <a:xfrm flipV="1">
              <a:off x="1373" y="1055"/>
              <a:ext cx="2163" cy="61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347" name="Line 21"/>
            <p:cNvSpPr>
              <a:spLocks noChangeShapeType="1"/>
            </p:cNvSpPr>
            <p:nvPr/>
          </p:nvSpPr>
          <p:spPr bwMode="auto">
            <a:xfrm>
              <a:off x="3545" y="1064"/>
              <a:ext cx="1227" cy="77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348" name="Line 22"/>
            <p:cNvSpPr>
              <a:spLocks noChangeShapeType="1"/>
            </p:cNvSpPr>
            <p:nvPr/>
          </p:nvSpPr>
          <p:spPr bwMode="auto">
            <a:xfrm flipV="1">
              <a:off x="3545" y="1518"/>
              <a:ext cx="1236" cy="78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0963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Focus and depth of field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79525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smtClean="0"/>
              <a:t>Depth of field: distance between image planes where blur is tolerable</a:t>
            </a:r>
          </a:p>
        </p:txBody>
      </p:sp>
      <p:pic>
        <p:nvPicPr>
          <p:cNvPr id="15364" name="Picture 4" descr="depthoffoc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11438"/>
            <a:ext cx="5394325" cy="266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867400" y="2647950"/>
            <a:ext cx="3132138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/>
              <a:t>Thin lens: scene points at distinct depths come in focus at different image planes.</a:t>
            </a:r>
          </a:p>
          <a:p>
            <a:pPr eaLnBrk="1" hangingPunct="1">
              <a:spcBef>
                <a:spcPct val="50000"/>
              </a:spcBef>
            </a:pPr>
            <a:r>
              <a:rPr lang="en-US" sz="2200"/>
              <a:t>(Real camera lens systems have greater depth of field.)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0" y="6524625"/>
            <a:ext cx="3276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/>
              <a:t>Shapiro and Stockman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600450" y="5456238"/>
            <a:ext cx="24479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/>
              <a:t>“circles of confusion”</a:t>
            </a: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 flipH="1">
            <a:off x="3132138" y="5600700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5148263" y="5600700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US" smtClean="0"/>
              <a:t>Focus and depth of field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089025"/>
            <a:ext cx="8229600" cy="4525963"/>
          </a:xfrm>
        </p:spPr>
        <p:txBody>
          <a:bodyPr/>
          <a:lstStyle/>
          <a:p>
            <a:r>
              <a:rPr lang="en-US" sz="2400" smtClean="0"/>
              <a:t>How does the aperture affect the depth of field?</a:t>
            </a:r>
          </a:p>
        </p:txBody>
      </p:sp>
      <p:sp>
        <p:nvSpPr>
          <p:cNvPr id="102404" name="Rectangle 3"/>
          <p:cNvSpPr>
            <a:spLocks noChangeArrowheads="1"/>
          </p:cNvSpPr>
          <p:nvPr/>
        </p:nvSpPr>
        <p:spPr bwMode="auto">
          <a:xfrm>
            <a:off x="685800" y="5341938"/>
            <a:ext cx="7772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000000"/>
                </a:solidFill>
              </a:rPr>
              <a:t>A smaller aperture increases the range in which the object is approximately in focus</a:t>
            </a:r>
          </a:p>
        </p:txBody>
      </p:sp>
      <p:pic>
        <p:nvPicPr>
          <p:cNvPr id="16389" name="Picture 4" descr="depth_of_fie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1665288"/>
            <a:ext cx="465455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Line 5"/>
          <p:cNvSpPr>
            <a:spLocks noChangeShapeType="1"/>
          </p:cNvSpPr>
          <p:nvPr/>
        </p:nvSpPr>
        <p:spPr bwMode="auto">
          <a:xfrm>
            <a:off x="5499100" y="1739900"/>
            <a:ext cx="0" cy="1219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" name="Line 8"/>
          <p:cNvSpPr>
            <a:spLocks noChangeShapeType="1"/>
          </p:cNvSpPr>
          <p:nvPr/>
        </p:nvSpPr>
        <p:spPr bwMode="auto">
          <a:xfrm>
            <a:off x="5499100" y="3416300"/>
            <a:ext cx="0" cy="1219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408" name="Picture 10" descr="At f/32, the background is distracting.">
            <a:hlinkClick r:id="rId4" tooltip="At f/32, the background is distracting.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533775"/>
            <a:ext cx="2190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9" name="Picture 12" descr="At f/5.6, the flowers are isolated from the background.">
            <a:hlinkClick r:id="rId6" tooltip="At f/5.6, the flowers are isolated from the background.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628775"/>
            <a:ext cx="2190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Rectangle 12"/>
          <p:cNvSpPr>
            <a:spLocks noChangeArrowheads="1"/>
          </p:cNvSpPr>
          <p:nvPr/>
        </p:nvSpPr>
        <p:spPr bwMode="auto">
          <a:xfrm>
            <a:off x="1143000" y="6502400"/>
            <a:ext cx="7162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</a:rPr>
              <a:t>Flower images from Wikipedia   </a:t>
            </a:r>
            <a:r>
              <a:rPr lang="en-US" sz="1200">
                <a:solidFill>
                  <a:srgbClr val="000000"/>
                </a:solidFill>
                <a:hlinkClick r:id="rId8"/>
              </a:rPr>
              <a:t>http://en.wikipedia.org/wiki/Depth_of_field</a:t>
            </a:r>
            <a:r>
              <a:rPr lang="en-US" sz="12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6395" name="Text Box 22"/>
          <p:cNvSpPr txBox="1">
            <a:spLocks noChangeArrowheads="1"/>
          </p:cNvSpPr>
          <p:nvPr/>
        </p:nvSpPr>
        <p:spPr bwMode="auto">
          <a:xfrm>
            <a:off x="7235825" y="6508750"/>
            <a:ext cx="3384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Slide from S. Seitz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581400" y="304800"/>
            <a:ext cx="2978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>
                <a:solidFill>
                  <a:schemeClr val="accent2"/>
                </a:solidFill>
                <a:latin typeface="Arial" charset="0"/>
              </a:rPr>
              <a:t>The depth-of-field</a:t>
            </a:r>
            <a:endParaRPr lang="en-US"/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0" y="6400800"/>
            <a:ext cx="509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>
                <a:solidFill>
                  <a:srgbClr val="FF0000"/>
                </a:solidFill>
                <a:sym typeface="Wingdings" pitchFamily="2" charset="2"/>
              </a:rPr>
              <a:t></a:t>
            </a:r>
            <a:endParaRPr lang="en-US"/>
          </a:p>
        </p:txBody>
      </p:sp>
      <p:pic>
        <p:nvPicPr>
          <p:cNvPr id="17412" name="Picture 6" descr="c-recdis-depf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1514475"/>
            <a:ext cx="7234237" cy="22669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Line 7"/>
          <p:cNvSpPr>
            <a:spLocks noChangeShapeType="1"/>
          </p:cNvSpPr>
          <p:nvPr/>
        </p:nvSpPr>
        <p:spPr bwMode="auto">
          <a:xfrm>
            <a:off x="2452688" y="3362325"/>
            <a:ext cx="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824288" y="1689100"/>
            <a:ext cx="4386262" cy="1947863"/>
            <a:chOff x="2409" y="1064"/>
            <a:chExt cx="2763" cy="1227"/>
          </a:xfrm>
        </p:grpSpPr>
        <p:sp>
          <p:nvSpPr>
            <p:cNvPr id="17425" name="Line 9"/>
            <p:cNvSpPr>
              <a:spLocks noChangeShapeType="1"/>
            </p:cNvSpPr>
            <p:nvPr/>
          </p:nvSpPr>
          <p:spPr bwMode="auto">
            <a:xfrm flipV="1">
              <a:off x="2409" y="1064"/>
              <a:ext cx="1127" cy="61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426" name="Line 10"/>
            <p:cNvSpPr>
              <a:spLocks noChangeShapeType="1"/>
            </p:cNvSpPr>
            <p:nvPr/>
          </p:nvSpPr>
          <p:spPr bwMode="auto">
            <a:xfrm>
              <a:off x="2409" y="1682"/>
              <a:ext cx="1136" cy="60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427" name="Line 11"/>
            <p:cNvSpPr>
              <a:spLocks noChangeShapeType="1"/>
            </p:cNvSpPr>
            <p:nvPr/>
          </p:nvSpPr>
          <p:spPr bwMode="auto">
            <a:xfrm>
              <a:off x="3536" y="1073"/>
              <a:ext cx="1636" cy="60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428" name="Line 12"/>
            <p:cNvSpPr>
              <a:spLocks noChangeShapeType="1"/>
            </p:cNvSpPr>
            <p:nvPr/>
          </p:nvSpPr>
          <p:spPr bwMode="auto">
            <a:xfrm flipV="1">
              <a:off x="3545" y="1682"/>
              <a:ext cx="1618" cy="60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001963" y="1674813"/>
            <a:ext cx="4573587" cy="1976437"/>
            <a:chOff x="1891" y="1055"/>
            <a:chExt cx="2881" cy="1245"/>
          </a:xfrm>
        </p:grpSpPr>
        <p:sp>
          <p:nvSpPr>
            <p:cNvPr id="17421" name="Line 14"/>
            <p:cNvSpPr>
              <a:spLocks noChangeShapeType="1"/>
            </p:cNvSpPr>
            <p:nvPr/>
          </p:nvSpPr>
          <p:spPr bwMode="auto">
            <a:xfrm flipV="1">
              <a:off x="1900" y="1055"/>
              <a:ext cx="1645" cy="618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422" name="Line 15"/>
            <p:cNvSpPr>
              <a:spLocks noChangeShapeType="1"/>
            </p:cNvSpPr>
            <p:nvPr/>
          </p:nvSpPr>
          <p:spPr bwMode="auto">
            <a:xfrm>
              <a:off x="1891" y="1673"/>
              <a:ext cx="1654" cy="627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423" name="Line 16"/>
            <p:cNvSpPr>
              <a:spLocks noChangeShapeType="1"/>
            </p:cNvSpPr>
            <p:nvPr/>
          </p:nvSpPr>
          <p:spPr bwMode="auto">
            <a:xfrm flipV="1">
              <a:off x="3545" y="1673"/>
              <a:ext cx="1227" cy="627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424" name="Line 17"/>
            <p:cNvSpPr>
              <a:spLocks noChangeShapeType="1"/>
            </p:cNvSpPr>
            <p:nvPr/>
          </p:nvSpPr>
          <p:spPr bwMode="auto">
            <a:xfrm>
              <a:off x="3545" y="1064"/>
              <a:ext cx="1227" cy="609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2179638" y="1674813"/>
            <a:ext cx="5410200" cy="1976437"/>
            <a:chOff x="1373" y="1055"/>
            <a:chExt cx="3408" cy="1245"/>
          </a:xfrm>
        </p:grpSpPr>
        <p:sp>
          <p:nvSpPr>
            <p:cNvPr id="17417" name="Line 19"/>
            <p:cNvSpPr>
              <a:spLocks noChangeShapeType="1"/>
            </p:cNvSpPr>
            <p:nvPr/>
          </p:nvSpPr>
          <p:spPr bwMode="auto">
            <a:xfrm>
              <a:off x="1373" y="1673"/>
              <a:ext cx="2172" cy="62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418" name="Line 20"/>
            <p:cNvSpPr>
              <a:spLocks noChangeShapeType="1"/>
            </p:cNvSpPr>
            <p:nvPr/>
          </p:nvSpPr>
          <p:spPr bwMode="auto">
            <a:xfrm flipV="1">
              <a:off x="1373" y="1055"/>
              <a:ext cx="2163" cy="61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419" name="Line 21"/>
            <p:cNvSpPr>
              <a:spLocks noChangeShapeType="1"/>
            </p:cNvSpPr>
            <p:nvPr/>
          </p:nvSpPr>
          <p:spPr bwMode="auto">
            <a:xfrm>
              <a:off x="3545" y="1064"/>
              <a:ext cx="1227" cy="77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420" name="Line 22"/>
            <p:cNvSpPr>
              <a:spLocks noChangeShapeType="1"/>
            </p:cNvSpPr>
            <p:nvPr/>
          </p:nvSpPr>
          <p:spPr bwMode="auto">
            <a:xfrm flipV="1">
              <a:off x="3545" y="1518"/>
              <a:ext cx="1236" cy="78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581400" y="304800"/>
            <a:ext cx="2978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>
                <a:solidFill>
                  <a:schemeClr val="accent2"/>
                </a:solidFill>
                <a:latin typeface="Arial" charset="0"/>
              </a:rPr>
              <a:t>The depth-of-field</a:t>
            </a:r>
            <a:endParaRPr lang="en-US"/>
          </a:p>
        </p:txBody>
      </p:sp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2914650" y="965200"/>
          <a:ext cx="2536825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3" name="Equation" r:id="rId3" imgW="1066800" imgH="469900" progId="Equation.3">
                  <p:embed/>
                </p:oleObj>
              </mc:Choice>
              <mc:Fallback>
                <p:oleObj name="Equation" r:id="rId3" imgW="1066800" imgH="4699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4650" y="965200"/>
                        <a:ext cx="2536825" cy="111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0" y="6400800"/>
            <a:ext cx="509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>
                <a:solidFill>
                  <a:srgbClr val="FF0000"/>
                </a:solidFill>
                <a:sym typeface="Wingdings" pitchFamily="2" charset="2"/>
              </a:rPr>
              <a:t></a:t>
            </a:r>
            <a:endParaRPr lang="en-US"/>
          </a:p>
        </p:txBody>
      </p:sp>
      <p:graphicFrame>
        <p:nvGraphicFramePr>
          <p:cNvPr id="70661" name="Object 5"/>
          <p:cNvGraphicFramePr>
            <a:graphicFrameLocks noChangeAspect="1"/>
          </p:cNvGraphicFramePr>
          <p:nvPr/>
        </p:nvGraphicFramePr>
        <p:xfrm>
          <a:off x="5159375" y="2179638"/>
          <a:ext cx="2809875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4" name="Equation" r:id="rId5" imgW="1117600" imgH="279400" progId="Equation.3">
                  <p:embed/>
                </p:oleObj>
              </mc:Choice>
              <mc:Fallback>
                <p:oleObj name="Equation" r:id="rId5" imgW="1117600" imgH="279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75" y="2179638"/>
                        <a:ext cx="2809875" cy="7016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630363" y="833438"/>
            <a:ext cx="3929062" cy="1282700"/>
            <a:chOff x="1027" y="525"/>
            <a:chExt cx="2475" cy="808"/>
          </a:xfrm>
        </p:grpSpPr>
        <p:graphicFrame>
          <p:nvGraphicFramePr>
            <p:cNvPr id="18461" name="Object 7"/>
            <p:cNvGraphicFramePr>
              <a:graphicFrameLocks noChangeAspect="1"/>
            </p:cNvGraphicFramePr>
            <p:nvPr/>
          </p:nvGraphicFramePr>
          <p:xfrm>
            <a:off x="1806" y="525"/>
            <a:ext cx="1696" cy="8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75" name="Equation" r:id="rId7" imgW="1054100" imgH="533400" progId="Equation.3">
                    <p:embed/>
                  </p:oleObj>
                </mc:Choice>
                <mc:Fallback>
                  <p:oleObj name="Equation" r:id="rId7" imgW="1054100" imgH="53340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06" y="525"/>
                          <a:ext cx="1696" cy="80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62" name="Text Box 8"/>
            <p:cNvSpPr txBox="1">
              <a:spLocks noChangeArrowheads="1"/>
            </p:cNvSpPr>
            <p:nvPr/>
          </p:nvSpPr>
          <p:spPr bwMode="auto">
            <a:xfrm>
              <a:off x="1027" y="786"/>
              <a:ext cx="608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GB">
                  <a:latin typeface="Arial" charset="0"/>
                </a:rPr>
                <a:t>yields</a:t>
              </a:r>
            </a:p>
          </p:txBody>
        </p:sp>
      </p:grpSp>
      <p:graphicFrame>
        <p:nvGraphicFramePr>
          <p:cNvPr id="70665" name="Object 9"/>
          <p:cNvGraphicFramePr>
            <a:graphicFrameLocks noChangeAspect="1"/>
          </p:cNvGraphicFramePr>
          <p:nvPr/>
        </p:nvGraphicFramePr>
        <p:xfrm>
          <a:off x="5116513" y="3030538"/>
          <a:ext cx="2898775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6" name="Equation" r:id="rId9" imgW="1218671" imgH="431613" progId="Equation.3">
                  <p:embed/>
                </p:oleObj>
              </mc:Choice>
              <mc:Fallback>
                <p:oleObj name="Equation" r:id="rId9" imgW="1218671" imgH="431613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6513" y="3030538"/>
                        <a:ext cx="2898775" cy="10207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40" name="Picture 10" descr="c-recdis-depfi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3" y="4257675"/>
            <a:ext cx="7234237" cy="22669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0667" name="Object 11"/>
          <p:cNvGraphicFramePr>
            <a:graphicFrameLocks noChangeAspect="1"/>
          </p:cNvGraphicFramePr>
          <p:nvPr/>
        </p:nvGraphicFramePr>
        <p:xfrm>
          <a:off x="5181600" y="3094038"/>
          <a:ext cx="2765425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7" name="Equation" r:id="rId12" imgW="1066337" imgH="393529" progId="Equation.3">
                  <p:embed/>
                </p:oleObj>
              </mc:Choice>
              <mc:Fallback>
                <p:oleObj name="Equation" r:id="rId12" imgW="1066337" imgH="393529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094038"/>
                        <a:ext cx="2765425" cy="9318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8" name="AutoShape 12"/>
          <p:cNvSpPr>
            <a:spLocks noChangeArrowheads="1"/>
          </p:cNvSpPr>
          <p:nvPr/>
        </p:nvSpPr>
        <p:spPr bwMode="auto">
          <a:xfrm>
            <a:off x="5276850" y="3124200"/>
            <a:ext cx="800100" cy="819150"/>
          </a:xfrm>
          <a:prstGeom prst="star24">
            <a:avLst>
              <a:gd name="adj" fmla="val 37500"/>
            </a:avLst>
          </a:prstGeom>
          <a:noFill/>
          <a:ln w="25400">
            <a:solidFill>
              <a:srgbClr val="CC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0669" name="Line 13"/>
          <p:cNvSpPr>
            <a:spLocks noChangeShapeType="1"/>
          </p:cNvSpPr>
          <p:nvPr/>
        </p:nvSpPr>
        <p:spPr bwMode="auto">
          <a:xfrm flipV="1">
            <a:off x="5867400" y="2705100"/>
            <a:ext cx="1524000" cy="514350"/>
          </a:xfrm>
          <a:prstGeom prst="line">
            <a:avLst/>
          </a:prstGeom>
          <a:noFill/>
          <a:ln w="31750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4" name="Text Box 14"/>
          <p:cNvSpPr txBox="1">
            <a:spLocks noChangeArrowheads="1"/>
          </p:cNvSpPr>
          <p:nvPr/>
        </p:nvSpPr>
        <p:spPr bwMode="auto">
          <a:xfrm>
            <a:off x="1774825" y="4362450"/>
            <a:ext cx="674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>
                <a:latin typeface="Arial" charset="0"/>
              </a:rPr>
              <a:t>                                                                              </a:t>
            </a:r>
          </a:p>
        </p:txBody>
      </p:sp>
      <p:sp>
        <p:nvSpPr>
          <p:cNvPr id="70671" name="Text Box 15"/>
          <p:cNvSpPr txBox="1">
            <a:spLocks noChangeArrowheads="1"/>
          </p:cNvSpPr>
          <p:nvPr/>
        </p:nvSpPr>
        <p:spPr bwMode="auto">
          <a:xfrm>
            <a:off x="1743075" y="3952875"/>
            <a:ext cx="6940550" cy="2647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>
                <a:latin typeface="Arial" charset="0"/>
              </a:rPr>
              <a:t>                                                                            </a:t>
            </a:r>
          </a:p>
          <a:p>
            <a:pPr algn="ctr"/>
            <a:endParaRPr lang="en-GB">
              <a:latin typeface="Arial" charset="0"/>
            </a:endParaRPr>
          </a:p>
          <a:p>
            <a:pPr algn="ctr"/>
            <a:endParaRPr lang="en-GB">
              <a:latin typeface="Arial" charset="0"/>
            </a:endParaRPr>
          </a:p>
          <a:p>
            <a:pPr algn="ctr"/>
            <a:endParaRPr lang="en-GB">
              <a:latin typeface="Arial" charset="0"/>
            </a:endParaRPr>
          </a:p>
          <a:p>
            <a:pPr algn="ctr"/>
            <a:endParaRPr lang="en-GB">
              <a:latin typeface="Arial" charset="0"/>
            </a:endParaRPr>
          </a:p>
          <a:p>
            <a:pPr algn="ctr"/>
            <a:endParaRPr lang="en-GB">
              <a:latin typeface="Arial" charset="0"/>
            </a:endParaRPr>
          </a:p>
          <a:p>
            <a:pPr algn="ctr"/>
            <a:endParaRPr lang="en-GB">
              <a:latin typeface="Arial" charset="0"/>
            </a:endParaRPr>
          </a:p>
        </p:txBody>
      </p:sp>
      <p:graphicFrame>
        <p:nvGraphicFramePr>
          <p:cNvPr id="70672" name="Object 16"/>
          <p:cNvGraphicFramePr>
            <a:graphicFrameLocks noChangeAspect="1"/>
          </p:cNvGraphicFramePr>
          <p:nvPr/>
        </p:nvGraphicFramePr>
        <p:xfrm>
          <a:off x="2317750" y="4098925"/>
          <a:ext cx="5580063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8" name="Equation" r:id="rId14" imgW="2184400" imgH="431800" progId="Equation.3">
                  <p:embed/>
                </p:oleObj>
              </mc:Choice>
              <mc:Fallback>
                <p:oleObj name="Equation" r:id="rId14" imgW="2184400" imgH="4318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0" y="4098925"/>
                        <a:ext cx="5580063" cy="1038225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007676"/>
                          </a:gs>
                          <a:gs pos="50000">
                            <a:srgbClr val="00FFFF"/>
                          </a:gs>
                          <a:gs pos="100000">
                            <a:srgbClr val="007676"/>
                          </a:gs>
                        </a:gsLst>
                        <a:lin ang="5400000" scaled="1"/>
                      </a:gradFill>
                      <a:ln w="38100">
                        <a:solidFill>
                          <a:srgbClr val="0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274888" y="5567363"/>
            <a:ext cx="5441950" cy="577850"/>
            <a:chOff x="1433" y="3507"/>
            <a:chExt cx="3428" cy="364"/>
          </a:xfrm>
        </p:grpSpPr>
        <p:sp>
          <p:nvSpPr>
            <p:cNvPr id="18459" name="Text Box 18"/>
            <p:cNvSpPr txBox="1">
              <a:spLocks noChangeArrowheads="1"/>
            </p:cNvSpPr>
            <p:nvPr/>
          </p:nvSpPr>
          <p:spPr bwMode="auto">
            <a:xfrm>
              <a:off x="1433" y="3528"/>
              <a:ext cx="178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GB">
                  <a:solidFill>
                    <a:srgbClr val="008080"/>
                  </a:solidFill>
                  <a:latin typeface="Arial" charset="0"/>
                </a:rPr>
                <a:t>Similar  formula  for</a:t>
              </a:r>
              <a:endParaRPr lang="en-GB">
                <a:latin typeface="Arial" charset="0"/>
              </a:endParaRPr>
            </a:p>
          </p:txBody>
        </p:sp>
        <p:graphicFrame>
          <p:nvGraphicFramePr>
            <p:cNvPr id="18460" name="Object 19"/>
            <p:cNvGraphicFramePr>
              <a:graphicFrameLocks noChangeAspect="1"/>
            </p:cNvGraphicFramePr>
            <p:nvPr/>
          </p:nvGraphicFramePr>
          <p:xfrm>
            <a:off x="3186" y="3507"/>
            <a:ext cx="1675" cy="3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79" name="Equation" r:id="rId16" imgW="1040948" imgH="241195" progId="Equation.3">
                    <p:embed/>
                  </p:oleObj>
                </mc:Choice>
                <mc:Fallback>
                  <p:oleObj name="Equation" r:id="rId16" imgW="1040948" imgH="241195" progId="Equation.3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86" y="3507"/>
                          <a:ext cx="1675" cy="36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808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0676" name="Object 20"/>
          <p:cNvGraphicFramePr>
            <a:graphicFrameLocks noChangeAspect="1"/>
          </p:cNvGraphicFramePr>
          <p:nvPr/>
        </p:nvGraphicFramePr>
        <p:xfrm>
          <a:off x="5202238" y="2179638"/>
          <a:ext cx="2724150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0" name="Equation" r:id="rId18" imgW="1295400" imgH="279400" progId="Equation.3">
                  <p:embed/>
                </p:oleObj>
              </mc:Choice>
              <mc:Fallback>
                <p:oleObj name="Equation" r:id="rId18" imgW="1295400" imgH="2794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2238" y="2179638"/>
                        <a:ext cx="2724150" cy="682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77" name="Object 21"/>
          <p:cNvGraphicFramePr>
            <a:graphicFrameLocks noChangeAspect="1"/>
          </p:cNvGraphicFramePr>
          <p:nvPr/>
        </p:nvGraphicFramePr>
        <p:xfrm>
          <a:off x="5803900" y="1039813"/>
          <a:ext cx="2166938" cy="100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1" name="Equation" r:id="rId20" imgW="863225" imgH="431613" progId="Equation.3">
                  <p:embed/>
                </p:oleObj>
              </mc:Choice>
              <mc:Fallback>
                <p:oleObj name="Equation" r:id="rId20" imgW="863225" imgH="431613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3900" y="1039813"/>
                        <a:ext cx="2166938" cy="10017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78" name="AutoShape 22"/>
          <p:cNvSpPr>
            <a:spLocks noChangeArrowheads="1"/>
          </p:cNvSpPr>
          <p:nvPr/>
        </p:nvSpPr>
        <p:spPr bwMode="auto">
          <a:xfrm>
            <a:off x="5734050" y="1181100"/>
            <a:ext cx="742950" cy="723900"/>
          </a:xfrm>
          <a:prstGeom prst="star16">
            <a:avLst>
              <a:gd name="adj" fmla="val 37500"/>
            </a:avLst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0679" name="Line 23"/>
          <p:cNvSpPr>
            <a:spLocks noChangeShapeType="1"/>
          </p:cNvSpPr>
          <p:nvPr/>
        </p:nvSpPr>
        <p:spPr bwMode="auto">
          <a:xfrm>
            <a:off x="6096000" y="1905000"/>
            <a:ext cx="247650" cy="34290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0680" name="AutoShape 24"/>
          <p:cNvSpPr>
            <a:spLocks noChangeArrowheads="1"/>
          </p:cNvSpPr>
          <p:nvPr/>
        </p:nvSpPr>
        <p:spPr bwMode="auto">
          <a:xfrm>
            <a:off x="5048250" y="2114550"/>
            <a:ext cx="838200" cy="819150"/>
          </a:xfrm>
          <a:prstGeom prst="star16">
            <a:avLst>
              <a:gd name="adj" fmla="val 37500"/>
            </a:avLst>
          </a:prstGeom>
          <a:noFill/>
          <a:ln w="25400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0681" name="Line 25"/>
          <p:cNvSpPr>
            <a:spLocks noChangeShapeType="1"/>
          </p:cNvSpPr>
          <p:nvPr/>
        </p:nvSpPr>
        <p:spPr bwMode="auto">
          <a:xfrm flipH="1" flipV="1">
            <a:off x="4933950" y="1428750"/>
            <a:ext cx="400050" cy="762000"/>
          </a:xfrm>
          <a:prstGeom prst="line">
            <a:avLst/>
          </a:prstGeom>
          <a:noFill/>
          <a:ln w="25400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0682" name="Line 26"/>
          <p:cNvSpPr>
            <a:spLocks noChangeShapeType="1"/>
          </p:cNvSpPr>
          <p:nvPr/>
        </p:nvSpPr>
        <p:spPr bwMode="auto">
          <a:xfrm flipH="1" flipV="1">
            <a:off x="4705350" y="1924050"/>
            <a:ext cx="495300" cy="266700"/>
          </a:xfrm>
          <a:prstGeom prst="line">
            <a:avLst/>
          </a:prstGeom>
          <a:noFill/>
          <a:ln w="25400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0683" name="Rectangle 27"/>
          <p:cNvSpPr>
            <a:spLocks noChangeArrowheads="1"/>
          </p:cNvSpPr>
          <p:nvPr/>
        </p:nvSpPr>
        <p:spPr bwMode="auto">
          <a:xfrm>
            <a:off x="5086350" y="1885950"/>
            <a:ext cx="2990850" cy="1143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0684" name="Rectangle 28"/>
          <p:cNvSpPr>
            <a:spLocks noChangeArrowheads="1"/>
          </p:cNvSpPr>
          <p:nvPr/>
        </p:nvSpPr>
        <p:spPr bwMode="auto">
          <a:xfrm>
            <a:off x="4933950" y="2944813"/>
            <a:ext cx="3238500" cy="11239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0685" name="Rectangle 29"/>
          <p:cNvSpPr>
            <a:spLocks noChangeArrowheads="1"/>
          </p:cNvSpPr>
          <p:nvPr/>
        </p:nvSpPr>
        <p:spPr bwMode="auto">
          <a:xfrm>
            <a:off x="5638800" y="914400"/>
            <a:ext cx="2990850" cy="1143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70686" name="Object 30"/>
          <p:cNvGraphicFramePr>
            <a:graphicFrameLocks noChangeAspect="1"/>
          </p:cNvGraphicFramePr>
          <p:nvPr/>
        </p:nvGraphicFramePr>
        <p:xfrm>
          <a:off x="2849563" y="2613025"/>
          <a:ext cx="4021137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2" name="Equation" r:id="rId22" imgW="1574800" imgH="431800" progId="Equation.3">
                  <p:embed/>
                </p:oleObj>
              </mc:Choice>
              <mc:Fallback>
                <p:oleObj name="Equation" r:id="rId22" imgW="1574800" imgH="43180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9563" y="2613025"/>
                        <a:ext cx="4021137" cy="10382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70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70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0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0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0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0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0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0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0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0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 autoUpdateAnimBg="0"/>
      <p:bldP spid="70668" grpId="0" animBg="1"/>
      <p:bldP spid="70669" grpId="0" animBg="1"/>
      <p:bldP spid="70671" grpId="0" animBg="1" autoUpdateAnimBg="0"/>
      <p:bldP spid="70678" grpId="0" animBg="1"/>
      <p:bldP spid="70679" grpId="0" animBg="1"/>
      <p:bldP spid="70680" grpId="0" animBg="1"/>
      <p:bldP spid="70681" grpId="0" animBg="1"/>
      <p:bldP spid="70682" grpId="0" animBg="1"/>
      <p:bldP spid="70683" grpId="0" animBg="1"/>
      <p:bldP spid="70684" grpId="0" animBg="1"/>
      <p:bldP spid="7068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581400" y="304800"/>
            <a:ext cx="2978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>
                <a:solidFill>
                  <a:schemeClr val="accent2"/>
                </a:solidFill>
                <a:latin typeface="Arial" charset="0"/>
              </a:rPr>
              <a:t>The depth-of-field</a:t>
            </a:r>
            <a:endParaRPr lang="en-US"/>
          </a:p>
        </p:txBody>
      </p:sp>
      <p:graphicFrame>
        <p:nvGraphicFramePr>
          <p:cNvPr id="147459" name="Object 3"/>
          <p:cNvGraphicFramePr>
            <a:graphicFrameLocks noChangeAspect="1"/>
          </p:cNvGraphicFramePr>
          <p:nvPr/>
        </p:nvGraphicFramePr>
        <p:xfrm>
          <a:off x="2446338" y="4038600"/>
          <a:ext cx="5554662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2" name="Equation" r:id="rId3" imgW="2044700" imgH="431800" progId="Equation.3">
                  <p:embed/>
                </p:oleObj>
              </mc:Choice>
              <mc:Fallback>
                <p:oleObj name="Equation" r:id="rId3" imgW="2044700" imgH="431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6338" y="4038600"/>
                        <a:ext cx="5554662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1873250" y="5351463"/>
            <a:ext cx="53641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>
                <a:latin typeface="Arial" charset="0"/>
              </a:rPr>
              <a:t>decreases with d+, increases with Z</a:t>
            </a:r>
            <a:r>
              <a:rPr lang="en-US" baseline="-25000">
                <a:latin typeface="Arial" charset="0"/>
              </a:rPr>
              <a:t>0</a:t>
            </a:r>
            <a:r>
              <a:rPr lang="en-US">
                <a:latin typeface="Arial" charset="0"/>
              </a:rPr>
              <a:t>+</a:t>
            </a:r>
            <a:endParaRPr lang="en-US"/>
          </a:p>
        </p:txBody>
      </p:sp>
      <p:sp>
        <p:nvSpPr>
          <p:cNvPr id="147461" name="Text Box 5"/>
          <p:cNvSpPr txBox="1">
            <a:spLocks noChangeArrowheads="1"/>
          </p:cNvSpPr>
          <p:nvPr/>
        </p:nvSpPr>
        <p:spPr bwMode="auto">
          <a:xfrm>
            <a:off x="0" y="6400800"/>
            <a:ext cx="509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>
                <a:solidFill>
                  <a:srgbClr val="FF0000"/>
                </a:solidFill>
                <a:sym typeface="Wingdings" pitchFamily="2" charset="2"/>
              </a:rPr>
              <a:t></a:t>
            </a:r>
            <a:endParaRPr lang="en-US"/>
          </a:p>
        </p:txBody>
      </p:sp>
      <p:pic>
        <p:nvPicPr>
          <p:cNvPr id="19462" name="Picture 6" descr="c-recdis-depfi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1514475"/>
            <a:ext cx="7234237" cy="22669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2452688" y="3362325"/>
            <a:ext cx="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824288" y="1689100"/>
            <a:ext cx="4386262" cy="1947863"/>
            <a:chOff x="2409" y="1064"/>
            <a:chExt cx="2763" cy="1227"/>
          </a:xfrm>
        </p:grpSpPr>
        <p:sp>
          <p:nvSpPr>
            <p:cNvPr id="19477" name="Line 9"/>
            <p:cNvSpPr>
              <a:spLocks noChangeShapeType="1"/>
            </p:cNvSpPr>
            <p:nvPr/>
          </p:nvSpPr>
          <p:spPr bwMode="auto">
            <a:xfrm flipV="1">
              <a:off x="2409" y="1064"/>
              <a:ext cx="1127" cy="61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9478" name="Line 10"/>
            <p:cNvSpPr>
              <a:spLocks noChangeShapeType="1"/>
            </p:cNvSpPr>
            <p:nvPr/>
          </p:nvSpPr>
          <p:spPr bwMode="auto">
            <a:xfrm>
              <a:off x="2409" y="1682"/>
              <a:ext cx="1136" cy="60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479" name="Line 11"/>
            <p:cNvSpPr>
              <a:spLocks noChangeShapeType="1"/>
            </p:cNvSpPr>
            <p:nvPr/>
          </p:nvSpPr>
          <p:spPr bwMode="auto">
            <a:xfrm>
              <a:off x="3536" y="1073"/>
              <a:ext cx="1636" cy="60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480" name="Line 12"/>
            <p:cNvSpPr>
              <a:spLocks noChangeShapeType="1"/>
            </p:cNvSpPr>
            <p:nvPr/>
          </p:nvSpPr>
          <p:spPr bwMode="auto">
            <a:xfrm flipV="1">
              <a:off x="3545" y="1682"/>
              <a:ext cx="1618" cy="60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001963" y="1674813"/>
            <a:ext cx="4573587" cy="1976437"/>
            <a:chOff x="1891" y="1055"/>
            <a:chExt cx="2881" cy="1245"/>
          </a:xfrm>
        </p:grpSpPr>
        <p:sp>
          <p:nvSpPr>
            <p:cNvPr id="19473" name="Line 14"/>
            <p:cNvSpPr>
              <a:spLocks noChangeShapeType="1"/>
            </p:cNvSpPr>
            <p:nvPr/>
          </p:nvSpPr>
          <p:spPr bwMode="auto">
            <a:xfrm flipV="1">
              <a:off x="1900" y="1055"/>
              <a:ext cx="1645" cy="618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474" name="Line 15"/>
            <p:cNvSpPr>
              <a:spLocks noChangeShapeType="1"/>
            </p:cNvSpPr>
            <p:nvPr/>
          </p:nvSpPr>
          <p:spPr bwMode="auto">
            <a:xfrm>
              <a:off x="1891" y="1673"/>
              <a:ext cx="1654" cy="627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475" name="Line 16"/>
            <p:cNvSpPr>
              <a:spLocks noChangeShapeType="1"/>
            </p:cNvSpPr>
            <p:nvPr/>
          </p:nvSpPr>
          <p:spPr bwMode="auto">
            <a:xfrm flipV="1">
              <a:off x="3545" y="1673"/>
              <a:ext cx="1227" cy="627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476" name="Line 17"/>
            <p:cNvSpPr>
              <a:spLocks noChangeShapeType="1"/>
            </p:cNvSpPr>
            <p:nvPr/>
          </p:nvSpPr>
          <p:spPr bwMode="auto">
            <a:xfrm>
              <a:off x="3545" y="1064"/>
              <a:ext cx="1227" cy="609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2179638" y="1674813"/>
            <a:ext cx="5410200" cy="1976437"/>
            <a:chOff x="1373" y="1055"/>
            <a:chExt cx="3408" cy="1245"/>
          </a:xfrm>
        </p:grpSpPr>
        <p:sp>
          <p:nvSpPr>
            <p:cNvPr id="19469" name="Line 19"/>
            <p:cNvSpPr>
              <a:spLocks noChangeShapeType="1"/>
            </p:cNvSpPr>
            <p:nvPr/>
          </p:nvSpPr>
          <p:spPr bwMode="auto">
            <a:xfrm>
              <a:off x="1373" y="1673"/>
              <a:ext cx="2172" cy="62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470" name="Line 20"/>
            <p:cNvSpPr>
              <a:spLocks noChangeShapeType="1"/>
            </p:cNvSpPr>
            <p:nvPr/>
          </p:nvSpPr>
          <p:spPr bwMode="auto">
            <a:xfrm flipV="1">
              <a:off x="1373" y="1055"/>
              <a:ext cx="2163" cy="61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471" name="Line 21"/>
            <p:cNvSpPr>
              <a:spLocks noChangeShapeType="1"/>
            </p:cNvSpPr>
            <p:nvPr/>
          </p:nvSpPr>
          <p:spPr bwMode="auto">
            <a:xfrm>
              <a:off x="3545" y="1064"/>
              <a:ext cx="1227" cy="77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472" name="Line 22"/>
            <p:cNvSpPr>
              <a:spLocks noChangeShapeType="1"/>
            </p:cNvSpPr>
            <p:nvPr/>
          </p:nvSpPr>
          <p:spPr bwMode="auto">
            <a:xfrm flipV="1">
              <a:off x="3545" y="1518"/>
              <a:ext cx="1236" cy="78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9467" name="Text Box 23"/>
          <p:cNvSpPr txBox="1">
            <a:spLocks noChangeArrowheads="1"/>
          </p:cNvSpPr>
          <p:nvPr/>
        </p:nvSpPr>
        <p:spPr bwMode="auto">
          <a:xfrm>
            <a:off x="2212975" y="61722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GB">
              <a:latin typeface="Arial" charset="0"/>
            </a:endParaRPr>
          </a:p>
        </p:txBody>
      </p:sp>
      <p:sp>
        <p:nvSpPr>
          <p:cNvPr id="147480" name="Text Box 24"/>
          <p:cNvSpPr txBox="1">
            <a:spLocks noChangeArrowheads="1"/>
          </p:cNvSpPr>
          <p:nvPr/>
        </p:nvSpPr>
        <p:spPr bwMode="auto">
          <a:xfrm>
            <a:off x="2093913" y="5753100"/>
            <a:ext cx="61880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latin typeface="Arial" charset="0"/>
              </a:rPr>
              <a:t>strike a balance between incoming light and </a:t>
            </a:r>
          </a:p>
          <a:p>
            <a:r>
              <a:rPr lang="en-US">
                <a:latin typeface="Arial" charset="0"/>
              </a:rPr>
              <a:t>sharp depth range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14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0" grpId="0" autoUpdateAnimBg="0"/>
      <p:bldP spid="147461" grpId="0" autoUpdateAnimBg="0"/>
      <p:bldP spid="147480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620963" y="504825"/>
            <a:ext cx="50752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>
                <a:solidFill>
                  <a:schemeClr val="accent2"/>
                </a:solidFill>
                <a:latin typeface="Arial" charset="0"/>
              </a:rPr>
              <a:t>Deviations from the lens model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682750" y="1568450"/>
            <a:ext cx="2319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latin typeface="Arial" charset="0"/>
              </a:rPr>
              <a:t>3 assumptions :</a:t>
            </a: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1689100" y="2270125"/>
            <a:ext cx="7454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latin typeface="Arial" charset="0"/>
              </a:rPr>
              <a:t>1. all rays from a point are focused onto 1 image point</a:t>
            </a:r>
            <a:endParaRPr lang="en-US"/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1706563" y="3062288"/>
            <a:ext cx="4933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latin typeface="Arial" charset="0"/>
              </a:rPr>
              <a:t>2. all image points in a single plane</a:t>
            </a:r>
            <a:endParaRPr lang="en-US" i="1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1725613" y="3825875"/>
            <a:ext cx="56784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latin typeface="Arial" charset="0"/>
              </a:rPr>
              <a:t>3. magnification is constant </a:t>
            </a: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deviations from this ideal are </a:t>
            </a:r>
            <a:r>
              <a:rPr lang="en-US" i="1">
                <a:solidFill>
                  <a:srgbClr val="CC0000"/>
                </a:solidFill>
                <a:latin typeface="Arial" charset="0"/>
              </a:rPr>
              <a:t>aberrations</a:t>
            </a:r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0" y="6400800"/>
            <a:ext cx="509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>
                <a:solidFill>
                  <a:srgbClr val="FF0000"/>
                </a:solidFill>
                <a:sym typeface="Wingdings" pitchFamily="2" charset="2"/>
              </a:rPr>
              <a:t>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 autoUpdateAnimBg="0"/>
      <p:bldP spid="71685" grpId="0" autoUpdateAnimBg="0"/>
      <p:bldP spid="71686" grpId="0" autoUpdateAnimBg="0"/>
      <p:bldP spid="71687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4038600" y="457200"/>
            <a:ext cx="2105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>
                <a:solidFill>
                  <a:schemeClr val="accent2"/>
                </a:solidFill>
                <a:latin typeface="Arial" charset="0"/>
              </a:rPr>
              <a:t>Aberrations </a:t>
            </a:r>
            <a:endParaRPr lang="en-US"/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2344738" y="5792788"/>
            <a:ext cx="54022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i="1">
                <a:solidFill>
                  <a:srgbClr val="CC0000"/>
                </a:solidFill>
                <a:latin typeface="Arial" charset="0"/>
              </a:rPr>
              <a:t>chromatic :</a:t>
            </a:r>
            <a:r>
              <a:rPr lang="en-US">
                <a:latin typeface="Arial" charset="0"/>
              </a:rPr>
              <a:t> refractive index function of </a:t>
            </a:r>
          </a:p>
          <a:p>
            <a:r>
              <a:rPr lang="en-US">
                <a:latin typeface="Arial" charset="0"/>
              </a:rPr>
              <a:t>                   wavelength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366963" y="1524000"/>
            <a:ext cx="1335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>
                <a:latin typeface="Arial" charset="0"/>
              </a:rPr>
              <a:t>2 types :</a:t>
            </a:r>
            <a:endParaRPr lang="en-US"/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2409825" y="2789238"/>
            <a:ext cx="2100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latin typeface="Arial" charset="0"/>
              </a:rPr>
              <a:t>1. geometrical</a:t>
            </a: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2384425" y="3500438"/>
            <a:ext cx="1844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CC0000"/>
              </a:buClr>
              <a:buFont typeface="Monotype Sorts" pitchFamily="2" charset="2"/>
              <a:buNone/>
            </a:pPr>
            <a:r>
              <a:rPr lang="en-US">
                <a:latin typeface="Arial" charset="0"/>
              </a:rPr>
              <a:t>2. chromatic</a:t>
            </a:r>
            <a:endParaRPr lang="en-US"/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2386013" y="4435475"/>
            <a:ext cx="4981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i="1">
                <a:solidFill>
                  <a:srgbClr val="CC0000"/>
                </a:solidFill>
                <a:latin typeface="Arial" charset="0"/>
              </a:rPr>
              <a:t>geometrical :</a:t>
            </a:r>
            <a:r>
              <a:rPr lang="en-US">
                <a:latin typeface="Arial" charset="0"/>
              </a:rPr>
              <a:t> small for paraxial rays</a:t>
            </a:r>
            <a:endParaRPr lang="en-US"/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0" y="6400800"/>
            <a:ext cx="509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>
                <a:solidFill>
                  <a:srgbClr val="FF0000"/>
                </a:solidFill>
                <a:sym typeface="Wingdings" pitchFamily="2" charset="2"/>
              </a:rPr>
              <a:t></a:t>
            </a:r>
            <a:endParaRPr lang="en-US"/>
          </a:p>
        </p:txBody>
      </p:sp>
      <p:pic>
        <p:nvPicPr>
          <p:cNvPr id="7271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988" y="4865688"/>
            <a:ext cx="2024062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4" name="Rectangle 10"/>
          <p:cNvSpPr>
            <a:spLocks noChangeArrowheads="1"/>
          </p:cNvSpPr>
          <p:nvPr/>
        </p:nvSpPr>
        <p:spPr bwMode="auto">
          <a:xfrm>
            <a:off x="2927350" y="5011738"/>
            <a:ext cx="3789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study through 3</a:t>
            </a:r>
            <a:r>
              <a:rPr lang="en-US" baseline="30000"/>
              <a:t>rd</a:t>
            </a:r>
            <a:r>
              <a:rPr lang="en-US"/>
              <a:t> order optics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autoUpdateAnimBg="0"/>
      <p:bldP spid="72709" grpId="0" autoUpdateAnimBg="0"/>
      <p:bldP spid="72710" grpId="0" autoUpdateAnimBg="0"/>
      <p:bldP spid="72711" grpId="0" autoUpdateAnimBg="0"/>
      <p:bldP spid="72712" grpId="0" autoUpdateAnimBg="0"/>
      <p:bldP spid="727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 noChangeAspect="1"/>
          </p:cNvGrpSpPr>
          <p:nvPr/>
        </p:nvGrpSpPr>
        <p:grpSpPr bwMode="auto">
          <a:xfrm>
            <a:off x="5400675" y="2960688"/>
            <a:ext cx="3384550" cy="1987550"/>
            <a:chOff x="5239" y="709"/>
            <a:chExt cx="3357" cy="1972"/>
          </a:xfrm>
        </p:grpSpPr>
        <p:pic>
          <p:nvPicPr>
            <p:cNvPr id="4106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356" t="19336" r="14166" b="43967"/>
            <a:stretch>
              <a:fillRect/>
            </a:stretch>
          </p:blipFill>
          <p:spPr bwMode="auto">
            <a:xfrm>
              <a:off x="5239" y="709"/>
              <a:ext cx="3357" cy="1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7" name="Oval 13"/>
            <p:cNvSpPr>
              <a:spLocks noChangeAspect="1" noChangeArrowheads="1"/>
            </p:cNvSpPr>
            <p:nvPr/>
          </p:nvSpPr>
          <p:spPr bwMode="auto">
            <a:xfrm>
              <a:off x="5760" y="2001"/>
              <a:ext cx="771" cy="6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Pinhole size / aperture</a:t>
            </a:r>
          </a:p>
        </p:txBody>
      </p:sp>
      <p:pic>
        <p:nvPicPr>
          <p:cNvPr id="191492" name="Picture 4" descr="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" t="36334" r="49896" b="20464"/>
          <a:stretch>
            <a:fillRect/>
          </a:stretch>
        </p:blipFill>
        <p:spPr>
          <a:xfrm>
            <a:off x="847725" y="1916113"/>
            <a:ext cx="3436938" cy="4525962"/>
          </a:xfrm>
        </p:spPr>
      </p:pic>
      <p:sp>
        <p:nvSpPr>
          <p:cNvPr id="74756" name="Text Box 5"/>
          <p:cNvSpPr txBox="1">
            <a:spLocks noChangeArrowheads="1"/>
          </p:cNvSpPr>
          <p:nvPr/>
        </p:nvSpPr>
        <p:spPr bwMode="auto">
          <a:xfrm>
            <a:off x="4283075" y="5337175"/>
            <a:ext cx="38877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Smaller</a:t>
            </a:r>
          </a:p>
        </p:txBody>
      </p:sp>
      <p:sp>
        <p:nvSpPr>
          <p:cNvPr id="74757" name="Text Box 6"/>
          <p:cNvSpPr txBox="1">
            <a:spLocks noChangeArrowheads="1"/>
          </p:cNvSpPr>
          <p:nvPr/>
        </p:nvSpPr>
        <p:spPr bwMode="auto">
          <a:xfrm>
            <a:off x="4283075" y="2270125"/>
            <a:ext cx="38877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Larger</a:t>
            </a:r>
          </a:p>
        </p:txBody>
      </p:sp>
      <p:sp>
        <p:nvSpPr>
          <p:cNvPr id="74758" name="Line 7"/>
          <p:cNvSpPr>
            <a:spLocks noChangeShapeType="1"/>
          </p:cNvSpPr>
          <p:nvPr/>
        </p:nvSpPr>
        <p:spPr bwMode="auto">
          <a:xfrm>
            <a:off x="4714875" y="2708275"/>
            <a:ext cx="0" cy="2520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4" name="Text Box 11"/>
          <p:cNvSpPr txBox="1">
            <a:spLocks noChangeArrowheads="1"/>
          </p:cNvSpPr>
          <p:nvPr/>
        </p:nvSpPr>
        <p:spPr bwMode="auto">
          <a:xfrm>
            <a:off x="1676400" y="1016000"/>
            <a:ext cx="71088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How does the size of the aperture affect the image we’d get?</a:t>
            </a:r>
          </a:p>
        </p:txBody>
      </p:sp>
      <p:sp>
        <p:nvSpPr>
          <p:cNvPr id="4105" name="Text Box 19"/>
          <p:cNvSpPr txBox="1">
            <a:spLocks noChangeArrowheads="1"/>
          </p:cNvSpPr>
          <p:nvPr/>
        </p:nvSpPr>
        <p:spPr bwMode="auto">
          <a:xfrm>
            <a:off x="8226425" y="6581775"/>
            <a:ext cx="917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/>
              <a:t>K. Grauman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0"/>
      <p:bldP spid="74757" grpId="0"/>
      <p:bldP spid="7475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576513" y="533400"/>
            <a:ext cx="398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>
                <a:solidFill>
                  <a:schemeClr val="accent2"/>
                </a:solidFill>
                <a:latin typeface="Arial" charset="0"/>
              </a:rPr>
              <a:t>Geometrical aberrations</a:t>
            </a:r>
            <a:endParaRPr lang="en-US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743200" y="1782763"/>
            <a:ext cx="31813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CC0000"/>
              </a:buClr>
              <a:buFont typeface="Monotype Sorts" pitchFamily="2" charset="2"/>
              <a:buChar char="q"/>
            </a:pPr>
            <a:r>
              <a:rPr lang="en-US">
                <a:latin typeface="Arial" charset="0"/>
              </a:rPr>
              <a:t> spherical aberration</a:t>
            </a:r>
          </a:p>
          <a:p>
            <a:pPr>
              <a:buClr>
                <a:srgbClr val="CC0000"/>
              </a:buClr>
              <a:buFont typeface="Monotype Sorts" pitchFamily="2" charset="2"/>
              <a:buChar char="q"/>
            </a:pPr>
            <a:endParaRPr lang="en-US">
              <a:latin typeface="Arial" charset="0"/>
            </a:endParaRPr>
          </a:p>
          <a:p>
            <a:pPr>
              <a:buClr>
                <a:srgbClr val="CC0000"/>
              </a:buClr>
              <a:buFont typeface="Monotype Sorts" pitchFamily="2" charset="2"/>
              <a:buChar char="q"/>
            </a:pPr>
            <a:r>
              <a:rPr lang="en-US">
                <a:latin typeface="Arial" charset="0"/>
              </a:rPr>
              <a:t> astigmatism</a:t>
            </a:r>
          </a:p>
          <a:p>
            <a:pPr>
              <a:buClr>
                <a:srgbClr val="CC0000"/>
              </a:buClr>
              <a:buFont typeface="Monotype Sorts" pitchFamily="2" charset="2"/>
              <a:buChar char="q"/>
            </a:pPr>
            <a:endParaRPr lang="en-US">
              <a:latin typeface="Arial" charset="0"/>
            </a:endParaRPr>
          </a:p>
          <a:p>
            <a:pPr>
              <a:buClr>
                <a:srgbClr val="CC0000"/>
              </a:buClr>
              <a:buFont typeface="Monotype Sorts" pitchFamily="2" charset="2"/>
              <a:buChar char="q"/>
            </a:pPr>
            <a:r>
              <a:rPr lang="en-US">
                <a:latin typeface="Arial" charset="0"/>
              </a:rPr>
              <a:t> distortion</a:t>
            </a:r>
          </a:p>
          <a:p>
            <a:pPr>
              <a:buClr>
                <a:srgbClr val="CC0000"/>
              </a:buClr>
              <a:buFont typeface="Monotype Sorts" pitchFamily="2" charset="2"/>
              <a:buChar char="q"/>
            </a:pPr>
            <a:endParaRPr lang="en-US">
              <a:latin typeface="Arial" charset="0"/>
            </a:endParaRPr>
          </a:p>
          <a:p>
            <a:pPr>
              <a:buClr>
                <a:srgbClr val="CC0000"/>
              </a:buClr>
              <a:buFont typeface="Monotype Sorts" pitchFamily="2" charset="2"/>
              <a:buChar char="q"/>
            </a:pPr>
            <a:r>
              <a:rPr lang="en-US">
                <a:latin typeface="Arial" charset="0"/>
              </a:rPr>
              <a:t> coma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209800" y="5029200"/>
            <a:ext cx="627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>
                <a:solidFill>
                  <a:srgbClr val="CC0000"/>
                </a:solidFill>
                <a:latin typeface="Arial" charset="0"/>
              </a:rPr>
              <a:t>aberrations are reduced by combining lenses</a:t>
            </a:r>
            <a:endParaRPr lang="en-US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0" y="6400800"/>
            <a:ext cx="509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>
                <a:solidFill>
                  <a:srgbClr val="FF0000"/>
                </a:solidFill>
                <a:sym typeface="Wingdings" pitchFamily="2" charset="2"/>
              </a:rPr>
              <a:t></a:t>
            </a:r>
            <a:endParaRPr lang="en-US"/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75" y="5526088"/>
            <a:ext cx="336867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3276600" y="381000"/>
            <a:ext cx="3375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>
                <a:solidFill>
                  <a:schemeClr val="accent2"/>
                </a:solidFill>
                <a:latin typeface="Arial" charset="0"/>
              </a:rPr>
              <a:t>Spherical aberration</a:t>
            </a:r>
            <a:endParaRPr lang="en-US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362200" y="1477963"/>
            <a:ext cx="55753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latin typeface="Arial" charset="0"/>
              </a:rPr>
              <a:t>rays parallel to the axis do not converge</a:t>
            </a: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outer portions of  the lens yield smaller </a:t>
            </a:r>
          </a:p>
          <a:p>
            <a:r>
              <a:rPr lang="en-US">
                <a:latin typeface="Arial" charset="0"/>
              </a:rPr>
              <a:t>focal lenghts</a:t>
            </a:r>
            <a:endParaRPr lang="en-US"/>
          </a:p>
        </p:txBody>
      </p:sp>
      <p:sp>
        <p:nvSpPr>
          <p:cNvPr id="74773" name="Text Box 21"/>
          <p:cNvSpPr txBox="1">
            <a:spLocks noChangeArrowheads="1"/>
          </p:cNvSpPr>
          <p:nvPr/>
        </p:nvSpPr>
        <p:spPr bwMode="auto">
          <a:xfrm>
            <a:off x="0" y="6400800"/>
            <a:ext cx="509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>
                <a:solidFill>
                  <a:srgbClr val="FF0000"/>
                </a:solidFill>
                <a:sym typeface="Wingdings" pitchFamily="2" charset="2"/>
              </a:rPr>
              <a:t></a:t>
            </a:r>
            <a:endParaRPr lang="en-US"/>
          </a:p>
        </p:txBody>
      </p:sp>
      <p:pic>
        <p:nvPicPr>
          <p:cNvPr id="23557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3314700"/>
            <a:ext cx="48006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73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Astigmatism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200" smtClean="0"/>
              <a:t>Different focal length for inclined rays</a:t>
            </a:r>
          </a:p>
        </p:txBody>
      </p:sp>
      <p:pic>
        <p:nvPicPr>
          <p:cNvPr id="75780" name="Picture 4" descr="astig_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8" y="3532188"/>
            <a:ext cx="3187700" cy="332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asti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809750"/>
            <a:ext cx="62515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806950" y="3313113"/>
            <a:ext cx="3225800" cy="3201987"/>
            <a:chOff x="3466" y="1981"/>
            <a:chExt cx="2032" cy="2017"/>
          </a:xfrm>
        </p:grpSpPr>
        <p:pic>
          <p:nvPicPr>
            <p:cNvPr id="24584" name="Picture 7" descr="astig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762"/>
            <a:stretch>
              <a:fillRect/>
            </a:stretch>
          </p:blipFill>
          <p:spPr bwMode="auto">
            <a:xfrm>
              <a:off x="3466" y="2937"/>
              <a:ext cx="963" cy="1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5" name="Picture 8" descr="astig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43" r="33380"/>
            <a:stretch>
              <a:fillRect/>
            </a:stretch>
          </p:blipFill>
          <p:spPr bwMode="auto">
            <a:xfrm>
              <a:off x="3953" y="1981"/>
              <a:ext cx="994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6" name="Picture 9" descr="astig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470"/>
            <a:stretch>
              <a:fillRect/>
            </a:stretch>
          </p:blipFill>
          <p:spPr bwMode="auto">
            <a:xfrm>
              <a:off x="4555" y="2923"/>
              <a:ext cx="943" cy="1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583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3932238"/>
            <a:ext cx="2611437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calib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2217738"/>
            <a:ext cx="3921125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Distortion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Clr>
                <a:srgbClr val="CC0000"/>
              </a:buClr>
              <a:buFont typeface="Monotype Sorts" pitchFamily="2" charset="2"/>
              <a:buNone/>
            </a:pPr>
            <a:r>
              <a:rPr lang="en-US" sz="2200" smtClean="0"/>
              <a:t>magnification/focal length different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 typeface="Monotype Sorts" pitchFamily="2" charset="2"/>
              <a:buNone/>
            </a:pPr>
            <a:r>
              <a:rPr lang="en-US" sz="2200" smtClean="0"/>
              <a:t>for different angles of inclination</a:t>
            </a:r>
          </a:p>
          <a:p>
            <a:pPr eaLnBrk="1" hangingPunct="1"/>
            <a:endParaRPr lang="en-US" smtClean="0"/>
          </a:p>
        </p:txBody>
      </p:sp>
      <p:pic>
        <p:nvPicPr>
          <p:cNvPr id="76804" name="Picture 4" descr="corrected_radi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38" y="2544763"/>
            <a:ext cx="3924300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2047875" y="5838825"/>
            <a:ext cx="5997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buClr>
                <a:srgbClr val="CC0000"/>
              </a:buClr>
              <a:buFont typeface="Monotype Sorts" pitchFamily="2" charset="2"/>
              <a:buNone/>
            </a:pPr>
            <a:r>
              <a:rPr lang="en-US">
                <a:solidFill>
                  <a:schemeClr val="accent2"/>
                </a:solidFill>
                <a:latin typeface="Arial" charset="0"/>
              </a:rPr>
              <a:t>Can be corrected! (if parameters are know)</a:t>
            </a:r>
          </a:p>
        </p:txBody>
      </p:sp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1975"/>
            <a:ext cx="152241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53975" y="3482975"/>
            <a:ext cx="14192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1600">
                <a:latin typeface="Verdana" pitchFamily="34" charset="0"/>
              </a:rPr>
              <a:t>pincushion</a:t>
            </a:r>
          </a:p>
          <a:p>
            <a:pPr algn="ctr" eaLnBrk="1" hangingPunct="1"/>
            <a:r>
              <a:rPr lang="en-US" sz="1600">
                <a:latin typeface="Verdana" pitchFamily="34" charset="0"/>
              </a:rPr>
              <a:t>(tele-photo)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0" y="4991100"/>
            <a:ext cx="14843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1600">
                <a:latin typeface="Verdana" pitchFamily="34" charset="0"/>
              </a:rPr>
              <a:t>barrel</a:t>
            </a:r>
          </a:p>
          <a:p>
            <a:pPr algn="ctr" eaLnBrk="1" hangingPunct="1"/>
            <a:r>
              <a:rPr lang="en-US" sz="1600">
                <a:latin typeface="Verdana" pitchFamily="34" charset="0"/>
              </a:rPr>
              <a:t>(wide-angle)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6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Coma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Clr>
                <a:srgbClr val="CC0000"/>
              </a:buClr>
              <a:buFont typeface="Monotype Sorts" pitchFamily="2" charset="2"/>
              <a:buNone/>
            </a:pPr>
            <a:r>
              <a:rPr lang="en-US" sz="2200" smtClean="0"/>
              <a:t>point off the axis depicted as comet shaped blob</a:t>
            </a:r>
          </a:p>
          <a:p>
            <a:pPr eaLnBrk="1" hangingPunct="1"/>
            <a:endParaRPr lang="en-US" smtClean="0"/>
          </a:p>
        </p:txBody>
      </p:sp>
      <p:pic>
        <p:nvPicPr>
          <p:cNvPr id="26628" name="Picture 4" descr="co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3" y="1863725"/>
            <a:ext cx="4868862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9" name="Picture 5" descr="com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0" y="3827463"/>
            <a:ext cx="2505075" cy="23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3352800" y="381000"/>
            <a:ext cx="35131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>
                <a:solidFill>
                  <a:schemeClr val="accent2"/>
                </a:solidFill>
                <a:latin typeface="Arial" charset="0"/>
              </a:rPr>
              <a:t>Chromatic aberration</a:t>
            </a:r>
            <a:endParaRPr lang="en-US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2139950" y="1587500"/>
            <a:ext cx="5948363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latin typeface="Arial" charset="0"/>
              </a:rPr>
              <a:t>rays of different wavelengths focused </a:t>
            </a:r>
          </a:p>
          <a:p>
            <a:r>
              <a:rPr lang="en-US">
                <a:latin typeface="Arial" charset="0"/>
              </a:rPr>
              <a:t>in different planes</a:t>
            </a:r>
          </a:p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cannot be removed completely</a:t>
            </a: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sometimes </a:t>
            </a:r>
            <a:r>
              <a:rPr lang="en-US" i="1">
                <a:solidFill>
                  <a:srgbClr val="CC0000"/>
                </a:solidFill>
                <a:latin typeface="Arial" charset="0"/>
              </a:rPr>
              <a:t>achromatization</a:t>
            </a:r>
            <a:r>
              <a:rPr lang="en-US">
                <a:latin typeface="Arial" charset="0"/>
              </a:rPr>
              <a:t> is achieved for</a:t>
            </a:r>
          </a:p>
          <a:p>
            <a:r>
              <a:rPr lang="en-US">
                <a:latin typeface="Arial" charset="0"/>
              </a:rPr>
              <a:t>more than 2 wavelengths</a:t>
            </a: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0" y="6400800"/>
            <a:ext cx="509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>
                <a:solidFill>
                  <a:srgbClr val="FF0000"/>
                </a:solidFill>
                <a:sym typeface="Wingdings" pitchFamily="2" charset="2"/>
              </a:rPr>
              <a:t></a:t>
            </a:r>
            <a:endParaRPr lang="en-US"/>
          </a:p>
        </p:txBody>
      </p:sp>
      <p:pic>
        <p:nvPicPr>
          <p:cNvPr id="27653" name="Picture 5" descr="chrom1_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8" y="2525713"/>
            <a:ext cx="2046287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 descr="chrom2_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0" y="2379663"/>
            <a:ext cx="2268538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5" name="Picture 7" descr="chromatic2_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30438"/>
            <a:ext cx="21336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656" name="Object 8"/>
          <p:cNvGraphicFramePr>
            <a:graphicFrameLocks noChangeAspect="1"/>
          </p:cNvGraphicFramePr>
          <p:nvPr/>
        </p:nvGraphicFramePr>
        <p:xfrm>
          <a:off x="6335713" y="5713413"/>
          <a:ext cx="2808287" cy="114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8" name="Image" r:id="rId6" imgW="7914286" imgH="3228571" progId="PhotoDeluxe.Image.2">
                  <p:embed/>
                </p:oleObj>
              </mc:Choice>
              <mc:Fallback>
                <p:oleObj name="Image" r:id="rId6" imgW="7914286" imgH="3228571" progId="PhotoDeluxe.Image.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5713" y="5713413"/>
                        <a:ext cx="2808287" cy="1144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733800" y="228600"/>
            <a:ext cx="25019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>
                <a:solidFill>
                  <a:schemeClr val="accent2"/>
                </a:solidFill>
                <a:latin typeface="Arial" charset="0"/>
              </a:rPr>
              <a:t>Lens materials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966913" y="808038"/>
            <a:ext cx="7177087" cy="572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latin typeface="Arial" charset="0"/>
              </a:rPr>
              <a:t>reference wavelengths :</a:t>
            </a:r>
          </a:p>
          <a:p>
            <a:endParaRPr lang="en-US" sz="1400">
              <a:latin typeface="Arial" charset="0"/>
            </a:endParaRPr>
          </a:p>
          <a:p>
            <a:r>
              <a:rPr lang="en-US" sz="2800">
                <a:latin typeface="Arial" charset="0"/>
                <a:sym typeface="Symbol" pitchFamily="18" charset="2"/>
              </a:rPr>
              <a:t></a:t>
            </a:r>
            <a:r>
              <a:rPr lang="en-US" sz="2800" i="1" baseline="-25000">
                <a:sym typeface="Symbol" pitchFamily="18" charset="2"/>
              </a:rPr>
              <a:t>F</a:t>
            </a:r>
            <a:r>
              <a:rPr lang="en-US">
                <a:latin typeface="Arial" charset="0"/>
                <a:sym typeface="Symbol" pitchFamily="18" charset="2"/>
              </a:rPr>
              <a:t> = 486.13</a:t>
            </a:r>
            <a:r>
              <a:rPr lang="en-US" i="1">
                <a:sym typeface="Symbol" pitchFamily="18" charset="2"/>
              </a:rPr>
              <a:t>nm</a:t>
            </a:r>
            <a:endParaRPr lang="en-US">
              <a:latin typeface="Arial" charset="0"/>
              <a:sym typeface="Symbol" pitchFamily="18" charset="2"/>
            </a:endParaRPr>
          </a:p>
          <a:p>
            <a:r>
              <a:rPr lang="en-US" sz="2800">
                <a:latin typeface="Arial" charset="0"/>
                <a:sym typeface="Symbol" pitchFamily="18" charset="2"/>
              </a:rPr>
              <a:t></a:t>
            </a:r>
            <a:r>
              <a:rPr lang="en-US" sz="2800" i="1" baseline="-25000">
                <a:sym typeface="Symbol" pitchFamily="18" charset="2"/>
              </a:rPr>
              <a:t>d</a:t>
            </a:r>
            <a:r>
              <a:rPr lang="en-US">
                <a:latin typeface="Arial" charset="0"/>
                <a:sym typeface="Symbol" pitchFamily="18" charset="2"/>
              </a:rPr>
              <a:t> = 587.56</a:t>
            </a:r>
            <a:r>
              <a:rPr lang="en-US" i="1">
                <a:sym typeface="Symbol" pitchFamily="18" charset="2"/>
              </a:rPr>
              <a:t>nm</a:t>
            </a:r>
            <a:endParaRPr lang="en-US">
              <a:latin typeface="Arial" charset="0"/>
              <a:sym typeface="Symbol" pitchFamily="18" charset="2"/>
            </a:endParaRPr>
          </a:p>
          <a:p>
            <a:r>
              <a:rPr lang="en-US" sz="2800">
                <a:latin typeface="Arial" charset="0"/>
                <a:sym typeface="Symbol" pitchFamily="18" charset="2"/>
              </a:rPr>
              <a:t></a:t>
            </a:r>
            <a:r>
              <a:rPr lang="en-US" sz="2800" i="1" baseline="-25000">
                <a:sym typeface="Symbol" pitchFamily="18" charset="2"/>
              </a:rPr>
              <a:t>C</a:t>
            </a:r>
            <a:r>
              <a:rPr lang="en-US">
                <a:latin typeface="Arial" charset="0"/>
                <a:sym typeface="Symbol" pitchFamily="18" charset="2"/>
              </a:rPr>
              <a:t> = 656.28</a:t>
            </a:r>
            <a:r>
              <a:rPr lang="en-US" i="1">
                <a:sym typeface="Symbol" pitchFamily="18" charset="2"/>
              </a:rPr>
              <a:t>nm</a:t>
            </a:r>
          </a:p>
          <a:p>
            <a:endParaRPr lang="en-US" sz="1400" i="1">
              <a:sym typeface="Symbol" pitchFamily="18" charset="2"/>
            </a:endParaRPr>
          </a:p>
          <a:p>
            <a:r>
              <a:rPr lang="en-US">
                <a:latin typeface="Arial" charset="0"/>
                <a:sym typeface="Symbol" pitchFamily="18" charset="2"/>
              </a:rPr>
              <a:t>lens characteristics :</a:t>
            </a:r>
            <a:r>
              <a:rPr lang="en-US" i="1">
                <a:sym typeface="Symbol" pitchFamily="18" charset="2"/>
              </a:rPr>
              <a:t> </a:t>
            </a:r>
          </a:p>
          <a:p>
            <a:endParaRPr lang="en-US" sz="1400" i="1">
              <a:sym typeface="Symbol" pitchFamily="18" charset="2"/>
            </a:endParaRPr>
          </a:p>
          <a:p>
            <a:r>
              <a:rPr lang="en-US">
                <a:latin typeface="Arial" charset="0"/>
                <a:sym typeface="Symbol" pitchFamily="18" charset="2"/>
              </a:rPr>
              <a:t>1.</a:t>
            </a:r>
            <a:r>
              <a:rPr lang="en-US" i="1">
                <a:latin typeface="Arial" charset="0"/>
                <a:sym typeface="Symbol" pitchFamily="18" charset="2"/>
              </a:rPr>
              <a:t> </a:t>
            </a:r>
            <a:r>
              <a:rPr lang="en-US">
                <a:latin typeface="Arial" charset="0"/>
                <a:sym typeface="Symbol" pitchFamily="18" charset="2"/>
              </a:rPr>
              <a:t>refractive index</a:t>
            </a:r>
            <a:r>
              <a:rPr lang="en-US" i="1">
                <a:latin typeface="Arial" charset="0"/>
                <a:sym typeface="Symbol" pitchFamily="18" charset="2"/>
              </a:rPr>
              <a:t> </a:t>
            </a:r>
            <a:r>
              <a:rPr lang="en-US" i="1">
                <a:sym typeface="Symbol" pitchFamily="18" charset="2"/>
              </a:rPr>
              <a:t>n</a:t>
            </a:r>
            <a:r>
              <a:rPr lang="en-US" i="1" baseline="-25000">
                <a:sym typeface="Symbol" pitchFamily="18" charset="2"/>
              </a:rPr>
              <a:t>d</a:t>
            </a:r>
          </a:p>
          <a:p>
            <a:r>
              <a:rPr lang="en-US">
                <a:latin typeface="Arial" charset="0"/>
                <a:sym typeface="Symbol" pitchFamily="18" charset="2"/>
              </a:rPr>
              <a:t>2. Abbe number </a:t>
            </a:r>
            <a:r>
              <a:rPr lang="en-US" i="1">
                <a:sym typeface="Symbol" pitchFamily="18" charset="2"/>
              </a:rPr>
              <a:t>V</a:t>
            </a:r>
            <a:r>
              <a:rPr lang="en-US" i="1" baseline="-25000">
                <a:sym typeface="Symbol" pitchFamily="18" charset="2"/>
              </a:rPr>
              <a:t>d</a:t>
            </a:r>
            <a:r>
              <a:rPr lang="en-US">
                <a:latin typeface="Arial" charset="0"/>
                <a:sym typeface="Symbol" pitchFamily="18" charset="2"/>
              </a:rPr>
              <a:t>= (</a:t>
            </a:r>
            <a:r>
              <a:rPr lang="en-US" i="1">
                <a:sym typeface="Symbol" pitchFamily="18" charset="2"/>
              </a:rPr>
              <a:t>n</a:t>
            </a:r>
            <a:r>
              <a:rPr lang="en-US" i="1" baseline="-25000">
                <a:sym typeface="Symbol" pitchFamily="18" charset="2"/>
              </a:rPr>
              <a:t>d</a:t>
            </a:r>
            <a:r>
              <a:rPr lang="en-US" baseline="-25000">
                <a:latin typeface="Arial" charset="0"/>
                <a:sym typeface="Symbol" pitchFamily="18" charset="2"/>
              </a:rPr>
              <a:t> </a:t>
            </a:r>
            <a:r>
              <a:rPr lang="en-US">
                <a:latin typeface="Arial" charset="0"/>
                <a:sym typeface="Symbol" pitchFamily="18" charset="2"/>
              </a:rPr>
              <a:t>- 1) / (</a:t>
            </a:r>
            <a:r>
              <a:rPr lang="en-US" i="1">
                <a:sym typeface="Symbol" pitchFamily="18" charset="2"/>
              </a:rPr>
              <a:t>n</a:t>
            </a:r>
            <a:r>
              <a:rPr lang="en-US" i="1" baseline="-25000">
                <a:sym typeface="Symbol" pitchFamily="18" charset="2"/>
              </a:rPr>
              <a:t>F</a:t>
            </a:r>
            <a:r>
              <a:rPr lang="en-US" i="1">
                <a:sym typeface="Symbol" pitchFamily="18" charset="2"/>
              </a:rPr>
              <a:t> - n</a:t>
            </a:r>
            <a:r>
              <a:rPr lang="en-US" i="1" baseline="-25000">
                <a:sym typeface="Symbol" pitchFamily="18" charset="2"/>
              </a:rPr>
              <a:t>C</a:t>
            </a:r>
            <a:r>
              <a:rPr lang="en-US">
                <a:latin typeface="Arial" charset="0"/>
                <a:sym typeface="Symbol" pitchFamily="18" charset="2"/>
              </a:rPr>
              <a:t>)</a:t>
            </a:r>
          </a:p>
          <a:p>
            <a:endParaRPr lang="en-US" sz="1400">
              <a:latin typeface="Arial" charset="0"/>
              <a:sym typeface="Symbol" pitchFamily="18" charset="2"/>
            </a:endParaRPr>
          </a:p>
          <a:p>
            <a:r>
              <a:rPr lang="en-US">
                <a:latin typeface="Arial" charset="0"/>
                <a:sym typeface="Symbol" pitchFamily="18" charset="2"/>
              </a:rPr>
              <a:t>typically, both should be high</a:t>
            </a:r>
          </a:p>
          <a:p>
            <a:r>
              <a:rPr lang="en-US">
                <a:latin typeface="Arial" charset="0"/>
                <a:sym typeface="Symbol" pitchFamily="18" charset="2"/>
              </a:rPr>
              <a:t>allows small components with sufficient refraction</a:t>
            </a:r>
            <a:endParaRPr lang="en-US" b="1">
              <a:latin typeface="Arial" charset="0"/>
              <a:sym typeface="Symbol" pitchFamily="18" charset="2"/>
            </a:endParaRPr>
          </a:p>
          <a:p>
            <a:endParaRPr lang="en-US" sz="1400">
              <a:latin typeface="Arial" charset="0"/>
              <a:sym typeface="Symbol" pitchFamily="18" charset="2"/>
            </a:endParaRPr>
          </a:p>
          <a:p>
            <a:r>
              <a:rPr lang="en-US">
                <a:latin typeface="Arial" charset="0"/>
                <a:sym typeface="Symbol" pitchFamily="18" charset="2"/>
              </a:rPr>
              <a:t>notation : e.g. glass BK7(517642)</a:t>
            </a:r>
          </a:p>
          <a:p>
            <a:r>
              <a:rPr lang="en-US" i="1">
                <a:sym typeface="Symbol" pitchFamily="18" charset="2"/>
              </a:rPr>
              <a:t>n</a:t>
            </a:r>
            <a:r>
              <a:rPr lang="en-US" i="1" baseline="-25000">
                <a:sym typeface="Symbol" pitchFamily="18" charset="2"/>
              </a:rPr>
              <a:t>d</a:t>
            </a:r>
            <a:r>
              <a:rPr lang="en-US">
                <a:latin typeface="Arial" charset="0"/>
                <a:sym typeface="Symbol" pitchFamily="18" charset="2"/>
              </a:rPr>
              <a:t> = 1.517 and </a:t>
            </a:r>
            <a:r>
              <a:rPr lang="en-US" i="1">
                <a:sym typeface="Symbol" pitchFamily="18" charset="2"/>
              </a:rPr>
              <a:t>V</a:t>
            </a:r>
            <a:r>
              <a:rPr lang="en-US" i="1" baseline="-25000">
                <a:sym typeface="Symbol" pitchFamily="18" charset="2"/>
              </a:rPr>
              <a:t>d</a:t>
            </a:r>
            <a:r>
              <a:rPr lang="en-US">
                <a:latin typeface="Arial" charset="0"/>
                <a:sym typeface="Symbol" pitchFamily="18" charset="2"/>
              </a:rPr>
              <a:t>= 64.2</a:t>
            </a:r>
            <a:endParaRPr lang="en-US" i="1">
              <a:sym typeface="Symbol" pitchFamily="18" charset="2"/>
            </a:endParaRPr>
          </a:p>
          <a:p>
            <a:endParaRPr lang="en-US">
              <a:latin typeface="Arial" charset="0"/>
              <a:sym typeface="Symbol" pitchFamily="18" charset="2"/>
            </a:endParaRP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0" y="6400800"/>
            <a:ext cx="509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>
                <a:solidFill>
                  <a:srgbClr val="FF0000"/>
                </a:solidFill>
                <a:sym typeface="Wingdings" pitchFamily="2" charset="2"/>
              </a:rPr>
              <a:t>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-3175" y="228600"/>
            <a:ext cx="9147175" cy="6629400"/>
            <a:chOff x="-2" y="144"/>
            <a:chExt cx="5846" cy="4176"/>
          </a:xfrm>
        </p:grpSpPr>
        <p:pic>
          <p:nvPicPr>
            <p:cNvPr id="29700" name="Picture 3" descr="c-recdis-spema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1" y="567"/>
              <a:ext cx="4793" cy="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1" name="Rectangle 4"/>
            <p:cNvSpPr>
              <a:spLocks noChangeArrowheads="1"/>
            </p:cNvSpPr>
            <p:nvPr/>
          </p:nvSpPr>
          <p:spPr bwMode="auto">
            <a:xfrm>
              <a:off x="1374" y="1323"/>
              <a:ext cx="4053" cy="117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702" name="Text Box 5"/>
            <p:cNvSpPr txBox="1">
              <a:spLocks noChangeArrowheads="1"/>
            </p:cNvSpPr>
            <p:nvPr/>
          </p:nvSpPr>
          <p:spPr bwMode="auto">
            <a:xfrm>
              <a:off x="2485" y="144"/>
              <a:ext cx="159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2800">
                  <a:solidFill>
                    <a:schemeClr val="accent2"/>
                  </a:solidFill>
                  <a:latin typeface="Arial" charset="0"/>
                </a:rPr>
                <a:t>Lens materials</a:t>
              </a:r>
              <a:endParaRPr lang="en-US"/>
            </a:p>
          </p:txBody>
        </p:sp>
        <p:sp>
          <p:nvSpPr>
            <p:cNvPr id="29703" name="Text Box 6"/>
            <p:cNvSpPr txBox="1">
              <a:spLocks noChangeArrowheads="1"/>
            </p:cNvSpPr>
            <p:nvPr/>
          </p:nvSpPr>
          <p:spPr bwMode="auto">
            <a:xfrm>
              <a:off x="1085" y="3360"/>
              <a:ext cx="4688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>
                  <a:solidFill>
                    <a:srgbClr val="CC0000"/>
                  </a:solidFill>
                  <a:latin typeface="Arial" charset="0"/>
                </a:rPr>
                <a:t>additional considerations :</a:t>
              </a:r>
              <a:endParaRPr lang="en-US">
                <a:latin typeface="Arial" charset="0"/>
              </a:endParaRPr>
            </a:p>
            <a:p>
              <a:r>
                <a:rPr lang="en-US">
                  <a:latin typeface="Arial" charset="0"/>
                </a:rPr>
                <a:t>humidity and temperature resistance, weight, price,...</a:t>
              </a:r>
              <a:endParaRPr lang="en-US"/>
            </a:p>
          </p:txBody>
        </p:sp>
        <p:sp>
          <p:nvSpPr>
            <p:cNvPr id="29704" name="Text Box 7"/>
            <p:cNvSpPr txBox="1">
              <a:spLocks noChangeArrowheads="1"/>
            </p:cNvSpPr>
            <p:nvPr/>
          </p:nvSpPr>
          <p:spPr bwMode="auto">
            <a:xfrm>
              <a:off x="-2" y="4032"/>
              <a:ext cx="32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>
                  <a:solidFill>
                    <a:srgbClr val="FF0000"/>
                  </a:solidFill>
                  <a:sym typeface="Wingdings" pitchFamily="2" charset="2"/>
                </a:rPr>
                <a:t></a:t>
              </a:r>
              <a:endParaRPr lang="en-US"/>
            </a:p>
          </p:txBody>
        </p:sp>
        <p:sp>
          <p:nvSpPr>
            <p:cNvPr id="29705" name="Rectangle 8"/>
            <p:cNvSpPr>
              <a:spLocks noChangeArrowheads="1"/>
            </p:cNvSpPr>
            <p:nvPr/>
          </p:nvSpPr>
          <p:spPr bwMode="auto">
            <a:xfrm>
              <a:off x="1803" y="822"/>
              <a:ext cx="2960" cy="138"/>
            </a:xfrm>
            <a:prstGeom prst="rect">
              <a:avLst/>
            </a:prstGeom>
            <a:solidFill>
              <a:srgbClr val="FF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9706" name="Text Box 9"/>
            <p:cNvSpPr txBox="1">
              <a:spLocks noChangeArrowheads="1"/>
            </p:cNvSpPr>
            <p:nvPr/>
          </p:nvSpPr>
          <p:spPr bwMode="auto">
            <a:xfrm>
              <a:off x="2784" y="791"/>
              <a:ext cx="81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400" b="1">
                  <a:latin typeface="Arial" charset="0"/>
                </a:rPr>
                <a:t>Crown Glass</a:t>
              </a:r>
              <a:endParaRPr lang="en-US">
                <a:latin typeface="Arial" charset="0"/>
              </a:endParaRPr>
            </a:p>
          </p:txBody>
        </p:sp>
        <p:sp>
          <p:nvSpPr>
            <p:cNvPr id="29707" name="Rectangle 10"/>
            <p:cNvSpPr>
              <a:spLocks noChangeArrowheads="1"/>
            </p:cNvSpPr>
            <p:nvPr/>
          </p:nvSpPr>
          <p:spPr bwMode="auto">
            <a:xfrm>
              <a:off x="1371" y="1066"/>
              <a:ext cx="3142" cy="147"/>
            </a:xfrm>
            <a:prstGeom prst="rect">
              <a:avLst/>
            </a:prstGeom>
            <a:solidFill>
              <a:srgbClr val="FF99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708" name="Text Box 11"/>
            <p:cNvSpPr txBox="1">
              <a:spLocks noChangeArrowheads="1"/>
            </p:cNvSpPr>
            <p:nvPr/>
          </p:nvSpPr>
          <p:spPr bwMode="auto">
            <a:xfrm>
              <a:off x="2037" y="1043"/>
              <a:ext cx="164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400" b="1">
                  <a:latin typeface="Arial" charset="0"/>
                </a:rPr>
                <a:t>Fused Quartz &amp; Fused Silica</a:t>
              </a:r>
              <a:endParaRPr lang="en-US">
                <a:latin typeface="Arial" charset="0"/>
              </a:endParaRPr>
            </a:p>
          </p:txBody>
        </p:sp>
        <p:sp>
          <p:nvSpPr>
            <p:cNvPr id="29709" name="Rectangle 12"/>
            <p:cNvSpPr>
              <a:spLocks noChangeArrowheads="1"/>
            </p:cNvSpPr>
            <p:nvPr/>
          </p:nvSpPr>
          <p:spPr bwMode="auto">
            <a:xfrm>
              <a:off x="1799" y="2347"/>
              <a:ext cx="2279" cy="141"/>
            </a:xfrm>
            <a:prstGeom prst="rect">
              <a:avLst/>
            </a:prstGeom>
            <a:solidFill>
              <a:srgbClr val="66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710" name="Text Box 13"/>
            <p:cNvSpPr txBox="1">
              <a:spLocks noChangeArrowheads="1"/>
            </p:cNvSpPr>
            <p:nvPr/>
          </p:nvSpPr>
          <p:spPr bwMode="auto">
            <a:xfrm>
              <a:off x="2375" y="2317"/>
              <a:ext cx="93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400" b="1">
                  <a:latin typeface="Arial" charset="0"/>
                </a:rPr>
                <a:t>Plastic (PMMA)</a:t>
              </a:r>
              <a:endParaRPr lang="en-US">
                <a:latin typeface="Arial" charset="0"/>
              </a:endParaRPr>
            </a:p>
          </p:txBody>
        </p:sp>
        <p:grpSp>
          <p:nvGrpSpPr>
            <p:cNvPr id="29711" name="Group 14"/>
            <p:cNvGrpSpPr>
              <a:grpSpLocks/>
            </p:cNvGrpSpPr>
            <p:nvPr/>
          </p:nvGrpSpPr>
          <p:grpSpPr bwMode="auto">
            <a:xfrm>
              <a:off x="1376" y="1319"/>
              <a:ext cx="4045" cy="134"/>
              <a:chOff x="1376" y="1325"/>
              <a:chExt cx="4045" cy="134"/>
            </a:xfrm>
          </p:grpSpPr>
          <p:sp>
            <p:nvSpPr>
              <p:cNvPr id="29736" name="Line 15"/>
              <p:cNvSpPr>
                <a:spLocks noChangeShapeType="1"/>
              </p:cNvSpPr>
              <p:nvPr/>
            </p:nvSpPr>
            <p:spPr bwMode="auto">
              <a:xfrm>
                <a:off x="1382" y="1325"/>
                <a:ext cx="4039" cy="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737" name="Line 16"/>
              <p:cNvSpPr>
                <a:spLocks noChangeShapeType="1"/>
              </p:cNvSpPr>
              <p:nvPr/>
            </p:nvSpPr>
            <p:spPr bwMode="auto">
              <a:xfrm>
                <a:off x="1376" y="1451"/>
                <a:ext cx="4039" cy="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738" name="Line 17"/>
              <p:cNvSpPr>
                <a:spLocks noChangeShapeType="1"/>
              </p:cNvSpPr>
              <p:nvPr/>
            </p:nvSpPr>
            <p:spPr bwMode="auto">
              <a:xfrm>
                <a:off x="1382" y="1325"/>
                <a:ext cx="0" cy="13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9712" name="Text Box 18"/>
            <p:cNvSpPr txBox="1">
              <a:spLocks noChangeArrowheads="1"/>
            </p:cNvSpPr>
            <p:nvPr/>
          </p:nvSpPr>
          <p:spPr bwMode="auto">
            <a:xfrm>
              <a:off x="2758" y="1293"/>
              <a:ext cx="103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400" b="1">
                  <a:latin typeface="Arial" charset="0"/>
                </a:rPr>
                <a:t>Calcium Fluoride</a:t>
              </a:r>
              <a:endParaRPr lang="en-US">
                <a:latin typeface="Arial" charset="0"/>
              </a:endParaRPr>
            </a:p>
          </p:txBody>
        </p:sp>
        <p:sp>
          <p:nvSpPr>
            <p:cNvPr id="29713" name="Rectangle 19"/>
            <p:cNvSpPr>
              <a:spLocks noChangeArrowheads="1"/>
            </p:cNvSpPr>
            <p:nvPr/>
          </p:nvSpPr>
          <p:spPr bwMode="auto">
            <a:xfrm>
              <a:off x="1370" y="2094"/>
              <a:ext cx="4064" cy="1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29714" name="Group 20"/>
            <p:cNvGrpSpPr>
              <a:grpSpLocks/>
            </p:cNvGrpSpPr>
            <p:nvPr/>
          </p:nvGrpSpPr>
          <p:grpSpPr bwMode="auto">
            <a:xfrm>
              <a:off x="1369" y="2084"/>
              <a:ext cx="4057" cy="134"/>
              <a:chOff x="1376" y="1325"/>
              <a:chExt cx="4045" cy="134"/>
            </a:xfrm>
          </p:grpSpPr>
          <p:sp>
            <p:nvSpPr>
              <p:cNvPr id="29733" name="Line 21"/>
              <p:cNvSpPr>
                <a:spLocks noChangeShapeType="1"/>
              </p:cNvSpPr>
              <p:nvPr/>
            </p:nvSpPr>
            <p:spPr bwMode="auto">
              <a:xfrm>
                <a:off x="1382" y="1325"/>
                <a:ext cx="4039" cy="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734" name="Line 22"/>
              <p:cNvSpPr>
                <a:spLocks noChangeShapeType="1"/>
              </p:cNvSpPr>
              <p:nvPr/>
            </p:nvSpPr>
            <p:spPr bwMode="auto">
              <a:xfrm>
                <a:off x="1376" y="1451"/>
                <a:ext cx="4039" cy="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735" name="Line 23"/>
              <p:cNvSpPr>
                <a:spLocks noChangeShapeType="1"/>
              </p:cNvSpPr>
              <p:nvPr/>
            </p:nvSpPr>
            <p:spPr bwMode="auto">
              <a:xfrm>
                <a:off x="1382" y="1325"/>
                <a:ext cx="0" cy="13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9715" name="Text Box 24"/>
            <p:cNvSpPr txBox="1">
              <a:spLocks noChangeArrowheads="1"/>
            </p:cNvSpPr>
            <p:nvPr/>
          </p:nvSpPr>
          <p:spPr bwMode="auto">
            <a:xfrm>
              <a:off x="2962" y="2053"/>
              <a:ext cx="53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400" b="1">
                  <a:solidFill>
                    <a:schemeClr val="bg1"/>
                  </a:solidFill>
                  <a:latin typeface="Arial" charset="0"/>
                </a:rPr>
                <a:t>Saphire</a:t>
              </a:r>
            </a:p>
          </p:txBody>
        </p:sp>
        <p:sp>
          <p:nvSpPr>
            <p:cNvPr id="29716" name="Rectangle 25"/>
            <p:cNvSpPr>
              <a:spLocks noChangeArrowheads="1"/>
            </p:cNvSpPr>
            <p:nvPr/>
          </p:nvSpPr>
          <p:spPr bwMode="auto">
            <a:xfrm>
              <a:off x="2131" y="1831"/>
              <a:ext cx="3290" cy="140"/>
            </a:xfrm>
            <a:prstGeom prst="rect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29717" name="Group 26"/>
            <p:cNvGrpSpPr>
              <a:grpSpLocks/>
            </p:cNvGrpSpPr>
            <p:nvPr/>
          </p:nvGrpSpPr>
          <p:grpSpPr bwMode="auto">
            <a:xfrm>
              <a:off x="2124" y="1828"/>
              <a:ext cx="3294" cy="153"/>
              <a:chOff x="1376" y="1325"/>
              <a:chExt cx="4045" cy="134"/>
            </a:xfrm>
          </p:grpSpPr>
          <p:sp>
            <p:nvSpPr>
              <p:cNvPr id="29730" name="Line 27"/>
              <p:cNvSpPr>
                <a:spLocks noChangeShapeType="1"/>
              </p:cNvSpPr>
              <p:nvPr/>
            </p:nvSpPr>
            <p:spPr bwMode="auto">
              <a:xfrm>
                <a:off x="1382" y="1325"/>
                <a:ext cx="4039" cy="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731" name="Line 28"/>
              <p:cNvSpPr>
                <a:spLocks noChangeShapeType="1"/>
              </p:cNvSpPr>
              <p:nvPr/>
            </p:nvSpPr>
            <p:spPr bwMode="auto">
              <a:xfrm>
                <a:off x="1376" y="1451"/>
                <a:ext cx="4039" cy="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732" name="Line 29"/>
              <p:cNvSpPr>
                <a:spLocks noChangeShapeType="1"/>
              </p:cNvSpPr>
              <p:nvPr/>
            </p:nvSpPr>
            <p:spPr bwMode="auto">
              <a:xfrm>
                <a:off x="1382" y="1325"/>
                <a:ext cx="0" cy="13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9718" name="Text Box 30"/>
            <p:cNvSpPr txBox="1">
              <a:spLocks noChangeArrowheads="1"/>
            </p:cNvSpPr>
            <p:nvPr/>
          </p:nvSpPr>
          <p:spPr bwMode="auto">
            <a:xfrm>
              <a:off x="2897" y="1809"/>
              <a:ext cx="84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400" b="1">
                  <a:solidFill>
                    <a:schemeClr val="bg1"/>
                  </a:solidFill>
                  <a:latin typeface="Arial" charset="0"/>
                </a:rPr>
                <a:t>Zinc Selenide</a:t>
              </a:r>
              <a:endParaRPr lang="en-US">
                <a:latin typeface="Arial" charset="0"/>
              </a:endParaRPr>
            </a:p>
          </p:txBody>
        </p:sp>
        <p:sp>
          <p:nvSpPr>
            <p:cNvPr id="29719" name="Text Box 31"/>
            <p:cNvSpPr txBox="1">
              <a:spLocks noChangeArrowheads="1"/>
            </p:cNvSpPr>
            <p:nvPr/>
          </p:nvSpPr>
          <p:spPr bwMode="auto">
            <a:xfrm>
              <a:off x="5116" y="2062"/>
              <a:ext cx="36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400" b="1">
                  <a:solidFill>
                    <a:schemeClr val="bg1"/>
                  </a:solidFill>
                  <a:latin typeface="Arial" charset="0"/>
                </a:rPr>
                <a:t>6000</a:t>
              </a:r>
              <a:endParaRPr lang="en-US">
                <a:latin typeface="Arial" charset="0"/>
              </a:endParaRPr>
            </a:p>
          </p:txBody>
        </p:sp>
        <p:sp>
          <p:nvSpPr>
            <p:cNvPr id="29720" name="Text Box 32"/>
            <p:cNvSpPr txBox="1">
              <a:spLocks noChangeArrowheads="1"/>
            </p:cNvSpPr>
            <p:nvPr/>
          </p:nvSpPr>
          <p:spPr bwMode="auto">
            <a:xfrm>
              <a:off x="5050" y="1802"/>
              <a:ext cx="43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400" b="1">
                  <a:solidFill>
                    <a:schemeClr val="bg1"/>
                  </a:solidFill>
                  <a:latin typeface="Arial" charset="0"/>
                </a:rPr>
                <a:t>18000</a:t>
              </a:r>
              <a:endParaRPr lang="en-US">
                <a:latin typeface="Arial" charset="0"/>
              </a:endParaRPr>
            </a:p>
          </p:txBody>
        </p:sp>
        <p:sp>
          <p:nvSpPr>
            <p:cNvPr id="29721" name="Rectangle 33"/>
            <p:cNvSpPr>
              <a:spLocks noChangeArrowheads="1"/>
            </p:cNvSpPr>
            <p:nvPr/>
          </p:nvSpPr>
          <p:spPr bwMode="auto">
            <a:xfrm>
              <a:off x="4421" y="1592"/>
              <a:ext cx="1018" cy="124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29722" name="Group 34"/>
            <p:cNvGrpSpPr>
              <a:grpSpLocks/>
            </p:cNvGrpSpPr>
            <p:nvPr/>
          </p:nvGrpSpPr>
          <p:grpSpPr bwMode="auto">
            <a:xfrm>
              <a:off x="4421" y="1582"/>
              <a:ext cx="1011" cy="131"/>
              <a:chOff x="1376" y="1325"/>
              <a:chExt cx="4045" cy="134"/>
            </a:xfrm>
          </p:grpSpPr>
          <p:sp>
            <p:nvSpPr>
              <p:cNvPr id="29727" name="Line 35"/>
              <p:cNvSpPr>
                <a:spLocks noChangeShapeType="1"/>
              </p:cNvSpPr>
              <p:nvPr/>
            </p:nvSpPr>
            <p:spPr bwMode="auto">
              <a:xfrm>
                <a:off x="1382" y="1325"/>
                <a:ext cx="4039" cy="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728" name="Line 36"/>
              <p:cNvSpPr>
                <a:spLocks noChangeShapeType="1"/>
              </p:cNvSpPr>
              <p:nvPr/>
            </p:nvSpPr>
            <p:spPr bwMode="auto">
              <a:xfrm>
                <a:off x="1376" y="1451"/>
                <a:ext cx="4039" cy="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729" name="Line 37"/>
              <p:cNvSpPr>
                <a:spLocks noChangeShapeType="1"/>
              </p:cNvSpPr>
              <p:nvPr/>
            </p:nvSpPr>
            <p:spPr bwMode="auto">
              <a:xfrm>
                <a:off x="1382" y="1325"/>
                <a:ext cx="0" cy="13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9723" name="Text Box 38"/>
            <p:cNvSpPr txBox="1">
              <a:spLocks noChangeArrowheads="1"/>
            </p:cNvSpPr>
            <p:nvPr/>
          </p:nvSpPr>
          <p:spPr bwMode="auto">
            <a:xfrm>
              <a:off x="4367" y="1557"/>
              <a:ext cx="111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200" b="1">
                  <a:solidFill>
                    <a:schemeClr val="bg1"/>
                  </a:solidFill>
                  <a:latin typeface="Arial" charset="0"/>
                </a:rPr>
                <a:t>Germanium  14000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29724" name="Text Box 39"/>
            <p:cNvSpPr txBox="1">
              <a:spLocks noChangeArrowheads="1"/>
            </p:cNvSpPr>
            <p:nvPr/>
          </p:nvSpPr>
          <p:spPr bwMode="auto">
            <a:xfrm>
              <a:off x="5121" y="1293"/>
              <a:ext cx="36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400" b="1">
                  <a:latin typeface="Arial" charset="0"/>
                </a:rPr>
                <a:t>9000</a:t>
              </a:r>
              <a:endParaRPr lang="en-US">
                <a:latin typeface="Arial" charset="0"/>
              </a:endParaRPr>
            </a:p>
          </p:txBody>
        </p:sp>
        <p:sp>
          <p:nvSpPr>
            <p:cNvPr id="29725" name="Text Box 40"/>
            <p:cNvSpPr txBox="1">
              <a:spLocks noChangeArrowheads="1"/>
            </p:cNvSpPr>
            <p:nvPr/>
          </p:nvSpPr>
          <p:spPr bwMode="auto">
            <a:xfrm>
              <a:off x="1021" y="2733"/>
              <a:ext cx="4489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400" b="1">
                  <a:latin typeface="Arial" charset="0"/>
                </a:rPr>
                <a:t>100     200    400     600     800     1000   1200   1400   1600   1800   2000   2200   2400</a:t>
              </a:r>
              <a:endParaRPr lang="en-US">
                <a:latin typeface="Arial" charset="0"/>
              </a:endParaRPr>
            </a:p>
          </p:txBody>
        </p:sp>
        <p:sp>
          <p:nvSpPr>
            <p:cNvPr id="29726" name="Text Box 41"/>
            <p:cNvSpPr txBox="1">
              <a:spLocks noChangeArrowheads="1"/>
            </p:cNvSpPr>
            <p:nvPr/>
          </p:nvSpPr>
          <p:spPr bwMode="auto">
            <a:xfrm>
              <a:off x="2572" y="2928"/>
              <a:ext cx="1357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600" b="1">
                  <a:latin typeface="Arial" charset="0"/>
                </a:rPr>
                <a:t>WAVELENGTH (nm)</a:t>
              </a:r>
              <a:endParaRPr lang="en-US">
                <a:latin typeface="Arial" charset="0"/>
              </a:endParaRPr>
            </a:p>
          </p:txBody>
        </p:sp>
      </p:grpSp>
      <p:pic>
        <p:nvPicPr>
          <p:cNvPr id="29699" name="Picture 42" descr="cones_color_graph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42"/>
          <a:stretch>
            <a:fillRect/>
          </a:stretch>
        </p:blipFill>
        <p:spPr bwMode="auto">
          <a:xfrm>
            <a:off x="2627313" y="4614863"/>
            <a:ext cx="1392237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13" y="1219200"/>
            <a:ext cx="6234112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868488" y="533400"/>
            <a:ext cx="1751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Verdana" pitchFamily="34" charset="0"/>
              </a:rPr>
              <a:t>Vignetting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419600"/>
            <a:ext cx="20002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419600"/>
            <a:ext cx="25558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Pinhole vs. lens</a:t>
            </a: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56" t="19336" r="14166" b="14827"/>
          <a:stretch>
            <a:fillRect/>
          </a:stretch>
        </p:blipFill>
        <p:spPr bwMode="auto">
          <a:xfrm>
            <a:off x="2016125" y="1238250"/>
            <a:ext cx="5329238" cy="471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19"/>
          <p:cNvSpPr txBox="1">
            <a:spLocks noChangeArrowheads="1"/>
          </p:cNvSpPr>
          <p:nvPr/>
        </p:nvSpPr>
        <p:spPr bwMode="auto">
          <a:xfrm>
            <a:off x="8226425" y="6581775"/>
            <a:ext cx="917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/>
              <a:t>K. Grauman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33338"/>
            <a:ext cx="8229600" cy="1143000"/>
          </a:xfrm>
        </p:spPr>
        <p:txBody>
          <a:bodyPr/>
          <a:lstStyle/>
          <a:p>
            <a:r>
              <a:rPr lang="en-US" smtClean="0"/>
              <a:t>Adding a lens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676400" y="4419600"/>
            <a:ext cx="7239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kern="0" dirty="0">
                <a:latin typeface="+mn-lt"/>
              </a:rPr>
              <a:t>A lens focuses light onto the film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kern="0" dirty="0">
                <a:latin typeface="+mn-lt"/>
              </a:rPr>
              <a:t>Rays passing through the center are not deviated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kern="0" dirty="0">
                <a:latin typeface="+mn-lt"/>
              </a:rPr>
              <a:t>All parallel rays converge to one point on a plane located at the </a:t>
            </a:r>
            <a:r>
              <a:rPr lang="en-US" i="1" kern="0" dirty="0">
                <a:latin typeface="+mn-lt"/>
              </a:rPr>
              <a:t>focal length</a:t>
            </a:r>
            <a:r>
              <a:rPr lang="en-US" kern="0" dirty="0">
                <a:latin typeface="+mn-lt"/>
              </a:rPr>
              <a:t> </a:t>
            </a:r>
            <a:r>
              <a:rPr lang="en-US" sz="2800" i="1" kern="0" dirty="0">
                <a:latin typeface="+mn-lt"/>
              </a:rPr>
              <a:t>f</a:t>
            </a:r>
          </a:p>
        </p:txBody>
      </p:sp>
      <p:pic>
        <p:nvPicPr>
          <p:cNvPr id="6148" name="Picture 4" descr="image-le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8" y="1639888"/>
            <a:ext cx="5484812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7543800" y="6583363"/>
            <a:ext cx="153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>
                <a:cs typeface="Arial" charset="0"/>
              </a:rPr>
              <a:t>Slide by Steve Seitz</a:t>
            </a:r>
          </a:p>
        </p:txBody>
      </p:sp>
      <p:sp>
        <p:nvSpPr>
          <p:cNvPr id="6150" name="Oval 6"/>
          <p:cNvSpPr>
            <a:spLocks noChangeArrowheads="1"/>
          </p:cNvSpPr>
          <p:nvPr/>
        </p:nvSpPr>
        <p:spPr bwMode="auto">
          <a:xfrm>
            <a:off x="2271713" y="2159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4648200" y="2401888"/>
            <a:ext cx="2379663" cy="6540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2" name="Oval 8"/>
          <p:cNvSpPr>
            <a:spLocks noChangeArrowheads="1"/>
          </p:cNvSpPr>
          <p:nvPr/>
        </p:nvSpPr>
        <p:spPr bwMode="auto">
          <a:xfrm>
            <a:off x="4572000" y="3011488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V="1">
            <a:off x="2286000" y="2173288"/>
            <a:ext cx="2362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4648200" y="2173288"/>
            <a:ext cx="2379663" cy="8826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V="1">
            <a:off x="2286000" y="2401888"/>
            <a:ext cx="2362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 flipV="1">
            <a:off x="2286000" y="2630488"/>
            <a:ext cx="2362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V="1">
            <a:off x="2286000" y="2859088"/>
            <a:ext cx="2362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V="1">
            <a:off x="2286000" y="3071813"/>
            <a:ext cx="4741863" cy="158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 flipV="1">
            <a:off x="2286000" y="3316288"/>
            <a:ext cx="2362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 flipV="1">
            <a:off x="2286000" y="3544888"/>
            <a:ext cx="2362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 flipV="1">
            <a:off x="2286000" y="3773488"/>
            <a:ext cx="2362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 flipV="1">
            <a:off x="2286000" y="4002088"/>
            <a:ext cx="2362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3" name="Line 19"/>
          <p:cNvSpPr>
            <a:spLocks noChangeShapeType="1"/>
          </p:cNvSpPr>
          <p:nvPr/>
        </p:nvSpPr>
        <p:spPr bwMode="auto">
          <a:xfrm>
            <a:off x="4648200" y="2630488"/>
            <a:ext cx="2335213" cy="4254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4" name="Line 20"/>
          <p:cNvSpPr>
            <a:spLocks noChangeShapeType="1"/>
          </p:cNvSpPr>
          <p:nvPr/>
        </p:nvSpPr>
        <p:spPr bwMode="auto">
          <a:xfrm>
            <a:off x="4648200" y="2859088"/>
            <a:ext cx="2379663" cy="1968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5" name="Line 21"/>
          <p:cNvSpPr>
            <a:spLocks noChangeShapeType="1"/>
          </p:cNvSpPr>
          <p:nvPr/>
        </p:nvSpPr>
        <p:spPr bwMode="auto">
          <a:xfrm flipV="1">
            <a:off x="4648200" y="3071813"/>
            <a:ext cx="2379663" cy="7016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6" name="Line 22"/>
          <p:cNvSpPr>
            <a:spLocks noChangeShapeType="1"/>
          </p:cNvSpPr>
          <p:nvPr/>
        </p:nvSpPr>
        <p:spPr bwMode="auto">
          <a:xfrm flipV="1">
            <a:off x="4648200" y="3055938"/>
            <a:ext cx="2379663" cy="9461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7" name="Line 23"/>
          <p:cNvSpPr>
            <a:spLocks noChangeShapeType="1"/>
          </p:cNvSpPr>
          <p:nvPr/>
        </p:nvSpPr>
        <p:spPr bwMode="auto">
          <a:xfrm flipV="1">
            <a:off x="4648200" y="3071813"/>
            <a:ext cx="2379663" cy="4730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8" name="Line 24"/>
          <p:cNvSpPr>
            <a:spLocks noChangeShapeType="1"/>
          </p:cNvSpPr>
          <p:nvPr/>
        </p:nvSpPr>
        <p:spPr bwMode="auto">
          <a:xfrm flipV="1">
            <a:off x="4648200" y="3071813"/>
            <a:ext cx="2379663" cy="2444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9" name="Oval 25"/>
          <p:cNvSpPr>
            <a:spLocks noChangeArrowheads="1"/>
          </p:cNvSpPr>
          <p:nvPr/>
        </p:nvSpPr>
        <p:spPr bwMode="auto">
          <a:xfrm>
            <a:off x="6983413" y="3011488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6738938" y="2386013"/>
            <a:ext cx="11096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>
                <a:cs typeface="Arial" charset="0"/>
              </a:rPr>
              <a:t>focal point</a:t>
            </a:r>
          </a:p>
        </p:txBody>
      </p:sp>
      <p:sp>
        <p:nvSpPr>
          <p:cNvPr id="6171" name="Line 27"/>
          <p:cNvSpPr>
            <a:spLocks noChangeShapeType="1"/>
          </p:cNvSpPr>
          <p:nvPr/>
        </p:nvSpPr>
        <p:spPr bwMode="auto">
          <a:xfrm>
            <a:off x="7002463" y="2960688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2" name="Line 28"/>
          <p:cNvSpPr>
            <a:spLocks noChangeShapeType="1"/>
          </p:cNvSpPr>
          <p:nvPr/>
        </p:nvSpPr>
        <p:spPr bwMode="auto">
          <a:xfrm flipH="1">
            <a:off x="4648200" y="4002088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3" name="Line 29"/>
          <p:cNvSpPr>
            <a:spLocks noChangeShapeType="1"/>
          </p:cNvSpPr>
          <p:nvPr/>
        </p:nvSpPr>
        <p:spPr bwMode="auto">
          <a:xfrm flipV="1">
            <a:off x="5486400" y="4000500"/>
            <a:ext cx="151606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4" name="Line 30"/>
          <p:cNvSpPr>
            <a:spLocks noChangeShapeType="1"/>
          </p:cNvSpPr>
          <p:nvPr/>
        </p:nvSpPr>
        <p:spPr bwMode="auto">
          <a:xfrm>
            <a:off x="4648200" y="3087688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5" name="Text Box 31"/>
          <p:cNvSpPr txBox="1">
            <a:spLocks noChangeArrowheads="1"/>
          </p:cNvSpPr>
          <p:nvPr/>
        </p:nvSpPr>
        <p:spPr bwMode="auto">
          <a:xfrm>
            <a:off x="5200650" y="3697288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i="1">
                <a:cs typeface="Arial" charset="0"/>
              </a:rPr>
              <a:t>f</a:t>
            </a:r>
          </a:p>
        </p:txBody>
      </p:sp>
      <p:sp>
        <p:nvSpPr>
          <p:cNvPr id="6176" name="Line 32"/>
          <p:cNvSpPr>
            <a:spLocks noChangeShapeType="1"/>
          </p:cNvSpPr>
          <p:nvPr/>
        </p:nvSpPr>
        <p:spPr bwMode="auto">
          <a:xfrm flipH="1">
            <a:off x="7059613" y="2706688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0963"/>
            <a:ext cx="8229600" cy="1143000"/>
          </a:xfrm>
        </p:spPr>
        <p:txBody>
          <a:bodyPr/>
          <a:lstStyle/>
          <a:p>
            <a:r>
              <a:rPr lang="en-US" smtClean="0"/>
              <a:t>Cameras with lenses</a:t>
            </a:r>
          </a:p>
        </p:txBody>
      </p:sp>
      <p:pic>
        <p:nvPicPr>
          <p:cNvPr id="7171" name="Picture 5" descr="lens_term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1449388"/>
            <a:ext cx="53911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6534150" y="3021013"/>
            <a:ext cx="1466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/>
              <a:t>focal point</a:t>
            </a:r>
          </a:p>
        </p:txBody>
      </p:sp>
      <p:sp>
        <p:nvSpPr>
          <p:cNvPr id="7173" name="Line 8"/>
          <p:cNvSpPr>
            <a:spLocks noChangeShapeType="1"/>
          </p:cNvSpPr>
          <p:nvPr/>
        </p:nvSpPr>
        <p:spPr bwMode="auto">
          <a:xfrm flipH="1" flipV="1">
            <a:off x="6096000" y="2820988"/>
            <a:ext cx="43815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" name="Text Box 9"/>
          <p:cNvSpPr txBox="1">
            <a:spLocks noChangeArrowheads="1"/>
          </p:cNvSpPr>
          <p:nvPr/>
        </p:nvSpPr>
        <p:spPr bwMode="auto">
          <a:xfrm>
            <a:off x="5867400" y="2347913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/>
              <a:t>F</a:t>
            </a:r>
          </a:p>
        </p:txBody>
      </p:sp>
      <p:sp>
        <p:nvSpPr>
          <p:cNvPr id="7175" name="Text Box 10"/>
          <p:cNvSpPr txBox="1">
            <a:spLocks noChangeArrowheads="1"/>
          </p:cNvSpPr>
          <p:nvPr/>
        </p:nvSpPr>
        <p:spPr bwMode="auto">
          <a:xfrm>
            <a:off x="1517650" y="3338513"/>
            <a:ext cx="2819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 b="1"/>
              <a:t>optical center</a:t>
            </a:r>
          </a:p>
          <a:p>
            <a:pPr algn="ctr"/>
            <a:r>
              <a:rPr lang="en-US" sz="2000" b="1"/>
              <a:t>(Center Of Projection)</a:t>
            </a:r>
          </a:p>
        </p:txBody>
      </p:sp>
      <p:sp>
        <p:nvSpPr>
          <p:cNvPr id="7176" name="Line 11"/>
          <p:cNvSpPr>
            <a:spLocks noChangeShapeType="1"/>
          </p:cNvSpPr>
          <p:nvPr/>
        </p:nvSpPr>
        <p:spPr bwMode="auto">
          <a:xfrm flipV="1">
            <a:off x="3581400" y="2744788"/>
            <a:ext cx="838200" cy="673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Rectangle 3"/>
          <p:cNvSpPr>
            <a:spLocks noChangeArrowheads="1"/>
          </p:cNvSpPr>
          <p:nvPr/>
        </p:nvSpPr>
        <p:spPr bwMode="auto">
          <a:xfrm>
            <a:off x="503238" y="4652963"/>
            <a:ext cx="82454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03225" indent="-403225" eaLnBrk="0" hangingPunct="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A lens focuses parallel rays onto a single focal point</a:t>
            </a:r>
          </a:p>
          <a:p>
            <a:pPr marL="403225" indent="-403225">
              <a:spcBef>
                <a:spcPct val="20000"/>
              </a:spcBef>
              <a:buFontTx/>
              <a:buChar char="•"/>
            </a:pPr>
            <a:r>
              <a:rPr lang="en-US" sz="2800"/>
              <a:t>Gather more light, while keeping focus; make pinhole perspective projection practical</a:t>
            </a:r>
          </a:p>
          <a:p>
            <a:pPr marL="403225" indent="-403225" eaLnBrk="0" hangingPunct="0">
              <a:spcBef>
                <a:spcPct val="20000"/>
              </a:spcBef>
              <a:buFontTx/>
              <a:buChar char="•"/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7178" name="Text Box 19"/>
          <p:cNvSpPr txBox="1">
            <a:spLocks noChangeArrowheads="1"/>
          </p:cNvSpPr>
          <p:nvPr/>
        </p:nvSpPr>
        <p:spPr bwMode="auto">
          <a:xfrm>
            <a:off x="8226425" y="6581775"/>
            <a:ext cx="917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/>
              <a:t>K. Grauman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50" y="254000"/>
            <a:ext cx="5181600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884363" y="288925"/>
            <a:ext cx="1227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Verdana" pitchFamily="34" charset="0"/>
              </a:rPr>
              <a:t>Lenses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46500"/>
            <a:ext cx="37338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470025" y="4114800"/>
            <a:ext cx="27209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Snell’s law</a:t>
            </a:r>
          </a:p>
          <a:p>
            <a:endParaRPr lang="en-US"/>
          </a:p>
          <a:p>
            <a:r>
              <a:rPr lang="en-US"/>
              <a:t>  n</a:t>
            </a:r>
            <a:r>
              <a:rPr lang="en-US" baseline="-25000"/>
              <a:t>1</a:t>
            </a:r>
            <a:r>
              <a:rPr lang="en-US"/>
              <a:t> sin</a:t>
            </a:r>
            <a:r>
              <a:rPr lang="en-US" baseline="-25000"/>
              <a:t> </a:t>
            </a:r>
            <a:r>
              <a:rPr lang="en-US">
                <a:latin typeface="Symbol" pitchFamily="18" charset="2"/>
              </a:rPr>
              <a:t>a</a:t>
            </a:r>
            <a:r>
              <a:rPr lang="en-US" baseline="-25000"/>
              <a:t>1 </a:t>
            </a:r>
            <a:r>
              <a:rPr lang="en-US"/>
              <a:t>= n</a:t>
            </a:r>
            <a:r>
              <a:rPr lang="en-US" baseline="-25000"/>
              <a:t>2</a:t>
            </a:r>
            <a:r>
              <a:rPr lang="en-US"/>
              <a:t> sin </a:t>
            </a:r>
            <a:r>
              <a:rPr lang="en-US">
                <a:latin typeface="Symbol" pitchFamily="18" charset="2"/>
              </a:rPr>
              <a:t>a</a:t>
            </a:r>
            <a:r>
              <a:rPr lang="en-US" baseline="-25000"/>
              <a:t>2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481138" y="5638800"/>
            <a:ext cx="1985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Descartes’ law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627188" y="268288"/>
            <a:ext cx="4875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Verdana" pitchFamily="34" charset="0"/>
              </a:rPr>
              <a:t>Paraxial  (or first-order) optics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5" y="1357313"/>
            <a:ext cx="7296150" cy="291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04800" y="4994275"/>
            <a:ext cx="26447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latin typeface="Verdana" pitchFamily="34" charset="0"/>
              </a:rPr>
              <a:t>Snell’s law:</a:t>
            </a:r>
          </a:p>
          <a:p>
            <a:endParaRPr lang="en-US" sz="2000">
              <a:latin typeface="Verdana" pitchFamily="34" charset="0"/>
            </a:endParaRPr>
          </a:p>
          <a:p>
            <a:r>
              <a:rPr lang="en-US"/>
              <a:t> n</a:t>
            </a:r>
            <a:r>
              <a:rPr lang="en-US" baseline="-25000"/>
              <a:t>1</a:t>
            </a:r>
            <a:r>
              <a:rPr lang="en-US"/>
              <a:t> sin</a:t>
            </a:r>
            <a:r>
              <a:rPr lang="en-US" baseline="-25000"/>
              <a:t> </a:t>
            </a:r>
            <a:r>
              <a:rPr lang="en-US">
                <a:latin typeface="Symbol" pitchFamily="18" charset="2"/>
              </a:rPr>
              <a:t>a</a:t>
            </a:r>
            <a:r>
              <a:rPr lang="en-US" baseline="-25000"/>
              <a:t>1 </a:t>
            </a:r>
            <a:r>
              <a:rPr lang="en-US"/>
              <a:t>= n</a:t>
            </a:r>
            <a:r>
              <a:rPr lang="en-US" baseline="-25000"/>
              <a:t>2</a:t>
            </a:r>
            <a:r>
              <a:rPr lang="en-US"/>
              <a:t> sin </a:t>
            </a:r>
            <a:r>
              <a:rPr lang="en-US">
                <a:latin typeface="Symbol" pitchFamily="18" charset="2"/>
              </a:rPr>
              <a:t>a</a:t>
            </a:r>
            <a:r>
              <a:rPr lang="en-US" baseline="-25000"/>
              <a:t>2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741738" y="4994275"/>
            <a:ext cx="192563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latin typeface="Verdana" pitchFamily="34" charset="0"/>
              </a:rPr>
              <a:t>Small angles:</a:t>
            </a:r>
          </a:p>
          <a:p>
            <a:endParaRPr lang="en-US" sz="2000">
              <a:latin typeface="Verdana" pitchFamily="34" charset="0"/>
            </a:endParaRPr>
          </a:p>
          <a:p>
            <a:r>
              <a:rPr lang="en-US"/>
              <a:t> n</a:t>
            </a:r>
            <a:r>
              <a:rPr lang="en-US" baseline="-25000"/>
              <a:t>1</a:t>
            </a:r>
            <a:r>
              <a:rPr lang="en-US"/>
              <a:t> </a:t>
            </a:r>
            <a:r>
              <a:rPr lang="en-US">
                <a:latin typeface="Symbol" pitchFamily="18" charset="2"/>
              </a:rPr>
              <a:t>a</a:t>
            </a:r>
            <a:r>
              <a:rPr lang="en-US" baseline="-25000"/>
              <a:t>1</a:t>
            </a:r>
            <a:r>
              <a:rPr lang="en-US"/>
              <a:t>  </a:t>
            </a:r>
            <a:r>
              <a:rPr lang="en-US">
                <a:latin typeface="cmsy10" pitchFamily="34" charset="0"/>
                <a:sym typeface="Symbol" pitchFamily="18" charset="2"/>
              </a:rPr>
              <a:t></a:t>
            </a:r>
            <a:r>
              <a:rPr lang="en-US"/>
              <a:t>  n</a:t>
            </a:r>
            <a:r>
              <a:rPr lang="en-US" baseline="-25000"/>
              <a:t>2</a:t>
            </a:r>
            <a:r>
              <a:rPr lang="en-US">
                <a:latin typeface="Symbol" pitchFamily="18" charset="2"/>
              </a:rPr>
              <a:t>a</a:t>
            </a:r>
            <a:r>
              <a:rPr lang="en-US" baseline="-25000"/>
              <a:t>2</a:t>
            </a: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2971800" y="5715000"/>
            <a:ext cx="762000" cy="4572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8791" name="Object 7"/>
          <p:cNvGraphicFramePr>
            <a:graphicFrameLocks noChangeAspect="1"/>
          </p:cNvGraphicFramePr>
          <p:nvPr/>
        </p:nvGraphicFramePr>
        <p:xfrm>
          <a:off x="6781800" y="5562600"/>
          <a:ext cx="213360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Equation" r:id="rId4" imgW="1028827" imgH="381000" progId="Equation.3">
                  <p:embed/>
                </p:oleObj>
              </mc:Choice>
              <mc:Fallback>
                <p:oleObj name="Equation" r:id="rId4" imgW="1028827" imgH="3810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5562600"/>
                        <a:ext cx="2133600" cy="85407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CC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792" name="AutoShape 8"/>
          <p:cNvSpPr>
            <a:spLocks noChangeArrowheads="1"/>
          </p:cNvSpPr>
          <p:nvPr/>
        </p:nvSpPr>
        <p:spPr bwMode="auto">
          <a:xfrm>
            <a:off x="5791200" y="5715000"/>
            <a:ext cx="762000" cy="4572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Freeform 9"/>
          <p:cNvSpPr>
            <a:spLocks/>
          </p:cNvSpPr>
          <p:nvPr/>
        </p:nvSpPr>
        <p:spPr bwMode="auto">
          <a:xfrm>
            <a:off x="5019675" y="1943100"/>
            <a:ext cx="352425" cy="2095500"/>
          </a:xfrm>
          <a:custGeom>
            <a:avLst/>
            <a:gdLst>
              <a:gd name="T0" fmla="*/ 0 w 216"/>
              <a:gd name="T1" fmla="*/ 0 h 1341"/>
              <a:gd name="T2" fmla="*/ 2147483647 w 216"/>
              <a:gd name="T3" fmla="*/ 2147483647 h 1341"/>
              <a:gd name="T4" fmla="*/ 2147483647 w 216"/>
              <a:gd name="T5" fmla="*/ 2147483647 h 1341"/>
              <a:gd name="T6" fmla="*/ 2147483647 w 216"/>
              <a:gd name="T7" fmla="*/ 2147483647 h 1341"/>
              <a:gd name="T8" fmla="*/ 2147483647 w 216"/>
              <a:gd name="T9" fmla="*/ 2147483647 h 1341"/>
              <a:gd name="T10" fmla="*/ 2147483647 w 216"/>
              <a:gd name="T11" fmla="*/ 2147483647 h 1341"/>
              <a:gd name="T12" fmla="*/ 2147483647 w 216"/>
              <a:gd name="T13" fmla="*/ 2147483647 h 1341"/>
              <a:gd name="T14" fmla="*/ 2147483647 w 216"/>
              <a:gd name="T15" fmla="*/ 2147483647 h 1341"/>
              <a:gd name="T16" fmla="*/ 2147483647 w 216"/>
              <a:gd name="T17" fmla="*/ 2147483647 h 1341"/>
              <a:gd name="T18" fmla="*/ 2147483647 w 216"/>
              <a:gd name="T19" fmla="*/ 2147483647 h 1341"/>
              <a:gd name="T20" fmla="*/ 2147483647 w 216"/>
              <a:gd name="T21" fmla="*/ 2147483647 h 1341"/>
              <a:gd name="T22" fmla="*/ 2147483647 w 216"/>
              <a:gd name="T23" fmla="*/ 2147483647 h 1341"/>
              <a:gd name="T24" fmla="*/ 2147483647 w 216"/>
              <a:gd name="T25" fmla="*/ 2147483647 h 1341"/>
              <a:gd name="T26" fmla="*/ 2147483647 w 216"/>
              <a:gd name="T27" fmla="*/ 2147483647 h 1341"/>
              <a:gd name="T28" fmla="*/ 2147483647 w 216"/>
              <a:gd name="T29" fmla="*/ 2147483647 h 1341"/>
              <a:gd name="T30" fmla="*/ 2147483647 w 216"/>
              <a:gd name="T31" fmla="*/ 2147483647 h 1341"/>
              <a:gd name="T32" fmla="*/ 2147483647 w 216"/>
              <a:gd name="T33" fmla="*/ 2147483647 h 1341"/>
              <a:gd name="T34" fmla="*/ 2147483647 w 216"/>
              <a:gd name="T35" fmla="*/ 2147483647 h 134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16"/>
              <a:gd name="T55" fmla="*/ 0 h 1341"/>
              <a:gd name="T56" fmla="*/ 216 w 216"/>
              <a:gd name="T57" fmla="*/ 1341 h 1341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16" h="1341">
                <a:moveTo>
                  <a:pt x="0" y="0"/>
                </a:moveTo>
                <a:lnTo>
                  <a:pt x="57" y="99"/>
                </a:lnTo>
                <a:lnTo>
                  <a:pt x="96" y="168"/>
                </a:lnTo>
                <a:lnTo>
                  <a:pt x="132" y="252"/>
                </a:lnTo>
                <a:lnTo>
                  <a:pt x="156" y="321"/>
                </a:lnTo>
                <a:lnTo>
                  <a:pt x="174" y="393"/>
                </a:lnTo>
                <a:lnTo>
                  <a:pt x="192" y="468"/>
                </a:lnTo>
                <a:lnTo>
                  <a:pt x="207" y="555"/>
                </a:lnTo>
                <a:lnTo>
                  <a:pt x="213" y="627"/>
                </a:lnTo>
                <a:lnTo>
                  <a:pt x="216" y="717"/>
                </a:lnTo>
                <a:lnTo>
                  <a:pt x="210" y="819"/>
                </a:lnTo>
                <a:lnTo>
                  <a:pt x="204" y="879"/>
                </a:lnTo>
                <a:lnTo>
                  <a:pt x="198" y="915"/>
                </a:lnTo>
                <a:lnTo>
                  <a:pt x="189" y="966"/>
                </a:lnTo>
                <a:lnTo>
                  <a:pt x="159" y="1089"/>
                </a:lnTo>
                <a:lnTo>
                  <a:pt x="123" y="1185"/>
                </a:lnTo>
                <a:lnTo>
                  <a:pt x="72" y="1290"/>
                </a:lnTo>
                <a:lnTo>
                  <a:pt x="45" y="1341"/>
                </a:lnTo>
              </a:path>
            </a:pathLst>
          </a:cu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5019675" y="1905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8795" name="Object 11"/>
          <p:cNvGraphicFramePr>
            <a:graphicFrameLocks noChangeAspect="1"/>
          </p:cNvGraphicFramePr>
          <p:nvPr/>
        </p:nvGraphicFramePr>
        <p:xfrm>
          <a:off x="6626225" y="1169988"/>
          <a:ext cx="135255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Equation" r:id="rId6" imgW="1200028" imgH="381000" progId="Equation.3">
                  <p:embed/>
                </p:oleObj>
              </mc:Choice>
              <mc:Fallback>
                <p:oleObj name="Equation" r:id="rId6" imgW="1200028" imgH="3810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6225" y="1169988"/>
                        <a:ext cx="135255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96" name="Object 12"/>
          <p:cNvGraphicFramePr>
            <a:graphicFrameLocks noChangeAspect="1"/>
          </p:cNvGraphicFramePr>
          <p:nvPr/>
        </p:nvGraphicFramePr>
        <p:xfrm>
          <a:off x="855663" y="3535363"/>
          <a:ext cx="139382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Equation" r:id="rId8" imgW="1238372" imgH="381000" progId="Equation.3">
                  <p:embed/>
                </p:oleObj>
              </mc:Choice>
              <mc:Fallback>
                <p:oleObj name="Equation" r:id="rId8" imgW="1238372" imgH="3810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663" y="3535363"/>
                        <a:ext cx="1393825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97" name="Object 13"/>
          <p:cNvGraphicFramePr>
            <a:graphicFrameLocks noChangeAspect="1"/>
          </p:cNvGraphicFramePr>
          <p:nvPr/>
        </p:nvGraphicFramePr>
        <p:xfrm>
          <a:off x="6923088" y="4878388"/>
          <a:ext cx="1765300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Equation" r:id="rId10" imgW="1581045" imgH="438285" progId="Equation.3">
                  <p:embed/>
                </p:oleObj>
              </mc:Choice>
              <mc:Fallback>
                <p:oleObj name="Equation" r:id="rId10" imgW="1581045" imgH="438285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3088" y="4878388"/>
                        <a:ext cx="1765300" cy="52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13" y="1724025"/>
            <a:ext cx="6078537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668463" y="236538"/>
            <a:ext cx="1993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Verdana" pitchFamily="34" charset="0"/>
              </a:rPr>
              <a:t>Thin Lenses</a:t>
            </a:r>
          </a:p>
        </p:txBody>
      </p:sp>
      <p:graphicFrame>
        <p:nvGraphicFramePr>
          <p:cNvPr id="119812" name="Object 4"/>
          <p:cNvGraphicFramePr>
            <a:graphicFrameLocks noChangeAspect="1"/>
          </p:cNvGraphicFramePr>
          <p:nvPr/>
        </p:nvGraphicFramePr>
        <p:xfrm>
          <a:off x="3228975" y="5084763"/>
          <a:ext cx="4548188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name="Equation" r:id="rId4" imgW="1962061" imgH="371543" progId="Equation.3">
                  <p:embed/>
                </p:oleObj>
              </mc:Choice>
              <mc:Fallback>
                <p:oleObj name="Equation" r:id="rId4" imgW="1962061" imgH="371543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8975" y="5084763"/>
                        <a:ext cx="4548188" cy="950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3262313" y="4995863"/>
            <a:ext cx="1817687" cy="1166812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15" name="Rectangle 7"/>
          <p:cNvSpPr>
            <a:spLocks noChangeArrowheads="1"/>
          </p:cNvSpPr>
          <p:nvPr/>
        </p:nvSpPr>
        <p:spPr bwMode="auto">
          <a:xfrm>
            <a:off x="5957888" y="4962525"/>
            <a:ext cx="1951037" cy="1166813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9816" name="Object 8"/>
          <p:cNvGraphicFramePr>
            <a:graphicFrameLocks noChangeAspect="1"/>
          </p:cNvGraphicFramePr>
          <p:nvPr/>
        </p:nvGraphicFramePr>
        <p:xfrm>
          <a:off x="193675" y="2522538"/>
          <a:ext cx="1093788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name="Equation" r:id="rId6" imgW="895430" imgH="342900" progId="Equation.3">
                  <p:embed/>
                </p:oleObj>
              </mc:Choice>
              <mc:Fallback>
                <p:oleObj name="Equation" r:id="rId6" imgW="895430" imgH="3429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" y="2522538"/>
                        <a:ext cx="1093788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17" name="Object 9"/>
          <p:cNvGraphicFramePr>
            <a:graphicFrameLocks noChangeAspect="1"/>
          </p:cNvGraphicFramePr>
          <p:nvPr/>
        </p:nvGraphicFramePr>
        <p:xfrm>
          <a:off x="179388" y="3011488"/>
          <a:ext cx="1125537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4" name="Equation" r:id="rId8" imgW="914332" imgH="342900" progId="Equation.3">
                  <p:embed/>
                </p:oleObj>
              </mc:Choice>
              <mc:Fallback>
                <p:oleObj name="Equation" r:id="rId8" imgW="914332" imgH="3429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3011488"/>
                        <a:ext cx="1125537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18" name="Object 10"/>
          <p:cNvGraphicFramePr>
            <a:graphicFrameLocks noChangeAspect="1"/>
          </p:cNvGraphicFramePr>
          <p:nvPr/>
        </p:nvGraphicFramePr>
        <p:xfrm>
          <a:off x="200025" y="3802063"/>
          <a:ext cx="1095375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" name="Equation" r:id="rId10" imgW="895430" imgH="342900" progId="Equation.3">
                  <p:embed/>
                </p:oleObj>
              </mc:Choice>
              <mc:Fallback>
                <p:oleObj name="Equation" r:id="rId10" imgW="895430" imgH="3429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" y="3802063"/>
                        <a:ext cx="1095375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19" name="Object 11"/>
          <p:cNvGraphicFramePr>
            <a:graphicFrameLocks noChangeAspect="1"/>
          </p:cNvGraphicFramePr>
          <p:nvPr/>
        </p:nvGraphicFramePr>
        <p:xfrm>
          <a:off x="77788" y="5429250"/>
          <a:ext cx="1538287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" name="Equation" r:id="rId12" imgW="1276447" imgH="342900" progId="Equation.3">
                  <p:embed/>
                </p:oleObj>
              </mc:Choice>
              <mc:Fallback>
                <p:oleObj name="Equation" r:id="rId12" imgW="1276447" imgH="3429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8" y="5429250"/>
                        <a:ext cx="1538287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1" name="Text Box 13"/>
          <p:cNvSpPr txBox="1">
            <a:spLocks noChangeArrowheads="1"/>
          </p:cNvSpPr>
          <p:nvPr/>
        </p:nvSpPr>
        <p:spPr bwMode="auto">
          <a:xfrm>
            <a:off x="1752600" y="628650"/>
            <a:ext cx="64214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>
                <a:latin typeface="Arial" charset="0"/>
              </a:rPr>
              <a:t>spherical lens surfaces; </a:t>
            </a:r>
            <a:r>
              <a:rPr lang="en-US" sz="1800">
                <a:latin typeface="Arial" charset="0"/>
                <a:sym typeface="MS LineDraw" pitchFamily="49" charset="2"/>
              </a:rPr>
              <a:t>thickness &lt;&lt; radii; same refractive index on both sides; all rays emerging from P and passing through the lens are focused at P’. Let n</a:t>
            </a:r>
            <a:r>
              <a:rPr lang="en-US" sz="1800" baseline="-25000">
                <a:latin typeface="Arial" charset="0"/>
                <a:sym typeface="MS LineDraw" pitchFamily="49" charset="2"/>
              </a:rPr>
              <a:t>1</a:t>
            </a:r>
            <a:r>
              <a:rPr lang="en-US" sz="1800">
                <a:latin typeface="Arial" charset="0"/>
                <a:sym typeface="MS LineDraw" pitchFamily="49" charset="2"/>
              </a:rPr>
              <a:t>=1 (vaccuum) and n</a:t>
            </a:r>
            <a:r>
              <a:rPr lang="en-US" sz="1800" baseline="-25000">
                <a:latin typeface="Arial" charset="0"/>
                <a:sym typeface="MS LineDraw" pitchFamily="49" charset="2"/>
              </a:rPr>
              <a:t>2</a:t>
            </a:r>
            <a:r>
              <a:rPr lang="en-US" sz="1800">
                <a:latin typeface="Arial" charset="0"/>
                <a:sym typeface="MS LineDraw" pitchFamily="49" charset="2"/>
              </a:rPr>
              <a:t>=n.</a:t>
            </a:r>
            <a:endParaRPr lang="en-US" sz="1800">
              <a:latin typeface="Arial" charset="0"/>
            </a:endParaRPr>
          </a:p>
        </p:txBody>
      </p:sp>
      <p:graphicFrame>
        <p:nvGraphicFramePr>
          <p:cNvPr id="119822" name="Object 14"/>
          <p:cNvGraphicFramePr>
            <a:graphicFrameLocks noChangeAspect="1"/>
          </p:cNvGraphicFramePr>
          <p:nvPr/>
        </p:nvGraphicFramePr>
        <p:xfrm>
          <a:off x="190500" y="4321175"/>
          <a:ext cx="112395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7" name="Equation" r:id="rId14" imgW="914332" imgH="342900" progId="Equation.3">
                  <p:embed/>
                </p:oleObj>
              </mc:Choice>
              <mc:Fallback>
                <p:oleObj name="Equation" r:id="rId14" imgW="914332" imgH="3429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" y="4321175"/>
                        <a:ext cx="1123950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53" name="Picture 15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38"/>
          <a:stretch>
            <a:fillRect/>
          </a:stretch>
        </p:blipFill>
        <p:spPr bwMode="auto">
          <a:xfrm>
            <a:off x="5229225" y="1730375"/>
            <a:ext cx="3286125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54" name="Object 16"/>
          <p:cNvGraphicFramePr>
            <a:graphicFrameLocks noChangeAspect="1"/>
          </p:cNvGraphicFramePr>
          <p:nvPr/>
        </p:nvGraphicFramePr>
        <p:xfrm>
          <a:off x="228600" y="1981200"/>
          <a:ext cx="127635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8" name="Equation" r:id="rId17" imgW="1028827" imgH="381000" progId="Equation.3">
                  <p:embed/>
                </p:oleObj>
              </mc:Choice>
              <mc:Fallback>
                <p:oleObj name="Equation" r:id="rId17" imgW="1028827" imgH="3810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981200"/>
                        <a:ext cx="1276350" cy="51117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CC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4" grpId="0" animBg="1"/>
      <p:bldP spid="1198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263" y="1600200"/>
            <a:ext cx="6078537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668463" y="236538"/>
            <a:ext cx="1993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Verdana" pitchFamily="34" charset="0"/>
              </a:rPr>
              <a:t>Thin Lenses</a:t>
            </a:r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1592263" y="4714875"/>
          <a:ext cx="7399337" cy="178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Equation" r:id="rId4" imgW="3219336" imgH="743085" progId="Equation.3">
                  <p:embed/>
                </p:oleObj>
              </mc:Choice>
              <mc:Fallback>
                <p:oleObj name="Equation" r:id="rId4" imgW="3219336" imgH="743085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2263" y="4714875"/>
                        <a:ext cx="7399337" cy="178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269" name="Rectangle 5"/>
          <p:cNvSpPr>
            <a:spLocks noChangeArrowheads="1"/>
          </p:cNvSpPr>
          <p:nvPr/>
        </p:nvSpPr>
        <p:spPr bwMode="auto">
          <a:xfrm>
            <a:off x="1574800" y="4662488"/>
            <a:ext cx="1547813" cy="1989137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270" name="Rectangle 6"/>
          <p:cNvSpPr>
            <a:spLocks noChangeArrowheads="1"/>
          </p:cNvSpPr>
          <p:nvPr/>
        </p:nvSpPr>
        <p:spPr bwMode="auto">
          <a:xfrm>
            <a:off x="4462463" y="5027613"/>
            <a:ext cx="1817687" cy="1166812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271" name="Rectangle 7"/>
          <p:cNvSpPr>
            <a:spLocks noChangeArrowheads="1"/>
          </p:cNvSpPr>
          <p:nvPr/>
        </p:nvSpPr>
        <p:spPr bwMode="auto">
          <a:xfrm>
            <a:off x="7158038" y="4994275"/>
            <a:ext cx="1951037" cy="1166813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Rectangle 14"/>
          <p:cNvSpPr>
            <a:spLocks noChangeArrowheads="1"/>
          </p:cNvSpPr>
          <p:nvPr/>
        </p:nvSpPr>
        <p:spPr bwMode="auto">
          <a:xfrm>
            <a:off x="3984625" y="6491288"/>
            <a:ext cx="4838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hlinkClick r:id="rId6"/>
              </a:rPr>
              <a:t>http://www.phy.ntnu.edu.tw/java/Lens/lens_e.html</a:t>
            </a:r>
            <a:endParaRPr lang="en-US" sz="1800"/>
          </a:p>
        </p:txBody>
      </p:sp>
      <p:sp>
        <p:nvSpPr>
          <p:cNvPr id="11273" name="Text Box 13"/>
          <p:cNvSpPr txBox="1">
            <a:spLocks noChangeArrowheads="1"/>
          </p:cNvSpPr>
          <p:nvPr/>
        </p:nvSpPr>
        <p:spPr bwMode="auto">
          <a:xfrm>
            <a:off x="1752600" y="628650"/>
            <a:ext cx="64214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>
                <a:latin typeface="Arial" charset="0"/>
              </a:rPr>
              <a:t>spherical lens surfaces; </a:t>
            </a:r>
            <a:r>
              <a:rPr lang="en-US" sz="1800">
                <a:latin typeface="Arial" charset="0"/>
                <a:sym typeface="MS LineDraw" pitchFamily="49" charset="2"/>
              </a:rPr>
              <a:t>thickness &lt;&lt; radii; same refractive index on both sides; all rays emerging from P and passing through the lens are focused at P’. Let n</a:t>
            </a:r>
            <a:r>
              <a:rPr lang="en-US" sz="1800" baseline="-25000">
                <a:latin typeface="Arial" charset="0"/>
                <a:sym typeface="MS LineDraw" pitchFamily="49" charset="2"/>
              </a:rPr>
              <a:t>1</a:t>
            </a:r>
            <a:r>
              <a:rPr lang="en-US" sz="1800">
                <a:latin typeface="Arial" charset="0"/>
                <a:sym typeface="MS LineDraw" pitchFamily="49" charset="2"/>
              </a:rPr>
              <a:t>=1 (vaccuum) and n</a:t>
            </a:r>
            <a:r>
              <a:rPr lang="en-US" sz="1800" baseline="-25000">
                <a:latin typeface="Arial" charset="0"/>
                <a:sym typeface="MS LineDraw" pitchFamily="49" charset="2"/>
              </a:rPr>
              <a:t>2</a:t>
            </a:r>
            <a:r>
              <a:rPr lang="en-US" sz="1800">
                <a:latin typeface="Arial" charset="0"/>
                <a:sym typeface="MS LineDraw" pitchFamily="49" charset="2"/>
              </a:rPr>
              <a:t>=n.</a:t>
            </a:r>
            <a:endParaRPr 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9" grpId="0" animBg="1"/>
      <p:bldP spid="139270" grpId="0" animBg="1"/>
      <p:bldP spid="139271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333399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1169</TotalTime>
  <Words>696</Words>
  <Application>Microsoft Office PowerPoint</Application>
  <PresentationFormat>On-screen Show (4:3)</PresentationFormat>
  <Paragraphs>175</Paragraphs>
  <Slides>28</Slides>
  <Notes>7</Notes>
  <HiddenSlides>3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Times New Roman</vt:lpstr>
      <vt:lpstr>Arial</vt:lpstr>
      <vt:lpstr>Verdana</vt:lpstr>
      <vt:lpstr>Symbol</vt:lpstr>
      <vt:lpstr>cmsy10</vt:lpstr>
      <vt:lpstr>MS LineDraw</vt:lpstr>
      <vt:lpstr>Wingdings</vt:lpstr>
      <vt:lpstr>Monotype Sorts</vt:lpstr>
      <vt:lpstr>Default Design</vt:lpstr>
      <vt:lpstr>Microsoft Equation 3.0</vt:lpstr>
      <vt:lpstr>Adobe PhotoDeluxe Image</vt:lpstr>
      <vt:lpstr>Image Formation III Chapter 1 (Forsyth&amp;Ponce) Cameras   “Lenses”</vt:lpstr>
      <vt:lpstr>Pinhole size / aperture</vt:lpstr>
      <vt:lpstr>Pinhole vs. lens</vt:lpstr>
      <vt:lpstr>Adding a lens</vt:lpstr>
      <vt:lpstr>Cameras with lenses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Focus and depth of field</vt:lpstr>
      <vt:lpstr>PowerPoint Presentation</vt:lpstr>
      <vt:lpstr>Focus and depth of field</vt:lpstr>
      <vt:lpstr>Focus and depth of field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Astigmatism</vt:lpstr>
      <vt:lpstr>Distortion</vt:lpstr>
      <vt:lpstr>Coma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Guido Gerig</dc:creator>
  <cp:lastModifiedBy>gerig</cp:lastModifiedBy>
  <cp:revision>87</cp:revision>
  <cp:lastPrinted>2012-01-30T16:08:35Z</cp:lastPrinted>
  <dcterms:created xsi:type="dcterms:W3CDTF">1601-01-01T00:00:00Z</dcterms:created>
  <dcterms:modified xsi:type="dcterms:W3CDTF">2013-01-09T17:26:39Z</dcterms:modified>
</cp:coreProperties>
</file>