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  <p:sldMasterId id="2147483697" r:id="rId5"/>
    <p:sldMasterId id="2147483709" r:id="rId6"/>
    <p:sldMasterId id="2147483721" r:id="rId7"/>
    <p:sldMasterId id="2147483733" r:id="rId8"/>
    <p:sldMasterId id="2147483745" r:id="rId9"/>
  </p:sldMasterIdLst>
  <p:notesMasterIdLst>
    <p:notesMasterId r:id="rId109"/>
  </p:notesMasterIdLst>
  <p:sldIdLst>
    <p:sldId id="256" r:id="rId10"/>
    <p:sldId id="376" r:id="rId11"/>
    <p:sldId id="257" r:id="rId12"/>
    <p:sldId id="258" r:id="rId13"/>
    <p:sldId id="259" r:id="rId14"/>
    <p:sldId id="260" r:id="rId15"/>
    <p:sldId id="371" r:id="rId16"/>
    <p:sldId id="37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61" r:id="rId25"/>
    <p:sldId id="373" r:id="rId26"/>
    <p:sldId id="270" r:id="rId27"/>
    <p:sldId id="374" r:id="rId28"/>
    <p:sldId id="375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370" r:id="rId37"/>
    <p:sldId id="278" r:id="rId38"/>
    <p:sldId id="279" r:id="rId39"/>
    <p:sldId id="280" r:id="rId40"/>
    <p:sldId id="281" r:id="rId41"/>
    <p:sldId id="282" r:id="rId42"/>
    <p:sldId id="283" r:id="rId43"/>
    <p:sldId id="335" r:id="rId44"/>
    <p:sldId id="336" r:id="rId45"/>
    <p:sldId id="337" r:id="rId46"/>
    <p:sldId id="338" r:id="rId47"/>
    <p:sldId id="339" r:id="rId48"/>
    <p:sldId id="340" r:id="rId49"/>
    <p:sldId id="341" r:id="rId50"/>
    <p:sldId id="342" r:id="rId51"/>
    <p:sldId id="343" r:id="rId52"/>
    <p:sldId id="344" r:id="rId53"/>
    <p:sldId id="345" r:id="rId54"/>
    <p:sldId id="346" r:id="rId55"/>
    <p:sldId id="347" r:id="rId56"/>
    <p:sldId id="348" r:id="rId57"/>
    <p:sldId id="349" r:id="rId58"/>
    <p:sldId id="350" r:id="rId59"/>
    <p:sldId id="351" r:id="rId60"/>
    <p:sldId id="352" r:id="rId61"/>
    <p:sldId id="353" r:id="rId62"/>
    <p:sldId id="354" r:id="rId63"/>
    <p:sldId id="355" r:id="rId64"/>
    <p:sldId id="288" r:id="rId65"/>
    <p:sldId id="296" r:id="rId66"/>
    <p:sldId id="297" r:id="rId67"/>
    <p:sldId id="298" r:id="rId68"/>
    <p:sldId id="299" r:id="rId69"/>
    <p:sldId id="357" r:id="rId70"/>
    <p:sldId id="358" r:id="rId71"/>
    <p:sldId id="359" r:id="rId72"/>
    <p:sldId id="360" r:id="rId73"/>
    <p:sldId id="361" r:id="rId74"/>
    <p:sldId id="362" r:id="rId75"/>
    <p:sldId id="363" r:id="rId76"/>
    <p:sldId id="364" r:id="rId77"/>
    <p:sldId id="365" r:id="rId78"/>
    <p:sldId id="366" r:id="rId79"/>
    <p:sldId id="367" r:id="rId80"/>
    <p:sldId id="368" r:id="rId81"/>
    <p:sldId id="369" r:id="rId82"/>
    <p:sldId id="302" r:id="rId83"/>
    <p:sldId id="303" r:id="rId84"/>
    <p:sldId id="304" r:id="rId85"/>
    <p:sldId id="305" r:id="rId86"/>
    <p:sldId id="306" r:id="rId87"/>
    <p:sldId id="307" r:id="rId88"/>
    <p:sldId id="308" r:id="rId89"/>
    <p:sldId id="309" r:id="rId90"/>
    <p:sldId id="310" r:id="rId91"/>
    <p:sldId id="311" r:id="rId92"/>
    <p:sldId id="314" r:id="rId93"/>
    <p:sldId id="315" r:id="rId94"/>
    <p:sldId id="316" r:id="rId95"/>
    <p:sldId id="317" r:id="rId96"/>
    <p:sldId id="318" r:id="rId97"/>
    <p:sldId id="319" r:id="rId98"/>
    <p:sldId id="320" r:id="rId99"/>
    <p:sldId id="321" r:id="rId100"/>
    <p:sldId id="322" r:id="rId101"/>
    <p:sldId id="323" r:id="rId102"/>
    <p:sldId id="324" r:id="rId103"/>
    <p:sldId id="325" r:id="rId104"/>
    <p:sldId id="326" r:id="rId105"/>
    <p:sldId id="327" r:id="rId106"/>
    <p:sldId id="331" r:id="rId107"/>
    <p:sldId id="329" r:id="rId10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52"/>
    <p:restoredTop sz="94615"/>
  </p:normalViewPr>
  <p:slideViewPr>
    <p:cSldViewPr snapToGrid="0" snapToObjects="1">
      <p:cViewPr varScale="1">
        <p:scale>
          <a:sx n="74" d="100"/>
          <a:sy n="74" d="100"/>
        </p:scale>
        <p:origin x="157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112" Type="http://schemas.openxmlformats.org/officeDocument/2006/relationships/theme" Target="theme/theme1.xml"/><Relationship Id="rId16" Type="http://schemas.openxmlformats.org/officeDocument/2006/relationships/slide" Target="slides/slide7.xml"/><Relationship Id="rId107" Type="http://schemas.openxmlformats.org/officeDocument/2006/relationships/slide" Target="slides/slide98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102" Type="http://schemas.openxmlformats.org/officeDocument/2006/relationships/slide" Target="slides/slide9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113" Type="http://schemas.openxmlformats.org/officeDocument/2006/relationships/tableStyles" Target="tableStyles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59" Type="http://schemas.openxmlformats.org/officeDocument/2006/relationships/slide" Target="slides/slide50.xml"/><Relationship Id="rId103" Type="http://schemas.openxmlformats.org/officeDocument/2006/relationships/slide" Target="slides/slide94.xml"/><Relationship Id="rId108" Type="http://schemas.openxmlformats.org/officeDocument/2006/relationships/slide" Target="slides/slide99.xml"/><Relationship Id="rId54" Type="http://schemas.openxmlformats.org/officeDocument/2006/relationships/slide" Target="slides/slide45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6" Type="http://schemas.openxmlformats.org/officeDocument/2006/relationships/slide" Target="slides/slide97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slide" Target="slides/slide9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110" Type="http://schemas.openxmlformats.org/officeDocument/2006/relationships/presProps" Target="presProps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slide" Target="slides/slide9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6.xml"/><Relationship Id="rId46" Type="http://schemas.openxmlformats.org/officeDocument/2006/relationships/slide" Target="slides/slide37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62" Type="http://schemas.openxmlformats.org/officeDocument/2006/relationships/slide" Target="slides/slide53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11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5A7967-DA56-DDDE-DC15-B59679211E0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025525" y="792163"/>
            <a:ext cx="5045075" cy="37846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DFFFC7-0CD2-59D1-3643-86C06E595C7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942480" y="4878000"/>
            <a:ext cx="5208840" cy="4717080"/>
          </a:xfrm>
        </p:spPr>
        <p:txBody>
          <a:bodyPr>
            <a:sp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A0FF3B7-E644-AB4E-ACF9-AC220F0CB2D4}" type="slidenum">
              <a:rPr lang="en-US" smtClean="0">
                <a:solidFill>
                  <a:prstClr val="black"/>
                </a:solidFill>
                <a:latin typeface="Calibri"/>
                <a:ea typeface=""/>
                <a:cs typeface=""/>
              </a:rPr>
              <a:pPr/>
              <a:t>43</a:t>
            </a:fld>
            <a:endParaRPr lang="en-US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77047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A0FF3B7-E644-AB4E-ACF9-AC220F0CB2D4}" type="slidenum">
              <a:rPr lang="en-US" smtClean="0">
                <a:solidFill>
                  <a:prstClr val="black"/>
                </a:solidFill>
                <a:latin typeface="Calibri"/>
                <a:ea typeface=""/>
                <a:cs typeface=""/>
              </a:rPr>
              <a:pPr/>
              <a:t>44</a:t>
            </a:fld>
            <a:endParaRPr lang="en-US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02436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A0FF3B7-E644-AB4E-ACF9-AC220F0CB2D4}" type="slidenum">
              <a:rPr lang="en-US" smtClean="0">
                <a:solidFill>
                  <a:prstClr val="black"/>
                </a:solidFill>
                <a:latin typeface="Calibri"/>
                <a:ea typeface=""/>
                <a:cs typeface=""/>
              </a:rPr>
              <a:pPr/>
              <a:t>45</a:t>
            </a:fld>
            <a:endParaRPr lang="en-US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866312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A0FF3B7-E644-AB4E-ACF9-AC220F0CB2D4}" type="slidenum">
              <a:rPr lang="en-US" smtClean="0">
                <a:solidFill>
                  <a:prstClr val="black"/>
                </a:solidFill>
                <a:latin typeface="Calibri"/>
                <a:ea typeface=""/>
                <a:cs typeface=""/>
              </a:rPr>
              <a:pPr/>
              <a:t>46</a:t>
            </a:fld>
            <a:endParaRPr lang="en-US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639816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A0FF3B7-E644-AB4E-ACF9-AC220F0CB2D4}" type="slidenum">
              <a:rPr lang="en-US" smtClean="0">
                <a:solidFill>
                  <a:prstClr val="black"/>
                </a:solidFill>
                <a:latin typeface="Calibri"/>
                <a:ea typeface=""/>
                <a:cs typeface=""/>
              </a:rPr>
              <a:pPr/>
              <a:t>47</a:t>
            </a:fld>
            <a:endParaRPr lang="en-US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637817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A0FF3B7-E644-AB4E-ACF9-AC220F0CB2D4}" type="slidenum">
              <a:rPr lang="en-US" smtClean="0">
                <a:solidFill>
                  <a:prstClr val="black"/>
                </a:solidFill>
                <a:latin typeface="Calibri"/>
                <a:ea typeface=""/>
                <a:cs typeface=""/>
              </a:rPr>
              <a:pPr/>
              <a:t>48</a:t>
            </a:fld>
            <a:endParaRPr lang="en-US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08450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A0FF3B7-E644-AB4E-ACF9-AC220F0CB2D4}" type="slidenum">
              <a:rPr lang="en-US" smtClean="0">
                <a:solidFill>
                  <a:prstClr val="black"/>
                </a:solidFill>
                <a:latin typeface="Calibri"/>
                <a:ea typeface=""/>
                <a:cs typeface=""/>
              </a:rPr>
              <a:pPr/>
              <a:t>49</a:t>
            </a:fld>
            <a:endParaRPr lang="en-US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120649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A0FF3B7-E644-AB4E-ACF9-AC220F0CB2D4}" type="slidenum">
              <a:rPr lang="en-US" smtClean="0">
                <a:solidFill>
                  <a:prstClr val="black"/>
                </a:solidFill>
                <a:latin typeface="Calibri"/>
                <a:ea typeface=""/>
                <a:cs typeface=""/>
              </a:rPr>
              <a:pPr/>
              <a:t>50</a:t>
            </a:fld>
            <a:endParaRPr lang="en-US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630824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A0FF3B7-E644-AB4E-ACF9-AC220F0CB2D4}" type="slidenum">
              <a:rPr lang="en-US" smtClean="0">
                <a:solidFill>
                  <a:prstClr val="black"/>
                </a:solidFill>
                <a:latin typeface="Calibri"/>
                <a:ea typeface=""/>
                <a:cs typeface=""/>
              </a:rPr>
              <a:pPr/>
              <a:t>51</a:t>
            </a:fld>
            <a:endParaRPr lang="en-US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305074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A0FF3B7-E644-AB4E-ACF9-AC220F0CB2D4}" type="slidenum">
              <a:rPr lang="en-US" smtClean="0">
                <a:solidFill>
                  <a:prstClr val="black"/>
                </a:solidFill>
                <a:latin typeface="Calibri"/>
                <a:ea typeface=""/>
                <a:cs typeface=""/>
              </a:rPr>
              <a:pPr/>
              <a:t>52</a:t>
            </a:fld>
            <a:endParaRPr lang="en-US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4447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A0FF3B7-E644-AB4E-ACF9-AC220F0CB2D4}" type="slidenum">
              <a:rPr lang="en-US" smtClean="0">
                <a:solidFill>
                  <a:prstClr val="black"/>
                </a:solidFill>
                <a:latin typeface="Calibri"/>
                <a:ea typeface=""/>
                <a:cs typeface=""/>
              </a:rPr>
              <a:pPr/>
              <a:t>35</a:t>
            </a:fld>
            <a:endParaRPr lang="en-US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281460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A0FF3B7-E644-AB4E-ACF9-AC220F0CB2D4}" type="slidenum">
              <a:rPr lang="en-US" smtClean="0">
                <a:solidFill>
                  <a:prstClr val="black"/>
                </a:solidFill>
                <a:latin typeface="Calibri"/>
                <a:ea typeface=""/>
                <a:cs typeface=""/>
              </a:rPr>
              <a:pPr/>
              <a:t>53</a:t>
            </a:fld>
            <a:endParaRPr lang="en-US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95005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A0FF3B7-E644-AB4E-ACF9-AC220F0CB2D4}" type="slidenum">
              <a:rPr lang="en-US" smtClean="0">
                <a:solidFill>
                  <a:prstClr val="black"/>
                </a:solidFill>
                <a:latin typeface="Calibri"/>
                <a:ea typeface=""/>
                <a:cs typeface=""/>
              </a:rPr>
              <a:pPr/>
              <a:t>54</a:t>
            </a:fld>
            <a:endParaRPr lang="en-US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692390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A0FF3B7-E644-AB4E-ACF9-AC220F0CB2D4}" type="slidenum">
              <a:rPr lang="en-US" smtClean="0">
                <a:solidFill>
                  <a:prstClr val="black"/>
                </a:solidFill>
                <a:latin typeface="Calibri"/>
                <a:ea typeface=""/>
                <a:cs typeface=""/>
              </a:rPr>
              <a:pPr/>
              <a:t>55</a:t>
            </a:fld>
            <a:endParaRPr lang="en-US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50885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A0FF3B7-E644-AB4E-ACF9-AC220F0CB2D4}" type="slidenum">
              <a:rPr lang="en-US" smtClean="0">
                <a:solidFill>
                  <a:prstClr val="black"/>
                </a:solidFill>
                <a:latin typeface="Calibri"/>
                <a:ea typeface=""/>
                <a:cs typeface=""/>
              </a:rPr>
              <a:pPr/>
              <a:t>36</a:t>
            </a:fld>
            <a:endParaRPr lang="en-US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06242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A0FF3B7-E644-AB4E-ACF9-AC220F0CB2D4}" type="slidenum">
              <a:rPr lang="en-US" smtClean="0">
                <a:solidFill>
                  <a:prstClr val="black"/>
                </a:solidFill>
                <a:latin typeface="Calibri"/>
                <a:ea typeface=""/>
                <a:cs typeface=""/>
              </a:rPr>
              <a:pPr/>
              <a:t>37</a:t>
            </a:fld>
            <a:endParaRPr lang="en-US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75352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A0FF3B7-E644-AB4E-ACF9-AC220F0CB2D4}" type="slidenum">
              <a:rPr lang="en-US" smtClean="0">
                <a:solidFill>
                  <a:prstClr val="black"/>
                </a:solidFill>
                <a:latin typeface="Calibri"/>
                <a:ea typeface=""/>
                <a:cs typeface=""/>
              </a:rPr>
              <a:pPr/>
              <a:t>38</a:t>
            </a:fld>
            <a:endParaRPr lang="en-US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7120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A0FF3B7-E644-AB4E-ACF9-AC220F0CB2D4}" type="slidenum">
              <a:rPr lang="en-US" smtClean="0">
                <a:solidFill>
                  <a:prstClr val="black"/>
                </a:solidFill>
                <a:latin typeface="Calibri"/>
                <a:ea typeface=""/>
                <a:cs typeface=""/>
              </a:rPr>
              <a:pPr/>
              <a:t>39</a:t>
            </a:fld>
            <a:endParaRPr lang="en-US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129233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A0FF3B7-E644-AB4E-ACF9-AC220F0CB2D4}" type="slidenum">
              <a:rPr lang="en-US" smtClean="0">
                <a:solidFill>
                  <a:prstClr val="black"/>
                </a:solidFill>
                <a:latin typeface="Calibri"/>
                <a:ea typeface=""/>
                <a:cs typeface=""/>
              </a:rPr>
              <a:pPr/>
              <a:t>40</a:t>
            </a:fld>
            <a:endParaRPr lang="en-US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64473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A0FF3B7-E644-AB4E-ACF9-AC220F0CB2D4}" type="slidenum">
              <a:rPr lang="en-US" smtClean="0">
                <a:solidFill>
                  <a:prstClr val="black"/>
                </a:solidFill>
                <a:latin typeface="Calibri"/>
                <a:ea typeface=""/>
                <a:cs typeface=""/>
              </a:rPr>
              <a:pPr/>
              <a:t>41</a:t>
            </a:fld>
            <a:endParaRPr lang="en-US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15886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A0FF3B7-E644-AB4E-ACF9-AC220F0CB2D4}" type="slidenum">
              <a:rPr lang="en-US" smtClean="0">
                <a:solidFill>
                  <a:prstClr val="black"/>
                </a:solidFill>
                <a:latin typeface="Calibri"/>
                <a:ea typeface=""/>
                <a:cs typeface=""/>
              </a:rPr>
              <a:pPr/>
              <a:t>42</a:t>
            </a:fld>
            <a:endParaRPr lang="en-US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863951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68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1"/>
            <a:ext cx="5743787" cy="6436925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1"/>
            <a:ext cx="5743787" cy="6436925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59" y="3093155"/>
            <a:ext cx="5748302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597"/>
            <a:ext cx="2926080" cy="83221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597"/>
            <a:ext cx="8561493" cy="83221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68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1"/>
            <a:ext cx="5743787" cy="6436925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1"/>
            <a:ext cx="5743787" cy="6436925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59" y="3093155"/>
            <a:ext cx="5748302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597"/>
            <a:ext cx="2926080" cy="83221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597"/>
            <a:ext cx="8561493" cy="83221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68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1"/>
            <a:ext cx="5743787" cy="6436925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1"/>
            <a:ext cx="5743787" cy="6436925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59" y="3093155"/>
            <a:ext cx="5748302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597"/>
            <a:ext cx="2926080" cy="83221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597"/>
            <a:ext cx="8561493" cy="83221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68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1"/>
            <a:ext cx="5743787" cy="6436925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1"/>
            <a:ext cx="5743787" cy="6436925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59" y="3093155"/>
            <a:ext cx="5748302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597"/>
            <a:ext cx="2926080" cy="83221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597"/>
            <a:ext cx="8561493" cy="83221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68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1"/>
            <a:ext cx="5743787" cy="6436925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1"/>
            <a:ext cx="5743787" cy="6436925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59" y="3093155"/>
            <a:ext cx="5748302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597"/>
            <a:ext cx="2926080" cy="83221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597"/>
            <a:ext cx="8561493" cy="83221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68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1"/>
            <a:ext cx="5743787" cy="6436925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1"/>
            <a:ext cx="5743787" cy="6436925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59" y="3093155"/>
            <a:ext cx="5748302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597"/>
            <a:ext cx="2926080" cy="83221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597"/>
            <a:ext cx="8561493" cy="83221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F984-AD54-E44F-A761-8E3861958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7E072-49A0-BD4A-BBF0-D0EC1188B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E8FF7-8298-464E-AAD2-C9EFFD3184AB}" type="slidenum">
              <a:rPr lang="en-US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137C0-A9F0-604B-A858-284C70AAE6B4}" type="slidenum">
              <a:rPr lang="en-US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3413"/>
            </a:lvl1pPr>
            <a:lvl2pPr marL="650230" indent="0">
              <a:buNone/>
              <a:defRPr sz="2844"/>
            </a:lvl2pPr>
            <a:lvl3pPr marL="1300460" indent="0">
              <a:buNone/>
              <a:defRPr sz="2560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49F4C-316A-074D-96F7-04DB945949C0}" type="slidenum">
              <a:rPr lang="en-US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5360" y="2817707"/>
            <a:ext cx="5418667" cy="5852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817707"/>
            <a:ext cx="5418667" cy="5852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CFD39-7218-E547-997C-677E5E9F8E63}" type="slidenum">
              <a:rPr lang="en-US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338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6339" y="2390987"/>
            <a:ext cx="5502204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6339" y="3562773"/>
            <a:ext cx="550220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9298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9298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9C99C-5B80-9845-9F39-40C0246639B8}" type="slidenum">
              <a:rPr lang="en-US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EA2EF-76F9-344A-ABD8-37D8FF1C0CD8}" type="slidenum">
              <a:rPr lang="en-US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79C7D-09E3-FB4B-9071-917336C3B0E6}" type="slidenum">
              <a:rPr lang="en-US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339" y="650240"/>
            <a:ext cx="4194951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98" y="1404338"/>
            <a:ext cx="6583680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339" y="2926080"/>
            <a:ext cx="4194951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702B8-0E33-C14B-9FC1-216BC5272491}" type="slidenum">
              <a:rPr lang="en-US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339" y="650240"/>
            <a:ext cx="4194951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98" y="1404338"/>
            <a:ext cx="6583680" cy="6931378"/>
          </a:xfrm>
        </p:spPr>
        <p:txBody>
          <a:bodyPr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339" y="2926080"/>
            <a:ext cx="4194951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FCDAD-934A-A446-BB80-07C7FFD05D2B}" type="slidenum">
              <a:rPr lang="en-US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AAEC8-5F12-0540-B092-1E2D3AFBB9E2}" type="slidenum">
              <a:rPr lang="en-US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5920" y="866987"/>
            <a:ext cx="2763520" cy="780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5360" y="866987"/>
            <a:ext cx="8073813" cy="780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1F89A-AB65-3646-AC52-030B4D473C2E}" type="slidenum">
              <a:rPr lang="en-US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E8FF7-8298-464E-AAD2-C9EFFD3184AB}" type="slidenum">
              <a:rPr lang="en-US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137C0-A9F0-604B-A858-284C70AAE6B4}" type="slidenum">
              <a:rPr lang="en-US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3413"/>
            </a:lvl1pPr>
            <a:lvl2pPr marL="650230" indent="0">
              <a:buNone/>
              <a:defRPr sz="2844"/>
            </a:lvl2pPr>
            <a:lvl3pPr marL="1300460" indent="0">
              <a:buNone/>
              <a:defRPr sz="2560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49F4C-316A-074D-96F7-04DB945949C0}" type="slidenum">
              <a:rPr lang="en-US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5360" y="2817707"/>
            <a:ext cx="5418667" cy="5852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817707"/>
            <a:ext cx="5418667" cy="5852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CFD39-7218-E547-997C-677E5E9F8E63}" type="slidenum">
              <a:rPr lang="en-US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338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6339" y="2390987"/>
            <a:ext cx="5502204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6339" y="3562773"/>
            <a:ext cx="550220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9298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9298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9C99C-5B80-9845-9F39-40C0246639B8}" type="slidenum">
              <a:rPr lang="en-US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EA2EF-76F9-344A-ABD8-37D8FF1C0CD8}" type="slidenum">
              <a:rPr lang="en-US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79C7D-09E3-FB4B-9071-917336C3B0E6}" type="slidenum">
              <a:rPr lang="en-US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339" y="650240"/>
            <a:ext cx="4194951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98" y="1404338"/>
            <a:ext cx="6583680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339" y="2926080"/>
            <a:ext cx="4194951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702B8-0E33-C14B-9FC1-216BC5272491}" type="slidenum">
              <a:rPr lang="en-US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339" y="650240"/>
            <a:ext cx="4194951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98" y="1404338"/>
            <a:ext cx="6583680" cy="6931378"/>
          </a:xfrm>
        </p:spPr>
        <p:txBody>
          <a:bodyPr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339" y="2926080"/>
            <a:ext cx="4194951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FCDAD-934A-A446-BB80-07C7FFD05D2B}" type="slidenum">
              <a:rPr lang="en-US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AAEC8-5F12-0540-B092-1E2D3AFBB9E2}" type="slidenum">
              <a:rPr lang="en-US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5920" y="866987"/>
            <a:ext cx="2763520" cy="780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5360" y="866987"/>
            <a:ext cx="8073813" cy="780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1F89A-AB65-3646-AC52-030B4D473C2E}" type="slidenum">
              <a:rPr lang="en-US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275841"/>
            <a:ext cx="11704320" cy="643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230" hangingPunct="1"/>
            <a:fld id="{1491F984-AD54-E44F-A761-8E38619583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</a:rPr>
              <a:pPr defTabSz="650230" hangingPunct="1"/>
              <a:t>2/14/24</a:t>
            </a:fld>
            <a:endParaRPr 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230" hangingPunct="1"/>
            <a:endParaRPr 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230" hangingPunct="1"/>
            <a:fld id="{2B37E072-49A0-BD4A-BBF0-D0EC1188B946}" type="slidenum">
              <a:rPr lang="en-US" kern="1200" smtClean="0">
                <a:solidFill>
                  <a:prstClr val="black">
                    <a:tint val="75000"/>
                  </a:prstClr>
                </a:solidFill>
              </a:rPr>
              <a:pPr defTabSz="650230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31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650230" rtl="0" eaLnBrk="1" latinLnBrk="0" hangingPunct="1"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72" indent="-487672" algn="l" defTabSz="650230" rtl="0" eaLnBrk="1" latinLnBrk="0" hangingPunct="1">
        <a:spcBef>
          <a:spcPct val="20000"/>
        </a:spcBef>
        <a:buFont typeface="Arial"/>
        <a:buChar char="•"/>
        <a:defRPr sz="4551" kern="1200">
          <a:solidFill>
            <a:schemeClr val="tx1"/>
          </a:solidFill>
          <a:latin typeface="+mn-lt"/>
          <a:ea typeface="+mn-ea"/>
          <a:cs typeface="+mn-cs"/>
        </a:defRPr>
      </a:lvl1pPr>
      <a:lvl2pPr marL="1056623" indent="-406394" algn="l" defTabSz="650230" rtl="0" eaLnBrk="1" latinLnBrk="0" hangingPunct="1">
        <a:spcBef>
          <a:spcPct val="20000"/>
        </a:spcBef>
        <a:buFont typeface="Arial"/>
        <a:buChar char="–"/>
        <a:defRPr sz="3982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650230" rtl="0" eaLnBrk="1" latinLnBrk="0" hangingPunct="1">
        <a:spcBef>
          <a:spcPct val="20000"/>
        </a:spcBef>
        <a:buFont typeface="Arial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650230" rtl="0" eaLnBrk="1" latinLnBrk="0" hangingPunct="1">
        <a:spcBef>
          <a:spcPct val="20000"/>
        </a:spcBef>
        <a:buFont typeface="Arial"/>
        <a:buChar char="–"/>
        <a:defRPr sz="2844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650230" rtl="0" eaLnBrk="1" latinLnBrk="0" hangingPunct="1">
        <a:spcBef>
          <a:spcPct val="20000"/>
        </a:spcBef>
        <a:buFont typeface="Arial"/>
        <a:buChar char="»"/>
        <a:defRPr sz="2844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275841"/>
            <a:ext cx="11704320" cy="643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230" hangingPunct="1"/>
            <a:fld id="{1491F984-AD54-E44F-A761-8E38619583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</a:rPr>
              <a:pPr defTabSz="650230" hangingPunct="1"/>
              <a:t>2/14/24</a:t>
            </a:fld>
            <a:endParaRPr 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230" hangingPunct="1"/>
            <a:endParaRPr 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230" hangingPunct="1"/>
            <a:fld id="{2B37E072-49A0-BD4A-BBF0-D0EC1188B946}" type="slidenum">
              <a:rPr lang="en-US" kern="1200" smtClean="0">
                <a:solidFill>
                  <a:prstClr val="black">
                    <a:tint val="75000"/>
                  </a:prstClr>
                </a:solidFill>
              </a:rPr>
              <a:pPr defTabSz="650230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79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650230" rtl="0" eaLnBrk="1" latinLnBrk="0" hangingPunct="1"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72" indent="-487672" algn="l" defTabSz="650230" rtl="0" eaLnBrk="1" latinLnBrk="0" hangingPunct="1">
        <a:spcBef>
          <a:spcPct val="20000"/>
        </a:spcBef>
        <a:buFont typeface="Arial"/>
        <a:buChar char="•"/>
        <a:defRPr sz="4551" kern="1200">
          <a:solidFill>
            <a:schemeClr val="tx1"/>
          </a:solidFill>
          <a:latin typeface="+mn-lt"/>
          <a:ea typeface="+mn-ea"/>
          <a:cs typeface="+mn-cs"/>
        </a:defRPr>
      </a:lvl1pPr>
      <a:lvl2pPr marL="1056623" indent="-406394" algn="l" defTabSz="650230" rtl="0" eaLnBrk="1" latinLnBrk="0" hangingPunct="1">
        <a:spcBef>
          <a:spcPct val="20000"/>
        </a:spcBef>
        <a:buFont typeface="Arial"/>
        <a:buChar char="–"/>
        <a:defRPr sz="3982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650230" rtl="0" eaLnBrk="1" latinLnBrk="0" hangingPunct="1">
        <a:spcBef>
          <a:spcPct val="20000"/>
        </a:spcBef>
        <a:buFont typeface="Arial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650230" rtl="0" eaLnBrk="1" latinLnBrk="0" hangingPunct="1">
        <a:spcBef>
          <a:spcPct val="20000"/>
        </a:spcBef>
        <a:buFont typeface="Arial"/>
        <a:buChar char="–"/>
        <a:defRPr sz="2844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650230" rtl="0" eaLnBrk="1" latinLnBrk="0" hangingPunct="1">
        <a:spcBef>
          <a:spcPct val="20000"/>
        </a:spcBef>
        <a:buFont typeface="Arial"/>
        <a:buChar char="»"/>
        <a:defRPr sz="2844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275841"/>
            <a:ext cx="11704320" cy="643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230" hangingPunct="1"/>
            <a:fld id="{1491F984-AD54-E44F-A761-8E38619583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</a:rPr>
              <a:pPr defTabSz="650230" hangingPunct="1"/>
              <a:t>2/14/24</a:t>
            </a:fld>
            <a:endParaRPr 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230" hangingPunct="1"/>
            <a:endParaRPr 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230" hangingPunct="1"/>
            <a:fld id="{2B37E072-49A0-BD4A-BBF0-D0EC1188B946}" type="slidenum">
              <a:rPr lang="en-US" kern="1200" smtClean="0">
                <a:solidFill>
                  <a:prstClr val="black">
                    <a:tint val="75000"/>
                  </a:prstClr>
                </a:solidFill>
              </a:rPr>
              <a:pPr defTabSz="650230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589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650230" rtl="0" eaLnBrk="1" latinLnBrk="0" hangingPunct="1"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72" indent="-487672" algn="l" defTabSz="650230" rtl="0" eaLnBrk="1" latinLnBrk="0" hangingPunct="1">
        <a:spcBef>
          <a:spcPct val="20000"/>
        </a:spcBef>
        <a:buFont typeface="Arial"/>
        <a:buChar char="•"/>
        <a:defRPr sz="4551" kern="1200">
          <a:solidFill>
            <a:schemeClr val="tx1"/>
          </a:solidFill>
          <a:latin typeface="+mn-lt"/>
          <a:ea typeface="+mn-ea"/>
          <a:cs typeface="+mn-cs"/>
        </a:defRPr>
      </a:lvl1pPr>
      <a:lvl2pPr marL="1056623" indent="-406394" algn="l" defTabSz="650230" rtl="0" eaLnBrk="1" latinLnBrk="0" hangingPunct="1">
        <a:spcBef>
          <a:spcPct val="20000"/>
        </a:spcBef>
        <a:buFont typeface="Arial"/>
        <a:buChar char="–"/>
        <a:defRPr sz="3982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650230" rtl="0" eaLnBrk="1" latinLnBrk="0" hangingPunct="1">
        <a:spcBef>
          <a:spcPct val="20000"/>
        </a:spcBef>
        <a:buFont typeface="Arial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650230" rtl="0" eaLnBrk="1" latinLnBrk="0" hangingPunct="1">
        <a:spcBef>
          <a:spcPct val="20000"/>
        </a:spcBef>
        <a:buFont typeface="Arial"/>
        <a:buChar char="–"/>
        <a:defRPr sz="2844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650230" rtl="0" eaLnBrk="1" latinLnBrk="0" hangingPunct="1">
        <a:spcBef>
          <a:spcPct val="20000"/>
        </a:spcBef>
        <a:buFont typeface="Arial"/>
        <a:buChar char="»"/>
        <a:defRPr sz="2844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275841"/>
            <a:ext cx="11704320" cy="643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230" hangingPunct="1"/>
            <a:fld id="{1491F984-AD54-E44F-A761-8E38619583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</a:rPr>
              <a:pPr defTabSz="650230" hangingPunct="1"/>
              <a:t>2/14/24</a:t>
            </a:fld>
            <a:endParaRPr 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230" hangingPunct="1"/>
            <a:endParaRPr 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230" hangingPunct="1"/>
            <a:fld id="{2B37E072-49A0-BD4A-BBF0-D0EC1188B946}" type="slidenum">
              <a:rPr lang="en-US" kern="1200" smtClean="0">
                <a:solidFill>
                  <a:prstClr val="black">
                    <a:tint val="75000"/>
                  </a:prstClr>
                </a:solidFill>
              </a:rPr>
              <a:pPr defTabSz="650230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72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650230" rtl="0" eaLnBrk="1" latinLnBrk="0" hangingPunct="1"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72" indent="-487672" algn="l" defTabSz="650230" rtl="0" eaLnBrk="1" latinLnBrk="0" hangingPunct="1">
        <a:spcBef>
          <a:spcPct val="20000"/>
        </a:spcBef>
        <a:buFont typeface="Arial"/>
        <a:buChar char="•"/>
        <a:defRPr sz="4551" kern="1200">
          <a:solidFill>
            <a:schemeClr val="tx1"/>
          </a:solidFill>
          <a:latin typeface="+mn-lt"/>
          <a:ea typeface="+mn-ea"/>
          <a:cs typeface="+mn-cs"/>
        </a:defRPr>
      </a:lvl1pPr>
      <a:lvl2pPr marL="1056623" indent="-406394" algn="l" defTabSz="650230" rtl="0" eaLnBrk="1" latinLnBrk="0" hangingPunct="1">
        <a:spcBef>
          <a:spcPct val="20000"/>
        </a:spcBef>
        <a:buFont typeface="Arial"/>
        <a:buChar char="–"/>
        <a:defRPr sz="3982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650230" rtl="0" eaLnBrk="1" latinLnBrk="0" hangingPunct="1">
        <a:spcBef>
          <a:spcPct val="20000"/>
        </a:spcBef>
        <a:buFont typeface="Arial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650230" rtl="0" eaLnBrk="1" latinLnBrk="0" hangingPunct="1">
        <a:spcBef>
          <a:spcPct val="20000"/>
        </a:spcBef>
        <a:buFont typeface="Arial"/>
        <a:buChar char="–"/>
        <a:defRPr sz="2844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650230" rtl="0" eaLnBrk="1" latinLnBrk="0" hangingPunct="1">
        <a:spcBef>
          <a:spcPct val="20000"/>
        </a:spcBef>
        <a:buFont typeface="Arial"/>
        <a:buChar char="»"/>
        <a:defRPr sz="2844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275841"/>
            <a:ext cx="11704320" cy="643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230" hangingPunct="1"/>
            <a:fld id="{1491F984-AD54-E44F-A761-8E38619583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</a:rPr>
              <a:pPr defTabSz="650230" hangingPunct="1"/>
              <a:t>2/14/24</a:t>
            </a:fld>
            <a:endParaRPr 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230" hangingPunct="1"/>
            <a:endParaRPr 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230" hangingPunct="1"/>
            <a:fld id="{2B37E072-49A0-BD4A-BBF0-D0EC1188B946}" type="slidenum">
              <a:rPr lang="en-US" kern="1200" smtClean="0">
                <a:solidFill>
                  <a:prstClr val="black">
                    <a:tint val="75000"/>
                  </a:prstClr>
                </a:solidFill>
              </a:rPr>
              <a:pPr defTabSz="650230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940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650230" rtl="0" eaLnBrk="1" latinLnBrk="0" hangingPunct="1"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72" indent="-487672" algn="l" defTabSz="650230" rtl="0" eaLnBrk="1" latinLnBrk="0" hangingPunct="1">
        <a:spcBef>
          <a:spcPct val="20000"/>
        </a:spcBef>
        <a:buFont typeface="Arial"/>
        <a:buChar char="•"/>
        <a:defRPr sz="4551" kern="1200">
          <a:solidFill>
            <a:schemeClr val="tx1"/>
          </a:solidFill>
          <a:latin typeface="+mn-lt"/>
          <a:ea typeface="+mn-ea"/>
          <a:cs typeface="+mn-cs"/>
        </a:defRPr>
      </a:lvl1pPr>
      <a:lvl2pPr marL="1056623" indent="-406394" algn="l" defTabSz="650230" rtl="0" eaLnBrk="1" latinLnBrk="0" hangingPunct="1">
        <a:spcBef>
          <a:spcPct val="20000"/>
        </a:spcBef>
        <a:buFont typeface="Arial"/>
        <a:buChar char="–"/>
        <a:defRPr sz="3982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650230" rtl="0" eaLnBrk="1" latinLnBrk="0" hangingPunct="1">
        <a:spcBef>
          <a:spcPct val="20000"/>
        </a:spcBef>
        <a:buFont typeface="Arial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650230" rtl="0" eaLnBrk="1" latinLnBrk="0" hangingPunct="1">
        <a:spcBef>
          <a:spcPct val="20000"/>
        </a:spcBef>
        <a:buFont typeface="Arial"/>
        <a:buChar char="–"/>
        <a:defRPr sz="2844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650230" rtl="0" eaLnBrk="1" latinLnBrk="0" hangingPunct="1">
        <a:spcBef>
          <a:spcPct val="20000"/>
        </a:spcBef>
        <a:buFont typeface="Arial"/>
        <a:buChar char="»"/>
        <a:defRPr sz="2844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275841"/>
            <a:ext cx="11704320" cy="643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230" hangingPunct="1"/>
            <a:fld id="{1491F984-AD54-E44F-A761-8E38619583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</a:rPr>
              <a:pPr defTabSz="650230" hangingPunct="1"/>
              <a:t>2/14/24</a:t>
            </a:fld>
            <a:endParaRPr 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230" hangingPunct="1"/>
            <a:endParaRPr 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230" hangingPunct="1"/>
            <a:fld id="{2B37E072-49A0-BD4A-BBF0-D0EC1188B946}" type="slidenum">
              <a:rPr lang="en-US" kern="1200" smtClean="0">
                <a:solidFill>
                  <a:prstClr val="black">
                    <a:tint val="75000"/>
                  </a:prstClr>
                </a:solidFill>
              </a:rPr>
              <a:pPr defTabSz="650230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5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650230" rtl="0" eaLnBrk="1" latinLnBrk="0" hangingPunct="1"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72" indent="-487672" algn="l" defTabSz="650230" rtl="0" eaLnBrk="1" latinLnBrk="0" hangingPunct="1">
        <a:spcBef>
          <a:spcPct val="20000"/>
        </a:spcBef>
        <a:buFont typeface="Arial"/>
        <a:buChar char="•"/>
        <a:defRPr sz="4551" kern="1200">
          <a:solidFill>
            <a:schemeClr val="tx1"/>
          </a:solidFill>
          <a:latin typeface="+mn-lt"/>
          <a:ea typeface="+mn-ea"/>
          <a:cs typeface="+mn-cs"/>
        </a:defRPr>
      </a:lvl1pPr>
      <a:lvl2pPr marL="1056623" indent="-406394" algn="l" defTabSz="650230" rtl="0" eaLnBrk="1" latinLnBrk="0" hangingPunct="1">
        <a:spcBef>
          <a:spcPct val="20000"/>
        </a:spcBef>
        <a:buFont typeface="Arial"/>
        <a:buChar char="–"/>
        <a:defRPr sz="3982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650230" rtl="0" eaLnBrk="1" latinLnBrk="0" hangingPunct="1">
        <a:spcBef>
          <a:spcPct val="20000"/>
        </a:spcBef>
        <a:buFont typeface="Arial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650230" rtl="0" eaLnBrk="1" latinLnBrk="0" hangingPunct="1">
        <a:spcBef>
          <a:spcPct val="20000"/>
        </a:spcBef>
        <a:buFont typeface="Arial"/>
        <a:buChar char="–"/>
        <a:defRPr sz="2844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650230" rtl="0" eaLnBrk="1" latinLnBrk="0" hangingPunct="1">
        <a:spcBef>
          <a:spcPct val="20000"/>
        </a:spcBef>
        <a:buFont typeface="Arial"/>
        <a:buChar char="»"/>
        <a:defRPr sz="2844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5360" y="866987"/>
            <a:ext cx="1105408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2817707"/>
            <a:ext cx="11054080" cy="585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75360" y="8886613"/>
            <a:ext cx="2709333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91" smtClean="0"/>
            </a:lvl1pPr>
          </a:lstStyle>
          <a:p>
            <a:pPr algn="l" defTabSz="13004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x-none" kern="120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3307" y="8886613"/>
            <a:ext cx="4118187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991" smtClean="0"/>
            </a:lvl1pPr>
          </a:lstStyle>
          <a:p>
            <a:pPr defTabSz="13004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x-none" kern="120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20107" y="8886613"/>
            <a:ext cx="2709333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991" smtClean="0"/>
            </a:lvl1pPr>
          </a:lstStyle>
          <a:p>
            <a:pPr defTabSz="1300460" fontAlgn="base">
              <a:spcBef>
                <a:spcPct val="0"/>
              </a:spcBef>
              <a:spcAft>
                <a:spcPct val="0"/>
              </a:spcAft>
              <a:defRPr/>
            </a:pPr>
            <a:fld id="{97C2DD05-CCF4-C541-95AA-60D16A4ACAAA}" type="slidenum">
              <a:rPr lang="en-US" altLang="x-none" kern="1200" smtClean="0"/>
              <a:pPr defTabSz="130046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x-none" kern="1200"/>
          </a:p>
        </p:txBody>
      </p:sp>
    </p:spTree>
    <p:extLst>
      <p:ext uri="{BB962C8B-B14F-4D97-AF65-F5344CB8AC3E}">
        <p14:creationId xmlns:p14="http://schemas.microsoft.com/office/powerpoint/2010/main" val="58056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258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258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258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258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258">
          <a:solidFill>
            <a:schemeClr val="tx2"/>
          </a:solidFill>
          <a:latin typeface="Times New Roman" charset="0"/>
        </a:defRPr>
      </a:lvl5pPr>
      <a:lvl6pPr marL="650230" algn="ctr" rtl="0" fontAlgn="base">
        <a:spcBef>
          <a:spcPct val="0"/>
        </a:spcBef>
        <a:spcAft>
          <a:spcPct val="0"/>
        </a:spcAft>
        <a:defRPr sz="6258">
          <a:solidFill>
            <a:schemeClr val="tx2"/>
          </a:solidFill>
          <a:latin typeface="Times New Roman" charset="0"/>
        </a:defRPr>
      </a:lvl6pPr>
      <a:lvl7pPr marL="1300460" algn="ctr" rtl="0" fontAlgn="base">
        <a:spcBef>
          <a:spcPct val="0"/>
        </a:spcBef>
        <a:spcAft>
          <a:spcPct val="0"/>
        </a:spcAft>
        <a:defRPr sz="6258">
          <a:solidFill>
            <a:schemeClr val="tx2"/>
          </a:solidFill>
          <a:latin typeface="Times New Roman" charset="0"/>
        </a:defRPr>
      </a:lvl7pPr>
      <a:lvl8pPr marL="1950690" algn="ctr" rtl="0" fontAlgn="base">
        <a:spcBef>
          <a:spcPct val="0"/>
        </a:spcBef>
        <a:spcAft>
          <a:spcPct val="0"/>
        </a:spcAft>
        <a:defRPr sz="6258">
          <a:solidFill>
            <a:schemeClr val="tx2"/>
          </a:solidFill>
          <a:latin typeface="Times New Roman" charset="0"/>
        </a:defRPr>
      </a:lvl8pPr>
      <a:lvl9pPr marL="2600919" algn="ctr" rtl="0" fontAlgn="base">
        <a:spcBef>
          <a:spcPct val="0"/>
        </a:spcBef>
        <a:spcAft>
          <a:spcPct val="0"/>
        </a:spcAft>
        <a:defRPr sz="6258">
          <a:solidFill>
            <a:schemeClr val="tx2"/>
          </a:solidFill>
          <a:latin typeface="Times New Roman" charset="0"/>
        </a:defRPr>
      </a:lvl9pPr>
    </p:titleStyle>
    <p:bodyStyle>
      <a:lvl1pPr marL="487672" indent="-487672" algn="l" rtl="0" eaLnBrk="0" fontAlgn="base" hangingPunct="0">
        <a:spcBef>
          <a:spcPct val="20000"/>
        </a:spcBef>
        <a:spcAft>
          <a:spcPct val="0"/>
        </a:spcAft>
        <a:buChar char="•"/>
        <a:defRPr sz="4551" kern="1200">
          <a:solidFill>
            <a:schemeClr val="tx1"/>
          </a:solidFill>
          <a:latin typeface="+mn-lt"/>
          <a:ea typeface="+mn-ea"/>
          <a:cs typeface="+mn-cs"/>
        </a:defRPr>
      </a:lvl1pPr>
      <a:lvl2pPr marL="1056623" indent="-406394" algn="l" rtl="0" eaLnBrk="0" fontAlgn="base" hangingPunct="0">
        <a:spcBef>
          <a:spcPct val="20000"/>
        </a:spcBef>
        <a:spcAft>
          <a:spcPct val="0"/>
        </a:spcAft>
        <a:buChar char="–"/>
        <a:defRPr sz="3982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rtl="0" eaLnBrk="0" fontAlgn="base" hangingPunct="0">
        <a:spcBef>
          <a:spcPct val="20000"/>
        </a:spcBef>
        <a:spcAft>
          <a:spcPct val="0"/>
        </a:spcAft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rtl="0" eaLnBrk="0" fontAlgn="base" hangingPunct="0">
        <a:spcBef>
          <a:spcPct val="20000"/>
        </a:spcBef>
        <a:spcAft>
          <a:spcPct val="0"/>
        </a:spcAft>
        <a:buChar char="–"/>
        <a:defRPr sz="2844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rtl="0" eaLnBrk="0" fontAlgn="base" hangingPunct="0">
        <a:spcBef>
          <a:spcPct val="20000"/>
        </a:spcBef>
        <a:spcAft>
          <a:spcPct val="0"/>
        </a:spcAft>
        <a:buChar char="»"/>
        <a:defRPr sz="2844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5360" y="866987"/>
            <a:ext cx="1105408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2817707"/>
            <a:ext cx="11054080" cy="585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75360" y="8886613"/>
            <a:ext cx="2709333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91" smtClean="0"/>
            </a:lvl1pPr>
          </a:lstStyle>
          <a:p>
            <a:pPr algn="l" defTabSz="13004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x-none" kern="1200">
              <a:latin typeface="Times New Roman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3307" y="8886613"/>
            <a:ext cx="4118187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991" smtClean="0"/>
            </a:lvl1pPr>
          </a:lstStyle>
          <a:p>
            <a:pPr defTabSz="13004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x-none" kern="1200">
              <a:latin typeface="Times New Roman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20107" y="8886613"/>
            <a:ext cx="2709333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991" smtClean="0"/>
            </a:lvl1pPr>
          </a:lstStyle>
          <a:p>
            <a:pPr defTabSz="1300460" fontAlgn="base">
              <a:spcBef>
                <a:spcPct val="0"/>
              </a:spcBef>
              <a:spcAft>
                <a:spcPct val="0"/>
              </a:spcAft>
              <a:defRPr/>
            </a:pPr>
            <a:fld id="{97C2DD05-CCF4-C541-95AA-60D16A4ACAAA}" type="slidenum">
              <a:rPr lang="en-US" altLang="x-none" kern="1200" smtClean="0">
                <a:latin typeface="Times New Roman" charset="0"/>
              </a:rPr>
              <a:pPr defTabSz="130046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x-none" kern="1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206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258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258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258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258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258">
          <a:solidFill>
            <a:schemeClr val="tx2"/>
          </a:solidFill>
          <a:latin typeface="Times New Roman" charset="0"/>
        </a:defRPr>
      </a:lvl5pPr>
      <a:lvl6pPr marL="650230" algn="ctr" rtl="0" fontAlgn="base">
        <a:spcBef>
          <a:spcPct val="0"/>
        </a:spcBef>
        <a:spcAft>
          <a:spcPct val="0"/>
        </a:spcAft>
        <a:defRPr sz="6258">
          <a:solidFill>
            <a:schemeClr val="tx2"/>
          </a:solidFill>
          <a:latin typeface="Times New Roman" charset="0"/>
        </a:defRPr>
      </a:lvl6pPr>
      <a:lvl7pPr marL="1300460" algn="ctr" rtl="0" fontAlgn="base">
        <a:spcBef>
          <a:spcPct val="0"/>
        </a:spcBef>
        <a:spcAft>
          <a:spcPct val="0"/>
        </a:spcAft>
        <a:defRPr sz="6258">
          <a:solidFill>
            <a:schemeClr val="tx2"/>
          </a:solidFill>
          <a:latin typeface="Times New Roman" charset="0"/>
        </a:defRPr>
      </a:lvl7pPr>
      <a:lvl8pPr marL="1950690" algn="ctr" rtl="0" fontAlgn="base">
        <a:spcBef>
          <a:spcPct val="0"/>
        </a:spcBef>
        <a:spcAft>
          <a:spcPct val="0"/>
        </a:spcAft>
        <a:defRPr sz="6258">
          <a:solidFill>
            <a:schemeClr val="tx2"/>
          </a:solidFill>
          <a:latin typeface="Times New Roman" charset="0"/>
        </a:defRPr>
      </a:lvl8pPr>
      <a:lvl9pPr marL="2600919" algn="ctr" rtl="0" fontAlgn="base">
        <a:spcBef>
          <a:spcPct val="0"/>
        </a:spcBef>
        <a:spcAft>
          <a:spcPct val="0"/>
        </a:spcAft>
        <a:defRPr sz="6258">
          <a:solidFill>
            <a:schemeClr val="tx2"/>
          </a:solidFill>
          <a:latin typeface="Times New Roman" charset="0"/>
        </a:defRPr>
      </a:lvl9pPr>
    </p:titleStyle>
    <p:bodyStyle>
      <a:lvl1pPr marL="487672" indent="-487672" algn="l" rtl="0" eaLnBrk="0" fontAlgn="base" hangingPunct="0">
        <a:spcBef>
          <a:spcPct val="20000"/>
        </a:spcBef>
        <a:spcAft>
          <a:spcPct val="0"/>
        </a:spcAft>
        <a:buChar char="•"/>
        <a:defRPr sz="4551" kern="1200">
          <a:solidFill>
            <a:schemeClr val="tx1"/>
          </a:solidFill>
          <a:latin typeface="+mn-lt"/>
          <a:ea typeface="+mn-ea"/>
          <a:cs typeface="+mn-cs"/>
        </a:defRPr>
      </a:lvl1pPr>
      <a:lvl2pPr marL="1056623" indent="-406394" algn="l" rtl="0" eaLnBrk="0" fontAlgn="base" hangingPunct="0">
        <a:spcBef>
          <a:spcPct val="20000"/>
        </a:spcBef>
        <a:spcAft>
          <a:spcPct val="0"/>
        </a:spcAft>
        <a:buChar char="–"/>
        <a:defRPr sz="3982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rtl="0" eaLnBrk="0" fontAlgn="base" hangingPunct="0">
        <a:spcBef>
          <a:spcPct val="20000"/>
        </a:spcBef>
        <a:spcAft>
          <a:spcPct val="0"/>
        </a:spcAft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rtl="0" eaLnBrk="0" fontAlgn="base" hangingPunct="0">
        <a:spcBef>
          <a:spcPct val="20000"/>
        </a:spcBef>
        <a:spcAft>
          <a:spcPct val="0"/>
        </a:spcAft>
        <a:buChar char="–"/>
        <a:defRPr sz="2844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rtl="0" eaLnBrk="0" fontAlgn="base" hangingPunct="0">
        <a:spcBef>
          <a:spcPct val="20000"/>
        </a:spcBef>
        <a:spcAft>
          <a:spcPct val="0"/>
        </a:spcAft>
        <a:buChar char="»"/>
        <a:defRPr sz="2844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3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3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10" Type="http://schemas.openxmlformats.org/officeDocument/2006/relationships/image" Target="../media/image23.emf"/><Relationship Id="rId4" Type="http://schemas.openxmlformats.org/officeDocument/2006/relationships/image" Target="../media/image30.emf"/><Relationship Id="rId9" Type="http://schemas.openxmlformats.org/officeDocument/2006/relationships/image" Target="../media/image35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3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3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46.wmf"/><Relationship Id="rId4" Type="http://schemas.openxmlformats.org/officeDocument/2006/relationships/oleObject" Target="../embeddings/oleObject2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7" Type="http://schemas.openxmlformats.org/officeDocument/2006/relationships/image" Target="../media/image49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90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48.wmf"/><Relationship Id="rId4" Type="http://schemas.openxmlformats.org/officeDocument/2006/relationships/oleObject" Target="../embeddings/oleObject4.bin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5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62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lfram.com/mathematica/new-in-8/enhanced-2d-and-3d-graphics/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ctrTitle"/>
          </p:nvPr>
        </p:nvSpPr>
        <p:spPr>
          <a:xfrm>
            <a:off x="1270000" y="1638300"/>
            <a:ext cx="10464800" cy="141969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 dirty="0"/>
          </a:p>
          <a:p>
            <a:r>
              <a:rPr dirty="0"/>
              <a:t>Volume Rendering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45F66D-4809-0864-6BC9-4F6DA1782755}"/>
              </a:ext>
            </a:extLst>
          </p:cNvPr>
          <p:cNvSpPr txBox="1"/>
          <p:nvPr/>
        </p:nvSpPr>
        <p:spPr>
          <a:xfrm>
            <a:off x="3249535" y="4325380"/>
            <a:ext cx="6505730" cy="3970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600" dirty="0"/>
              <a:t>Chris Johnson</a:t>
            </a:r>
          </a:p>
          <a:p>
            <a:r>
              <a:rPr lang="en-US" sz="3600" dirty="0" err="1"/>
              <a:t>Guoning</a:t>
            </a:r>
            <a:r>
              <a:rPr lang="en-US" sz="3600" dirty="0"/>
              <a:t> Chen</a:t>
            </a:r>
            <a:br>
              <a:rPr lang="en-US" sz="3600" dirty="0"/>
            </a:br>
            <a:r>
              <a:rPr lang="en-US" sz="3600" dirty="0"/>
              <a:t>Chuck Hansen</a:t>
            </a:r>
          </a:p>
          <a:p>
            <a:r>
              <a:rPr lang="en-US" dirty="0"/>
              <a:t>Bob </a:t>
            </a:r>
            <a:r>
              <a:rPr lang="en-US" dirty="0" err="1"/>
              <a:t>Laramee</a:t>
            </a:r>
            <a:br>
              <a:rPr lang="en-US" sz="3600" dirty="0"/>
            </a:br>
            <a:r>
              <a:rPr lang="en-US" sz="3600" dirty="0"/>
              <a:t>Josh Levine</a:t>
            </a:r>
            <a:br>
              <a:rPr lang="en-US" sz="3600" dirty="0"/>
            </a:br>
            <a:r>
              <a:rPr lang="en-US" sz="3600" dirty="0"/>
              <a:t>Han-Wei Shen</a:t>
            </a:r>
            <a:br>
              <a:rPr lang="en-US" sz="3600" dirty="0"/>
            </a:br>
            <a:r>
              <a:rPr lang="en-US" sz="3600" dirty="0"/>
              <a:t>Alex </a:t>
            </a:r>
            <a:r>
              <a:rPr lang="en-US" sz="3600" dirty="0" err="1"/>
              <a:t>Teleau</a:t>
            </a:r>
            <a:endParaRPr lang="en-US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1323504"/>
          </a:xfrm>
          <a:prstGeom prst="rect">
            <a:avLst/>
          </a:prstGeom>
        </p:spPr>
        <p:txBody>
          <a:bodyPr/>
          <a:lstStyle>
            <a:lvl1pPr defTabSz="309625">
              <a:defRPr sz="4240"/>
            </a:lvl1pPr>
          </a:lstStyle>
          <a:p>
            <a:r>
              <a:t>Pipelines: Isosurfacing vs. Volume Rendering</a:t>
            </a:r>
          </a:p>
        </p:txBody>
      </p:sp>
      <p:sp>
        <p:nvSpPr>
          <p:cNvPr id="160" name="Shape 160"/>
          <p:cNvSpPr>
            <a:spLocks noGrp="1"/>
          </p:cNvSpPr>
          <p:nvPr>
            <p:ph type="body" sz="quarter" idx="4294967295"/>
          </p:nvPr>
        </p:nvSpPr>
        <p:spPr>
          <a:xfrm>
            <a:off x="4301317" y="1690537"/>
            <a:ext cx="8333327" cy="254000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Clr>
                <a:srgbClr val="FFFDA9"/>
              </a:buClr>
              <a:buSzTx/>
              <a:buFont typeface="Comic Sans MS"/>
              <a:buNone/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the standard pipeline: </a:t>
            </a:r>
          </a:p>
          <a:p>
            <a:pPr marL="0" indent="0">
              <a:spcBef>
                <a:spcPts val="0"/>
              </a:spcBef>
              <a:buClr>
                <a:srgbClr val="FFFDA9"/>
              </a:buClr>
              <a:buSzTx/>
              <a:buFont typeface="Comic Sans MS"/>
              <a:buNone/>
            </a:pPr>
            <a:r>
              <a:t>no intermediate geometric structures</a:t>
            </a:r>
          </a:p>
        </p:txBody>
      </p:sp>
      <p:sp>
        <p:nvSpPr>
          <p:cNvPr id="161" name="Shape 161"/>
          <p:cNvSpPr/>
          <p:nvPr/>
        </p:nvSpPr>
        <p:spPr>
          <a:xfrm>
            <a:off x="1028940" y="3597285"/>
            <a:ext cx="2218845" cy="781645"/>
          </a:xfrm>
          <a:prstGeom prst="rect">
            <a:avLst/>
          </a:prstGeom>
          <a:solidFill>
            <a:srgbClr val="007600"/>
          </a:solidFill>
          <a:ln w="12700">
            <a:solidFill>
              <a:srgbClr val="0433FF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r>
              <a:t>Volume Data</a:t>
            </a:r>
          </a:p>
        </p:txBody>
      </p:sp>
      <p:sp>
        <p:nvSpPr>
          <p:cNvPr id="162" name="Shape 162"/>
          <p:cNvSpPr/>
          <p:nvPr/>
        </p:nvSpPr>
        <p:spPr>
          <a:xfrm>
            <a:off x="1174750" y="5622925"/>
            <a:ext cx="1927225" cy="544891"/>
          </a:xfrm>
          <a:prstGeom prst="rect">
            <a:avLst/>
          </a:prstGeom>
          <a:solidFill>
            <a:srgbClr val="007600"/>
          </a:solidFill>
          <a:ln w="12700">
            <a:solidFill>
              <a:srgbClr val="0433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63" name="Shape 163"/>
          <p:cNvSpPr/>
          <p:nvPr/>
        </p:nvSpPr>
        <p:spPr>
          <a:xfrm>
            <a:off x="1174750" y="5585429"/>
            <a:ext cx="1930400" cy="608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buClr>
                <a:srgbClr val="FFFFFF"/>
              </a:buClr>
              <a:buFont typeface="Comic Sans MS"/>
              <a:defRPr sz="2600">
                <a:solidFill>
                  <a:srgbClr val="FFFFFF"/>
                </a:solidFill>
              </a:defRPr>
            </a:lvl1pPr>
          </a:lstStyle>
          <a:p>
            <a:r>
              <a:t>Triangles</a:t>
            </a:r>
          </a:p>
        </p:txBody>
      </p:sp>
      <p:sp>
        <p:nvSpPr>
          <p:cNvPr id="164" name="Shape 164"/>
          <p:cNvSpPr/>
          <p:nvPr/>
        </p:nvSpPr>
        <p:spPr>
          <a:xfrm>
            <a:off x="1174750" y="7400925"/>
            <a:ext cx="1927225" cy="950913"/>
          </a:xfrm>
          <a:prstGeom prst="rect">
            <a:avLst/>
          </a:prstGeom>
          <a:solidFill>
            <a:srgbClr val="007600"/>
          </a:solidFill>
          <a:ln w="12700">
            <a:solidFill>
              <a:srgbClr val="0433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65" name="Shape 165"/>
          <p:cNvSpPr/>
          <p:nvPr/>
        </p:nvSpPr>
        <p:spPr>
          <a:xfrm>
            <a:off x="1174750" y="7515224"/>
            <a:ext cx="193040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buClr>
                <a:srgbClr val="FFFFFF"/>
              </a:buClr>
              <a:buFont typeface="Comic Sans MS"/>
              <a:defRPr sz="2600">
                <a:solidFill>
                  <a:srgbClr val="FFFFFF"/>
                </a:solidFill>
              </a:defRPr>
            </a:lvl1pPr>
          </a:lstStyle>
          <a:p>
            <a:r>
              <a:t>Rendered Image</a:t>
            </a:r>
          </a:p>
        </p:txBody>
      </p:sp>
      <p:sp>
        <p:nvSpPr>
          <p:cNvPr id="166" name="Shape 166"/>
          <p:cNvSpPr/>
          <p:nvPr/>
        </p:nvSpPr>
        <p:spPr>
          <a:xfrm>
            <a:off x="2143125" y="4410075"/>
            <a:ext cx="1588" cy="1208088"/>
          </a:xfrm>
          <a:prstGeom prst="line">
            <a:avLst/>
          </a:prstGeom>
          <a:ln w="76200">
            <a:solidFill>
              <a:srgbClr val="FFA9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7" name="Shape 167"/>
          <p:cNvSpPr/>
          <p:nvPr/>
        </p:nvSpPr>
        <p:spPr>
          <a:xfrm flipH="1">
            <a:off x="2144712" y="6236764"/>
            <a:ext cx="1" cy="1121299"/>
          </a:xfrm>
          <a:prstGeom prst="line">
            <a:avLst/>
          </a:prstGeom>
          <a:ln w="76200">
            <a:solidFill>
              <a:srgbClr val="FFA9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8" name="Shape 168"/>
          <p:cNvSpPr/>
          <p:nvPr/>
        </p:nvSpPr>
        <p:spPr>
          <a:xfrm>
            <a:off x="5365750" y="4465637"/>
            <a:ext cx="1588" cy="2849563"/>
          </a:xfrm>
          <a:prstGeom prst="line">
            <a:avLst/>
          </a:prstGeom>
          <a:ln w="76200">
            <a:solidFill>
              <a:srgbClr val="FFA9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9" name="Shape 169"/>
          <p:cNvSpPr/>
          <p:nvPr/>
        </p:nvSpPr>
        <p:spPr>
          <a:xfrm>
            <a:off x="4359275" y="7400925"/>
            <a:ext cx="1928813" cy="950913"/>
          </a:xfrm>
          <a:prstGeom prst="rect">
            <a:avLst/>
          </a:prstGeom>
          <a:solidFill>
            <a:srgbClr val="007600"/>
          </a:solidFill>
          <a:ln w="12700">
            <a:solidFill>
              <a:srgbClr val="0433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70" name="Shape 170"/>
          <p:cNvSpPr/>
          <p:nvPr/>
        </p:nvSpPr>
        <p:spPr>
          <a:xfrm>
            <a:off x="2358451" y="4594225"/>
            <a:ext cx="1979449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buClr>
                <a:srgbClr val="FFFB00"/>
              </a:buClr>
              <a:buFont typeface="Comic Sans MS"/>
              <a:defRPr sz="2400"/>
            </a:pPr>
            <a:r>
              <a:t>isosurface</a:t>
            </a:r>
          </a:p>
          <a:p>
            <a:pPr algn="l">
              <a:buClr>
                <a:srgbClr val="FFFB00"/>
              </a:buClr>
              <a:buFont typeface="Comic Sans MS"/>
              <a:defRPr sz="2400"/>
            </a:pPr>
            <a:r>
              <a:t>extraction</a:t>
            </a:r>
          </a:p>
        </p:txBody>
      </p:sp>
      <p:sp>
        <p:nvSpPr>
          <p:cNvPr id="171" name="Shape 171"/>
          <p:cNvSpPr/>
          <p:nvPr/>
        </p:nvSpPr>
        <p:spPr>
          <a:xfrm>
            <a:off x="2430781" y="6358314"/>
            <a:ext cx="183478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buClr>
                <a:srgbClr val="FFFB00"/>
              </a:buClr>
              <a:buFont typeface="Comic Sans MS"/>
              <a:defRPr sz="2400"/>
            </a:pPr>
            <a:r>
              <a:t>surface</a:t>
            </a:r>
          </a:p>
          <a:p>
            <a:pPr algn="l">
              <a:buClr>
                <a:srgbClr val="FFFB00"/>
              </a:buClr>
              <a:buFont typeface="Comic Sans MS"/>
              <a:defRPr sz="2400"/>
            </a:pPr>
            <a:r>
              <a:t>rendering</a:t>
            </a:r>
          </a:p>
        </p:txBody>
      </p:sp>
      <p:sp>
        <p:nvSpPr>
          <p:cNvPr id="172" name="Shape 172"/>
          <p:cNvSpPr/>
          <p:nvPr/>
        </p:nvSpPr>
        <p:spPr>
          <a:xfrm>
            <a:off x="5585006" y="5334000"/>
            <a:ext cx="1834788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buClr>
                <a:srgbClr val="FFFB00"/>
              </a:buClr>
              <a:buFont typeface="Comic Sans MS"/>
              <a:defRPr sz="2400"/>
            </a:pPr>
            <a:r>
              <a:t>volume</a:t>
            </a:r>
          </a:p>
          <a:p>
            <a:pPr algn="l">
              <a:buClr>
                <a:srgbClr val="FFFB00"/>
              </a:buClr>
              <a:buFont typeface="Comic Sans MS"/>
              <a:defRPr sz="2400"/>
            </a:pPr>
            <a:r>
              <a:t>rendering</a:t>
            </a:r>
          </a:p>
        </p:txBody>
      </p:sp>
      <p:grpSp>
        <p:nvGrpSpPr>
          <p:cNvPr id="176" name="Group 176"/>
          <p:cNvGrpSpPr/>
          <p:nvPr/>
        </p:nvGrpSpPr>
        <p:grpSpPr>
          <a:xfrm>
            <a:off x="4156075" y="6194425"/>
            <a:ext cx="8333327" cy="1823179"/>
            <a:chOff x="0" y="0"/>
            <a:chExt cx="8333325" cy="1823178"/>
          </a:xfrm>
        </p:grpSpPr>
        <p:sp>
          <p:nvSpPr>
            <p:cNvPr id="173" name="Shape 173"/>
            <p:cNvSpPr/>
            <p:nvPr/>
          </p:nvSpPr>
          <p:spPr>
            <a:xfrm>
              <a:off x="2691595" y="756378"/>
              <a:ext cx="5641731" cy="1066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buClr>
                  <a:srgbClr val="FFFB00"/>
                </a:buClr>
                <a:buFont typeface="Comic Sans MS"/>
                <a:defRPr sz="3200"/>
              </a:pPr>
              <a:r>
                <a:t>standard graphics operations: </a:t>
              </a:r>
            </a:p>
            <a:p>
              <a:pPr>
                <a:buClr>
                  <a:srgbClr val="FFFB00"/>
                </a:buClr>
                <a:buFont typeface="Comic Sans MS"/>
                <a:defRPr sz="3200"/>
              </a:pPr>
              <a:r>
                <a:t>shading, lighting, compositing</a:t>
              </a:r>
            </a:p>
          </p:txBody>
        </p:sp>
        <p:sp>
          <p:nvSpPr>
            <p:cNvPr id="174" name="Shape 174"/>
            <p:cNvSpPr/>
            <p:nvPr/>
          </p:nvSpPr>
          <p:spPr>
            <a:xfrm flipH="1" flipV="1">
              <a:off x="2095073" y="0"/>
              <a:ext cx="502819" cy="777193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5" name="Shape 175"/>
            <p:cNvSpPr/>
            <p:nvPr/>
          </p:nvSpPr>
          <p:spPr>
            <a:xfrm flipH="1" flipV="1">
              <a:off x="0" y="515582"/>
              <a:ext cx="2597892" cy="431775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177" name="Shape 177"/>
          <p:cNvSpPr/>
          <p:nvPr/>
        </p:nvSpPr>
        <p:spPr>
          <a:xfrm>
            <a:off x="4356100" y="7499349"/>
            <a:ext cx="193040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buClr>
                <a:srgbClr val="FFFFFF"/>
              </a:buClr>
              <a:buFont typeface="Comic Sans MS"/>
              <a:defRPr sz="2600">
                <a:solidFill>
                  <a:srgbClr val="FFFFFF"/>
                </a:solidFill>
              </a:defRPr>
            </a:lvl1pPr>
          </a:lstStyle>
          <a:p>
            <a:r>
              <a:t>Rendered Image</a:t>
            </a:r>
          </a:p>
        </p:txBody>
      </p:sp>
      <p:sp>
        <p:nvSpPr>
          <p:cNvPr id="178" name="Shape 178"/>
          <p:cNvSpPr/>
          <p:nvPr/>
        </p:nvSpPr>
        <p:spPr>
          <a:xfrm>
            <a:off x="4257793" y="3611562"/>
            <a:ext cx="2218846" cy="781644"/>
          </a:xfrm>
          <a:prstGeom prst="rect">
            <a:avLst/>
          </a:prstGeom>
          <a:solidFill>
            <a:srgbClr val="007600"/>
          </a:solidFill>
          <a:ln w="12700">
            <a:solidFill>
              <a:srgbClr val="0433FF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r>
              <a:t>Volume Data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What is Volume Rendering?</a:t>
            </a:r>
          </a:p>
          <a:p>
            <a:pPr marL="1206500" lvl="1">
              <a:spcBef>
                <a:spcPts val="0"/>
              </a:spcBef>
            </a:pPr>
            <a:r>
              <a:t>Any rendering process which maps from volume data to an image (without introducing binary distinctions or intermediate geometry)</a:t>
            </a:r>
          </a:p>
          <a:p>
            <a:pPr marL="1206500" lvl="1">
              <a:spcBef>
                <a:spcPts val="0"/>
              </a:spcBef>
            </a:pPr>
            <a:endParaRPr/>
          </a:p>
          <a:p>
            <a:pPr marL="1206500" lvl="1">
              <a:spcBef>
                <a:spcPts val="0"/>
              </a:spcBef>
            </a:pPr>
            <a:endParaRPr/>
          </a:p>
          <a:p>
            <a:pPr marL="0" indent="0">
              <a:spcBef>
                <a:spcPts val="0"/>
              </a:spcBef>
              <a:buSzTx/>
              <a:buNone/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Core question (for the visualizer):</a:t>
            </a:r>
          </a:p>
          <a:p>
            <a:pPr marL="1206500" lvl="1">
              <a:spcBef>
                <a:spcPts val="0"/>
              </a:spcBef>
            </a:pPr>
            <a:r>
              <a:t>How do you make the data visible? </a:t>
            </a:r>
          </a:p>
          <a:p>
            <a:pPr marL="1206500" lvl="1">
              <a:spcBef>
                <a:spcPts val="0"/>
              </a:spcBef>
            </a:pPr>
            <a:r>
              <a:t>Answer: color and opacity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r>
              <a:t>Direct 3D Representation of Volume Data</a:t>
            </a:r>
          </a:p>
        </p:txBody>
      </p:sp>
      <p:sp>
        <p:nvSpPr>
          <p:cNvPr id="183" name="Shape 18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Data considered to represent a semi-transparent light-emitting medium</a:t>
            </a:r>
          </a:p>
          <a:p>
            <a:pPr lvl="1">
              <a:spcBef>
                <a:spcPts val="1600"/>
              </a:spcBef>
            </a:pPr>
            <a:r>
              <a:t>Also gaseous phenomena can be simulated </a:t>
            </a:r>
          </a:p>
          <a:p>
            <a:r>
              <a:t>Approaches based on laws of physics (emission, absorption, scattering)</a:t>
            </a:r>
          </a:p>
          <a:p>
            <a:r>
              <a:t>Volume data used as a whole (look inside, see all interior structures)</a:t>
            </a: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DVR: Render volume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without extracting any surfaces</a:t>
            </a:r>
          </a:p>
          <a:p>
            <a:r>
              <a:t>Map scalar values to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optical properties</a:t>
            </a:r>
            <a:r>
              <a:t> (color, opacity)</a:t>
            </a:r>
          </a:p>
          <a:p>
            <a:r>
              <a:t>Needs an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optical model</a:t>
            </a:r>
          </a:p>
          <a:p>
            <a:r>
              <a:t>Solve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volume rendering</a:t>
            </a:r>
            <a:br>
              <a:rPr b="1">
                <a:latin typeface="Helvetica"/>
                <a:ea typeface="Helvetica"/>
                <a:cs typeface="Helvetica"/>
                <a:sym typeface="Helvetica"/>
              </a:rPr>
            </a:br>
            <a:r>
              <a:rPr b="1">
                <a:latin typeface="Helvetica"/>
                <a:ea typeface="Helvetica"/>
                <a:cs typeface="Helvetica"/>
                <a:sym typeface="Helvetica"/>
              </a:rPr>
              <a:t>integral</a:t>
            </a:r>
            <a:r>
              <a:t> for viewing</a:t>
            </a:r>
            <a:br/>
            <a:r>
              <a:t>rays into the volume</a:t>
            </a:r>
          </a:p>
        </p:txBody>
      </p:sp>
      <p:pic>
        <p:nvPicPr>
          <p:cNvPr id="186" name="illum04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078893" y="4221197"/>
            <a:ext cx="4036908" cy="46510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Volume Ray Casting</a:t>
            </a:r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B3280-0FF2-48E3-8BDF-FC31608BF51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6712" y="164739"/>
            <a:ext cx="12591375" cy="1357006"/>
          </a:xfrm>
        </p:spPr>
        <p:txBody>
          <a:bodyPr wrap="square" lIns="122406" tIns="62341" rIns="122406" bIns="62341" anchor="b" anchorCtr="0">
            <a:spAutoFit/>
          </a:bodyPr>
          <a:lstStyle/>
          <a:p>
            <a:pPr lvl="0"/>
            <a:r>
              <a:rPr lang="en-US" dirty="0"/>
              <a:t>Direct Volume Visualization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885AE8-ED24-425F-1C30-E7A36010408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08716" y="1914863"/>
            <a:ext cx="11603998" cy="6549859"/>
          </a:xfrm>
        </p:spPr>
        <p:txBody>
          <a:bodyPr wrap="square" anchor="t" anchorCtr="0"/>
          <a:lstStyle/>
          <a:p>
            <a:pPr marL="0" indent="0">
              <a:buNone/>
              <a:tabLst>
                <a:tab pos="834543" algn="l"/>
                <a:tab pos="968780" algn="l"/>
                <a:tab pos="1536670" algn="l"/>
                <a:tab pos="2104560" algn="l"/>
                <a:tab pos="2672450" algn="l"/>
                <a:tab pos="3240340" algn="l"/>
                <a:tab pos="3808230" algn="l"/>
                <a:tab pos="4376120" algn="l"/>
                <a:tab pos="4944010" algn="l"/>
                <a:tab pos="5511900" algn="l"/>
                <a:tab pos="6079788" algn="l"/>
                <a:tab pos="6647224" algn="l"/>
                <a:tab pos="7215114" algn="l"/>
                <a:tab pos="7783004" algn="l"/>
                <a:tab pos="8350894" algn="l"/>
                <a:tab pos="8918783" algn="l"/>
                <a:tab pos="9486674" algn="l"/>
                <a:tab pos="10054564" algn="l"/>
                <a:tab pos="10622454" algn="l"/>
                <a:tab pos="11190344" algn="l"/>
                <a:tab pos="11758234" algn="l"/>
              </a:tabLst>
            </a:pPr>
            <a:r>
              <a:rPr lang="en-US" sz="3034" b="1" dirty="0"/>
              <a:t>Ray Casting</a:t>
            </a:r>
            <a:r>
              <a:rPr lang="en-US" sz="3034" dirty="0"/>
              <a:t>: the value of each pixel in the image is determined by sending a ray through the pixel into the scene (image order volume rendering)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9AF40F-64AD-9533-665C-CA4D181A64F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194" t="8131" r="7936" b="3199"/>
          <a:stretch>
            <a:fillRect/>
          </a:stretch>
        </p:blipFill>
        <p:spPr>
          <a:xfrm>
            <a:off x="768564" y="4491760"/>
            <a:ext cx="6553499" cy="390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9DFE52-D846-8BF2-950D-7C72BBB647A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4107" r="6822" b="1836"/>
          <a:stretch>
            <a:fillRect/>
          </a:stretch>
        </p:blipFill>
        <p:spPr>
          <a:xfrm>
            <a:off x="7502714" y="4058105"/>
            <a:ext cx="4913987" cy="4448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90B4D76-74F5-ED42-2B5D-8AD6160EB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9541"/>
            <a:ext cx="13018240" cy="936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45912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1366233"/>
          </a:xfrm>
          <a:prstGeom prst="rect">
            <a:avLst/>
          </a:prstGeom>
        </p:spPr>
        <p:txBody>
          <a:bodyPr/>
          <a:lstStyle/>
          <a:p>
            <a:r>
              <a:t>Image order approach</a:t>
            </a:r>
          </a:p>
        </p:txBody>
      </p:sp>
      <p:pic>
        <p:nvPicPr>
          <p:cNvPr id="191" name="slice03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20940000">
            <a:off x="6712204" y="2907874"/>
            <a:ext cx="3481494" cy="3506330"/>
          </a:xfrm>
          <a:prstGeom prst="rect">
            <a:avLst/>
          </a:prstGeom>
          <a:ln w="38100">
            <a:solidFill>
              <a:srgbClr val="A8D200"/>
            </a:solidFill>
            <a:miter lim="400000"/>
          </a:ln>
        </p:spPr>
      </p:pic>
      <p:sp>
        <p:nvSpPr>
          <p:cNvPr id="192" name="Shape 192"/>
          <p:cNvSpPr/>
          <p:nvPr/>
        </p:nvSpPr>
        <p:spPr>
          <a:xfrm>
            <a:off x="2265910" y="2666153"/>
            <a:ext cx="268056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>
                <a:srgbClr val="000951"/>
              </a:buClr>
              <a:buFont typeface="Helvetica"/>
            </a:lvl1pPr>
          </a:lstStyle>
          <a:p>
            <a:r>
              <a:t>Image Plane</a:t>
            </a:r>
          </a:p>
        </p:txBody>
      </p:sp>
      <p:sp>
        <p:nvSpPr>
          <p:cNvPr id="193" name="Shape 193"/>
          <p:cNvSpPr/>
          <p:nvPr/>
        </p:nvSpPr>
        <p:spPr>
          <a:xfrm>
            <a:off x="147134" y="7512932"/>
            <a:ext cx="8897145" cy="1743076"/>
          </a:xfrm>
          <a:prstGeom prst="rect">
            <a:avLst/>
          </a:prstGeom>
          <a:solidFill>
            <a:srgbClr val="FFFB00"/>
          </a:solidFill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buClr>
                <a:srgbClr val="000000"/>
              </a:buClr>
              <a:buFont typeface="Helvetica"/>
              <a:defRPr>
                <a:latin typeface="Courier"/>
                <a:ea typeface="Courier"/>
                <a:cs typeface="Courier"/>
                <a:sym typeface="Courier"/>
              </a:defRPr>
            </a:pPr>
            <a:r>
              <a:t>For each pixel {</a:t>
            </a:r>
          </a:p>
          <a:p>
            <a:pPr algn="l">
              <a:buClr>
                <a:srgbClr val="000000"/>
              </a:buClr>
              <a:buFont typeface="Helvetica"/>
              <a:defRPr>
                <a:latin typeface="Courier"/>
                <a:ea typeface="Courier"/>
                <a:cs typeface="Courier"/>
                <a:sym typeface="Courier"/>
              </a:defRPr>
            </a:pPr>
            <a:r>
              <a:t>   calculate color of the pixel</a:t>
            </a:r>
          </a:p>
          <a:p>
            <a:pPr algn="l">
              <a:buClr>
                <a:srgbClr val="000000"/>
              </a:buClr>
              <a:buFont typeface="Helvetica"/>
              <a:defRPr>
                <a:latin typeface="Courier"/>
                <a:ea typeface="Courier"/>
                <a:cs typeface="Courier"/>
                <a:sym typeface="Courier"/>
              </a:defRPr>
            </a:pPr>
            <a:r>
              <a:t>}</a:t>
            </a:r>
          </a:p>
        </p:txBody>
      </p:sp>
      <p:sp>
        <p:nvSpPr>
          <p:cNvPr id="194" name="Shape 194"/>
          <p:cNvSpPr/>
          <p:nvPr/>
        </p:nvSpPr>
        <p:spPr>
          <a:xfrm>
            <a:off x="5664764" y="2327486"/>
            <a:ext cx="193040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000951"/>
              </a:buClr>
              <a:buFont typeface="Helvetica"/>
            </a:lvl1pPr>
          </a:lstStyle>
          <a:p>
            <a:r>
              <a:t>Data Set</a:t>
            </a:r>
          </a:p>
        </p:txBody>
      </p:sp>
      <p:grpSp>
        <p:nvGrpSpPr>
          <p:cNvPr id="209" name="Group 209"/>
          <p:cNvGrpSpPr/>
          <p:nvPr/>
        </p:nvGrpSpPr>
        <p:grpSpPr>
          <a:xfrm rot="21480000">
            <a:off x="2577940" y="1723797"/>
            <a:ext cx="8082251" cy="6423850"/>
            <a:chOff x="103177" y="258093"/>
            <a:chExt cx="8082250" cy="6423848"/>
          </a:xfrm>
        </p:grpSpPr>
        <p:grpSp>
          <p:nvGrpSpPr>
            <p:cNvPr id="207" name="Group 207"/>
            <p:cNvGrpSpPr/>
            <p:nvPr/>
          </p:nvGrpSpPr>
          <p:grpSpPr>
            <a:xfrm>
              <a:off x="103177" y="258093"/>
              <a:ext cx="8082252" cy="6423849"/>
              <a:chOff x="103177" y="258093"/>
              <a:chExt cx="8082250" cy="6423848"/>
            </a:xfrm>
          </p:grpSpPr>
          <p:sp>
            <p:nvSpPr>
              <p:cNvPr id="195" name="Shape 195"/>
              <p:cNvSpPr/>
              <p:nvPr/>
            </p:nvSpPr>
            <p:spPr>
              <a:xfrm flipV="1">
                <a:off x="107880" y="2234753"/>
                <a:ext cx="7992535" cy="1029548"/>
              </a:xfrm>
              <a:prstGeom prst="line">
                <a:avLst/>
              </a:prstGeom>
              <a:noFill/>
              <a:ln w="19050" cap="flat">
                <a:solidFill>
                  <a:srgbClr val="FFD3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96" name="Shape 196"/>
              <p:cNvSpPr/>
              <p:nvPr/>
            </p:nvSpPr>
            <p:spPr>
              <a:xfrm flipV="1">
                <a:off x="106212" y="1530583"/>
                <a:ext cx="7884162" cy="1733974"/>
              </a:xfrm>
              <a:prstGeom prst="line">
                <a:avLst/>
              </a:prstGeom>
              <a:noFill/>
              <a:ln w="19050" cap="flat">
                <a:solidFill>
                  <a:srgbClr val="FFD3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97" name="Shape 197"/>
              <p:cNvSpPr/>
              <p:nvPr/>
            </p:nvSpPr>
            <p:spPr>
              <a:xfrm flipV="1">
                <a:off x="104700" y="894210"/>
                <a:ext cx="7748694" cy="2370667"/>
              </a:xfrm>
              <a:prstGeom prst="line">
                <a:avLst/>
              </a:prstGeom>
              <a:noFill/>
              <a:ln w="19050" cap="flat">
                <a:solidFill>
                  <a:srgbClr val="FFD3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98" name="Shape 198"/>
              <p:cNvSpPr/>
              <p:nvPr/>
            </p:nvSpPr>
            <p:spPr>
              <a:xfrm flipV="1">
                <a:off x="103177" y="258093"/>
                <a:ext cx="7504855" cy="3007361"/>
              </a:xfrm>
              <a:prstGeom prst="line">
                <a:avLst/>
              </a:prstGeom>
              <a:noFill/>
              <a:ln w="19050" cap="flat">
                <a:solidFill>
                  <a:srgbClr val="FFD3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99" name="Shape 199"/>
              <p:cNvSpPr/>
              <p:nvPr/>
            </p:nvSpPr>
            <p:spPr>
              <a:xfrm>
                <a:off x="110312" y="3264169"/>
                <a:ext cx="8046721" cy="839894"/>
              </a:xfrm>
              <a:prstGeom prst="line">
                <a:avLst/>
              </a:prstGeom>
              <a:noFill/>
              <a:ln w="19050" cap="flat">
                <a:solidFill>
                  <a:srgbClr val="FFD3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200" name="Shape 200"/>
              <p:cNvSpPr/>
              <p:nvPr/>
            </p:nvSpPr>
            <p:spPr>
              <a:xfrm>
                <a:off x="110303" y="3264456"/>
                <a:ext cx="7924801" cy="1463041"/>
              </a:xfrm>
              <a:prstGeom prst="line">
                <a:avLst/>
              </a:prstGeom>
              <a:noFill/>
              <a:ln w="19050" cap="flat">
                <a:solidFill>
                  <a:srgbClr val="FFD3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201" name="Shape 201"/>
              <p:cNvSpPr/>
              <p:nvPr/>
            </p:nvSpPr>
            <p:spPr>
              <a:xfrm>
                <a:off x="110292" y="3264742"/>
                <a:ext cx="7802880" cy="2004907"/>
              </a:xfrm>
              <a:prstGeom prst="line">
                <a:avLst/>
              </a:prstGeom>
              <a:noFill/>
              <a:ln w="19050" cap="flat">
                <a:solidFill>
                  <a:srgbClr val="FFD3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202" name="Shape 202"/>
              <p:cNvSpPr/>
              <p:nvPr/>
            </p:nvSpPr>
            <p:spPr>
              <a:xfrm>
                <a:off x="110279" y="3265125"/>
                <a:ext cx="7640321" cy="2479041"/>
              </a:xfrm>
              <a:prstGeom prst="line">
                <a:avLst/>
              </a:prstGeom>
              <a:noFill/>
              <a:ln w="19050" cap="flat">
                <a:solidFill>
                  <a:srgbClr val="FFD3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203" name="Shape 203"/>
              <p:cNvSpPr/>
              <p:nvPr/>
            </p:nvSpPr>
            <p:spPr>
              <a:xfrm>
                <a:off x="110266" y="3265510"/>
                <a:ext cx="7477762" cy="2966721"/>
              </a:xfrm>
              <a:prstGeom prst="line">
                <a:avLst/>
              </a:prstGeom>
              <a:noFill/>
              <a:ln w="19050" cap="flat">
                <a:solidFill>
                  <a:srgbClr val="FFD3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204" name="Shape 204"/>
              <p:cNvSpPr/>
              <p:nvPr/>
            </p:nvSpPr>
            <p:spPr>
              <a:xfrm>
                <a:off x="110251" y="3265924"/>
                <a:ext cx="7301655" cy="3416019"/>
              </a:xfrm>
              <a:prstGeom prst="line">
                <a:avLst/>
              </a:prstGeom>
              <a:noFill/>
              <a:ln w="19050" cap="flat">
                <a:solidFill>
                  <a:srgbClr val="FFD3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205" name="Shape 205"/>
              <p:cNvSpPr/>
              <p:nvPr/>
            </p:nvSpPr>
            <p:spPr>
              <a:xfrm>
                <a:off x="137372" y="3250590"/>
                <a:ext cx="8033175" cy="298028"/>
              </a:xfrm>
              <a:prstGeom prst="line">
                <a:avLst/>
              </a:prstGeom>
              <a:noFill/>
              <a:ln w="19050" cap="flat">
                <a:solidFill>
                  <a:srgbClr val="FFD3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206" name="Shape 206"/>
              <p:cNvSpPr/>
              <p:nvPr/>
            </p:nvSpPr>
            <p:spPr>
              <a:xfrm flipV="1">
                <a:off x="109356" y="2857701"/>
                <a:ext cx="8076073" cy="406401"/>
              </a:xfrm>
              <a:prstGeom prst="line">
                <a:avLst/>
              </a:prstGeom>
              <a:noFill/>
              <a:ln w="19050" cap="flat">
                <a:solidFill>
                  <a:srgbClr val="FFD3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sp>
          <p:nvSpPr>
            <p:cNvPr id="208" name="Shape 208"/>
            <p:cNvSpPr/>
            <p:nvPr/>
          </p:nvSpPr>
          <p:spPr>
            <a:xfrm flipH="1">
              <a:off x="7396133" y="270206"/>
              <a:ext cx="787096" cy="6403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52" h="21600" extrusionOk="0">
                  <a:moveTo>
                    <a:pt x="16252" y="21600"/>
                  </a:moveTo>
                  <a:cubicBezTo>
                    <a:pt x="-3648" y="14825"/>
                    <a:pt x="-5348" y="6990"/>
                    <a:pt x="11565" y="0"/>
                  </a:cubicBezTo>
                </a:path>
              </a:pathLst>
            </a:custGeom>
            <a:noFill/>
            <a:ln w="19050" cap="flat">
              <a:solidFill>
                <a:srgbClr val="FFD3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210" name="Shape 210"/>
          <p:cNvSpPr/>
          <p:nvPr/>
        </p:nvSpPr>
        <p:spPr>
          <a:xfrm>
            <a:off x="2768600" y="4876800"/>
            <a:ext cx="8128000" cy="2258"/>
          </a:xfrm>
          <a:prstGeom prst="line">
            <a:avLst/>
          </a:prstGeom>
          <a:ln w="57150">
            <a:solidFill>
              <a:srgbClr val="FFD300"/>
            </a:solidFill>
            <a:tailEnd type="triangle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1" name="Shape 211"/>
          <p:cNvSpPr/>
          <p:nvPr/>
        </p:nvSpPr>
        <p:spPr>
          <a:xfrm>
            <a:off x="1575287" y="3995984"/>
            <a:ext cx="87645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>
                <a:srgbClr val="000951"/>
              </a:buClr>
              <a:buFont typeface="Helvetica"/>
            </a:lvl1pPr>
          </a:lstStyle>
          <a:p>
            <a:r>
              <a:t>Eye</a:t>
            </a:r>
          </a:p>
        </p:txBody>
      </p:sp>
      <p:pic>
        <p:nvPicPr>
          <p:cNvPr id="212" name="Fig_EyePoint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011680" y="4506524"/>
            <a:ext cx="988907" cy="7473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1" name="Group 231"/>
          <p:cNvGrpSpPr/>
          <p:nvPr/>
        </p:nvGrpSpPr>
        <p:grpSpPr>
          <a:xfrm>
            <a:off x="6637866" y="4809066"/>
            <a:ext cx="3811695" cy="127001"/>
            <a:chOff x="0" y="0"/>
            <a:chExt cx="3811693" cy="127000"/>
          </a:xfrm>
        </p:grpSpPr>
        <p:sp>
          <p:nvSpPr>
            <p:cNvPr id="213" name="Shape 213"/>
            <p:cNvSpPr/>
            <p:nvPr/>
          </p:nvSpPr>
          <p:spPr>
            <a:xfrm>
              <a:off x="0" y="0"/>
              <a:ext cx="127000" cy="127000"/>
            </a:xfrm>
            <a:prstGeom prst="ellipse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14" name="Shape 214"/>
            <p:cNvSpPr/>
            <p:nvPr/>
          </p:nvSpPr>
          <p:spPr>
            <a:xfrm>
              <a:off x="216746" y="0"/>
              <a:ext cx="127001" cy="127000"/>
            </a:xfrm>
            <a:prstGeom prst="ellipse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15" name="Shape 215"/>
            <p:cNvSpPr/>
            <p:nvPr/>
          </p:nvSpPr>
          <p:spPr>
            <a:xfrm>
              <a:off x="433492" y="0"/>
              <a:ext cx="127001" cy="127000"/>
            </a:xfrm>
            <a:prstGeom prst="ellipse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16" name="Shape 216"/>
            <p:cNvSpPr/>
            <p:nvPr/>
          </p:nvSpPr>
          <p:spPr>
            <a:xfrm>
              <a:off x="650240" y="0"/>
              <a:ext cx="127001" cy="127000"/>
            </a:xfrm>
            <a:prstGeom prst="ellipse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17" name="Shape 217"/>
            <p:cNvSpPr/>
            <p:nvPr/>
          </p:nvSpPr>
          <p:spPr>
            <a:xfrm>
              <a:off x="866986" y="0"/>
              <a:ext cx="127001" cy="127000"/>
            </a:xfrm>
            <a:prstGeom prst="ellipse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18" name="Shape 218"/>
            <p:cNvSpPr/>
            <p:nvPr/>
          </p:nvSpPr>
          <p:spPr>
            <a:xfrm>
              <a:off x="1083733" y="0"/>
              <a:ext cx="127001" cy="127000"/>
            </a:xfrm>
            <a:prstGeom prst="ellipse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19" name="Shape 219"/>
            <p:cNvSpPr/>
            <p:nvPr/>
          </p:nvSpPr>
          <p:spPr>
            <a:xfrm>
              <a:off x="1300480" y="0"/>
              <a:ext cx="127001" cy="127000"/>
            </a:xfrm>
            <a:prstGeom prst="ellipse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20" name="Shape 220"/>
            <p:cNvSpPr/>
            <p:nvPr/>
          </p:nvSpPr>
          <p:spPr>
            <a:xfrm>
              <a:off x="1517226" y="0"/>
              <a:ext cx="127001" cy="127000"/>
            </a:xfrm>
            <a:prstGeom prst="ellipse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21" name="Shape 221"/>
            <p:cNvSpPr/>
            <p:nvPr/>
          </p:nvSpPr>
          <p:spPr>
            <a:xfrm>
              <a:off x="1733973" y="0"/>
              <a:ext cx="127001" cy="127000"/>
            </a:xfrm>
            <a:prstGeom prst="ellipse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22" name="Shape 222"/>
            <p:cNvSpPr/>
            <p:nvPr/>
          </p:nvSpPr>
          <p:spPr>
            <a:xfrm>
              <a:off x="1950719" y="0"/>
              <a:ext cx="127001" cy="127000"/>
            </a:xfrm>
            <a:prstGeom prst="ellipse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23" name="Shape 223"/>
            <p:cNvSpPr/>
            <p:nvPr/>
          </p:nvSpPr>
          <p:spPr>
            <a:xfrm>
              <a:off x="2167466" y="0"/>
              <a:ext cx="127001" cy="127000"/>
            </a:xfrm>
            <a:prstGeom prst="ellipse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24" name="Shape 224"/>
            <p:cNvSpPr/>
            <p:nvPr/>
          </p:nvSpPr>
          <p:spPr>
            <a:xfrm>
              <a:off x="2384213" y="0"/>
              <a:ext cx="127001" cy="127000"/>
            </a:xfrm>
            <a:prstGeom prst="ellipse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25" name="Shape 225"/>
            <p:cNvSpPr/>
            <p:nvPr/>
          </p:nvSpPr>
          <p:spPr>
            <a:xfrm>
              <a:off x="2600959" y="0"/>
              <a:ext cx="127001" cy="127000"/>
            </a:xfrm>
            <a:prstGeom prst="ellipse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26" name="Shape 226"/>
            <p:cNvSpPr/>
            <p:nvPr/>
          </p:nvSpPr>
          <p:spPr>
            <a:xfrm>
              <a:off x="2817706" y="0"/>
              <a:ext cx="127001" cy="127000"/>
            </a:xfrm>
            <a:prstGeom prst="ellipse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27" name="Shape 227"/>
            <p:cNvSpPr/>
            <p:nvPr/>
          </p:nvSpPr>
          <p:spPr>
            <a:xfrm>
              <a:off x="3034453" y="0"/>
              <a:ext cx="127001" cy="127000"/>
            </a:xfrm>
            <a:prstGeom prst="ellipse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28" name="Shape 228"/>
            <p:cNvSpPr/>
            <p:nvPr/>
          </p:nvSpPr>
          <p:spPr>
            <a:xfrm>
              <a:off x="3251200" y="0"/>
              <a:ext cx="127000" cy="127000"/>
            </a:xfrm>
            <a:prstGeom prst="ellipse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29" name="Shape 229"/>
            <p:cNvSpPr/>
            <p:nvPr/>
          </p:nvSpPr>
          <p:spPr>
            <a:xfrm>
              <a:off x="3467946" y="0"/>
              <a:ext cx="127001" cy="127000"/>
            </a:xfrm>
            <a:prstGeom prst="ellipse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30" name="Shape 230"/>
            <p:cNvSpPr/>
            <p:nvPr/>
          </p:nvSpPr>
          <p:spPr>
            <a:xfrm>
              <a:off x="3684693" y="0"/>
              <a:ext cx="127001" cy="127000"/>
            </a:xfrm>
            <a:prstGeom prst="ellipse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232" name="Shape 232"/>
          <p:cNvSpPr/>
          <p:nvPr/>
        </p:nvSpPr>
        <p:spPr>
          <a:xfrm>
            <a:off x="4578773" y="3418275"/>
            <a:ext cx="12701" cy="2768601"/>
          </a:xfrm>
          <a:prstGeom prst="line">
            <a:avLst/>
          </a:prstGeom>
          <a:ln w="76200">
            <a:solidFill>
              <a:srgbClr val="4349AA"/>
            </a:solidFill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251" name="Group 251"/>
          <p:cNvGrpSpPr/>
          <p:nvPr/>
        </p:nvGrpSpPr>
        <p:grpSpPr>
          <a:xfrm>
            <a:off x="4529102" y="3454400"/>
            <a:ext cx="133210" cy="2679983"/>
            <a:chOff x="0" y="0"/>
            <a:chExt cx="133209" cy="2679982"/>
          </a:xfrm>
        </p:grpSpPr>
        <p:sp>
          <p:nvSpPr>
            <p:cNvPr id="233" name="Shape 233"/>
            <p:cNvSpPr/>
            <p:nvPr/>
          </p:nvSpPr>
          <p:spPr>
            <a:xfrm>
              <a:off x="2258" y="1207911"/>
              <a:ext cx="130952" cy="112890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34" name="Shape 234"/>
            <p:cNvSpPr/>
            <p:nvPr/>
          </p:nvSpPr>
          <p:spPr>
            <a:xfrm>
              <a:off x="0" y="1056640"/>
              <a:ext cx="130952" cy="112890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35" name="Shape 235"/>
            <p:cNvSpPr/>
            <p:nvPr/>
          </p:nvSpPr>
          <p:spPr>
            <a:xfrm>
              <a:off x="2258" y="905369"/>
              <a:ext cx="130952" cy="112890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36" name="Shape 236"/>
            <p:cNvSpPr/>
            <p:nvPr/>
          </p:nvSpPr>
          <p:spPr>
            <a:xfrm>
              <a:off x="0" y="749300"/>
              <a:ext cx="130952" cy="112889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37" name="Shape 237"/>
            <p:cNvSpPr/>
            <p:nvPr/>
          </p:nvSpPr>
          <p:spPr>
            <a:xfrm>
              <a:off x="2258" y="602826"/>
              <a:ext cx="130952" cy="112890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38" name="Shape 238"/>
            <p:cNvSpPr/>
            <p:nvPr/>
          </p:nvSpPr>
          <p:spPr>
            <a:xfrm>
              <a:off x="0" y="451555"/>
              <a:ext cx="130952" cy="112890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39" name="Shape 239"/>
            <p:cNvSpPr/>
            <p:nvPr/>
          </p:nvSpPr>
          <p:spPr>
            <a:xfrm>
              <a:off x="2258" y="300284"/>
              <a:ext cx="130952" cy="112890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40" name="Shape 240"/>
            <p:cNvSpPr/>
            <p:nvPr/>
          </p:nvSpPr>
          <p:spPr>
            <a:xfrm>
              <a:off x="0" y="149013"/>
              <a:ext cx="130952" cy="112890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41" name="Shape 241"/>
            <p:cNvSpPr/>
            <p:nvPr/>
          </p:nvSpPr>
          <p:spPr>
            <a:xfrm>
              <a:off x="2258" y="1810737"/>
              <a:ext cx="130952" cy="112890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>
              <a:off x="0" y="1659466"/>
              <a:ext cx="130952" cy="112890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43" name="Shape 243"/>
            <p:cNvSpPr/>
            <p:nvPr/>
          </p:nvSpPr>
          <p:spPr>
            <a:xfrm>
              <a:off x="2258" y="1508195"/>
              <a:ext cx="130952" cy="112890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44" name="Shape 244"/>
            <p:cNvSpPr/>
            <p:nvPr/>
          </p:nvSpPr>
          <p:spPr>
            <a:xfrm>
              <a:off x="0" y="1356924"/>
              <a:ext cx="130952" cy="112890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45" name="Shape 245"/>
            <p:cNvSpPr/>
            <p:nvPr/>
          </p:nvSpPr>
          <p:spPr>
            <a:xfrm>
              <a:off x="2258" y="2413000"/>
              <a:ext cx="130952" cy="112889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46" name="Shape 246"/>
            <p:cNvSpPr/>
            <p:nvPr/>
          </p:nvSpPr>
          <p:spPr>
            <a:xfrm>
              <a:off x="0" y="2264551"/>
              <a:ext cx="130952" cy="112890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47" name="Shape 247"/>
            <p:cNvSpPr/>
            <p:nvPr/>
          </p:nvSpPr>
          <p:spPr>
            <a:xfrm>
              <a:off x="2258" y="2113280"/>
              <a:ext cx="130952" cy="112890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48" name="Shape 248"/>
            <p:cNvSpPr/>
            <p:nvPr/>
          </p:nvSpPr>
          <p:spPr>
            <a:xfrm>
              <a:off x="0" y="1962008"/>
              <a:ext cx="130952" cy="112890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49" name="Shape 249"/>
            <p:cNvSpPr/>
            <p:nvPr/>
          </p:nvSpPr>
          <p:spPr>
            <a:xfrm>
              <a:off x="0" y="0"/>
              <a:ext cx="130952" cy="112889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50" name="Shape 250"/>
            <p:cNvSpPr/>
            <p:nvPr/>
          </p:nvSpPr>
          <p:spPr>
            <a:xfrm>
              <a:off x="0" y="2567093"/>
              <a:ext cx="130952" cy="112890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3" nodeType="afterEffect">
                                  <p:stCondLst>
                                    <p:cond delay="9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1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xit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9" dur="500" fill="hold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4" animBg="1" advAuto="0"/>
      <p:bldP spid="209" grpId="5" animBg="1" advAuto="0"/>
      <p:bldP spid="210" grpId="2" animBg="1" advAuto="0"/>
      <p:bldP spid="210" grpId="6" animBg="1" advAuto="0"/>
      <p:bldP spid="231" grpId="3" animBg="1" advAuto="0"/>
      <p:bldP spid="251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1B42FA3-6C99-0A1B-55CA-5676BEC2C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2" y="0"/>
            <a:ext cx="12971517" cy="977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8480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9529B-AC4F-F8C1-A0A1-AB7B552BC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345" y="3929773"/>
            <a:ext cx="11576570" cy="5507526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effectLst/>
                <a:latin typeface="Helvetica" pitchFamily="2" charset="0"/>
              </a:rPr>
              <a:t>Reading Assignment:</a:t>
            </a:r>
            <a:br>
              <a:rPr lang="en-US" sz="3600" dirty="0">
                <a:effectLst/>
                <a:latin typeface="Helvetica" pitchFamily="2" charset="0"/>
              </a:rPr>
            </a:br>
            <a:br>
              <a:rPr lang="en-US" sz="3600" dirty="0">
                <a:effectLst/>
                <a:latin typeface="Helvetica" pitchFamily="2" charset="0"/>
              </a:rPr>
            </a:br>
            <a:r>
              <a:rPr lang="en-US" sz="3600" dirty="0">
                <a:effectLst/>
                <a:latin typeface="Helvetica" pitchFamily="2" charset="0"/>
              </a:rPr>
              <a:t>Visualization Handbook</a:t>
            </a:r>
            <a:br>
              <a:rPr lang="en-US" sz="3600" dirty="0">
                <a:effectLst/>
                <a:latin typeface="Helvetica" pitchFamily="2" charset="0"/>
              </a:rPr>
            </a:br>
            <a:br>
              <a:rPr lang="en-US" sz="3600" dirty="0">
                <a:effectLst/>
                <a:latin typeface="Helvetica" pitchFamily="2" charset="0"/>
              </a:rPr>
            </a:br>
            <a:r>
              <a:rPr lang="en-US" sz="3600" dirty="0">
                <a:effectLst/>
                <a:latin typeface="Helvetica" pitchFamily="2" charset="0"/>
              </a:rPr>
              <a:t>Overview of Volume Rendering</a:t>
            </a:r>
            <a:br>
              <a:rPr lang="en-US" sz="3600" dirty="0">
                <a:effectLst/>
                <a:latin typeface="Helvetica" pitchFamily="2" charset="0"/>
              </a:rPr>
            </a:br>
            <a:r>
              <a:rPr lang="en-US" sz="3600" dirty="0">
                <a:effectLst/>
                <a:latin typeface="Helvetica" pitchFamily="2" charset="0"/>
              </a:rPr>
              <a:t>Arie Kaufman and Klaus Mueller </a:t>
            </a:r>
            <a:br>
              <a:rPr lang="en-US" sz="3600" dirty="0">
                <a:effectLst/>
                <a:latin typeface="Helvetica" pitchFamily="2" charset="0"/>
              </a:rPr>
            </a:br>
            <a:r>
              <a:rPr lang="en-US" sz="3600" dirty="0">
                <a:effectLst/>
                <a:latin typeface="Helvetica" pitchFamily="2" charset="0"/>
              </a:rPr>
              <a:t>page 127 </a:t>
            </a:r>
            <a:br>
              <a:rPr lang="en-US" sz="3600" dirty="0">
                <a:effectLst/>
                <a:latin typeface="Helvetica" pitchFamily="2" charset="0"/>
              </a:rPr>
            </a:br>
            <a:br>
              <a:rPr lang="en-US" sz="3600" dirty="0">
                <a:effectLst/>
                <a:latin typeface="Helvetica" pitchFamily="2" charset="0"/>
              </a:rPr>
            </a:br>
            <a:r>
              <a:rPr lang="en-US" sz="3600" dirty="0">
                <a:effectLst/>
                <a:latin typeface="Helvetica" pitchFamily="2" charset="0"/>
              </a:rPr>
              <a:t>Multidimensional Transfer</a:t>
            </a:r>
            <a:br>
              <a:rPr lang="en-US" sz="3600" dirty="0">
                <a:effectLst/>
                <a:latin typeface="Helvetica" pitchFamily="2" charset="0"/>
              </a:rPr>
            </a:br>
            <a:r>
              <a:rPr lang="en-US" sz="3600" dirty="0">
                <a:effectLst/>
                <a:latin typeface="Helvetica" pitchFamily="2" charset="0"/>
              </a:rPr>
              <a:t>Functions for Volume Rendering</a:t>
            </a:r>
            <a:br>
              <a:rPr lang="en-US" sz="3600" dirty="0">
                <a:effectLst/>
                <a:latin typeface="Helvetica" pitchFamily="2" charset="0"/>
              </a:rPr>
            </a:br>
            <a:r>
              <a:rPr lang="en-US" sz="3600" dirty="0">
                <a:effectLst/>
                <a:latin typeface="Helvetica" pitchFamily="2" charset="0"/>
              </a:rPr>
              <a:t>Joe </a:t>
            </a:r>
            <a:r>
              <a:rPr lang="en-US" sz="3600" dirty="0" err="1">
                <a:effectLst/>
                <a:latin typeface="Helvetica" pitchFamily="2" charset="0"/>
              </a:rPr>
              <a:t>Kniss</a:t>
            </a:r>
            <a:r>
              <a:rPr lang="en-US" sz="3600" dirty="0">
                <a:effectLst/>
                <a:latin typeface="Helvetica" pitchFamily="2" charset="0"/>
              </a:rPr>
              <a:t>, Gordon </a:t>
            </a:r>
            <a:r>
              <a:rPr lang="en-US" sz="3600" dirty="0" err="1">
                <a:effectLst/>
                <a:latin typeface="Helvetica" pitchFamily="2" charset="0"/>
              </a:rPr>
              <a:t>Kindlmann</a:t>
            </a:r>
            <a:r>
              <a:rPr lang="en-US" sz="3600" dirty="0">
                <a:effectLst/>
                <a:latin typeface="Helvetica" pitchFamily="2" charset="0"/>
              </a:rPr>
              <a:t>,</a:t>
            </a:r>
            <a:br>
              <a:rPr lang="en-US" sz="3600" dirty="0">
                <a:effectLst/>
                <a:latin typeface="Helvetica" pitchFamily="2" charset="0"/>
              </a:rPr>
            </a:br>
            <a:r>
              <a:rPr lang="en-US" sz="3600" dirty="0">
                <a:effectLst/>
                <a:latin typeface="Helvetica" pitchFamily="2" charset="0"/>
              </a:rPr>
              <a:t>and Charles D. Hansen </a:t>
            </a:r>
            <a:br>
              <a:rPr lang="en-US" sz="3600" dirty="0">
                <a:effectLst/>
                <a:latin typeface="Helvetica" pitchFamily="2" charset="0"/>
              </a:rPr>
            </a:br>
            <a:r>
              <a:rPr lang="en-US" sz="3600" dirty="0">
                <a:effectLst/>
                <a:latin typeface="Helvetica" pitchFamily="2" charset="0"/>
              </a:rPr>
              <a:t>page 189 </a:t>
            </a:r>
            <a:br>
              <a:rPr lang="en-US" sz="3600" dirty="0">
                <a:effectLst/>
                <a:latin typeface="Helvetica" pitchFamily="2" charset="0"/>
              </a:rPr>
            </a:br>
            <a:endParaRPr lang="en-US" sz="246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34434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green vases&#10;&#10;Description automatically generated with low confidence">
            <a:extLst>
              <a:ext uri="{FF2B5EF4-FFF2-40B4-BE49-F238E27FC236}">
                <a16:creationId xmlns:a16="http://schemas.microsoft.com/office/drawing/2014/main" id="{C21ECE14-894B-53A1-8895-E3FC838BC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408"/>
            <a:ext cx="12861561" cy="956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1010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Compositing</a:t>
            </a:r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/>
        </p:nvSpPr>
        <p:spPr>
          <a:xfrm>
            <a:off x="546100" y="3797300"/>
            <a:ext cx="2171700" cy="2059891"/>
          </a:xfrm>
          <a:prstGeom prst="rect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6" name="Shape 256"/>
          <p:cNvSpPr/>
          <p:nvPr/>
        </p:nvSpPr>
        <p:spPr>
          <a:xfrm>
            <a:off x="1301300" y="2384611"/>
            <a:ext cx="2600551" cy="2599766"/>
          </a:xfrm>
          <a:prstGeom prst="ellipse">
            <a:avLst/>
          </a:prstGeom>
          <a:solidFill>
            <a:srgbClr val="00F900">
              <a:alpha val="50000"/>
            </a:srgb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7" name="Shape 257"/>
          <p:cNvSpPr/>
          <p:nvPr/>
        </p:nvSpPr>
        <p:spPr>
          <a:xfrm>
            <a:off x="546100" y="6719545"/>
            <a:ext cx="260322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2772" marR="62772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800">
                <a:uFill>
                  <a:solidFill>
                    <a:srgbClr val="FFFFFF"/>
                  </a:solidFill>
                </a:uFill>
              </a:rPr>
              <a:t>c</a:t>
            </a:r>
            <a:r>
              <a:rPr sz="2200">
                <a:uFill>
                  <a:solidFill>
                    <a:srgbClr val="FFFFFF"/>
                  </a:solidFill>
                </a:uFill>
              </a:rPr>
              <a:t>b</a:t>
            </a:r>
            <a:r>
              <a:rPr sz="2400">
                <a:uFill>
                  <a:solidFill>
                    <a:srgbClr val="FFFFFF"/>
                  </a:solidFill>
                </a:uFill>
              </a:rPr>
              <a:t> </a:t>
            </a:r>
            <a:r>
              <a:rPr sz="3800">
                <a:uFill>
                  <a:solidFill>
                    <a:srgbClr val="FFFFFF"/>
                  </a:solidFill>
                </a:uFill>
              </a:rPr>
              <a:t>= (1,0,0)</a:t>
            </a:r>
          </a:p>
          <a:p>
            <a:pPr marL="62772" marR="62772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800">
                <a:uFill>
                  <a:solidFill>
                    <a:srgbClr val="FFFFFF"/>
                  </a:solidFill>
                </a:uFill>
              </a:rPr>
              <a:t>a</a:t>
            </a:r>
            <a:r>
              <a:rPr sz="2200">
                <a:uFill>
                  <a:solidFill>
                    <a:srgbClr val="FFFFFF"/>
                  </a:solidFill>
                </a:uFill>
              </a:rPr>
              <a:t>b</a:t>
            </a:r>
            <a:r>
              <a:rPr sz="2400">
                <a:uFill>
                  <a:solidFill>
                    <a:srgbClr val="FFFFFF"/>
                  </a:solidFill>
                </a:uFill>
              </a:rPr>
              <a:t> </a:t>
            </a:r>
            <a:r>
              <a:rPr sz="3800">
                <a:uFill>
                  <a:solidFill>
                    <a:srgbClr val="FFFFFF"/>
                  </a:solidFill>
                </a:uFill>
              </a:rPr>
              <a:t>= 0.9</a:t>
            </a:r>
          </a:p>
        </p:txBody>
      </p:sp>
      <p:sp>
        <p:nvSpPr>
          <p:cNvPr id="258" name="Shape 258"/>
          <p:cNvSpPr/>
          <p:nvPr/>
        </p:nvSpPr>
        <p:spPr>
          <a:xfrm>
            <a:off x="4330700" y="1984698"/>
            <a:ext cx="2462534" cy="1137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2772" marR="62772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800" dirty="0" err="1">
                <a:uFill>
                  <a:solidFill>
                    <a:srgbClr val="FFFFFF"/>
                  </a:solidFill>
                </a:uFill>
              </a:rPr>
              <a:t>c</a:t>
            </a:r>
            <a:r>
              <a:rPr sz="2200" dirty="0" err="1">
                <a:uFill>
                  <a:solidFill>
                    <a:srgbClr val="FFFFFF"/>
                  </a:solidFill>
                </a:uFill>
              </a:rPr>
              <a:t>f</a:t>
            </a:r>
            <a:r>
              <a:rPr sz="2400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sz="3800" dirty="0">
                <a:uFill>
                  <a:solidFill>
                    <a:srgbClr val="FFFFFF"/>
                  </a:solidFill>
                </a:uFill>
              </a:rPr>
              <a:t>= (0,1,0)</a:t>
            </a:r>
          </a:p>
          <a:p>
            <a:pPr marL="62772" marR="62772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3800" dirty="0" err="1">
                <a:uFill>
                  <a:solidFill>
                    <a:srgbClr val="FFFFFF"/>
                  </a:solidFill>
                </a:uFill>
                <a:latin typeface="+mj-lt"/>
                <a:sym typeface="Symbol"/>
              </a:rPr>
              <a:t>a</a:t>
            </a:r>
            <a:r>
              <a:rPr sz="2200" dirty="0" err="1">
                <a:uFill>
                  <a:solidFill>
                    <a:srgbClr val="FFFFFF"/>
                  </a:solidFill>
                </a:uFill>
              </a:rPr>
              <a:t>f</a:t>
            </a:r>
            <a:r>
              <a:rPr sz="2400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sz="3800" dirty="0">
                <a:uFill>
                  <a:solidFill>
                    <a:srgbClr val="FFFFFF"/>
                  </a:solidFill>
                </a:uFill>
              </a:rPr>
              <a:t>= 0.4</a:t>
            </a:r>
          </a:p>
        </p:txBody>
      </p:sp>
      <p:sp>
        <p:nvSpPr>
          <p:cNvPr id="259" name="Shape 259"/>
          <p:cNvSpPr/>
          <p:nvPr/>
        </p:nvSpPr>
        <p:spPr>
          <a:xfrm flipH="1">
            <a:off x="3253197" y="2549711"/>
            <a:ext cx="1005537" cy="608283"/>
          </a:xfrm>
          <a:prstGeom prst="line">
            <a:avLst/>
          </a:prstGeom>
          <a:ln w="57150">
            <a:solidFill>
              <a:srgbClr val="FFFFFF"/>
            </a:solidFill>
            <a:tailEnd type="triangle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0" name="Shape 260"/>
          <p:cNvSpPr/>
          <p:nvPr/>
        </p:nvSpPr>
        <p:spPr>
          <a:xfrm flipV="1">
            <a:off x="876428" y="5425916"/>
            <a:ext cx="1" cy="1343434"/>
          </a:xfrm>
          <a:prstGeom prst="line">
            <a:avLst/>
          </a:prstGeom>
          <a:ln w="57150">
            <a:solidFill>
              <a:srgbClr val="FFFFFF"/>
            </a:solidFill>
            <a:tailEnd type="triangle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263" name="Group 263"/>
          <p:cNvGrpSpPr/>
          <p:nvPr/>
        </p:nvGrpSpPr>
        <p:grpSpPr>
          <a:xfrm>
            <a:off x="2346866" y="4357384"/>
            <a:ext cx="2950702" cy="2526017"/>
            <a:chOff x="0" y="0"/>
            <a:chExt cx="2950701" cy="2526015"/>
          </a:xfrm>
        </p:grpSpPr>
        <p:sp>
          <p:nvSpPr>
            <p:cNvPr id="261" name="Shape 261"/>
            <p:cNvSpPr/>
            <p:nvPr/>
          </p:nvSpPr>
          <p:spPr>
            <a:xfrm flipH="1" flipV="1">
              <a:off x="0" y="0"/>
              <a:ext cx="1659535" cy="1278428"/>
            </a:xfrm>
            <a:prstGeom prst="line">
              <a:avLst/>
            </a:prstGeom>
            <a:noFill/>
            <a:ln w="1016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2" name="Shape 262"/>
            <p:cNvSpPr/>
            <p:nvPr/>
          </p:nvSpPr>
          <p:spPr>
            <a:xfrm>
              <a:off x="1819309" y="227315"/>
              <a:ext cx="1131393" cy="2298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4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?</a:t>
              </a:r>
            </a:p>
          </p:txBody>
        </p:sp>
      </p:grpSp>
      <p:sp>
        <p:nvSpPr>
          <p:cNvPr id="264" name="Shape 264"/>
          <p:cNvSpPr/>
          <p:nvPr/>
        </p:nvSpPr>
        <p:spPr>
          <a:xfrm>
            <a:off x="2713616" y="7899549"/>
            <a:ext cx="10121830" cy="1597661"/>
          </a:xfrm>
          <a:prstGeom prst="rect">
            <a:avLst/>
          </a:prstGeom>
          <a:solidFill>
            <a:srgbClr val="A9A9A9"/>
          </a:solidFill>
          <a:ln w="635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77221" marR="77221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latin typeface="Helvetica"/>
                <a:ea typeface="Helvetica"/>
                <a:cs typeface="Helvetica"/>
                <a:sym typeface="Helvetica"/>
              </a:defRPr>
            </a:pPr>
            <a:r>
              <a:rPr sz="5000">
                <a:uFill>
                  <a:solidFill>
                    <a:srgbClr val="000000"/>
                  </a:solidFill>
                </a:uFill>
              </a:rPr>
              <a:t>c</a:t>
            </a:r>
            <a:r>
              <a:rPr sz="320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5000">
                <a:uFill>
                  <a:solidFill>
                    <a:srgbClr val="000000"/>
                  </a:solidFill>
                </a:uFill>
              </a:rPr>
              <a:t>= a</a:t>
            </a:r>
            <a:r>
              <a:rPr sz="2600">
                <a:uFill>
                  <a:solidFill>
                    <a:srgbClr val="000000"/>
                  </a:solidFill>
                </a:uFill>
              </a:rPr>
              <a:t>f</a:t>
            </a:r>
            <a:r>
              <a:rPr sz="5000">
                <a:uFill>
                  <a:solidFill>
                    <a:srgbClr val="000000"/>
                  </a:solidFill>
                </a:uFill>
              </a:rPr>
              <a:t>*c</a:t>
            </a:r>
            <a:r>
              <a:rPr sz="2600">
                <a:uFill>
                  <a:solidFill>
                    <a:srgbClr val="000000"/>
                  </a:solidFill>
                </a:uFill>
              </a:rPr>
              <a:t>f</a:t>
            </a:r>
            <a:r>
              <a:rPr sz="5000">
                <a:uFill>
                  <a:solidFill>
                    <a:srgbClr val="000000"/>
                  </a:solidFill>
                </a:uFill>
              </a:rPr>
              <a:t> + (1 - a</a:t>
            </a:r>
            <a:r>
              <a:rPr sz="2600">
                <a:uFill>
                  <a:solidFill>
                    <a:srgbClr val="000000"/>
                  </a:solidFill>
                </a:uFill>
              </a:rPr>
              <a:t>f</a:t>
            </a:r>
            <a:r>
              <a:rPr sz="5000">
                <a:uFill>
                  <a:solidFill>
                    <a:srgbClr val="000000"/>
                  </a:solidFill>
                </a:uFill>
              </a:rPr>
              <a:t>)*a</a:t>
            </a:r>
            <a:r>
              <a:rPr sz="2600">
                <a:uFill>
                  <a:solidFill>
                    <a:srgbClr val="000000"/>
                  </a:solidFill>
                </a:uFill>
              </a:rPr>
              <a:t>b</a:t>
            </a:r>
            <a:r>
              <a:rPr sz="5000">
                <a:uFill>
                  <a:solidFill>
                    <a:srgbClr val="000000"/>
                  </a:solidFill>
                </a:uFill>
              </a:rPr>
              <a:t>*c</a:t>
            </a:r>
            <a:r>
              <a:rPr sz="2600">
                <a:uFill>
                  <a:solidFill>
                    <a:srgbClr val="000000"/>
                  </a:solidFill>
                </a:uFill>
              </a:rPr>
              <a:t>b</a:t>
            </a:r>
          </a:p>
          <a:p>
            <a:pPr marL="77221" marR="77221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latin typeface="Helvetica"/>
                <a:ea typeface="Helvetica"/>
                <a:cs typeface="Helvetica"/>
                <a:sym typeface="Helvetica"/>
              </a:defRPr>
            </a:pPr>
            <a:r>
              <a:rPr sz="5000">
                <a:uFill>
                  <a:solidFill>
                    <a:srgbClr val="000000"/>
                  </a:solidFill>
                </a:uFill>
              </a:rPr>
              <a:t>a</a:t>
            </a:r>
            <a:r>
              <a:rPr sz="320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5000">
                <a:uFill>
                  <a:solidFill>
                    <a:srgbClr val="000000"/>
                  </a:solidFill>
                </a:uFill>
              </a:rPr>
              <a:t>= a</a:t>
            </a:r>
            <a:r>
              <a:rPr sz="2600">
                <a:uFill>
                  <a:solidFill>
                    <a:srgbClr val="000000"/>
                  </a:solidFill>
                </a:uFill>
              </a:rPr>
              <a:t>f</a:t>
            </a:r>
            <a:r>
              <a:rPr sz="5000">
                <a:uFill>
                  <a:solidFill>
                    <a:srgbClr val="000000"/>
                  </a:solidFill>
                </a:uFill>
              </a:rPr>
              <a:t> + (1 - a</a:t>
            </a:r>
            <a:r>
              <a:rPr sz="2600">
                <a:uFill>
                  <a:solidFill>
                    <a:srgbClr val="000000"/>
                  </a:solidFill>
                </a:uFill>
              </a:rPr>
              <a:t>f</a:t>
            </a:r>
            <a:r>
              <a:rPr sz="5000">
                <a:uFill>
                  <a:solidFill>
                    <a:srgbClr val="000000"/>
                  </a:solidFill>
                </a:uFill>
              </a:rPr>
              <a:t>)*a</a:t>
            </a:r>
            <a:r>
              <a:rPr sz="2600">
                <a:uFill>
                  <a:solidFill>
                    <a:srgbClr val="000000"/>
                  </a:solidFill>
                </a:uFill>
              </a:rPr>
              <a:t>b</a:t>
            </a:r>
          </a:p>
        </p:txBody>
      </p:sp>
      <p:sp>
        <p:nvSpPr>
          <p:cNvPr id="265" name="Shape 265"/>
          <p:cNvSpPr/>
          <p:nvPr/>
        </p:nvSpPr>
        <p:spPr>
          <a:xfrm>
            <a:off x="7349306" y="6470649"/>
            <a:ext cx="5687133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Over operator</a:t>
            </a:r>
          </a:p>
          <a:p>
            <a:pPr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Alvy Ray Smith (1970s)</a:t>
            </a:r>
          </a:p>
        </p:txBody>
      </p:sp>
      <p:sp>
        <p:nvSpPr>
          <p:cNvPr id="266" name="Shape 266"/>
          <p:cNvSpPr/>
          <p:nvPr/>
        </p:nvSpPr>
        <p:spPr>
          <a:xfrm>
            <a:off x="9790872" y="7987179"/>
            <a:ext cx="3215599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77221" marR="77221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latin typeface="Helvetica"/>
                <a:ea typeface="Helvetica"/>
                <a:cs typeface="Helvetica"/>
                <a:sym typeface="Helvetica"/>
              </a:defRPr>
            </a:pPr>
            <a:r>
              <a:t>Permutation</a:t>
            </a:r>
          </a:p>
          <a:p>
            <a:pPr marL="77221" marR="77221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latin typeface="Helvetica"/>
                <a:ea typeface="Helvetica"/>
                <a:cs typeface="Helvetica"/>
                <a:sym typeface="Helvetica"/>
              </a:defRPr>
            </a:pPr>
            <a:r>
              <a:rPr sz="5000">
                <a:uFill>
                  <a:solidFill>
                    <a:srgbClr val="000000"/>
                  </a:solidFill>
                </a:uFill>
              </a:rPr>
              <a:t>c</a:t>
            </a:r>
            <a:r>
              <a:rPr sz="2600">
                <a:uFill>
                  <a:solidFill>
                    <a:srgbClr val="000000"/>
                  </a:solidFill>
                </a:uFill>
              </a:rPr>
              <a:t>i</a:t>
            </a:r>
            <a:r>
              <a:rPr sz="320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5000">
                <a:uFill>
                  <a:solidFill>
                    <a:srgbClr val="000000"/>
                  </a:solidFill>
                </a:uFill>
              </a:rPr>
              <a:t>= a</a:t>
            </a:r>
            <a:r>
              <a:rPr sz="2600">
                <a:uFill>
                  <a:solidFill>
                    <a:srgbClr val="000000"/>
                  </a:solidFill>
                </a:uFill>
              </a:rPr>
              <a:t>i</a:t>
            </a:r>
            <a:r>
              <a:rPr sz="5000">
                <a:uFill>
                  <a:solidFill>
                    <a:srgbClr val="000000"/>
                  </a:solidFill>
                </a:uFill>
              </a:rPr>
              <a:t>C</a:t>
            </a:r>
            <a:r>
              <a:rPr sz="2600">
                <a:uFill>
                  <a:solidFill>
                    <a:srgbClr val="000000"/>
                  </a:solidFill>
                </a:uFill>
              </a:rPr>
              <a:t>i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1" animBg="1" advAuto="0"/>
      <p:bldP spid="264" grpId="3" animBg="1" advAuto="0"/>
      <p:bldP spid="265" grpId="2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/>
        </p:nvSpPr>
        <p:spPr>
          <a:xfrm>
            <a:off x="546100" y="3797300"/>
            <a:ext cx="2171700" cy="2059891"/>
          </a:xfrm>
          <a:prstGeom prst="rect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69" name="Shape 269"/>
          <p:cNvSpPr/>
          <p:nvPr/>
        </p:nvSpPr>
        <p:spPr>
          <a:xfrm>
            <a:off x="1301300" y="2384611"/>
            <a:ext cx="2600551" cy="2599766"/>
          </a:xfrm>
          <a:prstGeom prst="ellipse">
            <a:avLst/>
          </a:prstGeom>
          <a:solidFill>
            <a:srgbClr val="00F900">
              <a:alpha val="50000"/>
            </a:srgb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70" name="Shape 270"/>
          <p:cNvSpPr/>
          <p:nvPr/>
        </p:nvSpPr>
        <p:spPr>
          <a:xfrm>
            <a:off x="546100" y="6719545"/>
            <a:ext cx="260322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2772" marR="62772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800">
                <a:uFill>
                  <a:solidFill>
                    <a:srgbClr val="FFFFFF"/>
                  </a:solidFill>
                </a:uFill>
              </a:rPr>
              <a:t>c</a:t>
            </a:r>
            <a:r>
              <a:rPr sz="2200">
                <a:uFill>
                  <a:solidFill>
                    <a:srgbClr val="FFFFFF"/>
                  </a:solidFill>
                </a:uFill>
              </a:rPr>
              <a:t>b</a:t>
            </a:r>
            <a:r>
              <a:rPr sz="2400">
                <a:uFill>
                  <a:solidFill>
                    <a:srgbClr val="FFFFFF"/>
                  </a:solidFill>
                </a:uFill>
              </a:rPr>
              <a:t> </a:t>
            </a:r>
            <a:r>
              <a:rPr sz="3800">
                <a:uFill>
                  <a:solidFill>
                    <a:srgbClr val="FFFFFF"/>
                  </a:solidFill>
                </a:uFill>
              </a:rPr>
              <a:t>= (1,0,0)</a:t>
            </a:r>
          </a:p>
          <a:p>
            <a:pPr marL="62772" marR="62772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800">
                <a:uFill>
                  <a:solidFill>
                    <a:srgbClr val="FFFFFF"/>
                  </a:solidFill>
                </a:uFill>
              </a:rPr>
              <a:t>a</a:t>
            </a:r>
            <a:r>
              <a:rPr sz="2200">
                <a:uFill>
                  <a:solidFill>
                    <a:srgbClr val="FFFFFF"/>
                  </a:solidFill>
                </a:uFill>
              </a:rPr>
              <a:t>b</a:t>
            </a:r>
            <a:r>
              <a:rPr sz="2400">
                <a:uFill>
                  <a:solidFill>
                    <a:srgbClr val="FFFFFF"/>
                  </a:solidFill>
                </a:uFill>
              </a:rPr>
              <a:t> </a:t>
            </a:r>
            <a:r>
              <a:rPr sz="3800">
                <a:uFill>
                  <a:solidFill>
                    <a:srgbClr val="FFFFFF"/>
                  </a:solidFill>
                </a:uFill>
              </a:rPr>
              <a:t>= 0.9</a:t>
            </a:r>
          </a:p>
        </p:txBody>
      </p:sp>
      <p:sp>
        <p:nvSpPr>
          <p:cNvPr id="271" name="Shape 271"/>
          <p:cNvSpPr/>
          <p:nvPr/>
        </p:nvSpPr>
        <p:spPr>
          <a:xfrm flipV="1">
            <a:off x="876428" y="5425916"/>
            <a:ext cx="1" cy="1343434"/>
          </a:xfrm>
          <a:prstGeom prst="line">
            <a:avLst/>
          </a:prstGeom>
          <a:ln w="57150">
            <a:solidFill>
              <a:srgbClr val="FFFFFF"/>
            </a:solidFill>
            <a:tailEnd type="triangle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2" name="Shape 272"/>
          <p:cNvSpPr/>
          <p:nvPr/>
        </p:nvSpPr>
        <p:spPr>
          <a:xfrm>
            <a:off x="4330700" y="1950321"/>
            <a:ext cx="2525457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2772" marR="62772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800">
                <a:uFill>
                  <a:solidFill>
                    <a:srgbClr val="FFFFFF"/>
                  </a:solidFill>
                </a:uFill>
              </a:rPr>
              <a:t>c</a:t>
            </a:r>
            <a:r>
              <a:rPr sz="2200">
                <a:uFill>
                  <a:solidFill>
                    <a:srgbClr val="FFFFFF"/>
                  </a:solidFill>
                </a:uFill>
              </a:rPr>
              <a:t>f</a:t>
            </a:r>
            <a:r>
              <a:rPr sz="2400">
                <a:uFill>
                  <a:solidFill>
                    <a:srgbClr val="FFFFFF"/>
                  </a:solidFill>
                </a:uFill>
              </a:rPr>
              <a:t> </a:t>
            </a:r>
            <a:r>
              <a:rPr sz="3800">
                <a:uFill>
                  <a:solidFill>
                    <a:srgbClr val="FFFFFF"/>
                  </a:solidFill>
                </a:uFill>
              </a:rPr>
              <a:t>= (0,1,0)</a:t>
            </a:r>
          </a:p>
          <a:p>
            <a:pPr marL="62772" marR="62772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800">
                <a:uFill>
                  <a:solidFill>
                    <a:srgbClr val="FFFFFF"/>
                  </a:solidFill>
                </a:uFill>
              </a:rPr>
              <a:t>a</a:t>
            </a:r>
            <a:r>
              <a:rPr sz="2200">
                <a:uFill>
                  <a:solidFill>
                    <a:srgbClr val="FFFFFF"/>
                  </a:solidFill>
                </a:uFill>
              </a:rPr>
              <a:t>f</a:t>
            </a:r>
            <a:r>
              <a:rPr sz="2400">
                <a:uFill>
                  <a:solidFill>
                    <a:srgbClr val="FFFFFF"/>
                  </a:solidFill>
                </a:uFill>
              </a:rPr>
              <a:t> </a:t>
            </a:r>
            <a:r>
              <a:rPr sz="3800">
                <a:uFill>
                  <a:solidFill>
                    <a:srgbClr val="FFFFFF"/>
                  </a:solidFill>
                </a:uFill>
              </a:rPr>
              <a:t>= 0.4</a:t>
            </a:r>
          </a:p>
        </p:txBody>
      </p:sp>
      <p:sp>
        <p:nvSpPr>
          <p:cNvPr id="273" name="Shape 273"/>
          <p:cNvSpPr/>
          <p:nvPr/>
        </p:nvSpPr>
        <p:spPr>
          <a:xfrm flipH="1">
            <a:off x="3253197" y="2549711"/>
            <a:ext cx="1005537" cy="608283"/>
          </a:xfrm>
          <a:prstGeom prst="line">
            <a:avLst/>
          </a:prstGeom>
          <a:ln w="57150">
            <a:solidFill>
              <a:srgbClr val="FFFFFF"/>
            </a:solidFill>
            <a:tailEnd type="triangle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4" name="Shape 274"/>
          <p:cNvSpPr/>
          <p:nvPr/>
        </p:nvSpPr>
        <p:spPr>
          <a:xfrm flipH="1" flipV="1">
            <a:off x="2346866" y="4357384"/>
            <a:ext cx="1659536" cy="1278428"/>
          </a:xfrm>
          <a:prstGeom prst="line">
            <a:avLst/>
          </a:prstGeom>
          <a:ln w="101600">
            <a:solidFill>
              <a:srgbClr val="FFFFFF"/>
            </a:solidFill>
            <a:tailEnd type="triangle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5" name="Shape 275"/>
          <p:cNvSpPr/>
          <p:nvPr/>
        </p:nvSpPr>
        <p:spPr>
          <a:xfrm>
            <a:off x="4279900" y="3747487"/>
            <a:ext cx="12319000" cy="1890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71500">
              <a:lnSpc>
                <a:spcPct val="80000"/>
              </a:lnSpc>
              <a:spcBef>
                <a:spcPts val="900"/>
              </a:spcBef>
              <a:defRPr sz="2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c</a:t>
            </a:r>
            <a:r>
              <a:rPr baseline="-5999" dirty="0"/>
              <a:t>red</a:t>
            </a:r>
            <a:r>
              <a:rPr dirty="0"/>
              <a:t> = 0.4*0 + (1-0.4)*0.9*1 = 0.6*0.9 = 0.54</a:t>
            </a:r>
          </a:p>
          <a:p>
            <a:pPr algn="l" defTabSz="571500">
              <a:lnSpc>
                <a:spcPct val="80000"/>
              </a:lnSpc>
              <a:spcBef>
                <a:spcPts val="900"/>
              </a:spcBef>
              <a:defRPr sz="2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c</a:t>
            </a:r>
            <a:r>
              <a:rPr baseline="-5999" dirty="0" err="1"/>
              <a:t>green</a:t>
            </a:r>
            <a:r>
              <a:rPr dirty="0"/>
              <a:t> = 0.4*1 + (1-0.4)*0.9*0 = 0.4</a:t>
            </a:r>
          </a:p>
          <a:p>
            <a:pPr algn="l" defTabSz="571500">
              <a:lnSpc>
                <a:spcPct val="80000"/>
              </a:lnSpc>
              <a:spcBef>
                <a:spcPts val="900"/>
              </a:spcBef>
              <a:defRPr sz="2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c</a:t>
            </a:r>
            <a:r>
              <a:rPr baseline="-5999" dirty="0" err="1"/>
              <a:t>blue</a:t>
            </a:r>
            <a:r>
              <a:rPr baseline="-27586" dirty="0"/>
              <a:t> </a:t>
            </a:r>
            <a:r>
              <a:rPr dirty="0"/>
              <a:t>= 0.4*0 + (1-0.4)*0.9*0 = 0</a:t>
            </a:r>
          </a:p>
          <a:p>
            <a:pPr algn="l" defTabSz="571500">
              <a:lnSpc>
                <a:spcPct val="80000"/>
              </a:lnSpc>
              <a:spcBef>
                <a:spcPts val="900"/>
              </a:spcBef>
              <a:defRPr sz="2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 = 0.4 + (1 – 0.4)*(0.9) = 0.4 + 0.6*0.9</a:t>
            </a:r>
          </a:p>
        </p:txBody>
      </p:sp>
      <p:sp>
        <p:nvSpPr>
          <p:cNvPr id="276" name="Shape 276"/>
          <p:cNvSpPr/>
          <p:nvPr/>
        </p:nvSpPr>
        <p:spPr>
          <a:xfrm>
            <a:off x="3798085" y="5597017"/>
            <a:ext cx="3535641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77221" marR="77221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800">
                <a:uFill>
                  <a:solidFill>
                    <a:srgbClr val="FFFFFF"/>
                  </a:solidFill>
                </a:uFill>
              </a:rPr>
              <a:t>c</a:t>
            </a:r>
            <a:r>
              <a:rPr sz="2400">
                <a:uFill>
                  <a:solidFill>
                    <a:srgbClr val="FFFFFF"/>
                  </a:solidFill>
                </a:uFill>
              </a:rPr>
              <a:t> </a:t>
            </a:r>
            <a:r>
              <a:rPr sz="3800">
                <a:uFill>
                  <a:solidFill>
                    <a:srgbClr val="FFFFFF"/>
                  </a:solidFill>
                </a:uFill>
              </a:rPr>
              <a:t>= (0.54,0.4,0)</a:t>
            </a:r>
          </a:p>
          <a:p>
            <a:pPr marL="77221" marR="77221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800">
                <a:uFill>
                  <a:solidFill>
                    <a:srgbClr val="FFFFFF"/>
                  </a:solidFill>
                </a:uFill>
              </a:rPr>
              <a:t>a</a:t>
            </a:r>
            <a:r>
              <a:rPr sz="2400">
                <a:uFill>
                  <a:solidFill>
                    <a:srgbClr val="FFFFFF"/>
                  </a:solidFill>
                </a:uFill>
              </a:rPr>
              <a:t> </a:t>
            </a:r>
            <a:r>
              <a:rPr sz="3800">
                <a:uFill>
                  <a:solidFill>
                    <a:srgbClr val="FFFFFF"/>
                  </a:solidFill>
                </a:uFill>
              </a:rPr>
              <a:t>= 0.94</a:t>
            </a:r>
          </a:p>
        </p:txBody>
      </p:sp>
      <p:sp>
        <p:nvSpPr>
          <p:cNvPr id="277" name="Shape 277"/>
          <p:cNvSpPr/>
          <p:nvPr/>
        </p:nvSpPr>
        <p:spPr>
          <a:xfrm>
            <a:off x="6091766" y="7891929"/>
            <a:ext cx="6743680" cy="1612901"/>
          </a:xfrm>
          <a:prstGeom prst="rect">
            <a:avLst/>
          </a:prstGeom>
          <a:solidFill>
            <a:srgbClr val="A9A9A9"/>
          </a:solidFill>
          <a:ln w="635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77221" marR="77221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latin typeface="Helvetica"/>
                <a:ea typeface="Helvetica"/>
                <a:cs typeface="Helvetica"/>
                <a:sym typeface="Helvetica"/>
              </a:defRPr>
            </a:pPr>
            <a:r>
              <a:rPr sz="5000">
                <a:uFill>
                  <a:solidFill>
                    <a:srgbClr val="000000"/>
                  </a:solidFill>
                </a:uFill>
              </a:rPr>
              <a:t>c</a:t>
            </a:r>
            <a:r>
              <a:rPr sz="320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5000">
                <a:uFill>
                  <a:solidFill>
                    <a:srgbClr val="000000"/>
                  </a:solidFill>
                </a:uFill>
              </a:rPr>
              <a:t>= a</a:t>
            </a:r>
            <a:r>
              <a:rPr sz="2600">
                <a:uFill>
                  <a:solidFill>
                    <a:srgbClr val="000000"/>
                  </a:solidFill>
                </a:uFill>
              </a:rPr>
              <a:t>f</a:t>
            </a:r>
            <a:r>
              <a:rPr sz="5000">
                <a:uFill>
                  <a:solidFill>
                    <a:srgbClr val="000000"/>
                  </a:solidFill>
                </a:uFill>
              </a:rPr>
              <a:t>*c</a:t>
            </a:r>
            <a:r>
              <a:rPr sz="2600">
                <a:uFill>
                  <a:solidFill>
                    <a:srgbClr val="000000"/>
                  </a:solidFill>
                </a:uFill>
              </a:rPr>
              <a:t>f</a:t>
            </a:r>
            <a:r>
              <a:rPr sz="5000">
                <a:uFill>
                  <a:solidFill>
                    <a:srgbClr val="000000"/>
                  </a:solidFill>
                </a:uFill>
              </a:rPr>
              <a:t> + (1 - a</a:t>
            </a:r>
            <a:r>
              <a:rPr sz="2600">
                <a:uFill>
                  <a:solidFill>
                    <a:srgbClr val="000000"/>
                  </a:solidFill>
                </a:uFill>
              </a:rPr>
              <a:t>f</a:t>
            </a:r>
            <a:r>
              <a:rPr sz="5000">
                <a:uFill>
                  <a:solidFill>
                    <a:srgbClr val="000000"/>
                  </a:solidFill>
                </a:uFill>
              </a:rPr>
              <a:t>)*a</a:t>
            </a:r>
            <a:r>
              <a:rPr sz="2600">
                <a:uFill>
                  <a:solidFill>
                    <a:srgbClr val="000000"/>
                  </a:solidFill>
                </a:uFill>
              </a:rPr>
              <a:t>b</a:t>
            </a:r>
            <a:r>
              <a:rPr sz="5000">
                <a:uFill>
                  <a:solidFill>
                    <a:srgbClr val="000000"/>
                  </a:solidFill>
                </a:uFill>
              </a:rPr>
              <a:t>*c</a:t>
            </a:r>
            <a:r>
              <a:rPr sz="2600">
                <a:uFill>
                  <a:solidFill>
                    <a:srgbClr val="000000"/>
                  </a:solidFill>
                </a:uFill>
              </a:rPr>
              <a:t>b</a:t>
            </a:r>
          </a:p>
          <a:p>
            <a:pPr marL="77221" marR="77221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latin typeface="Helvetica"/>
                <a:ea typeface="Helvetica"/>
                <a:cs typeface="Helvetica"/>
                <a:sym typeface="Helvetica"/>
              </a:defRPr>
            </a:pPr>
            <a:r>
              <a:rPr sz="5000">
                <a:uFill>
                  <a:solidFill>
                    <a:srgbClr val="000000"/>
                  </a:solidFill>
                </a:uFill>
              </a:rPr>
              <a:t>a</a:t>
            </a:r>
            <a:r>
              <a:rPr sz="320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5000">
                <a:uFill>
                  <a:solidFill>
                    <a:srgbClr val="000000"/>
                  </a:solidFill>
                </a:uFill>
              </a:rPr>
              <a:t>= a</a:t>
            </a:r>
            <a:r>
              <a:rPr sz="2600">
                <a:uFill>
                  <a:solidFill>
                    <a:srgbClr val="000000"/>
                  </a:solidFill>
                </a:uFill>
              </a:rPr>
              <a:t>f</a:t>
            </a:r>
            <a:r>
              <a:rPr sz="5000">
                <a:uFill>
                  <a:solidFill>
                    <a:srgbClr val="000000"/>
                  </a:solidFill>
                </a:uFill>
              </a:rPr>
              <a:t> + (1 - a</a:t>
            </a:r>
            <a:r>
              <a:rPr sz="2600">
                <a:uFill>
                  <a:solidFill>
                    <a:srgbClr val="000000"/>
                  </a:solidFill>
                </a:uFill>
              </a:rPr>
              <a:t>f</a:t>
            </a:r>
            <a:r>
              <a:rPr sz="5000">
                <a:uFill>
                  <a:solidFill>
                    <a:srgbClr val="000000"/>
                  </a:solidFill>
                </a:uFill>
              </a:rPr>
              <a:t>)*a</a:t>
            </a:r>
            <a:r>
              <a:rPr sz="2600">
                <a:uFill>
                  <a:solidFill>
                    <a:srgbClr val="000000"/>
                  </a:solidFill>
                </a:uFill>
              </a:rPr>
              <a:t>b</a:t>
            </a:r>
          </a:p>
        </p:txBody>
      </p:sp>
      <p:sp>
        <p:nvSpPr>
          <p:cNvPr id="278" name="Shape 278"/>
          <p:cNvSpPr/>
          <p:nvPr/>
        </p:nvSpPr>
        <p:spPr>
          <a:xfrm>
            <a:off x="9552756" y="7131049"/>
            <a:ext cx="3286833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over operator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" grpId="1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/>
          <p:nvPr/>
        </p:nvSpPr>
        <p:spPr>
          <a:xfrm>
            <a:off x="546100" y="3797300"/>
            <a:ext cx="2171700" cy="2059891"/>
          </a:xfrm>
          <a:prstGeom prst="rect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81" name="Shape 281"/>
          <p:cNvSpPr/>
          <p:nvPr/>
        </p:nvSpPr>
        <p:spPr>
          <a:xfrm>
            <a:off x="1301300" y="2384611"/>
            <a:ext cx="2600551" cy="2599766"/>
          </a:xfrm>
          <a:prstGeom prst="ellipse">
            <a:avLst/>
          </a:prstGeom>
          <a:solidFill>
            <a:srgbClr val="00F900">
              <a:alpha val="50000"/>
            </a:srgb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82" name="Shape 282"/>
          <p:cNvSpPr/>
          <p:nvPr/>
        </p:nvSpPr>
        <p:spPr>
          <a:xfrm>
            <a:off x="546100" y="6719545"/>
            <a:ext cx="2652618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2772" marR="62772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800">
                <a:uFill>
                  <a:solidFill>
                    <a:srgbClr val="FFFFFF"/>
                  </a:solidFill>
                </a:uFill>
              </a:rPr>
              <a:t>c</a:t>
            </a:r>
            <a:r>
              <a:rPr sz="2200">
                <a:uFill>
                  <a:solidFill>
                    <a:srgbClr val="FFFFFF"/>
                  </a:solidFill>
                </a:uFill>
              </a:rPr>
              <a:t>2</a:t>
            </a:r>
            <a:r>
              <a:rPr sz="3800">
                <a:uFill>
                  <a:solidFill>
                    <a:srgbClr val="FFFFFF"/>
                  </a:solidFill>
                </a:uFill>
              </a:rPr>
              <a:t> = (1,0,0)</a:t>
            </a:r>
          </a:p>
          <a:p>
            <a:pPr marL="62772" marR="62772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800">
                <a:uFill>
                  <a:solidFill>
                    <a:srgbClr val="FFFFFF"/>
                  </a:solidFill>
                </a:uFill>
              </a:rPr>
              <a:t>a</a:t>
            </a:r>
            <a:r>
              <a:rPr sz="2200">
                <a:uFill>
                  <a:solidFill>
                    <a:srgbClr val="FFFFFF"/>
                  </a:solidFill>
                </a:uFill>
              </a:rPr>
              <a:t>2</a:t>
            </a:r>
            <a:r>
              <a:rPr sz="3800">
                <a:uFill>
                  <a:solidFill>
                    <a:srgbClr val="FFFFFF"/>
                  </a:solidFill>
                </a:uFill>
              </a:rPr>
              <a:t> = 0.9</a:t>
            </a:r>
          </a:p>
        </p:txBody>
      </p:sp>
      <p:sp>
        <p:nvSpPr>
          <p:cNvPr id="283" name="Shape 283"/>
          <p:cNvSpPr/>
          <p:nvPr/>
        </p:nvSpPr>
        <p:spPr>
          <a:xfrm flipV="1">
            <a:off x="876428" y="5425916"/>
            <a:ext cx="1" cy="1343434"/>
          </a:xfrm>
          <a:prstGeom prst="line">
            <a:avLst/>
          </a:prstGeom>
          <a:ln w="57150">
            <a:solidFill>
              <a:srgbClr val="FFFFFF"/>
            </a:solidFill>
            <a:tailEnd type="triangle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4" name="Shape 284"/>
          <p:cNvSpPr/>
          <p:nvPr/>
        </p:nvSpPr>
        <p:spPr>
          <a:xfrm>
            <a:off x="4330700" y="2585321"/>
            <a:ext cx="2666744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2772" marR="62772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800">
                <a:uFill>
                  <a:solidFill>
                    <a:srgbClr val="FFFFFF"/>
                  </a:solidFill>
                </a:uFill>
              </a:rPr>
              <a:t>c</a:t>
            </a:r>
            <a:r>
              <a:rPr sz="2400">
                <a:uFill>
                  <a:solidFill>
                    <a:srgbClr val="FFFFFF"/>
                  </a:solidFill>
                </a:uFill>
              </a:rPr>
              <a:t>1</a:t>
            </a:r>
            <a:r>
              <a:rPr sz="3800">
                <a:uFill>
                  <a:solidFill>
                    <a:srgbClr val="FFFFFF"/>
                  </a:solidFill>
                </a:uFill>
              </a:rPr>
              <a:t> = (0,1,0)</a:t>
            </a:r>
          </a:p>
          <a:p>
            <a:pPr marL="62772" marR="62772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800">
                <a:uFill>
                  <a:solidFill>
                    <a:srgbClr val="FFFFFF"/>
                  </a:solidFill>
                </a:uFill>
              </a:rPr>
              <a:t>a</a:t>
            </a:r>
            <a:r>
              <a:rPr sz="2400">
                <a:uFill>
                  <a:solidFill>
                    <a:srgbClr val="FFFFFF"/>
                  </a:solidFill>
                </a:uFill>
              </a:rPr>
              <a:t>1</a:t>
            </a:r>
            <a:r>
              <a:rPr sz="3800">
                <a:uFill>
                  <a:solidFill>
                    <a:srgbClr val="FFFFFF"/>
                  </a:solidFill>
                </a:uFill>
              </a:rPr>
              <a:t> = 0.4</a:t>
            </a:r>
          </a:p>
        </p:txBody>
      </p:sp>
      <p:sp>
        <p:nvSpPr>
          <p:cNvPr id="285" name="Shape 285"/>
          <p:cNvSpPr/>
          <p:nvPr/>
        </p:nvSpPr>
        <p:spPr>
          <a:xfrm flipH="1">
            <a:off x="3253197" y="3184711"/>
            <a:ext cx="1005537" cy="608283"/>
          </a:xfrm>
          <a:prstGeom prst="line">
            <a:avLst/>
          </a:prstGeom>
          <a:ln w="57150">
            <a:solidFill>
              <a:srgbClr val="FFFFFF"/>
            </a:solidFill>
            <a:tailEnd type="triangle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6" name="Shape 286"/>
          <p:cNvSpPr/>
          <p:nvPr/>
        </p:nvSpPr>
        <p:spPr>
          <a:xfrm flipH="1" flipV="1">
            <a:off x="2346866" y="4357384"/>
            <a:ext cx="1659536" cy="1278428"/>
          </a:xfrm>
          <a:prstGeom prst="line">
            <a:avLst/>
          </a:prstGeom>
          <a:ln w="101600">
            <a:solidFill>
              <a:srgbClr val="FFFFFF"/>
            </a:solidFill>
            <a:tailEnd type="triangle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7" name="Shape 287"/>
          <p:cNvSpPr/>
          <p:nvPr/>
        </p:nvSpPr>
        <p:spPr>
          <a:xfrm>
            <a:off x="3798085" y="5597017"/>
            <a:ext cx="3740429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77221" marR="77221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800">
                <a:uFill>
                  <a:solidFill>
                    <a:srgbClr val="FFFFFF"/>
                  </a:solidFill>
                </a:uFill>
              </a:rPr>
              <a:t>c</a:t>
            </a:r>
            <a:r>
              <a:rPr sz="2200">
                <a:uFill>
                  <a:solidFill>
                    <a:srgbClr val="FFFFFF"/>
                  </a:solidFill>
                </a:uFill>
              </a:rPr>
              <a:t>b</a:t>
            </a:r>
            <a:r>
              <a:rPr sz="3800">
                <a:uFill>
                  <a:solidFill>
                    <a:srgbClr val="FFFFFF"/>
                  </a:solidFill>
                </a:uFill>
              </a:rPr>
              <a:t> = (0.54,0.4,0)</a:t>
            </a:r>
          </a:p>
          <a:p>
            <a:pPr marL="77221" marR="77221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800">
                <a:uFill>
                  <a:solidFill>
                    <a:srgbClr val="FFFFFF"/>
                  </a:solidFill>
                </a:uFill>
              </a:rPr>
              <a:t>a</a:t>
            </a:r>
            <a:r>
              <a:rPr sz="2200">
                <a:uFill>
                  <a:solidFill>
                    <a:srgbClr val="FFFFFF"/>
                  </a:solidFill>
                </a:uFill>
              </a:rPr>
              <a:t>b</a:t>
            </a:r>
            <a:r>
              <a:rPr sz="3800">
                <a:uFill>
                  <a:solidFill>
                    <a:srgbClr val="FFFFFF"/>
                  </a:solidFill>
                </a:uFill>
              </a:rPr>
              <a:t> = 0.94</a:t>
            </a:r>
          </a:p>
        </p:txBody>
      </p:sp>
      <p:sp>
        <p:nvSpPr>
          <p:cNvPr id="288" name="Shape 288"/>
          <p:cNvSpPr/>
          <p:nvPr/>
        </p:nvSpPr>
        <p:spPr>
          <a:xfrm>
            <a:off x="-76200" y="2070100"/>
            <a:ext cx="2600550" cy="2599765"/>
          </a:xfrm>
          <a:prstGeom prst="ellipse">
            <a:avLst/>
          </a:prstGeom>
          <a:solidFill>
            <a:srgbClr val="00FDFF">
              <a:alpha val="40000"/>
            </a:srgb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89" name="Shape 289"/>
          <p:cNvSpPr/>
          <p:nvPr/>
        </p:nvSpPr>
        <p:spPr>
          <a:xfrm flipH="1">
            <a:off x="1797095" y="1513051"/>
            <a:ext cx="1266784" cy="2614514"/>
          </a:xfrm>
          <a:prstGeom prst="line">
            <a:avLst/>
          </a:prstGeom>
          <a:ln w="101600">
            <a:solidFill>
              <a:srgbClr val="FFFFFF"/>
            </a:solidFill>
            <a:tailEnd type="triangle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0" name="Shape 290"/>
          <p:cNvSpPr/>
          <p:nvPr/>
        </p:nvSpPr>
        <p:spPr>
          <a:xfrm>
            <a:off x="2883476" y="88900"/>
            <a:ext cx="1131392" cy="229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?</a:t>
            </a:r>
          </a:p>
        </p:txBody>
      </p:sp>
      <p:sp>
        <p:nvSpPr>
          <p:cNvPr id="291" name="Shape 291"/>
          <p:cNvSpPr/>
          <p:nvPr/>
        </p:nvSpPr>
        <p:spPr>
          <a:xfrm>
            <a:off x="187707" y="324211"/>
            <a:ext cx="2574856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2772" marR="62772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800">
                <a:uFill>
                  <a:solidFill>
                    <a:srgbClr val="FFFFFF"/>
                  </a:solidFill>
                </a:uFill>
              </a:rPr>
              <a:t>c</a:t>
            </a:r>
            <a:r>
              <a:rPr sz="2200">
                <a:uFill>
                  <a:solidFill>
                    <a:srgbClr val="FFFFFF"/>
                  </a:solidFill>
                </a:uFill>
              </a:rPr>
              <a:t>f</a:t>
            </a:r>
            <a:r>
              <a:rPr sz="3800">
                <a:uFill>
                  <a:solidFill>
                    <a:srgbClr val="FFFFFF"/>
                  </a:solidFill>
                </a:uFill>
              </a:rPr>
              <a:t> = (0,1,1)</a:t>
            </a:r>
          </a:p>
          <a:p>
            <a:pPr marL="62772" marR="62772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800">
                <a:uFill>
                  <a:solidFill>
                    <a:srgbClr val="FFFFFF"/>
                  </a:solidFill>
                </a:uFill>
              </a:rPr>
              <a:t>a</a:t>
            </a:r>
            <a:r>
              <a:rPr sz="2200">
                <a:uFill>
                  <a:solidFill>
                    <a:srgbClr val="FFFFFF"/>
                  </a:solidFill>
                </a:uFill>
              </a:rPr>
              <a:t>f</a:t>
            </a:r>
            <a:r>
              <a:rPr sz="3800">
                <a:uFill>
                  <a:solidFill>
                    <a:srgbClr val="FFFFFF"/>
                  </a:solidFill>
                </a:uFill>
              </a:rPr>
              <a:t> = 0.4</a:t>
            </a:r>
          </a:p>
        </p:txBody>
      </p:sp>
      <p:sp>
        <p:nvSpPr>
          <p:cNvPr id="292" name="Shape 292"/>
          <p:cNvSpPr/>
          <p:nvPr/>
        </p:nvSpPr>
        <p:spPr>
          <a:xfrm flipH="1">
            <a:off x="633644" y="1505818"/>
            <a:ext cx="1" cy="1206501"/>
          </a:xfrm>
          <a:prstGeom prst="line">
            <a:avLst/>
          </a:prstGeom>
          <a:ln w="57150">
            <a:solidFill>
              <a:srgbClr val="FFFFFF"/>
            </a:solidFill>
            <a:tailEnd type="triangle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3" name="Shape 293"/>
          <p:cNvSpPr/>
          <p:nvPr/>
        </p:nvSpPr>
        <p:spPr>
          <a:xfrm>
            <a:off x="6091766" y="7891929"/>
            <a:ext cx="6743680" cy="1612901"/>
          </a:xfrm>
          <a:prstGeom prst="rect">
            <a:avLst/>
          </a:prstGeom>
          <a:solidFill>
            <a:srgbClr val="A9A9A9"/>
          </a:solidFill>
          <a:ln w="635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77221" marR="77221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latin typeface="Helvetica"/>
                <a:ea typeface="Helvetica"/>
                <a:cs typeface="Helvetica"/>
                <a:sym typeface="Helvetica"/>
              </a:defRPr>
            </a:pPr>
            <a:r>
              <a:rPr sz="5000">
                <a:uFill>
                  <a:solidFill>
                    <a:srgbClr val="000000"/>
                  </a:solidFill>
                </a:uFill>
              </a:rPr>
              <a:t>c</a:t>
            </a:r>
            <a:r>
              <a:rPr sz="320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5000">
                <a:uFill>
                  <a:solidFill>
                    <a:srgbClr val="000000"/>
                  </a:solidFill>
                </a:uFill>
              </a:rPr>
              <a:t>= a</a:t>
            </a:r>
            <a:r>
              <a:rPr sz="2600">
                <a:uFill>
                  <a:solidFill>
                    <a:srgbClr val="000000"/>
                  </a:solidFill>
                </a:uFill>
              </a:rPr>
              <a:t>f</a:t>
            </a:r>
            <a:r>
              <a:rPr sz="5000">
                <a:uFill>
                  <a:solidFill>
                    <a:srgbClr val="000000"/>
                  </a:solidFill>
                </a:uFill>
              </a:rPr>
              <a:t>*c</a:t>
            </a:r>
            <a:r>
              <a:rPr sz="2600">
                <a:uFill>
                  <a:solidFill>
                    <a:srgbClr val="000000"/>
                  </a:solidFill>
                </a:uFill>
              </a:rPr>
              <a:t>f</a:t>
            </a:r>
            <a:r>
              <a:rPr sz="5000">
                <a:uFill>
                  <a:solidFill>
                    <a:srgbClr val="000000"/>
                  </a:solidFill>
                </a:uFill>
              </a:rPr>
              <a:t> + (1 - a</a:t>
            </a:r>
            <a:r>
              <a:rPr sz="2600">
                <a:uFill>
                  <a:solidFill>
                    <a:srgbClr val="000000"/>
                  </a:solidFill>
                </a:uFill>
              </a:rPr>
              <a:t>f</a:t>
            </a:r>
            <a:r>
              <a:rPr sz="5000">
                <a:uFill>
                  <a:solidFill>
                    <a:srgbClr val="000000"/>
                  </a:solidFill>
                </a:uFill>
              </a:rPr>
              <a:t>)*a</a:t>
            </a:r>
            <a:r>
              <a:rPr sz="2600">
                <a:uFill>
                  <a:solidFill>
                    <a:srgbClr val="000000"/>
                  </a:solidFill>
                </a:uFill>
              </a:rPr>
              <a:t>b</a:t>
            </a:r>
            <a:r>
              <a:rPr sz="5000">
                <a:uFill>
                  <a:solidFill>
                    <a:srgbClr val="000000"/>
                  </a:solidFill>
                </a:uFill>
              </a:rPr>
              <a:t>*c</a:t>
            </a:r>
            <a:r>
              <a:rPr sz="2600">
                <a:uFill>
                  <a:solidFill>
                    <a:srgbClr val="000000"/>
                  </a:solidFill>
                </a:uFill>
              </a:rPr>
              <a:t>b</a:t>
            </a:r>
          </a:p>
          <a:p>
            <a:pPr marL="77221" marR="77221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latin typeface="Helvetica"/>
                <a:ea typeface="Helvetica"/>
                <a:cs typeface="Helvetica"/>
                <a:sym typeface="Helvetica"/>
              </a:defRPr>
            </a:pPr>
            <a:r>
              <a:rPr sz="5000">
                <a:uFill>
                  <a:solidFill>
                    <a:srgbClr val="000000"/>
                  </a:solidFill>
                </a:uFill>
              </a:rPr>
              <a:t>a</a:t>
            </a:r>
            <a:r>
              <a:rPr sz="320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5000">
                <a:uFill>
                  <a:solidFill>
                    <a:srgbClr val="000000"/>
                  </a:solidFill>
                </a:uFill>
              </a:rPr>
              <a:t>= a</a:t>
            </a:r>
            <a:r>
              <a:rPr sz="2600">
                <a:uFill>
                  <a:solidFill>
                    <a:srgbClr val="000000"/>
                  </a:solidFill>
                </a:uFill>
              </a:rPr>
              <a:t>f</a:t>
            </a:r>
            <a:r>
              <a:rPr sz="5000">
                <a:uFill>
                  <a:solidFill>
                    <a:srgbClr val="000000"/>
                  </a:solidFill>
                </a:uFill>
              </a:rPr>
              <a:t> + (1 - a</a:t>
            </a:r>
            <a:r>
              <a:rPr sz="2600">
                <a:uFill>
                  <a:solidFill>
                    <a:srgbClr val="000000"/>
                  </a:solidFill>
                </a:uFill>
              </a:rPr>
              <a:t>f</a:t>
            </a:r>
            <a:r>
              <a:rPr sz="5000">
                <a:uFill>
                  <a:solidFill>
                    <a:srgbClr val="000000"/>
                  </a:solidFill>
                </a:uFill>
              </a:rPr>
              <a:t>)*a</a:t>
            </a:r>
            <a:r>
              <a:rPr sz="2600">
                <a:uFill>
                  <a:solidFill>
                    <a:srgbClr val="000000"/>
                  </a:solidFill>
                </a:uFill>
              </a:rPr>
              <a:t>b</a:t>
            </a:r>
          </a:p>
        </p:txBody>
      </p:sp>
      <p:sp>
        <p:nvSpPr>
          <p:cNvPr id="294" name="Shape 294"/>
          <p:cNvSpPr/>
          <p:nvPr/>
        </p:nvSpPr>
        <p:spPr>
          <a:xfrm>
            <a:off x="9552756" y="7131049"/>
            <a:ext cx="3286833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over operator</a:t>
            </a:r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/>
        </p:nvSpPr>
        <p:spPr>
          <a:xfrm>
            <a:off x="546100" y="3797300"/>
            <a:ext cx="2171700" cy="2059891"/>
          </a:xfrm>
          <a:prstGeom prst="rect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97" name="Shape 297"/>
          <p:cNvSpPr/>
          <p:nvPr/>
        </p:nvSpPr>
        <p:spPr>
          <a:xfrm>
            <a:off x="1301300" y="2384611"/>
            <a:ext cx="2600551" cy="2599766"/>
          </a:xfrm>
          <a:prstGeom prst="ellipse">
            <a:avLst/>
          </a:prstGeom>
          <a:solidFill>
            <a:srgbClr val="00F900">
              <a:alpha val="50000"/>
            </a:srgb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98" name="Shape 298"/>
          <p:cNvSpPr/>
          <p:nvPr/>
        </p:nvSpPr>
        <p:spPr>
          <a:xfrm>
            <a:off x="546100" y="6719545"/>
            <a:ext cx="2652618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2772" marR="62772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800">
                <a:uFill>
                  <a:solidFill>
                    <a:srgbClr val="FFFFFF"/>
                  </a:solidFill>
                </a:uFill>
              </a:rPr>
              <a:t>c</a:t>
            </a:r>
            <a:r>
              <a:rPr sz="2200">
                <a:uFill>
                  <a:solidFill>
                    <a:srgbClr val="FFFFFF"/>
                  </a:solidFill>
                </a:uFill>
              </a:rPr>
              <a:t>2</a:t>
            </a:r>
            <a:r>
              <a:rPr sz="3800">
                <a:uFill>
                  <a:solidFill>
                    <a:srgbClr val="FFFFFF"/>
                  </a:solidFill>
                </a:uFill>
              </a:rPr>
              <a:t> = (1,0,0)</a:t>
            </a:r>
          </a:p>
          <a:p>
            <a:pPr marL="62772" marR="62772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800">
                <a:uFill>
                  <a:solidFill>
                    <a:srgbClr val="FFFFFF"/>
                  </a:solidFill>
                </a:uFill>
              </a:rPr>
              <a:t>a</a:t>
            </a:r>
            <a:r>
              <a:rPr sz="2200">
                <a:uFill>
                  <a:solidFill>
                    <a:srgbClr val="FFFFFF"/>
                  </a:solidFill>
                </a:uFill>
              </a:rPr>
              <a:t>2</a:t>
            </a:r>
            <a:r>
              <a:rPr sz="3800">
                <a:uFill>
                  <a:solidFill>
                    <a:srgbClr val="FFFFFF"/>
                  </a:solidFill>
                </a:uFill>
              </a:rPr>
              <a:t> = 0.9</a:t>
            </a:r>
          </a:p>
        </p:txBody>
      </p:sp>
      <p:sp>
        <p:nvSpPr>
          <p:cNvPr id="299" name="Shape 299"/>
          <p:cNvSpPr/>
          <p:nvPr/>
        </p:nvSpPr>
        <p:spPr>
          <a:xfrm flipV="1">
            <a:off x="876428" y="5425916"/>
            <a:ext cx="1" cy="1343434"/>
          </a:xfrm>
          <a:prstGeom prst="line">
            <a:avLst/>
          </a:prstGeom>
          <a:ln w="57150">
            <a:solidFill>
              <a:srgbClr val="FFFFFF"/>
            </a:solidFill>
            <a:tailEnd type="triangle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00" name="Shape 300"/>
          <p:cNvSpPr/>
          <p:nvPr/>
        </p:nvSpPr>
        <p:spPr>
          <a:xfrm>
            <a:off x="4330700" y="2585321"/>
            <a:ext cx="2666744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2772" marR="62772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800">
                <a:uFill>
                  <a:solidFill>
                    <a:srgbClr val="FFFFFF"/>
                  </a:solidFill>
                </a:uFill>
              </a:rPr>
              <a:t>c</a:t>
            </a:r>
            <a:r>
              <a:rPr sz="2400">
                <a:uFill>
                  <a:solidFill>
                    <a:srgbClr val="FFFFFF"/>
                  </a:solidFill>
                </a:uFill>
              </a:rPr>
              <a:t>1</a:t>
            </a:r>
            <a:r>
              <a:rPr sz="3800">
                <a:uFill>
                  <a:solidFill>
                    <a:srgbClr val="FFFFFF"/>
                  </a:solidFill>
                </a:uFill>
              </a:rPr>
              <a:t> = (0,1,0)</a:t>
            </a:r>
          </a:p>
          <a:p>
            <a:pPr marL="62772" marR="62772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800">
                <a:uFill>
                  <a:solidFill>
                    <a:srgbClr val="FFFFFF"/>
                  </a:solidFill>
                </a:uFill>
              </a:rPr>
              <a:t>a</a:t>
            </a:r>
            <a:r>
              <a:rPr sz="2400">
                <a:uFill>
                  <a:solidFill>
                    <a:srgbClr val="FFFFFF"/>
                  </a:solidFill>
                </a:uFill>
              </a:rPr>
              <a:t>1</a:t>
            </a:r>
            <a:r>
              <a:rPr sz="3800">
                <a:uFill>
                  <a:solidFill>
                    <a:srgbClr val="FFFFFF"/>
                  </a:solidFill>
                </a:uFill>
              </a:rPr>
              <a:t> = 0.4</a:t>
            </a:r>
          </a:p>
        </p:txBody>
      </p:sp>
      <p:sp>
        <p:nvSpPr>
          <p:cNvPr id="301" name="Shape 301"/>
          <p:cNvSpPr/>
          <p:nvPr/>
        </p:nvSpPr>
        <p:spPr>
          <a:xfrm flipH="1">
            <a:off x="3253197" y="3184711"/>
            <a:ext cx="1005537" cy="608283"/>
          </a:xfrm>
          <a:prstGeom prst="line">
            <a:avLst/>
          </a:prstGeom>
          <a:ln w="57150">
            <a:solidFill>
              <a:srgbClr val="FFFFFF"/>
            </a:solidFill>
            <a:tailEnd type="triangle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02" name="Shape 302"/>
          <p:cNvSpPr/>
          <p:nvPr/>
        </p:nvSpPr>
        <p:spPr>
          <a:xfrm flipH="1" flipV="1">
            <a:off x="2346866" y="4357384"/>
            <a:ext cx="1659536" cy="1278428"/>
          </a:xfrm>
          <a:prstGeom prst="line">
            <a:avLst/>
          </a:prstGeom>
          <a:ln w="101600">
            <a:solidFill>
              <a:srgbClr val="FFFFFF"/>
            </a:solidFill>
            <a:tailEnd type="triangle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03" name="Shape 303"/>
          <p:cNvSpPr/>
          <p:nvPr/>
        </p:nvSpPr>
        <p:spPr>
          <a:xfrm>
            <a:off x="3798085" y="5597017"/>
            <a:ext cx="3740429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77221" marR="77221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800">
                <a:uFill>
                  <a:solidFill>
                    <a:srgbClr val="FFFFFF"/>
                  </a:solidFill>
                </a:uFill>
              </a:rPr>
              <a:t>c</a:t>
            </a:r>
            <a:r>
              <a:rPr sz="2200">
                <a:uFill>
                  <a:solidFill>
                    <a:srgbClr val="FFFFFF"/>
                  </a:solidFill>
                </a:uFill>
              </a:rPr>
              <a:t>b</a:t>
            </a:r>
            <a:r>
              <a:rPr sz="3800">
                <a:uFill>
                  <a:solidFill>
                    <a:srgbClr val="FFFFFF"/>
                  </a:solidFill>
                </a:uFill>
              </a:rPr>
              <a:t> = (0.54,0.4,0)</a:t>
            </a:r>
          </a:p>
          <a:p>
            <a:pPr marL="77221" marR="77221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800">
                <a:uFill>
                  <a:solidFill>
                    <a:srgbClr val="FFFFFF"/>
                  </a:solidFill>
                </a:uFill>
              </a:rPr>
              <a:t>a</a:t>
            </a:r>
            <a:r>
              <a:rPr sz="2200">
                <a:uFill>
                  <a:solidFill>
                    <a:srgbClr val="FFFFFF"/>
                  </a:solidFill>
                </a:uFill>
              </a:rPr>
              <a:t>b</a:t>
            </a:r>
            <a:r>
              <a:rPr sz="3800">
                <a:uFill>
                  <a:solidFill>
                    <a:srgbClr val="FFFFFF"/>
                  </a:solidFill>
                </a:uFill>
              </a:rPr>
              <a:t> = 0.94</a:t>
            </a:r>
          </a:p>
        </p:txBody>
      </p:sp>
      <p:sp>
        <p:nvSpPr>
          <p:cNvPr id="304" name="Shape 304"/>
          <p:cNvSpPr/>
          <p:nvPr/>
        </p:nvSpPr>
        <p:spPr>
          <a:xfrm>
            <a:off x="-76200" y="2070100"/>
            <a:ext cx="2600550" cy="2599765"/>
          </a:xfrm>
          <a:prstGeom prst="ellipse">
            <a:avLst/>
          </a:prstGeom>
          <a:solidFill>
            <a:srgbClr val="00FDFF">
              <a:alpha val="40000"/>
            </a:srgb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05" name="Shape 305"/>
          <p:cNvSpPr/>
          <p:nvPr/>
        </p:nvSpPr>
        <p:spPr>
          <a:xfrm flipH="1">
            <a:off x="1797095" y="1513051"/>
            <a:ext cx="1266784" cy="2614514"/>
          </a:xfrm>
          <a:prstGeom prst="line">
            <a:avLst/>
          </a:prstGeom>
          <a:ln w="101600">
            <a:solidFill>
              <a:srgbClr val="FFFFFF"/>
            </a:solidFill>
            <a:tailEnd type="triangle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06" name="Shape 306"/>
          <p:cNvSpPr/>
          <p:nvPr/>
        </p:nvSpPr>
        <p:spPr>
          <a:xfrm>
            <a:off x="187707" y="324211"/>
            <a:ext cx="2574856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2772" marR="62772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800">
                <a:uFill>
                  <a:solidFill>
                    <a:srgbClr val="FFFFFF"/>
                  </a:solidFill>
                </a:uFill>
              </a:rPr>
              <a:t>c</a:t>
            </a:r>
            <a:r>
              <a:rPr sz="2200">
                <a:uFill>
                  <a:solidFill>
                    <a:srgbClr val="FFFFFF"/>
                  </a:solidFill>
                </a:uFill>
              </a:rPr>
              <a:t>f</a:t>
            </a:r>
            <a:r>
              <a:rPr sz="3800">
                <a:uFill>
                  <a:solidFill>
                    <a:srgbClr val="FFFFFF"/>
                  </a:solidFill>
                </a:uFill>
              </a:rPr>
              <a:t> = (0,1,1)</a:t>
            </a:r>
          </a:p>
          <a:p>
            <a:pPr marL="62772" marR="62772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800">
                <a:uFill>
                  <a:solidFill>
                    <a:srgbClr val="FFFFFF"/>
                  </a:solidFill>
                </a:uFill>
              </a:rPr>
              <a:t>a</a:t>
            </a:r>
            <a:r>
              <a:rPr sz="2200">
                <a:uFill>
                  <a:solidFill>
                    <a:srgbClr val="FFFFFF"/>
                  </a:solidFill>
                </a:uFill>
              </a:rPr>
              <a:t>f</a:t>
            </a:r>
            <a:r>
              <a:rPr sz="3800">
                <a:uFill>
                  <a:solidFill>
                    <a:srgbClr val="FFFFFF"/>
                  </a:solidFill>
                </a:uFill>
              </a:rPr>
              <a:t> = 0.4</a:t>
            </a:r>
          </a:p>
        </p:txBody>
      </p:sp>
      <p:sp>
        <p:nvSpPr>
          <p:cNvPr id="307" name="Shape 307"/>
          <p:cNvSpPr/>
          <p:nvPr/>
        </p:nvSpPr>
        <p:spPr>
          <a:xfrm flipH="1">
            <a:off x="633644" y="1505818"/>
            <a:ext cx="1" cy="1206501"/>
          </a:xfrm>
          <a:prstGeom prst="line">
            <a:avLst/>
          </a:prstGeom>
          <a:ln w="57150">
            <a:solidFill>
              <a:srgbClr val="FFFFFF"/>
            </a:solidFill>
            <a:tailEnd type="triangle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08" name="Shape 308"/>
          <p:cNvSpPr/>
          <p:nvPr/>
        </p:nvSpPr>
        <p:spPr>
          <a:xfrm>
            <a:off x="3479800" y="261620"/>
            <a:ext cx="11315700" cy="2156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71500">
              <a:lnSpc>
                <a:spcPct val="80000"/>
              </a:lnSpc>
              <a:spcBef>
                <a:spcPts val="900"/>
              </a:spcBef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</a:t>
            </a:r>
            <a:r>
              <a:rPr baseline="-28571"/>
              <a:t>red </a:t>
            </a:r>
            <a:r>
              <a:t>= 0.4*0 + (1-0.4)*0.94*0.54 = 0.6*0.94*.54 = 0.30</a:t>
            </a:r>
          </a:p>
          <a:p>
            <a:pPr algn="l" defTabSz="571500">
              <a:lnSpc>
                <a:spcPct val="80000"/>
              </a:lnSpc>
              <a:spcBef>
                <a:spcPts val="900"/>
              </a:spcBef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</a:t>
            </a:r>
            <a:r>
              <a:rPr baseline="-28571"/>
              <a:t>green </a:t>
            </a:r>
            <a:r>
              <a:t>= 0.4*1 + (1-0.4)*0.94*0.4 = 0.6*0.94*.4 = 0.23</a:t>
            </a:r>
          </a:p>
          <a:p>
            <a:pPr algn="l" defTabSz="571500">
              <a:lnSpc>
                <a:spcPct val="80000"/>
              </a:lnSpc>
              <a:spcBef>
                <a:spcPts val="900"/>
              </a:spcBef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</a:t>
            </a:r>
            <a:r>
              <a:rPr baseline="-28571"/>
              <a:t>blue </a:t>
            </a:r>
            <a:r>
              <a:t>= 0.4*1 + (1-0.4)*0.94*0 = .4</a:t>
            </a:r>
          </a:p>
          <a:p>
            <a:pPr algn="l" defTabSz="571500">
              <a:lnSpc>
                <a:spcPct val="80000"/>
              </a:lnSpc>
              <a:spcBef>
                <a:spcPts val="900"/>
              </a:spcBef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 = 0.4 + (1 – 0.4)*(0.94) = 0.4 + 0.6*0.94) = .964</a:t>
            </a:r>
          </a:p>
        </p:txBody>
      </p:sp>
      <p:sp>
        <p:nvSpPr>
          <p:cNvPr id="309" name="Shape 309"/>
          <p:cNvSpPr/>
          <p:nvPr/>
        </p:nvSpPr>
        <p:spPr>
          <a:xfrm>
            <a:off x="6091766" y="7891929"/>
            <a:ext cx="6743680" cy="1612901"/>
          </a:xfrm>
          <a:prstGeom prst="rect">
            <a:avLst/>
          </a:prstGeom>
          <a:solidFill>
            <a:srgbClr val="A9A9A9"/>
          </a:solidFill>
          <a:ln w="635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77221" marR="77221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latin typeface="Helvetica"/>
                <a:ea typeface="Helvetica"/>
                <a:cs typeface="Helvetica"/>
                <a:sym typeface="Helvetica"/>
              </a:defRPr>
            </a:pPr>
            <a:r>
              <a:rPr sz="5000">
                <a:uFill>
                  <a:solidFill>
                    <a:srgbClr val="000000"/>
                  </a:solidFill>
                </a:uFill>
              </a:rPr>
              <a:t>c</a:t>
            </a:r>
            <a:r>
              <a:rPr sz="320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5000">
                <a:uFill>
                  <a:solidFill>
                    <a:srgbClr val="000000"/>
                  </a:solidFill>
                </a:uFill>
              </a:rPr>
              <a:t>= a</a:t>
            </a:r>
            <a:r>
              <a:rPr sz="2600">
                <a:uFill>
                  <a:solidFill>
                    <a:srgbClr val="000000"/>
                  </a:solidFill>
                </a:uFill>
              </a:rPr>
              <a:t>f</a:t>
            </a:r>
            <a:r>
              <a:rPr sz="5000">
                <a:uFill>
                  <a:solidFill>
                    <a:srgbClr val="000000"/>
                  </a:solidFill>
                </a:uFill>
              </a:rPr>
              <a:t>*c</a:t>
            </a:r>
            <a:r>
              <a:rPr sz="2600">
                <a:uFill>
                  <a:solidFill>
                    <a:srgbClr val="000000"/>
                  </a:solidFill>
                </a:uFill>
              </a:rPr>
              <a:t>f</a:t>
            </a:r>
            <a:r>
              <a:rPr sz="5000">
                <a:uFill>
                  <a:solidFill>
                    <a:srgbClr val="000000"/>
                  </a:solidFill>
                </a:uFill>
              </a:rPr>
              <a:t> + (1 - a</a:t>
            </a:r>
            <a:r>
              <a:rPr sz="2600">
                <a:uFill>
                  <a:solidFill>
                    <a:srgbClr val="000000"/>
                  </a:solidFill>
                </a:uFill>
              </a:rPr>
              <a:t>f</a:t>
            </a:r>
            <a:r>
              <a:rPr sz="5000">
                <a:uFill>
                  <a:solidFill>
                    <a:srgbClr val="000000"/>
                  </a:solidFill>
                </a:uFill>
              </a:rPr>
              <a:t>)*a</a:t>
            </a:r>
            <a:r>
              <a:rPr sz="2600">
                <a:uFill>
                  <a:solidFill>
                    <a:srgbClr val="000000"/>
                  </a:solidFill>
                </a:uFill>
              </a:rPr>
              <a:t>b</a:t>
            </a:r>
            <a:r>
              <a:rPr sz="5000">
                <a:uFill>
                  <a:solidFill>
                    <a:srgbClr val="000000"/>
                  </a:solidFill>
                </a:uFill>
              </a:rPr>
              <a:t>*c</a:t>
            </a:r>
            <a:r>
              <a:rPr sz="2600">
                <a:uFill>
                  <a:solidFill>
                    <a:srgbClr val="000000"/>
                  </a:solidFill>
                </a:uFill>
              </a:rPr>
              <a:t>b</a:t>
            </a:r>
          </a:p>
          <a:p>
            <a:pPr marL="77221" marR="77221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latin typeface="Helvetica"/>
                <a:ea typeface="Helvetica"/>
                <a:cs typeface="Helvetica"/>
                <a:sym typeface="Helvetica"/>
              </a:defRPr>
            </a:pPr>
            <a:r>
              <a:rPr sz="5000">
                <a:uFill>
                  <a:solidFill>
                    <a:srgbClr val="000000"/>
                  </a:solidFill>
                </a:uFill>
              </a:rPr>
              <a:t>a</a:t>
            </a:r>
            <a:r>
              <a:rPr sz="320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5000">
                <a:uFill>
                  <a:solidFill>
                    <a:srgbClr val="000000"/>
                  </a:solidFill>
                </a:uFill>
              </a:rPr>
              <a:t>= a</a:t>
            </a:r>
            <a:r>
              <a:rPr sz="2600">
                <a:uFill>
                  <a:solidFill>
                    <a:srgbClr val="000000"/>
                  </a:solidFill>
                </a:uFill>
              </a:rPr>
              <a:t>f</a:t>
            </a:r>
            <a:r>
              <a:rPr sz="5000">
                <a:uFill>
                  <a:solidFill>
                    <a:srgbClr val="000000"/>
                  </a:solidFill>
                </a:uFill>
              </a:rPr>
              <a:t> + (1 - a</a:t>
            </a:r>
            <a:r>
              <a:rPr sz="2600">
                <a:uFill>
                  <a:solidFill>
                    <a:srgbClr val="000000"/>
                  </a:solidFill>
                </a:uFill>
              </a:rPr>
              <a:t>f</a:t>
            </a:r>
            <a:r>
              <a:rPr sz="5000">
                <a:uFill>
                  <a:solidFill>
                    <a:srgbClr val="000000"/>
                  </a:solidFill>
                </a:uFill>
              </a:rPr>
              <a:t>)*a</a:t>
            </a:r>
            <a:r>
              <a:rPr sz="2600">
                <a:uFill>
                  <a:solidFill>
                    <a:srgbClr val="000000"/>
                  </a:solidFill>
                </a:uFill>
              </a:rPr>
              <a:t>b</a:t>
            </a:r>
          </a:p>
        </p:txBody>
      </p:sp>
      <p:sp>
        <p:nvSpPr>
          <p:cNvPr id="310" name="Shape 310"/>
          <p:cNvSpPr/>
          <p:nvPr/>
        </p:nvSpPr>
        <p:spPr>
          <a:xfrm>
            <a:off x="9552756" y="7131049"/>
            <a:ext cx="3286833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over operator</a:t>
            </a:r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/>
          <p:nvPr/>
        </p:nvSpPr>
        <p:spPr>
          <a:xfrm>
            <a:off x="546100" y="3797300"/>
            <a:ext cx="2171700" cy="2059891"/>
          </a:xfrm>
          <a:prstGeom prst="rect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13" name="Shape 313"/>
          <p:cNvSpPr/>
          <p:nvPr/>
        </p:nvSpPr>
        <p:spPr>
          <a:xfrm>
            <a:off x="1301300" y="2384611"/>
            <a:ext cx="2600551" cy="2599766"/>
          </a:xfrm>
          <a:prstGeom prst="ellipse">
            <a:avLst/>
          </a:prstGeom>
          <a:solidFill>
            <a:srgbClr val="00F900">
              <a:alpha val="50000"/>
            </a:srgb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14" name="Shape 314"/>
          <p:cNvSpPr/>
          <p:nvPr/>
        </p:nvSpPr>
        <p:spPr>
          <a:xfrm>
            <a:off x="546100" y="6719545"/>
            <a:ext cx="2652618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2772" marR="62772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800">
                <a:uFill>
                  <a:solidFill>
                    <a:srgbClr val="FFFFFF"/>
                  </a:solidFill>
                </a:uFill>
              </a:rPr>
              <a:t>c</a:t>
            </a:r>
            <a:r>
              <a:rPr sz="2200">
                <a:uFill>
                  <a:solidFill>
                    <a:srgbClr val="FFFFFF"/>
                  </a:solidFill>
                </a:uFill>
              </a:rPr>
              <a:t>2</a:t>
            </a:r>
            <a:r>
              <a:rPr sz="3800">
                <a:uFill>
                  <a:solidFill>
                    <a:srgbClr val="FFFFFF"/>
                  </a:solidFill>
                </a:uFill>
              </a:rPr>
              <a:t> = (1,0,0)</a:t>
            </a:r>
          </a:p>
          <a:p>
            <a:pPr marL="62772" marR="62772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800">
                <a:uFill>
                  <a:solidFill>
                    <a:srgbClr val="FFFFFF"/>
                  </a:solidFill>
                </a:uFill>
              </a:rPr>
              <a:t>a</a:t>
            </a:r>
            <a:r>
              <a:rPr sz="2200">
                <a:uFill>
                  <a:solidFill>
                    <a:srgbClr val="FFFFFF"/>
                  </a:solidFill>
                </a:uFill>
              </a:rPr>
              <a:t>2</a:t>
            </a:r>
            <a:r>
              <a:rPr sz="3800">
                <a:uFill>
                  <a:solidFill>
                    <a:srgbClr val="FFFFFF"/>
                  </a:solidFill>
                </a:uFill>
              </a:rPr>
              <a:t> = 0.9</a:t>
            </a:r>
          </a:p>
        </p:txBody>
      </p:sp>
      <p:sp>
        <p:nvSpPr>
          <p:cNvPr id="315" name="Shape 315"/>
          <p:cNvSpPr/>
          <p:nvPr/>
        </p:nvSpPr>
        <p:spPr>
          <a:xfrm flipV="1">
            <a:off x="876428" y="5425916"/>
            <a:ext cx="1" cy="1343434"/>
          </a:xfrm>
          <a:prstGeom prst="line">
            <a:avLst/>
          </a:prstGeom>
          <a:ln w="57150">
            <a:solidFill>
              <a:srgbClr val="FFFFFF"/>
            </a:solidFill>
            <a:tailEnd type="triangle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16" name="Shape 316"/>
          <p:cNvSpPr/>
          <p:nvPr/>
        </p:nvSpPr>
        <p:spPr>
          <a:xfrm>
            <a:off x="4330700" y="2585321"/>
            <a:ext cx="2666744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2772" marR="62772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800">
                <a:uFill>
                  <a:solidFill>
                    <a:srgbClr val="FFFFFF"/>
                  </a:solidFill>
                </a:uFill>
              </a:rPr>
              <a:t>c</a:t>
            </a:r>
            <a:r>
              <a:rPr sz="2400">
                <a:uFill>
                  <a:solidFill>
                    <a:srgbClr val="FFFFFF"/>
                  </a:solidFill>
                </a:uFill>
              </a:rPr>
              <a:t>1</a:t>
            </a:r>
            <a:r>
              <a:rPr sz="3800">
                <a:uFill>
                  <a:solidFill>
                    <a:srgbClr val="FFFFFF"/>
                  </a:solidFill>
                </a:uFill>
              </a:rPr>
              <a:t> = (0,1,0)</a:t>
            </a:r>
          </a:p>
          <a:p>
            <a:pPr marL="62772" marR="62772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800">
                <a:uFill>
                  <a:solidFill>
                    <a:srgbClr val="FFFFFF"/>
                  </a:solidFill>
                </a:uFill>
              </a:rPr>
              <a:t>a</a:t>
            </a:r>
            <a:r>
              <a:rPr sz="2400">
                <a:uFill>
                  <a:solidFill>
                    <a:srgbClr val="FFFFFF"/>
                  </a:solidFill>
                </a:uFill>
              </a:rPr>
              <a:t>1</a:t>
            </a:r>
            <a:r>
              <a:rPr sz="3800">
                <a:uFill>
                  <a:solidFill>
                    <a:srgbClr val="FFFFFF"/>
                  </a:solidFill>
                </a:uFill>
              </a:rPr>
              <a:t> = 0.4</a:t>
            </a:r>
          </a:p>
        </p:txBody>
      </p:sp>
      <p:sp>
        <p:nvSpPr>
          <p:cNvPr id="317" name="Shape 317"/>
          <p:cNvSpPr/>
          <p:nvPr/>
        </p:nvSpPr>
        <p:spPr>
          <a:xfrm flipH="1">
            <a:off x="3253197" y="3184711"/>
            <a:ext cx="1005537" cy="608283"/>
          </a:xfrm>
          <a:prstGeom prst="line">
            <a:avLst/>
          </a:prstGeom>
          <a:ln w="57150">
            <a:solidFill>
              <a:srgbClr val="FFFFFF"/>
            </a:solidFill>
            <a:tailEnd type="triangle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18" name="Shape 318"/>
          <p:cNvSpPr/>
          <p:nvPr/>
        </p:nvSpPr>
        <p:spPr>
          <a:xfrm flipH="1" flipV="1">
            <a:off x="2346866" y="4357384"/>
            <a:ext cx="1659536" cy="1278428"/>
          </a:xfrm>
          <a:prstGeom prst="line">
            <a:avLst/>
          </a:prstGeom>
          <a:ln w="101600">
            <a:solidFill>
              <a:srgbClr val="FFFFFF"/>
            </a:solidFill>
            <a:tailEnd type="triangle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19" name="Shape 319"/>
          <p:cNvSpPr/>
          <p:nvPr/>
        </p:nvSpPr>
        <p:spPr>
          <a:xfrm>
            <a:off x="3798085" y="5597017"/>
            <a:ext cx="3740429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77221" marR="77221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800">
                <a:uFill>
                  <a:solidFill>
                    <a:srgbClr val="FFFFFF"/>
                  </a:solidFill>
                </a:uFill>
              </a:rPr>
              <a:t>c</a:t>
            </a:r>
            <a:r>
              <a:rPr sz="2200">
                <a:uFill>
                  <a:solidFill>
                    <a:srgbClr val="FFFFFF"/>
                  </a:solidFill>
                </a:uFill>
              </a:rPr>
              <a:t>b</a:t>
            </a:r>
            <a:r>
              <a:rPr sz="3800">
                <a:uFill>
                  <a:solidFill>
                    <a:srgbClr val="FFFFFF"/>
                  </a:solidFill>
                </a:uFill>
              </a:rPr>
              <a:t> = (0.54,0.4,0)</a:t>
            </a:r>
          </a:p>
          <a:p>
            <a:pPr marL="77221" marR="77221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800">
                <a:uFill>
                  <a:solidFill>
                    <a:srgbClr val="FFFFFF"/>
                  </a:solidFill>
                </a:uFill>
              </a:rPr>
              <a:t>a</a:t>
            </a:r>
            <a:r>
              <a:rPr sz="2200">
                <a:uFill>
                  <a:solidFill>
                    <a:srgbClr val="FFFFFF"/>
                  </a:solidFill>
                </a:uFill>
              </a:rPr>
              <a:t>b</a:t>
            </a:r>
            <a:r>
              <a:rPr sz="3800">
                <a:uFill>
                  <a:solidFill>
                    <a:srgbClr val="FFFFFF"/>
                  </a:solidFill>
                </a:uFill>
              </a:rPr>
              <a:t> = 0.94</a:t>
            </a:r>
          </a:p>
        </p:txBody>
      </p:sp>
      <p:sp>
        <p:nvSpPr>
          <p:cNvPr id="320" name="Shape 320"/>
          <p:cNvSpPr/>
          <p:nvPr/>
        </p:nvSpPr>
        <p:spPr>
          <a:xfrm>
            <a:off x="-76200" y="2070100"/>
            <a:ext cx="2600550" cy="2599765"/>
          </a:xfrm>
          <a:prstGeom prst="ellipse">
            <a:avLst/>
          </a:prstGeom>
          <a:solidFill>
            <a:srgbClr val="00FDFF">
              <a:alpha val="40000"/>
            </a:srgb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21" name="Shape 321"/>
          <p:cNvSpPr/>
          <p:nvPr/>
        </p:nvSpPr>
        <p:spPr>
          <a:xfrm flipH="1">
            <a:off x="1797095" y="1513051"/>
            <a:ext cx="1266784" cy="2614514"/>
          </a:xfrm>
          <a:prstGeom prst="line">
            <a:avLst/>
          </a:prstGeom>
          <a:ln w="101600">
            <a:solidFill>
              <a:srgbClr val="FFFFFF"/>
            </a:solidFill>
            <a:tailEnd type="triangle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22" name="Shape 322"/>
          <p:cNvSpPr/>
          <p:nvPr/>
        </p:nvSpPr>
        <p:spPr>
          <a:xfrm>
            <a:off x="187707" y="324211"/>
            <a:ext cx="2574856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2772" marR="62772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800">
                <a:uFill>
                  <a:solidFill>
                    <a:srgbClr val="FFFFFF"/>
                  </a:solidFill>
                </a:uFill>
              </a:rPr>
              <a:t>c</a:t>
            </a:r>
            <a:r>
              <a:rPr sz="2200">
                <a:uFill>
                  <a:solidFill>
                    <a:srgbClr val="FFFFFF"/>
                  </a:solidFill>
                </a:uFill>
              </a:rPr>
              <a:t>f</a:t>
            </a:r>
            <a:r>
              <a:rPr sz="3800">
                <a:uFill>
                  <a:solidFill>
                    <a:srgbClr val="FFFFFF"/>
                  </a:solidFill>
                </a:uFill>
              </a:rPr>
              <a:t> = (0,1,1)</a:t>
            </a:r>
          </a:p>
          <a:p>
            <a:pPr marL="62772" marR="62772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800">
                <a:uFill>
                  <a:solidFill>
                    <a:srgbClr val="FFFFFF"/>
                  </a:solidFill>
                </a:uFill>
              </a:rPr>
              <a:t>a</a:t>
            </a:r>
            <a:r>
              <a:rPr sz="2200">
                <a:uFill>
                  <a:solidFill>
                    <a:srgbClr val="FFFFFF"/>
                  </a:solidFill>
                </a:uFill>
              </a:rPr>
              <a:t>f</a:t>
            </a:r>
            <a:r>
              <a:rPr sz="3800">
                <a:uFill>
                  <a:solidFill>
                    <a:srgbClr val="FFFFFF"/>
                  </a:solidFill>
                </a:uFill>
              </a:rPr>
              <a:t> = 0.4</a:t>
            </a:r>
          </a:p>
        </p:txBody>
      </p:sp>
      <p:sp>
        <p:nvSpPr>
          <p:cNvPr id="323" name="Shape 323"/>
          <p:cNvSpPr/>
          <p:nvPr/>
        </p:nvSpPr>
        <p:spPr>
          <a:xfrm flipH="1">
            <a:off x="633644" y="1505818"/>
            <a:ext cx="1" cy="1206501"/>
          </a:xfrm>
          <a:prstGeom prst="line">
            <a:avLst/>
          </a:prstGeom>
          <a:ln w="57150">
            <a:solidFill>
              <a:srgbClr val="FFFFFF"/>
            </a:solidFill>
            <a:tailEnd type="triangle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24" name="Shape 324"/>
          <p:cNvSpPr/>
          <p:nvPr/>
        </p:nvSpPr>
        <p:spPr>
          <a:xfrm>
            <a:off x="3251985" y="605917"/>
            <a:ext cx="3938122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77221" marR="77221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800">
                <a:uFill>
                  <a:solidFill>
                    <a:srgbClr val="FFFFFF"/>
                  </a:solidFill>
                </a:uFill>
              </a:rPr>
              <a:t>c</a:t>
            </a:r>
            <a:r>
              <a:rPr sz="2400">
                <a:uFill>
                  <a:solidFill>
                    <a:srgbClr val="FFFFFF"/>
                  </a:solidFill>
                </a:uFill>
              </a:rPr>
              <a:t> </a:t>
            </a:r>
            <a:r>
              <a:rPr sz="3800">
                <a:uFill>
                  <a:solidFill>
                    <a:srgbClr val="FFFFFF"/>
                  </a:solidFill>
                </a:uFill>
              </a:rPr>
              <a:t>= (0.3,0.23,0.4)</a:t>
            </a:r>
          </a:p>
          <a:p>
            <a:pPr marL="77221" marR="77221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800">
                <a:uFill>
                  <a:solidFill>
                    <a:srgbClr val="FFFFFF"/>
                  </a:solidFill>
                </a:uFill>
              </a:rPr>
              <a:t>a</a:t>
            </a:r>
            <a:r>
              <a:rPr sz="2400">
                <a:uFill>
                  <a:solidFill>
                    <a:srgbClr val="FFFFFF"/>
                  </a:solidFill>
                </a:uFill>
              </a:rPr>
              <a:t> </a:t>
            </a:r>
            <a:r>
              <a:rPr sz="3800">
                <a:uFill>
                  <a:solidFill>
                    <a:srgbClr val="FFFFFF"/>
                  </a:solidFill>
                </a:uFill>
              </a:rPr>
              <a:t>= 0.964</a:t>
            </a:r>
          </a:p>
        </p:txBody>
      </p:sp>
      <p:sp>
        <p:nvSpPr>
          <p:cNvPr id="325" name="Shape 325"/>
          <p:cNvSpPr/>
          <p:nvPr/>
        </p:nvSpPr>
        <p:spPr>
          <a:xfrm>
            <a:off x="6091766" y="7891929"/>
            <a:ext cx="6743680" cy="1612901"/>
          </a:xfrm>
          <a:prstGeom prst="rect">
            <a:avLst/>
          </a:prstGeom>
          <a:solidFill>
            <a:srgbClr val="A9A9A9"/>
          </a:solidFill>
          <a:ln w="635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77221" marR="77221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latin typeface="Helvetica"/>
                <a:ea typeface="Helvetica"/>
                <a:cs typeface="Helvetica"/>
                <a:sym typeface="Helvetica"/>
              </a:defRPr>
            </a:pPr>
            <a:r>
              <a:rPr sz="5000">
                <a:uFill>
                  <a:solidFill>
                    <a:srgbClr val="000000"/>
                  </a:solidFill>
                </a:uFill>
              </a:rPr>
              <a:t>c</a:t>
            </a:r>
            <a:r>
              <a:rPr sz="320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5000">
                <a:uFill>
                  <a:solidFill>
                    <a:srgbClr val="000000"/>
                  </a:solidFill>
                </a:uFill>
              </a:rPr>
              <a:t>= a</a:t>
            </a:r>
            <a:r>
              <a:rPr sz="2600">
                <a:uFill>
                  <a:solidFill>
                    <a:srgbClr val="000000"/>
                  </a:solidFill>
                </a:uFill>
              </a:rPr>
              <a:t>f</a:t>
            </a:r>
            <a:r>
              <a:rPr sz="5000">
                <a:uFill>
                  <a:solidFill>
                    <a:srgbClr val="000000"/>
                  </a:solidFill>
                </a:uFill>
              </a:rPr>
              <a:t>*c</a:t>
            </a:r>
            <a:r>
              <a:rPr sz="2600">
                <a:uFill>
                  <a:solidFill>
                    <a:srgbClr val="000000"/>
                  </a:solidFill>
                </a:uFill>
              </a:rPr>
              <a:t>f</a:t>
            </a:r>
            <a:r>
              <a:rPr sz="5000">
                <a:uFill>
                  <a:solidFill>
                    <a:srgbClr val="000000"/>
                  </a:solidFill>
                </a:uFill>
              </a:rPr>
              <a:t> + (1 - a</a:t>
            </a:r>
            <a:r>
              <a:rPr sz="2600">
                <a:uFill>
                  <a:solidFill>
                    <a:srgbClr val="000000"/>
                  </a:solidFill>
                </a:uFill>
              </a:rPr>
              <a:t>f</a:t>
            </a:r>
            <a:r>
              <a:rPr sz="5000">
                <a:uFill>
                  <a:solidFill>
                    <a:srgbClr val="000000"/>
                  </a:solidFill>
                </a:uFill>
              </a:rPr>
              <a:t>)*a</a:t>
            </a:r>
            <a:r>
              <a:rPr sz="2600">
                <a:uFill>
                  <a:solidFill>
                    <a:srgbClr val="000000"/>
                  </a:solidFill>
                </a:uFill>
              </a:rPr>
              <a:t>b</a:t>
            </a:r>
            <a:r>
              <a:rPr sz="5000">
                <a:uFill>
                  <a:solidFill>
                    <a:srgbClr val="000000"/>
                  </a:solidFill>
                </a:uFill>
              </a:rPr>
              <a:t>*c</a:t>
            </a:r>
            <a:r>
              <a:rPr sz="2600">
                <a:uFill>
                  <a:solidFill>
                    <a:srgbClr val="000000"/>
                  </a:solidFill>
                </a:uFill>
              </a:rPr>
              <a:t>b</a:t>
            </a:r>
          </a:p>
          <a:p>
            <a:pPr marL="77221" marR="77221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latin typeface="Helvetica"/>
                <a:ea typeface="Helvetica"/>
                <a:cs typeface="Helvetica"/>
                <a:sym typeface="Helvetica"/>
              </a:defRPr>
            </a:pPr>
            <a:r>
              <a:rPr sz="5000">
                <a:uFill>
                  <a:solidFill>
                    <a:srgbClr val="000000"/>
                  </a:solidFill>
                </a:uFill>
              </a:rPr>
              <a:t>a</a:t>
            </a:r>
            <a:r>
              <a:rPr sz="320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5000">
                <a:uFill>
                  <a:solidFill>
                    <a:srgbClr val="000000"/>
                  </a:solidFill>
                </a:uFill>
              </a:rPr>
              <a:t>= a</a:t>
            </a:r>
            <a:r>
              <a:rPr sz="2600">
                <a:uFill>
                  <a:solidFill>
                    <a:srgbClr val="000000"/>
                  </a:solidFill>
                </a:uFill>
              </a:rPr>
              <a:t>f</a:t>
            </a:r>
            <a:r>
              <a:rPr sz="5000">
                <a:uFill>
                  <a:solidFill>
                    <a:srgbClr val="000000"/>
                  </a:solidFill>
                </a:uFill>
              </a:rPr>
              <a:t> + (1 - a</a:t>
            </a:r>
            <a:r>
              <a:rPr sz="2600">
                <a:uFill>
                  <a:solidFill>
                    <a:srgbClr val="000000"/>
                  </a:solidFill>
                </a:uFill>
              </a:rPr>
              <a:t>f</a:t>
            </a:r>
            <a:r>
              <a:rPr sz="5000">
                <a:uFill>
                  <a:solidFill>
                    <a:srgbClr val="000000"/>
                  </a:solidFill>
                </a:uFill>
              </a:rPr>
              <a:t>)*a</a:t>
            </a:r>
            <a:r>
              <a:rPr sz="2600">
                <a:uFill>
                  <a:solidFill>
                    <a:srgbClr val="000000"/>
                  </a:solidFill>
                </a:uFill>
              </a:rPr>
              <a:t>b</a:t>
            </a:r>
          </a:p>
        </p:txBody>
      </p:sp>
      <p:sp>
        <p:nvSpPr>
          <p:cNvPr id="326" name="Shape 326"/>
          <p:cNvSpPr/>
          <p:nvPr/>
        </p:nvSpPr>
        <p:spPr>
          <a:xfrm>
            <a:off x="9552756" y="7131049"/>
            <a:ext cx="3286833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over operator</a:t>
            </a: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Order Matters!</a:t>
            </a:r>
          </a:p>
        </p:txBody>
      </p:sp>
      <p:grpSp>
        <p:nvGrpSpPr>
          <p:cNvPr id="332" name="Group 332"/>
          <p:cNvGrpSpPr/>
          <p:nvPr/>
        </p:nvGrpSpPr>
        <p:grpSpPr>
          <a:xfrm>
            <a:off x="1460500" y="2425700"/>
            <a:ext cx="3978051" cy="3787091"/>
            <a:chOff x="0" y="0"/>
            <a:chExt cx="3978050" cy="3787090"/>
          </a:xfrm>
        </p:grpSpPr>
        <p:sp>
          <p:nvSpPr>
            <p:cNvPr id="329" name="Shape 329"/>
            <p:cNvSpPr/>
            <p:nvPr/>
          </p:nvSpPr>
          <p:spPr>
            <a:xfrm>
              <a:off x="622300" y="1727200"/>
              <a:ext cx="2171700" cy="2059891"/>
            </a:xfrm>
            <a:prstGeom prst="rect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30" name="Shape 330"/>
            <p:cNvSpPr/>
            <p:nvPr/>
          </p:nvSpPr>
          <p:spPr>
            <a:xfrm>
              <a:off x="1377501" y="314511"/>
              <a:ext cx="2600550" cy="2599766"/>
            </a:xfrm>
            <a:prstGeom prst="ellipse">
              <a:avLst/>
            </a:prstGeom>
            <a:solidFill>
              <a:srgbClr val="00F900">
                <a:alpha val="50000"/>
              </a:srgb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31" name="Shape 331"/>
            <p:cNvSpPr/>
            <p:nvPr/>
          </p:nvSpPr>
          <p:spPr>
            <a:xfrm>
              <a:off x="0" y="0"/>
              <a:ext cx="2600550" cy="2599765"/>
            </a:xfrm>
            <a:prstGeom prst="ellipse">
              <a:avLst/>
            </a:prstGeom>
            <a:solidFill>
              <a:srgbClr val="00FDFF">
                <a:alpha val="40000"/>
              </a:srgb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336" name="Group 336"/>
          <p:cNvGrpSpPr/>
          <p:nvPr/>
        </p:nvGrpSpPr>
        <p:grpSpPr>
          <a:xfrm>
            <a:off x="7454900" y="2425700"/>
            <a:ext cx="3972150" cy="3787091"/>
            <a:chOff x="0" y="0"/>
            <a:chExt cx="3972149" cy="3787090"/>
          </a:xfrm>
        </p:grpSpPr>
        <p:sp>
          <p:nvSpPr>
            <p:cNvPr id="333" name="Shape 333"/>
            <p:cNvSpPr/>
            <p:nvPr/>
          </p:nvSpPr>
          <p:spPr>
            <a:xfrm>
              <a:off x="622300" y="1727200"/>
              <a:ext cx="2171700" cy="2059891"/>
            </a:xfrm>
            <a:prstGeom prst="rect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34" name="Shape 334"/>
            <p:cNvSpPr/>
            <p:nvPr/>
          </p:nvSpPr>
          <p:spPr>
            <a:xfrm>
              <a:off x="0" y="0"/>
              <a:ext cx="2600550" cy="2599765"/>
            </a:xfrm>
            <a:prstGeom prst="ellipse">
              <a:avLst/>
            </a:prstGeom>
            <a:solidFill>
              <a:srgbClr val="00FDFF">
                <a:alpha val="40000"/>
              </a:srgb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35" name="Shape 335"/>
            <p:cNvSpPr/>
            <p:nvPr/>
          </p:nvSpPr>
          <p:spPr>
            <a:xfrm>
              <a:off x="1371600" y="317500"/>
              <a:ext cx="2600550" cy="2599765"/>
            </a:xfrm>
            <a:prstGeom prst="ellipse">
              <a:avLst/>
            </a:prstGeom>
            <a:solidFill>
              <a:srgbClr val="00F900">
                <a:alpha val="50000"/>
              </a:srgb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337" name="Shape 337"/>
          <p:cNvSpPr/>
          <p:nvPr/>
        </p:nvSpPr>
        <p:spPr>
          <a:xfrm flipV="1">
            <a:off x="3251328" y="4511516"/>
            <a:ext cx="1" cy="2716909"/>
          </a:xfrm>
          <a:prstGeom prst="line">
            <a:avLst/>
          </a:prstGeom>
          <a:ln w="57150">
            <a:solidFill>
              <a:srgbClr val="FFFFFF"/>
            </a:solidFill>
            <a:tailEnd type="triangle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38" name="Shape 338"/>
          <p:cNvSpPr/>
          <p:nvPr/>
        </p:nvSpPr>
        <p:spPr>
          <a:xfrm>
            <a:off x="1524785" y="7209917"/>
            <a:ext cx="4001996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77221" marR="77221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solidFill>
                  <a:srgbClr val="FFFFFF"/>
                </a:solidFill>
              </a:defRPr>
            </a:pPr>
            <a:r>
              <a:rPr sz="3800">
                <a:uFill>
                  <a:solidFill>
                    <a:srgbClr val="FFFFFF"/>
                  </a:solidFill>
                </a:uFill>
              </a:rPr>
              <a:t>c</a:t>
            </a:r>
            <a:r>
              <a:rPr sz="2400">
                <a:uFill>
                  <a:solidFill>
                    <a:srgbClr val="FFFFFF"/>
                  </a:solidFill>
                </a:uFill>
              </a:rPr>
              <a:t> </a:t>
            </a:r>
            <a:r>
              <a:rPr sz="3800">
                <a:uFill>
                  <a:solidFill>
                    <a:srgbClr val="FFFFFF"/>
                  </a:solidFill>
                </a:uFill>
              </a:rPr>
              <a:t>= (0.3,0.23,</a:t>
            </a:r>
            <a:r>
              <a:rPr sz="3800" b="1" u="sng"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0.4</a:t>
            </a:r>
            <a:r>
              <a:rPr sz="3800">
                <a:uFill>
                  <a:solidFill>
                    <a:srgbClr val="FFFFFF"/>
                  </a:solidFill>
                </a:uFill>
              </a:rPr>
              <a:t>)</a:t>
            </a:r>
          </a:p>
          <a:p>
            <a:pPr marL="77221" marR="77221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solidFill>
                  <a:srgbClr val="FFFFFF"/>
                </a:solidFill>
              </a:defRPr>
            </a:pPr>
            <a:r>
              <a:rPr sz="3800">
                <a:uFill>
                  <a:solidFill>
                    <a:srgbClr val="FFFFFF"/>
                  </a:solidFill>
                </a:uFill>
              </a:rPr>
              <a:t>a</a:t>
            </a:r>
            <a:r>
              <a:rPr sz="2400">
                <a:uFill>
                  <a:solidFill>
                    <a:srgbClr val="FFFFFF"/>
                  </a:solidFill>
                </a:uFill>
              </a:rPr>
              <a:t> </a:t>
            </a:r>
            <a:r>
              <a:rPr sz="3800">
                <a:uFill>
                  <a:solidFill>
                    <a:srgbClr val="FFFFFF"/>
                  </a:solidFill>
                </a:uFill>
              </a:rPr>
              <a:t>= 0.964</a:t>
            </a:r>
          </a:p>
        </p:txBody>
      </p:sp>
      <p:sp>
        <p:nvSpPr>
          <p:cNvPr id="339" name="Shape 339"/>
          <p:cNvSpPr/>
          <p:nvPr/>
        </p:nvSpPr>
        <p:spPr>
          <a:xfrm flipV="1">
            <a:off x="9220200" y="4521199"/>
            <a:ext cx="1" cy="2716909"/>
          </a:xfrm>
          <a:prstGeom prst="line">
            <a:avLst/>
          </a:prstGeom>
          <a:ln w="57150">
            <a:solidFill>
              <a:srgbClr val="FFFFFF"/>
            </a:solidFill>
            <a:tailEnd type="triangle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0" name="Shape 340"/>
          <p:cNvSpPr/>
          <p:nvPr/>
        </p:nvSpPr>
        <p:spPr>
          <a:xfrm>
            <a:off x="7493000" y="7226300"/>
            <a:ext cx="4270394" cy="120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77221" marR="77221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solidFill>
                  <a:srgbClr val="FFFFFF"/>
                </a:solidFill>
              </a:defRPr>
            </a:pPr>
            <a:r>
              <a:rPr sz="3800">
                <a:uFill>
                  <a:solidFill>
                    <a:srgbClr val="FFFFFF"/>
                  </a:solidFill>
                </a:uFill>
              </a:rPr>
              <a:t>c</a:t>
            </a:r>
            <a:r>
              <a:rPr sz="2400">
                <a:uFill>
                  <a:solidFill>
                    <a:srgbClr val="FFFFFF"/>
                  </a:solidFill>
                </a:uFill>
              </a:rPr>
              <a:t> </a:t>
            </a:r>
            <a:r>
              <a:rPr sz="3800">
                <a:uFill>
                  <a:solidFill>
                    <a:srgbClr val="FFFFFF"/>
                  </a:solidFill>
                </a:uFill>
              </a:rPr>
              <a:t>= (0.3,0.23,</a:t>
            </a:r>
            <a:r>
              <a:rPr sz="3800" b="1" u="sng"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0.23</a:t>
            </a:r>
            <a:r>
              <a:rPr sz="3800">
                <a:uFill>
                  <a:solidFill>
                    <a:srgbClr val="FFFFFF"/>
                  </a:solidFill>
                </a:uFill>
              </a:rPr>
              <a:t>)</a:t>
            </a:r>
          </a:p>
          <a:p>
            <a:pPr marL="77221" marR="77221" algn="l" defTabSz="1278964">
              <a:lnSpc>
                <a:spcPct val="88000"/>
              </a:lnSpc>
              <a:buClr>
                <a:srgbClr val="FFFB00"/>
              </a:buClr>
              <a:buFont typeface="Verdana"/>
              <a:defRPr sz="4200">
                <a:solidFill>
                  <a:srgbClr val="FFFFFF"/>
                </a:solidFill>
              </a:defRPr>
            </a:pPr>
            <a:r>
              <a:rPr sz="3800">
                <a:uFill>
                  <a:solidFill>
                    <a:srgbClr val="FFFFFF"/>
                  </a:solidFill>
                </a:uFill>
              </a:rPr>
              <a:t>a</a:t>
            </a:r>
            <a:r>
              <a:rPr sz="2400">
                <a:uFill>
                  <a:solidFill>
                    <a:srgbClr val="FFFFFF"/>
                  </a:solidFill>
                </a:uFill>
              </a:rPr>
              <a:t> </a:t>
            </a:r>
            <a:r>
              <a:rPr sz="3800">
                <a:uFill>
                  <a:solidFill>
                    <a:srgbClr val="FFFFFF"/>
                  </a:solidFill>
                </a:uFill>
              </a:rPr>
              <a:t>= 0.964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" grpId="1" animBg="1" advAuto="0"/>
      <p:bldP spid="340" grpId="2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124936-C205-F54D-9AB8-43797E782410}"/>
              </a:ext>
            </a:extLst>
          </p:cNvPr>
          <p:cNvSpPr txBox="1"/>
          <p:nvPr/>
        </p:nvSpPr>
        <p:spPr>
          <a:xfrm>
            <a:off x="251968" y="822960"/>
            <a:ext cx="12500864" cy="92640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4000" b="0" i="0" u="none" strike="noStrike" dirty="0" err="1">
                <a:solidFill>
                  <a:schemeClr val="tx1"/>
                </a:solidFill>
                <a:effectLst/>
                <a:latin typeface="Helvetica" pitchFamily="2" charset="0"/>
              </a:rPr>
              <a:t>Grassman's</a:t>
            </a:r>
            <a:r>
              <a:rPr lang="en-US" sz="4000" b="0" i="0" u="none" strike="noStrike" dirty="0">
                <a:solidFill>
                  <a:schemeClr val="tx1"/>
                </a:solidFill>
                <a:effectLst/>
                <a:latin typeface="Helvetica" pitchFamily="2" charset="0"/>
              </a:rPr>
              <a:t> 2nd Law of </a:t>
            </a:r>
            <a:r>
              <a:rPr lang="en-US" sz="4000" b="0" i="0" u="none" strike="noStrike">
                <a:solidFill>
                  <a:schemeClr val="tx1"/>
                </a:solidFill>
                <a:effectLst/>
                <a:latin typeface="Helvetica" pitchFamily="2" charset="0"/>
              </a:rPr>
              <a:t>Color Science: </a:t>
            </a:r>
            <a:endParaRPr lang="en-US" sz="4000" b="0" i="0" u="none" strike="noStrike" dirty="0">
              <a:solidFill>
                <a:schemeClr val="tx1"/>
              </a:solidFill>
              <a:effectLst/>
              <a:latin typeface="Helvetica" pitchFamily="2" charset="0"/>
            </a:endParaRPr>
          </a:p>
          <a:p>
            <a:pPr algn="l"/>
            <a:endParaRPr lang="en-US" sz="4000" b="0" i="0" u="none" strike="noStrike" dirty="0">
              <a:solidFill>
                <a:schemeClr val="tx1"/>
              </a:solidFill>
              <a:effectLst/>
              <a:latin typeface="Helvetica" pitchFamily="2" charset="0"/>
            </a:endParaRPr>
          </a:p>
          <a:p>
            <a:pPr algn="l"/>
            <a:r>
              <a:rPr lang="en-US" sz="4000" b="0" i="0" u="none" strike="noStrike" dirty="0">
                <a:solidFill>
                  <a:schemeClr val="tx1"/>
                </a:solidFill>
                <a:effectLst/>
                <a:latin typeface="Helvetica" pitchFamily="2" charset="0"/>
              </a:rPr>
              <a:t>The appearance of a mixture of light made from two components changes if either component changes. Corollary: A mixture of two colored lights that are non-complementary result in a mixture that varies in hue with relative intensities of each light and in saturation according to the distance between the hues of each light.</a:t>
            </a:r>
          </a:p>
          <a:p>
            <a:pPr algn="l"/>
            <a:br>
              <a:rPr lang="en-US" sz="4000" b="0" i="0" u="none" strike="noStrike" dirty="0">
                <a:solidFill>
                  <a:schemeClr val="tx1"/>
                </a:solidFill>
                <a:effectLst/>
                <a:latin typeface="Helvetica" pitchFamily="2" charset="0"/>
              </a:rPr>
            </a:br>
            <a:r>
              <a:rPr lang="en-US" sz="4000" b="0" i="0" u="none" strike="noStrike" dirty="0">
                <a:solidFill>
                  <a:schemeClr val="tx1"/>
                </a:solidFill>
                <a:effectLst/>
                <a:latin typeface="Helvetica" pitchFamily="2" charset="0"/>
              </a:rPr>
              <a:t>This is where the order comes in.   Say we have Red and Green lights producing Yellow.  The Yellow will be influenced by the saturation and intensity of Red and Green.</a:t>
            </a:r>
          </a:p>
          <a:p>
            <a:pPr algn="l"/>
            <a:endParaRPr lang="en-US" sz="4000" b="0" i="0" u="none" strike="noStrike" dirty="0">
              <a:solidFill>
                <a:schemeClr val="tx1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94256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/>
          <p:nvPr/>
        </p:nvSpPr>
        <p:spPr>
          <a:xfrm flipV="1">
            <a:off x="990600" y="2586037"/>
            <a:ext cx="1588" cy="4318001"/>
          </a:xfrm>
          <a:prstGeom prst="line">
            <a:avLst/>
          </a:prstGeom>
          <a:ln w="28575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3" name="Shape 343"/>
          <p:cNvSpPr/>
          <p:nvPr/>
        </p:nvSpPr>
        <p:spPr>
          <a:xfrm>
            <a:off x="990600" y="6904037"/>
            <a:ext cx="7124700" cy="1588"/>
          </a:xfrm>
          <a:prstGeom prst="line">
            <a:avLst/>
          </a:prstGeom>
          <a:ln w="28575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4" name="Shape 344"/>
          <p:cNvSpPr/>
          <p:nvPr/>
        </p:nvSpPr>
        <p:spPr>
          <a:xfrm>
            <a:off x="4032033" y="6848474"/>
            <a:ext cx="102347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1081" marR="51081" defTabSz="1019175">
              <a:spcBef>
                <a:spcPts val="1900"/>
              </a:spcBef>
              <a:buClr>
                <a:srgbClr val="FFA900"/>
              </a:buClr>
              <a:buFont typeface="Monotype Sorts"/>
              <a:defRPr sz="2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depth</a:t>
            </a:r>
          </a:p>
        </p:txBody>
      </p:sp>
      <p:sp>
        <p:nvSpPr>
          <p:cNvPr id="345" name="Shape 345"/>
          <p:cNvSpPr/>
          <p:nvPr/>
        </p:nvSpPr>
        <p:spPr>
          <a:xfrm>
            <a:off x="990600" y="2842246"/>
            <a:ext cx="6621463" cy="4061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3" extrusionOk="0">
                <a:moveTo>
                  <a:pt x="0" y="21463"/>
                </a:moveTo>
                <a:cubicBezTo>
                  <a:pt x="387" y="21235"/>
                  <a:pt x="775" y="21007"/>
                  <a:pt x="1094" y="20550"/>
                </a:cubicBezTo>
                <a:cubicBezTo>
                  <a:pt x="1413" y="20094"/>
                  <a:pt x="1732" y="19257"/>
                  <a:pt x="1914" y="18725"/>
                </a:cubicBezTo>
                <a:cubicBezTo>
                  <a:pt x="2096" y="18193"/>
                  <a:pt x="2051" y="17584"/>
                  <a:pt x="2187" y="17356"/>
                </a:cubicBezTo>
                <a:cubicBezTo>
                  <a:pt x="2324" y="17128"/>
                  <a:pt x="2597" y="17128"/>
                  <a:pt x="2734" y="17356"/>
                </a:cubicBezTo>
                <a:cubicBezTo>
                  <a:pt x="2871" y="17584"/>
                  <a:pt x="2871" y="18269"/>
                  <a:pt x="3008" y="18725"/>
                </a:cubicBezTo>
                <a:cubicBezTo>
                  <a:pt x="3144" y="19181"/>
                  <a:pt x="3327" y="19790"/>
                  <a:pt x="3554" y="20094"/>
                </a:cubicBezTo>
                <a:cubicBezTo>
                  <a:pt x="3782" y="20398"/>
                  <a:pt x="4056" y="20474"/>
                  <a:pt x="4375" y="20550"/>
                </a:cubicBezTo>
                <a:cubicBezTo>
                  <a:pt x="4694" y="20626"/>
                  <a:pt x="5195" y="20855"/>
                  <a:pt x="5468" y="20550"/>
                </a:cubicBezTo>
                <a:cubicBezTo>
                  <a:pt x="5742" y="20246"/>
                  <a:pt x="5833" y="20322"/>
                  <a:pt x="6015" y="18725"/>
                </a:cubicBezTo>
                <a:cubicBezTo>
                  <a:pt x="6197" y="17128"/>
                  <a:pt x="6425" y="13021"/>
                  <a:pt x="6562" y="10967"/>
                </a:cubicBezTo>
                <a:cubicBezTo>
                  <a:pt x="6699" y="8914"/>
                  <a:pt x="6744" y="7088"/>
                  <a:pt x="6835" y="6404"/>
                </a:cubicBezTo>
                <a:cubicBezTo>
                  <a:pt x="6927" y="5719"/>
                  <a:pt x="7018" y="6556"/>
                  <a:pt x="7109" y="6860"/>
                </a:cubicBezTo>
                <a:cubicBezTo>
                  <a:pt x="7200" y="7164"/>
                  <a:pt x="7337" y="7697"/>
                  <a:pt x="7382" y="8229"/>
                </a:cubicBezTo>
                <a:cubicBezTo>
                  <a:pt x="7428" y="8762"/>
                  <a:pt x="7337" y="9446"/>
                  <a:pt x="7382" y="10055"/>
                </a:cubicBezTo>
                <a:cubicBezTo>
                  <a:pt x="7428" y="10663"/>
                  <a:pt x="7519" y="11424"/>
                  <a:pt x="7656" y="11880"/>
                </a:cubicBezTo>
                <a:cubicBezTo>
                  <a:pt x="7792" y="12336"/>
                  <a:pt x="7929" y="12640"/>
                  <a:pt x="8203" y="12793"/>
                </a:cubicBezTo>
                <a:cubicBezTo>
                  <a:pt x="8476" y="12945"/>
                  <a:pt x="9114" y="13097"/>
                  <a:pt x="9296" y="12793"/>
                </a:cubicBezTo>
                <a:cubicBezTo>
                  <a:pt x="9478" y="12488"/>
                  <a:pt x="9251" y="11956"/>
                  <a:pt x="9296" y="10967"/>
                </a:cubicBezTo>
                <a:cubicBezTo>
                  <a:pt x="9342" y="9978"/>
                  <a:pt x="9478" y="8229"/>
                  <a:pt x="9570" y="6860"/>
                </a:cubicBezTo>
                <a:cubicBezTo>
                  <a:pt x="9661" y="5491"/>
                  <a:pt x="9706" y="3894"/>
                  <a:pt x="9843" y="2753"/>
                </a:cubicBezTo>
                <a:cubicBezTo>
                  <a:pt x="9980" y="1612"/>
                  <a:pt x="10162" y="167"/>
                  <a:pt x="10390" y="15"/>
                </a:cubicBezTo>
                <a:cubicBezTo>
                  <a:pt x="10618" y="-137"/>
                  <a:pt x="10982" y="928"/>
                  <a:pt x="11210" y="1840"/>
                </a:cubicBezTo>
                <a:cubicBezTo>
                  <a:pt x="11438" y="2753"/>
                  <a:pt x="11620" y="4502"/>
                  <a:pt x="11757" y="5491"/>
                </a:cubicBezTo>
                <a:cubicBezTo>
                  <a:pt x="11894" y="6480"/>
                  <a:pt x="11894" y="6860"/>
                  <a:pt x="12030" y="7773"/>
                </a:cubicBezTo>
                <a:cubicBezTo>
                  <a:pt x="12167" y="8686"/>
                  <a:pt x="12441" y="9598"/>
                  <a:pt x="12577" y="10967"/>
                </a:cubicBezTo>
                <a:cubicBezTo>
                  <a:pt x="12714" y="12336"/>
                  <a:pt x="12668" y="14770"/>
                  <a:pt x="12851" y="15987"/>
                </a:cubicBezTo>
                <a:cubicBezTo>
                  <a:pt x="13033" y="17204"/>
                  <a:pt x="13397" y="17812"/>
                  <a:pt x="13671" y="18269"/>
                </a:cubicBezTo>
                <a:cubicBezTo>
                  <a:pt x="13944" y="18725"/>
                  <a:pt x="14218" y="18725"/>
                  <a:pt x="14491" y="18725"/>
                </a:cubicBezTo>
                <a:cubicBezTo>
                  <a:pt x="14765" y="18725"/>
                  <a:pt x="15129" y="18573"/>
                  <a:pt x="15311" y="18269"/>
                </a:cubicBezTo>
                <a:cubicBezTo>
                  <a:pt x="15494" y="17964"/>
                  <a:pt x="15539" y="17964"/>
                  <a:pt x="15585" y="16900"/>
                </a:cubicBezTo>
                <a:cubicBezTo>
                  <a:pt x="15630" y="15835"/>
                  <a:pt x="15448" y="12640"/>
                  <a:pt x="15585" y="11880"/>
                </a:cubicBezTo>
                <a:cubicBezTo>
                  <a:pt x="15722" y="11119"/>
                  <a:pt x="16177" y="11956"/>
                  <a:pt x="16405" y="12336"/>
                </a:cubicBezTo>
                <a:cubicBezTo>
                  <a:pt x="16633" y="12717"/>
                  <a:pt x="16724" y="13933"/>
                  <a:pt x="16952" y="14162"/>
                </a:cubicBezTo>
                <a:cubicBezTo>
                  <a:pt x="17180" y="14390"/>
                  <a:pt x="17499" y="14618"/>
                  <a:pt x="17772" y="13705"/>
                </a:cubicBezTo>
                <a:cubicBezTo>
                  <a:pt x="18046" y="12793"/>
                  <a:pt x="18410" y="10055"/>
                  <a:pt x="18592" y="8686"/>
                </a:cubicBezTo>
                <a:cubicBezTo>
                  <a:pt x="18775" y="7317"/>
                  <a:pt x="18775" y="6100"/>
                  <a:pt x="18866" y="5491"/>
                </a:cubicBezTo>
                <a:cubicBezTo>
                  <a:pt x="18957" y="4883"/>
                  <a:pt x="19003" y="4883"/>
                  <a:pt x="19139" y="5035"/>
                </a:cubicBezTo>
                <a:cubicBezTo>
                  <a:pt x="19276" y="5187"/>
                  <a:pt x="19458" y="5567"/>
                  <a:pt x="19686" y="6404"/>
                </a:cubicBezTo>
                <a:cubicBezTo>
                  <a:pt x="19914" y="7240"/>
                  <a:pt x="20187" y="9370"/>
                  <a:pt x="20506" y="10055"/>
                </a:cubicBezTo>
                <a:cubicBezTo>
                  <a:pt x="20825" y="10739"/>
                  <a:pt x="21213" y="10625"/>
                  <a:pt x="21600" y="10511"/>
                </a:cubicBezTo>
              </a:path>
            </a:pathLst>
          </a:custGeom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46" name="Shape 346"/>
          <p:cNvSpPr/>
          <p:nvPr/>
        </p:nvSpPr>
        <p:spPr>
          <a:xfrm>
            <a:off x="990600" y="2844800"/>
            <a:ext cx="3061932" cy="32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tailEnd type="stealth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7" name="Shape 347"/>
          <p:cNvSpPr/>
          <p:nvPr/>
        </p:nvSpPr>
        <p:spPr>
          <a:xfrm>
            <a:off x="1005591" y="2389187"/>
            <a:ext cx="216635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1081" marR="51081" algn="l" defTabSz="1019175">
              <a:spcBef>
                <a:spcPts val="1900"/>
              </a:spcBef>
              <a:buClr>
                <a:srgbClr val="FFA900"/>
              </a:buClr>
              <a:buFont typeface="Monotype Sorts"/>
              <a:defRPr sz="2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max intensity</a:t>
            </a:r>
          </a:p>
        </p:txBody>
      </p:sp>
      <p:sp>
        <p:nvSpPr>
          <p:cNvPr id="348" name="Shape 348"/>
          <p:cNvSpPr/>
          <p:nvPr/>
        </p:nvSpPr>
        <p:spPr>
          <a:xfrm>
            <a:off x="990600" y="4584700"/>
            <a:ext cx="3401369" cy="35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tailEnd type="stealth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9" name="Shape 349"/>
          <p:cNvSpPr/>
          <p:nvPr/>
        </p:nvSpPr>
        <p:spPr>
          <a:xfrm>
            <a:off x="1003300" y="4127499"/>
            <a:ext cx="191889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1081" marR="51081" algn="l" defTabSz="1019175">
              <a:spcBef>
                <a:spcPts val="1900"/>
              </a:spcBef>
              <a:buClr>
                <a:srgbClr val="FFA900"/>
              </a:buClr>
              <a:buFont typeface="Monotype Sorts"/>
              <a:defRPr sz="2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accumulate</a:t>
            </a:r>
          </a:p>
        </p:txBody>
      </p:sp>
      <p:sp>
        <p:nvSpPr>
          <p:cNvPr id="350" name="Shape 350"/>
          <p:cNvSpPr/>
          <p:nvPr/>
        </p:nvSpPr>
        <p:spPr>
          <a:xfrm>
            <a:off x="990600" y="5207000"/>
            <a:ext cx="7101704" cy="73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tailEnd type="stealth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51" name="Shape 351"/>
          <p:cNvSpPr/>
          <p:nvPr/>
        </p:nvSpPr>
        <p:spPr>
          <a:xfrm>
            <a:off x="1003300" y="4749799"/>
            <a:ext cx="140454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1081" marR="51081" algn="l" defTabSz="1019175">
              <a:spcBef>
                <a:spcPts val="1900"/>
              </a:spcBef>
              <a:buClr>
                <a:srgbClr val="FFA900"/>
              </a:buClr>
              <a:buFont typeface="Monotype Sorts"/>
              <a:defRPr sz="2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average</a:t>
            </a:r>
          </a:p>
        </p:txBody>
      </p:sp>
      <p:sp>
        <p:nvSpPr>
          <p:cNvPr id="352" name="Shape 352"/>
          <p:cNvSpPr/>
          <p:nvPr/>
        </p:nvSpPr>
        <p:spPr>
          <a:xfrm>
            <a:off x="990600" y="5930900"/>
            <a:ext cx="1818748" cy="19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tailEnd type="stealth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53" name="Shape 353"/>
          <p:cNvSpPr/>
          <p:nvPr/>
        </p:nvSpPr>
        <p:spPr>
          <a:xfrm>
            <a:off x="1003300" y="5473699"/>
            <a:ext cx="71773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1081" marR="51081" algn="l" defTabSz="1019175">
              <a:spcBef>
                <a:spcPts val="1900"/>
              </a:spcBef>
              <a:buClr>
                <a:srgbClr val="FFA900"/>
              </a:buClr>
              <a:buFont typeface="Monotype Sorts"/>
              <a:defRPr sz="2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first</a:t>
            </a:r>
          </a:p>
        </p:txBody>
      </p:sp>
      <p:sp>
        <p:nvSpPr>
          <p:cNvPr id="354" name="Shape 354"/>
          <p:cNvSpPr/>
          <p:nvPr/>
        </p:nvSpPr>
        <p:spPr>
          <a:xfrm rot="16200000">
            <a:off x="7202" y="4616449"/>
            <a:ext cx="1423297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1081" marR="51081" defTabSz="1019175">
              <a:spcBef>
                <a:spcPts val="1900"/>
              </a:spcBef>
              <a:buClr>
                <a:srgbClr val="FFA900"/>
              </a:buClr>
              <a:buFont typeface="Monotype Sorts"/>
              <a:defRPr sz="2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intensity</a:t>
            </a:r>
          </a:p>
        </p:txBody>
      </p:sp>
      <p:sp>
        <p:nvSpPr>
          <p:cNvPr id="355" name="Shape 355"/>
          <p:cNvSpPr>
            <a:spLocks noGrp="1"/>
          </p:cNvSpPr>
          <p:nvPr>
            <p:ph type="title"/>
          </p:nvPr>
        </p:nvSpPr>
        <p:spPr>
          <a:xfrm>
            <a:off x="952500" y="444500"/>
            <a:ext cx="5337674" cy="2159000"/>
          </a:xfrm>
          <a:prstGeom prst="rect">
            <a:avLst/>
          </a:prstGeom>
        </p:spPr>
        <p:txBody>
          <a:bodyPr/>
          <a:lstStyle>
            <a:lvl1pPr defTabSz="368045">
              <a:defRPr sz="5040"/>
            </a:lvl1pPr>
          </a:lstStyle>
          <a:p>
            <a:r>
              <a:t>Pixel Compositing Schemes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Limitations of Isosurfaces</a:t>
            </a:r>
          </a:p>
        </p:txBody>
      </p: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/>
          <p:nvPr/>
        </p:nvSpPr>
        <p:spPr>
          <a:xfrm flipV="1">
            <a:off x="990600" y="2586037"/>
            <a:ext cx="1588" cy="4318001"/>
          </a:xfrm>
          <a:prstGeom prst="line">
            <a:avLst/>
          </a:prstGeom>
          <a:ln w="28575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58" name="Shape 358"/>
          <p:cNvSpPr/>
          <p:nvPr/>
        </p:nvSpPr>
        <p:spPr>
          <a:xfrm>
            <a:off x="990600" y="6904037"/>
            <a:ext cx="7124700" cy="1588"/>
          </a:xfrm>
          <a:prstGeom prst="line">
            <a:avLst/>
          </a:prstGeom>
          <a:ln w="28575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59" name="Shape 359"/>
          <p:cNvSpPr/>
          <p:nvPr/>
        </p:nvSpPr>
        <p:spPr>
          <a:xfrm>
            <a:off x="4032033" y="6848474"/>
            <a:ext cx="102347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1081" marR="51081" defTabSz="1019175">
              <a:spcBef>
                <a:spcPts val="1900"/>
              </a:spcBef>
              <a:buClr>
                <a:srgbClr val="FFA900"/>
              </a:buClr>
              <a:buFont typeface="Monotype Sorts"/>
              <a:defRPr sz="2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depth</a:t>
            </a:r>
          </a:p>
        </p:txBody>
      </p:sp>
      <p:sp>
        <p:nvSpPr>
          <p:cNvPr id="360" name="Shape 360"/>
          <p:cNvSpPr/>
          <p:nvPr/>
        </p:nvSpPr>
        <p:spPr>
          <a:xfrm>
            <a:off x="990600" y="2842246"/>
            <a:ext cx="6621463" cy="4061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3" extrusionOk="0">
                <a:moveTo>
                  <a:pt x="0" y="21463"/>
                </a:moveTo>
                <a:cubicBezTo>
                  <a:pt x="387" y="21235"/>
                  <a:pt x="775" y="21007"/>
                  <a:pt x="1094" y="20550"/>
                </a:cubicBezTo>
                <a:cubicBezTo>
                  <a:pt x="1413" y="20094"/>
                  <a:pt x="1732" y="19257"/>
                  <a:pt x="1914" y="18725"/>
                </a:cubicBezTo>
                <a:cubicBezTo>
                  <a:pt x="2096" y="18193"/>
                  <a:pt x="2051" y="17584"/>
                  <a:pt x="2187" y="17356"/>
                </a:cubicBezTo>
                <a:cubicBezTo>
                  <a:pt x="2324" y="17128"/>
                  <a:pt x="2597" y="17128"/>
                  <a:pt x="2734" y="17356"/>
                </a:cubicBezTo>
                <a:cubicBezTo>
                  <a:pt x="2871" y="17584"/>
                  <a:pt x="2871" y="18269"/>
                  <a:pt x="3008" y="18725"/>
                </a:cubicBezTo>
                <a:cubicBezTo>
                  <a:pt x="3144" y="19181"/>
                  <a:pt x="3327" y="19790"/>
                  <a:pt x="3554" y="20094"/>
                </a:cubicBezTo>
                <a:cubicBezTo>
                  <a:pt x="3782" y="20398"/>
                  <a:pt x="4056" y="20474"/>
                  <a:pt x="4375" y="20550"/>
                </a:cubicBezTo>
                <a:cubicBezTo>
                  <a:pt x="4694" y="20626"/>
                  <a:pt x="5195" y="20855"/>
                  <a:pt x="5468" y="20550"/>
                </a:cubicBezTo>
                <a:cubicBezTo>
                  <a:pt x="5742" y="20246"/>
                  <a:pt x="5833" y="20322"/>
                  <a:pt x="6015" y="18725"/>
                </a:cubicBezTo>
                <a:cubicBezTo>
                  <a:pt x="6197" y="17128"/>
                  <a:pt x="6425" y="13021"/>
                  <a:pt x="6562" y="10967"/>
                </a:cubicBezTo>
                <a:cubicBezTo>
                  <a:pt x="6699" y="8914"/>
                  <a:pt x="6744" y="7088"/>
                  <a:pt x="6835" y="6404"/>
                </a:cubicBezTo>
                <a:cubicBezTo>
                  <a:pt x="6927" y="5719"/>
                  <a:pt x="7018" y="6556"/>
                  <a:pt x="7109" y="6860"/>
                </a:cubicBezTo>
                <a:cubicBezTo>
                  <a:pt x="7200" y="7164"/>
                  <a:pt x="7337" y="7697"/>
                  <a:pt x="7382" y="8229"/>
                </a:cubicBezTo>
                <a:cubicBezTo>
                  <a:pt x="7428" y="8762"/>
                  <a:pt x="7337" y="9446"/>
                  <a:pt x="7382" y="10055"/>
                </a:cubicBezTo>
                <a:cubicBezTo>
                  <a:pt x="7428" y="10663"/>
                  <a:pt x="7519" y="11424"/>
                  <a:pt x="7656" y="11880"/>
                </a:cubicBezTo>
                <a:cubicBezTo>
                  <a:pt x="7792" y="12336"/>
                  <a:pt x="7929" y="12640"/>
                  <a:pt x="8203" y="12793"/>
                </a:cubicBezTo>
                <a:cubicBezTo>
                  <a:pt x="8476" y="12945"/>
                  <a:pt x="9114" y="13097"/>
                  <a:pt x="9296" y="12793"/>
                </a:cubicBezTo>
                <a:cubicBezTo>
                  <a:pt x="9478" y="12488"/>
                  <a:pt x="9251" y="11956"/>
                  <a:pt x="9296" y="10967"/>
                </a:cubicBezTo>
                <a:cubicBezTo>
                  <a:pt x="9342" y="9978"/>
                  <a:pt x="9478" y="8229"/>
                  <a:pt x="9570" y="6860"/>
                </a:cubicBezTo>
                <a:cubicBezTo>
                  <a:pt x="9661" y="5491"/>
                  <a:pt x="9706" y="3894"/>
                  <a:pt x="9843" y="2753"/>
                </a:cubicBezTo>
                <a:cubicBezTo>
                  <a:pt x="9980" y="1612"/>
                  <a:pt x="10162" y="167"/>
                  <a:pt x="10390" y="15"/>
                </a:cubicBezTo>
                <a:cubicBezTo>
                  <a:pt x="10618" y="-137"/>
                  <a:pt x="10982" y="928"/>
                  <a:pt x="11210" y="1840"/>
                </a:cubicBezTo>
                <a:cubicBezTo>
                  <a:pt x="11438" y="2753"/>
                  <a:pt x="11620" y="4502"/>
                  <a:pt x="11757" y="5491"/>
                </a:cubicBezTo>
                <a:cubicBezTo>
                  <a:pt x="11894" y="6480"/>
                  <a:pt x="11894" y="6860"/>
                  <a:pt x="12030" y="7773"/>
                </a:cubicBezTo>
                <a:cubicBezTo>
                  <a:pt x="12167" y="8686"/>
                  <a:pt x="12441" y="9598"/>
                  <a:pt x="12577" y="10967"/>
                </a:cubicBezTo>
                <a:cubicBezTo>
                  <a:pt x="12714" y="12336"/>
                  <a:pt x="12668" y="14770"/>
                  <a:pt x="12851" y="15987"/>
                </a:cubicBezTo>
                <a:cubicBezTo>
                  <a:pt x="13033" y="17204"/>
                  <a:pt x="13397" y="17812"/>
                  <a:pt x="13671" y="18269"/>
                </a:cubicBezTo>
                <a:cubicBezTo>
                  <a:pt x="13944" y="18725"/>
                  <a:pt x="14218" y="18725"/>
                  <a:pt x="14491" y="18725"/>
                </a:cubicBezTo>
                <a:cubicBezTo>
                  <a:pt x="14765" y="18725"/>
                  <a:pt x="15129" y="18573"/>
                  <a:pt x="15311" y="18269"/>
                </a:cubicBezTo>
                <a:cubicBezTo>
                  <a:pt x="15494" y="17964"/>
                  <a:pt x="15539" y="17964"/>
                  <a:pt x="15585" y="16900"/>
                </a:cubicBezTo>
                <a:cubicBezTo>
                  <a:pt x="15630" y="15835"/>
                  <a:pt x="15448" y="12640"/>
                  <a:pt x="15585" y="11880"/>
                </a:cubicBezTo>
                <a:cubicBezTo>
                  <a:pt x="15722" y="11119"/>
                  <a:pt x="16177" y="11956"/>
                  <a:pt x="16405" y="12336"/>
                </a:cubicBezTo>
                <a:cubicBezTo>
                  <a:pt x="16633" y="12717"/>
                  <a:pt x="16724" y="13933"/>
                  <a:pt x="16952" y="14162"/>
                </a:cubicBezTo>
                <a:cubicBezTo>
                  <a:pt x="17180" y="14390"/>
                  <a:pt x="17499" y="14618"/>
                  <a:pt x="17772" y="13705"/>
                </a:cubicBezTo>
                <a:cubicBezTo>
                  <a:pt x="18046" y="12793"/>
                  <a:pt x="18410" y="10055"/>
                  <a:pt x="18592" y="8686"/>
                </a:cubicBezTo>
                <a:cubicBezTo>
                  <a:pt x="18775" y="7317"/>
                  <a:pt x="18775" y="6100"/>
                  <a:pt x="18866" y="5491"/>
                </a:cubicBezTo>
                <a:cubicBezTo>
                  <a:pt x="18957" y="4883"/>
                  <a:pt x="19003" y="4883"/>
                  <a:pt x="19139" y="5035"/>
                </a:cubicBezTo>
                <a:cubicBezTo>
                  <a:pt x="19276" y="5187"/>
                  <a:pt x="19458" y="5567"/>
                  <a:pt x="19686" y="6404"/>
                </a:cubicBezTo>
                <a:cubicBezTo>
                  <a:pt x="19914" y="7240"/>
                  <a:pt x="20187" y="9370"/>
                  <a:pt x="20506" y="10055"/>
                </a:cubicBezTo>
                <a:cubicBezTo>
                  <a:pt x="20825" y="10739"/>
                  <a:pt x="21213" y="10625"/>
                  <a:pt x="21600" y="10511"/>
                </a:cubicBezTo>
              </a:path>
            </a:pathLst>
          </a:custGeom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61" name="Shape 361"/>
          <p:cNvSpPr/>
          <p:nvPr/>
        </p:nvSpPr>
        <p:spPr>
          <a:xfrm>
            <a:off x="990600" y="2844800"/>
            <a:ext cx="3061932" cy="32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tailEnd type="stealth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62" name="Shape 362"/>
          <p:cNvSpPr/>
          <p:nvPr/>
        </p:nvSpPr>
        <p:spPr>
          <a:xfrm>
            <a:off x="1005591" y="2389187"/>
            <a:ext cx="216635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1081" marR="51081" algn="l" defTabSz="1019175">
              <a:spcBef>
                <a:spcPts val="1900"/>
              </a:spcBef>
              <a:buClr>
                <a:srgbClr val="FFA900"/>
              </a:buClr>
              <a:buFont typeface="Monotype Sorts"/>
              <a:defRPr sz="2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max intensity</a:t>
            </a:r>
          </a:p>
        </p:txBody>
      </p:sp>
      <p:sp>
        <p:nvSpPr>
          <p:cNvPr id="363" name="Shape 363"/>
          <p:cNvSpPr/>
          <p:nvPr/>
        </p:nvSpPr>
        <p:spPr>
          <a:xfrm>
            <a:off x="990600" y="4584700"/>
            <a:ext cx="3401369" cy="35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tailEnd type="stealth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64" name="Shape 364"/>
          <p:cNvSpPr/>
          <p:nvPr/>
        </p:nvSpPr>
        <p:spPr>
          <a:xfrm>
            <a:off x="1003300" y="4127499"/>
            <a:ext cx="191889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1081" marR="51081" algn="l" defTabSz="1019175">
              <a:spcBef>
                <a:spcPts val="1900"/>
              </a:spcBef>
              <a:buClr>
                <a:srgbClr val="FFA900"/>
              </a:buClr>
              <a:buFont typeface="Monotype Sorts"/>
              <a:defRPr sz="2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accumulate</a:t>
            </a:r>
          </a:p>
        </p:txBody>
      </p:sp>
      <p:sp>
        <p:nvSpPr>
          <p:cNvPr id="365" name="Shape 365"/>
          <p:cNvSpPr/>
          <p:nvPr/>
        </p:nvSpPr>
        <p:spPr>
          <a:xfrm>
            <a:off x="990600" y="5207000"/>
            <a:ext cx="7101704" cy="73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tailEnd type="stealth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66" name="Shape 366"/>
          <p:cNvSpPr/>
          <p:nvPr/>
        </p:nvSpPr>
        <p:spPr>
          <a:xfrm>
            <a:off x="1003300" y="4749799"/>
            <a:ext cx="140454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1081" marR="51081" algn="l" defTabSz="1019175">
              <a:spcBef>
                <a:spcPts val="1900"/>
              </a:spcBef>
              <a:buClr>
                <a:srgbClr val="FFA900"/>
              </a:buClr>
              <a:buFont typeface="Monotype Sorts"/>
              <a:defRPr sz="2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average</a:t>
            </a:r>
          </a:p>
        </p:txBody>
      </p:sp>
      <p:sp>
        <p:nvSpPr>
          <p:cNvPr id="367" name="Shape 367"/>
          <p:cNvSpPr/>
          <p:nvPr/>
        </p:nvSpPr>
        <p:spPr>
          <a:xfrm>
            <a:off x="990600" y="5930900"/>
            <a:ext cx="1818748" cy="19"/>
          </a:xfrm>
          <a:prstGeom prst="line">
            <a:avLst/>
          </a:prstGeom>
          <a:ln w="50800">
            <a:solidFill>
              <a:srgbClr val="FF9300"/>
            </a:solidFill>
            <a:custDash>
              <a:ds d="200000" sp="200000"/>
            </a:custDash>
            <a:tailEnd type="stealth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68" name="Shape 368"/>
          <p:cNvSpPr/>
          <p:nvPr/>
        </p:nvSpPr>
        <p:spPr>
          <a:xfrm>
            <a:off x="1003300" y="5473699"/>
            <a:ext cx="81317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1081" marR="51081" algn="l" defTabSz="1019175">
              <a:spcBef>
                <a:spcPts val="1900"/>
              </a:spcBef>
              <a:buClr>
                <a:srgbClr val="FFA900"/>
              </a:buClr>
              <a:buFont typeface="Monotype Sorts"/>
              <a:defRPr sz="2700" b="1">
                <a:solidFill>
                  <a:srgbClr val="FF93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first</a:t>
            </a:r>
          </a:p>
        </p:txBody>
      </p:sp>
      <p:sp>
        <p:nvSpPr>
          <p:cNvPr id="369" name="Shape 369"/>
          <p:cNvSpPr/>
          <p:nvPr/>
        </p:nvSpPr>
        <p:spPr>
          <a:xfrm rot="16200000">
            <a:off x="7202" y="4616449"/>
            <a:ext cx="1423297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1081" marR="51081" defTabSz="1019175">
              <a:spcBef>
                <a:spcPts val="1900"/>
              </a:spcBef>
              <a:buClr>
                <a:srgbClr val="FFA900"/>
              </a:buClr>
              <a:buFont typeface="Monotype Sorts"/>
              <a:defRPr sz="2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intensity</a:t>
            </a:r>
          </a:p>
        </p:txBody>
      </p:sp>
      <p:pic>
        <p:nvPicPr>
          <p:cNvPr id="370" name="image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915525" y="6535737"/>
            <a:ext cx="3016250" cy="3106739"/>
          </a:xfrm>
          <a:prstGeom prst="rect">
            <a:avLst/>
          </a:prstGeom>
          <a:ln w="38100">
            <a:solidFill>
              <a:srgbClr val="FF9300"/>
            </a:solidFill>
            <a:miter lim="400000"/>
          </a:ln>
        </p:spPr>
      </p:pic>
      <p:sp>
        <p:nvSpPr>
          <p:cNvPr id="371" name="Shape 371"/>
          <p:cNvSpPr/>
          <p:nvPr/>
        </p:nvSpPr>
        <p:spPr>
          <a:xfrm>
            <a:off x="8420391" y="5810250"/>
            <a:ext cx="4510163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="1">
                <a:solidFill>
                  <a:srgbClr val="FF93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Exact Isosurface</a:t>
            </a:r>
          </a:p>
        </p:txBody>
      </p:sp>
      <p:sp>
        <p:nvSpPr>
          <p:cNvPr id="372" name="Shape 372"/>
          <p:cNvSpPr>
            <a:spLocks noGrp="1"/>
          </p:cNvSpPr>
          <p:nvPr>
            <p:ph type="title"/>
          </p:nvPr>
        </p:nvSpPr>
        <p:spPr>
          <a:xfrm>
            <a:off x="952500" y="444500"/>
            <a:ext cx="5337674" cy="2159000"/>
          </a:xfrm>
          <a:prstGeom prst="rect">
            <a:avLst/>
          </a:prstGeom>
        </p:spPr>
        <p:txBody>
          <a:bodyPr/>
          <a:lstStyle>
            <a:lvl1pPr defTabSz="368045">
              <a:defRPr sz="5040"/>
            </a:lvl1pPr>
          </a:lstStyle>
          <a:p>
            <a:r>
              <a:t>Pixel Compositing Schemes</a:t>
            </a:r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/>
          <p:nvPr/>
        </p:nvSpPr>
        <p:spPr>
          <a:xfrm flipV="1">
            <a:off x="990600" y="2586037"/>
            <a:ext cx="1588" cy="4318001"/>
          </a:xfrm>
          <a:prstGeom prst="line">
            <a:avLst/>
          </a:prstGeom>
          <a:ln w="28575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75" name="Shape 375"/>
          <p:cNvSpPr/>
          <p:nvPr/>
        </p:nvSpPr>
        <p:spPr>
          <a:xfrm>
            <a:off x="990600" y="6904037"/>
            <a:ext cx="7124700" cy="1588"/>
          </a:xfrm>
          <a:prstGeom prst="line">
            <a:avLst/>
          </a:prstGeom>
          <a:ln w="28575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76" name="Shape 376"/>
          <p:cNvSpPr/>
          <p:nvPr/>
        </p:nvSpPr>
        <p:spPr>
          <a:xfrm>
            <a:off x="4032033" y="6848474"/>
            <a:ext cx="102347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1081" marR="51081" defTabSz="1019175">
              <a:spcBef>
                <a:spcPts val="1900"/>
              </a:spcBef>
              <a:buClr>
                <a:srgbClr val="FFA900"/>
              </a:buClr>
              <a:buFont typeface="Monotype Sorts"/>
              <a:defRPr sz="2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depth</a:t>
            </a:r>
          </a:p>
        </p:txBody>
      </p:sp>
      <p:sp>
        <p:nvSpPr>
          <p:cNvPr id="377" name="Shape 377"/>
          <p:cNvSpPr/>
          <p:nvPr/>
        </p:nvSpPr>
        <p:spPr>
          <a:xfrm>
            <a:off x="990600" y="2842246"/>
            <a:ext cx="6621463" cy="4061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3" extrusionOk="0">
                <a:moveTo>
                  <a:pt x="0" y="21463"/>
                </a:moveTo>
                <a:cubicBezTo>
                  <a:pt x="387" y="21235"/>
                  <a:pt x="775" y="21007"/>
                  <a:pt x="1094" y="20550"/>
                </a:cubicBezTo>
                <a:cubicBezTo>
                  <a:pt x="1413" y="20094"/>
                  <a:pt x="1732" y="19257"/>
                  <a:pt x="1914" y="18725"/>
                </a:cubicBezTo>
                <a:cubicBezTo>
                  <a:pt x="2096" y="18193"/>
                  <a:pt x="2051" y="17584"/>
                  <a:pt x="2187" y="17356"/>
                </a:cubicBezTo>
                <a:cubicBezTo>
                  <a:pt x="2324" y="17128"/>
                  <a:pt x="2597" y="17128"/>
                  <a:pt x="2734" y="17356"/>
                </a:cubicBezTo>
                <a:cubicBezTo>
                  <a:pt x="2871" y="17584"/>
                  <a:pt x="2871" y="18269"/>
                  <a:pt x="3008" y="18725"/>
                </a:cubicBezTo>
                <a:cubicBezTo>
                  <a:pt x="3144" y="19181"/>
                  <a:pt x="3327" y="19790"/>
                  <a:pt x="3554" y="20094"/>
                </a:cubicBezTo>
                <a:cubicBezTo>
                  <a:pt x="3782" y="20398"/>
                  <a:pt x="4056" y="20474"/>
                  <a:pt x="4375" y="20550"/>
                </a:cubicBezTo>
                <a:cubicBezTo>
                  <a:pt x="4694" y="20626"/>
                  <a:pt x="5195" y="20855"/>
                  <a:pt x="5468" y="20550"/>
                </a:cubicBezTo>
                <a:cubicBezTo>
                  <a:pt x="5742" y="20246"/>
                  <a:pt x="5833" y="20322"/>
                  <a:pt x="6015" y="18725"/>
                </a:cubicBezTo>
                <a:cubicBezTo>
                  <a:pt x="6197" y="17128"/>
                  <a:pt x="6425" y="13021"/>
                  <a:pt x="6562" y="10967"/>
                </a:cubicBezTo>
                <a:cubicBezTo>
                  <a:pt x="6699" y="8914"/>
                  <a:pt x="6744" y="7088"/>
                  <a:pt x="6835" y="6404"/>
                </a:cubicBezTo>
                <a:cubicBezTo>
                  <a:pt x="6927" y="5719"/>
                  <a:pt x="7018" y="6556"/>
                  <a:pt x="7109" y="6860"/>
                </a:cubicBezTo>
                <a:cubicBezTo>
                  <a:pt x="7200" y="7164"/>
                  <a:pt x="7337" y="7697"/>
                  <a:pt x="7382" y="8229"/>
                </a:cubicBezTo>
                <a:cubicBezTo>
                  <a:pt x="7428" y="8762"/>
                  <a:pt x="7337" y="9446"/>
                  <a:pt x="7382" y="10055"/>
                </a:cubicBezTo>
                <a:cubicBezTo>
                  <a:pt x="7428" y="10663"/>
                  <a:pt x="7519" y="11424"/>
                  <a:pt x="7656" y="11880"/>
                </a:cubicBezTo>
                <a:cubicBezTo>
                  <a:pt x="7792" y="12336"/>
                  <a:pt x="7929" y="12640"/>
                  <a:pt x="8203" y="12793"/>
                </a:cubicBezTo>
                <a:cubicBezTo>
                  <a:pt x="8476" y="12945"/>
                  <a:pt x="9114" y="13097"/>
                  <a:pt x="9296" y="12793"/>
                </a:cubicBezTo>
                <a:cubicBezTo>
                  <a:pt x="9478" y="12488"/>
                  <a:pt x="9251" y="11956"/>
                  <a:pt x="9296" y="10967"/>
                </a:cubicBezTo>
                <a:cubicBezTo>
                  <a:pt x="9342" y="9978"/>
                  <a:pt x="9478" y="8229"/>
                  <a:pt x="9570" y="6860"/>
                </a:cubicBezTo>
                <a:cubicBezTo>
                  <a:pt x="9661" y="5491"/>
                  <a:pt x="9706" y="3894"/>
                  <a:pt x="9843" y="2753"/>
                </a:cubicBezTo>
                <a:cubicBezTo>
                  <a:pt x="9980" y="1612"/>
                  <a:pt x="10162" y="167"/>
                  <a:pt x="10390" y="15"/>
                </a:cubicBezTo>
                <a:cubicBezTo>
                  <a:pt x="10618" y="-137"/>
                  <a:pt x="10982" y="928"/>
                  <a:pt x="11210" y="1840"/>
                </a:cubicBezTo>
                <a:cubicBezTo>
                  <a:pt x="11438" y="2753"/>
                  <a:pt x="11620" y="4502"/>
                  <a:pt x="11757" y="5491"/>
                </a:cubicBezTo>
                <a:cubicBezTo>
                  <a:pt x="11894" y="6480"/>
                  <a:pt x="11894" y="6860"/>
                  <a:pt x="12030" y="7773"/>
                </a:cubicBezTo>
                <a:cubicBezTo>
                  <a:pt x="12167" y="8686"/>
                  <a:pt x="12441" y="9598"/>
                  <a:pt x="12577" y="10967"/>
                </a:cubicBezTo>
                <a:cubicBezTo>
                  <a:pt x="12714" y="12336"/>
                  <a:pt x="12668" y="14770"/>
                  <a:pt x="12851" y="15987"/>
                </a:cubicBezTo>
                <a:cubicBezTo>
                  <a:pt x="13033" y="17204"/>
                  <a:pt x="13397" y="17812"/>
                  <a:pt x="13671" y="18269"/>
                </a:cubicBezTo>
                <a:cubicBezTo>
                  <a:pt x="13944" y="18725"/>
                  <a:pt x="14218" y="18725"/>
                  <a:pt x="14491" y="18725"/>
                </a:cubicBezTo>
                <a:cubicBezTo>
                  <a:pt x="14765" y="18725"/>
                  <a:pt x="15129" y="18573"/>
                  <a:pt x="15311" y="18269"/>
                </a:cubicBezTo>
                <a:cubicBezTo>
                  <a:pt x="15494" y="17964"/>
                  <a:pt x="15539" y="17964"/>
                  <a:pt x="15585" y="16900"/>
                </a:cubicBezTo>
                <a:cubicBezTo>
                  <a:pt x="15630" y="15835"/>
                  <a:pt x="15448" y="12640"/>
                  <a:pt x="15585" y="11880"/>
                </a:cubicBezTo>
                <a:cubicBezTo>
                  <a:pt x="15722" y="11119"/>
                  <a:pt x="16177" y="11956"/>
                  <a:pt x="16405" y="12336"/>
                </a:cubicBezTo>
                <a:cubicBezTo>
                  <a:pt x="16633" y="12717"/>
                  <a:pt x="16724" y="13933"/>
                  <a:pt x="16952" y="14162"/>
                </a:cubicBezTo>
                <a:cubicBezTo>
                  <a:pt x="17180" y="14390"/>
                  <a:pt x="17499" y="14618"/>
                  <a:pt x="17772" y="13705"/>
                </a:cubicBezTo>
                <a:cubicBezTo>
                  <a:pt x="18046" y="12793"/>
                  <a:pt x="18410" y="10055"/>
                  <a:pt x="18592" y="8686"/>
                </a:cubicBezTo>
                <a:cubicBezTo>
                  <a:pt x="18775" y="7317"/>
                  <a:pt x="18775" y="6100"/>
                  <a:pt x="18866" y="5491"/>
                </a:cubicBezTo>
                <a:cubicBezTo>
                  <a:pt x="18957" y="4883"/>
                  <a:pt x="19003" y="4883"/>
                  <a:pt x="19139" y="5035"/>
                </a:cubicBezTo>
                <a:cubicBezTo>
                  <a:pt x="19276" y="5187"/>
                  <a:pt x="19458" y="5567"/>
                  <a:pt x="19686" y="6404"/>
                </a:cubicBezTo>
                <a:cubicBezTo>
                  <a:pt x="19914" y="7240"/>
                  <a:pt x="20187" y="9370"/>
                  <a:pt x="20506" y="10055"/>
                </a:cubicBezTo>
                <a:cubicBezTo>
                  <a:pt x="20825" y="10739"/>
                  <a:pt x="21213" y="10625"/>
                  <a:pt x="21600" y="10511"/>
                </a:cubicBezTo>
              </a:path>
            </a:pathLst>
          </a:custGeom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78" name="Shape 378"/>
          <p:cNvSpPr/>
          <p:nvPr/>
        </p:nvSpPr>
        <p:spPr>
          <a:xfrm>
            <a:off x="990600" y="2844800"/>
            <a:ext cx="3061932" cy="32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tailEnd type="stealth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79" name="Shape 379"/>
          <p:cNvSpPr/>
          <p:nvPr/>
        </p:nvSpPr>
        <p:spPr>
          <a:xfrm>
            <a:off x="1005591" y="2389187"/>
            <a:ext cx="216635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1081" marR="51081" algn="l" defTabSz="1019175">
              <a:spcBef>
                <a:spcPts val="1900"/>
              </a:spcBef>
              <a:buClr>
                <a:srgbClr val="FFA900"/>
              </a:buClr>
              <a:buFont typeface="Monotype Sorts"/>
              <a:defRPr sz="2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max intensity</a:t>
            </a:r>
          </a:p>
        </p:txBody>
      </p:sp>
      <p:sp>
        <p:nvSpPr>
          <p:cNvPr id="380" name="Shape 380"/>
          <p:cNvSpPr/>
          <p:nvPr/>
        </p:nvSpPr>
        <p:spPr>
          <a:xfrm>
            <a:off x="990600" y="4584700"/>
            <a:ext cx="3401369" cy="35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tailEnd type="stealth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81" name="Shape 381"/>
          <p:cNvSpPr/>
          <p:nvPr/>
        </p:nvSpPr>
        <p:spPr>
          <a:xfrm>
            <a:off x="1003300" y="4127499"/>
            <a:ext cx="191889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1081" marR="51081" algn="l" defTabSz="1019175">
              <a:spcBef>
                <a:spcPts val="1900"/>
              </a:spcBef>
              <a:buClr>
                <a:srgbClr val="FFA900"/>
              </a:buClr>
              <a:buFont typeface="Monotype Sorts"/>
              <a:defRPr sz="2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accumulate</a:t>
            </a:r>
          </a:p>
        </p:txBody>
      </p:sp>
      <p:sp>
        <p:nvSpPr>
          <p:cNvPr id="382" name="Shape 382"/>
          <p:cNvSpPr/>
          <p:nvPr/>
        </p:nvSpPr>
        <p:spPr>
          <a:xfrm>
            <a:off x="990600" y="5207000"/>
            <a:ext cx="7101704" cy="73"/>
          </a:xfrm>
          <a:prstGeom prst="line">
            <a:avLst/>
          </a:prstGeom>
          <a:ln w="50800">
            <a:solidFill>
              <a:srgbClr val="76D6FF"/>
            </a:solidFill>
            <a:custDash>
              <a:ds d="200000" sp="200000"/>
            </a:custDash>
            <a:tailEnd type="stealth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83" name="Shape 383"/>
          <p:cNvSpPr/>
          <p:nvPr/>
        </p:nvSpPr>
        <p:spPr>
          <a:xfrm>
            <a:off x="1003300" y="4749799"/>
            <a:ext cx="146180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1081" marR="51081" algn="l" defTabSz="1019175">
              <a:spcBef>
                <a:spcPts val="1900"/>
              </a:spcBef>
              <a:buClr>
                <a:srgbClr val="FFA900"/>
              </a:buClr>
              <a:buFont typeface="Monotype Sorts"/>
              <a:defRPr sz="2700" b="1">
                <a:solidFill>
                  <a:srgbClr val="76D6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average</a:t>
            </a:r>
          </a:p>
        </p:txBody>
      </p:sp>
      <p:sp>
        <p:nvSpPr>
          <p:cNvPr id="384" name="Shape 384"/>
          <p:cNvSpPr/>
          <p:nvPr/>
        </p:nvSpPr>
        <p:spPr>
          <a:xfrm>
            <a:off x="990600" y="5930900"/>
            <a:ext cx="1818748" cy="19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tailEnd type="stealth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85" name="Shape 385"/>
          <p:cNvSpPr/>
          <p:nvPr/>
        </p:nvSpPr>
        <p:spPr>
          <a:xfrm>
            <a:off x="1003300" y="5473699"/>
            <a:ext cx="71773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1081" marR="51081" algn="l" defTabSz="1019175">
              <a:spcBef>
                <a:spcPts val="1900"/>
              </a:spcBef>
              <a:buClr>
                <a:srgbClr val="FFA900"/>
              </a:buClr>
              <a:buFont typeface="Monotype Sorts"/>
              <a:defRPr sz="2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first</a:t>
            </a:r>
          </a:p>
        </p:txBody>
      </p:sp>
      <p:sp>
        <p:nvSpPr>
          <p:cNvPr id="386" name="Shape 386"/>
          <p:cNvSpPr/>
          <p:nvPr/>
        </p:nvSpPr>
        <p:spPr>
          <a:xfrm rot="16200000">
            <a:off x="7202" y="4616449"/>
            <a:ext cx="1423297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1081" marR="51081" defTabSz="1019175">
              <a:spcBef>
                <a:spcPts val="1900"/>
              </a:spcBef>
              <a:buClr>
                <a:srgbClr val="FFA900"/>
              </a:buClr>
              <a:buFont typeface="Monotype Sorts"/>
              <a:defRPr sz="2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intensity</a:t>
            </a:r>
          </a:p>
        </p:txBody>
      </p:sp>
      <p:pic>
        <p:nvPicPr>
          <p:cNvPr id="387" name="image.png"/>
          <p:cNvPicPr>
            <a:picLocks/>
          </p:cNvPicPr>
          <p:nvPr/>
        </p:nvPicPr>
        <p:blipFill>
          <a:blip r:embed="rId2"/>
          <a:srcRect b="2615"/>
          <a:stretch>
            <a:fillRect/>
          </a:stretch>
        </p:blipFill>
        <p:spPr>
          <a:xfrm>
            <a:off x="9936162" y="3360737"/>
            <a:ext cx="2997201" cy="3014663"/>
          </a:xfrm>
          <a:prstGeom prst="rect">
            <a:avLst/>
          </a:prstGeom>
          <a:ln w="38100">
            <a:solidFill>
              <a:srgbClr val="76D6FF"/>
            </a:solidFill>
            <a:miter lim="400000"/>
          </a:ln>
        </p:spPr>
      </p:pic>
      <p:sp>
        <p:nvSpPr>
          <p:cNvPr id="388" name="Shape 388"/>
          <p:cNvSpPr/>
          <p:nvPr/>
        </p:nvSpPr>
        <p:spPr>
          <a:xfrm>
            <a:off x="6744847" y="2635250"/>
            <a:ext cx="6184851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="1">
                <a:solidFill>
                  <a:srgbClr val="76D6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Synthetic Reprojection</a:t>
            </a:r>
          </a:p>
        </p:txBody>
      </p:sp>
      <p:pic>
        <p:nvPicPr>
          <p:cNvPr id="389" name="image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915525" y="6535737"/>
            <a:ext cx="3016250" cy="3106739"/>
          </a:xfrm>
          <a:prstGeom prst="rect">
            <a:avLst/>
          </a:prstGeom>
          <a:ln w="38100">
            <a:solidFill>
              <a:srgbClr val="FF9300"/>
            </a:solidFill>
            <a:miter lim="400000"/>
          </a:ln>
        </p:spPr>
      </p:pic>
      <p:sp>
        <p:nvSpPr>
          <p:cNvPr id="390" name="Shape 390"/>
          <p:cNvSpPr>
            <a:spLocks noGrp="1"/>
          </p:cNvSpPr>
          <p:nvPr>
            <p:ph type="title"/>
          </p:nvPr>
        </p:nvSpPr>
        <p:spPr>
          <a:xfrm>
            <a:off x="952500" y="444500"/>
            <a:ext cx="5337674" cy="2159000"/>
          </a:xfrm>
          <a:prstGeom prst="rect">
            <a:avLst/>
          </a:prstGeom>
        </p:spPr>
        <p:txBody>
          <a:bodyPr/>
          <a:lstStyle>
            <a:lvl1pPr defTabSz="368045">
              <a:defRPr sz="5040"/>
            </a:lvl1pPr>
          </a:lstStyle>
          <a:p>
            <a:r>
              <a:t>Pixel Compositing Schemes</a:t>
            </a:r>
          </a:p>
        </p:txBody>
      </p:sp>
      <p:sp>
        <p:nvSpPr>
          <p:cNvPr id="391" name="Shape 391"/>
          <p:cNvSpPr/>
          <p:nvPr/>
        </p:nvSpPr>
        <p:spPr>
          <a:xfrm>
            <a:off x="1906394" y="7727156"/>
            <a:ext cx="4788323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76D6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Similar to X-rays</a:t>
            </a:r>
          </a:p>
        </p:txBody>
      </p:sp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/>
          <p:nvPr/>
        </p:nvSpPr>
        <p:spPr>
          <a:xfrm flipV="1">
            <a:off x="990600" y="2586037"/>
            <a:ext cx="1588" cy="4318001"/>
          </a:xfrm>
          <a:prstGeom prst="line">
            <a:avLst/>
          </a:prstGeom>
          <a:ln w="28575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4" name="Shape 394"/>
          <p:cNvSpPr/>
          <p:nvPr/>
        </p:nvSpPr>
        <p:spPr>
          <a:xfrm>
            <a:off x="990600" y="6904037"/>
            <a:ext cx="7124700" cy="1588"/>
          </a:xfrm>
          <a:prstGeom prst="line">
            <a:avLst/>
          </a:prstGeom>
          <a:ln w="28575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5" name="Shape 395"/>
          <p:cNvSpPr/>
          <p:nvPr/>
        </p:nvSpPr>
        <p:spPr>
          <a:xfrm>
            <a:off x="4032033" y="6848474"/>
            <a:ext cx="102347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1081" marR="51081" defTabSz="1019175">
              <a:spcBef>
                <a:spcPts val="1900"/>
              </a:spcBef>
              <a:buClr>
                <a:srgbClr val="FFA900"/>
              </a:buClr>
              <a:buFont typeface="Monotype Sorts"/>
              <a:defRPr sz="2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depth</a:t>
            </a:r>
          </a:p>
        </p:txBody>
      </p:sp>
      <p:sp>
        <p:nvSpPr>
          <p:cNvPr id="396" name="Shape 396"/>
          <p:cNvSpPr/>
          <p:nvPr/>
        </p:nvSpPr>
        <p:spPr>
          <a:xfrm>
            <a:off x="990600" y="2842246"/>
            <a:ext cx="6621463" cy="4061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3" extrusionOk="0">
                <a:moveTo>
                  <a:pt x="0" y="21463"/>
                </a:moveTo>
                <a:cubicBezTo>
                  <a:pt x="387" y="21235"/>
                  <a:pt x="775" y="21007"/>
                  <a:pt x="1094" y="20550"/>
                </a:cubicBezTo>
                <a:cubicBezTo>
                  <a:pt x="1413" y="20094"/>
                  <a:pt x="1732" y="19257"/>
                  <a:pt x="1914" y="18725"/>
                </a:cubicBezTo>
                <a:cubicBezTo>
                  <a:pt x="2096" y="18193"/>
                  <a:pt x="2051" y="17584"/>
                  <a:pt x="2187" y="17356"/>
                </a:cubicBezTo>
                <a:cubicBezTo>
                  <a:pt x="2324" y="17128"/>
                  <a:pt x="2597" y="17128"/>
                  <a:pt x="2734" y="17356"/>
                </a:cubicBezTo>
                <a:cubicBezTo>
                  <a:pt x="2871" y="17584"/>
                  <a:pt x="2871" y="18269"/>
                  <a:pt x="3008" y="18725"/>
                </a:cubicBezTo>
                <a:cubicBezTo>
                  <a:pt x="3144" y="19181"/>
                  <a:pt x="3327" y="19790"/>
                  <a:pt x="3554" y="20094"/>
                </a:cubicBezTo>
                <a:cubicBezTo>
                  <a:pt x="3782" y="20398"/>
                  <a:pt x="4056" y="20474"/>
                  <a:pt x="4375" y="20550"/>
                </a:cubicBezTo>
                <a:cubicBezTo>
                  <a:pt x="4694" y="20626"/>
                  <a:pt x="5195" y="20855"/>
                  <a:pt x="5468" y="20550"/>
                </a:cubicBezTo>
                <a:cubicBezTo>
                  <a:pt x="5742" y="20246"/>
                  <a:pt x="5833" y="20322"/>
                  <a:pt x="6015" y="18725"/>
                </a:cubicBezTo>
                <a:cubicBezTo>
                  <a:pt x="6197" y="17128"/>
                  <a:pt x="6425" y="13021"/>
                  <a:pt x="6562" y="10967"/>
                </a:cubicBezTo>
                <a:cubicBezTo>
                  <a:pt x="6699" y="8914"/>
                  <a:pt x="6744" y="7088"/>
                  <a:pt x="6835" y="6404"/>
                </a:cubicBezTo>
                <a:cubicBezTo>
                  <a:pt x="6927" y="5719"/>
                  <a:pt x="7018" y="6556"/>
                  <a:pt x="7109" y="6860"/>
                </a:cubicBezTo>
                <a:cubicBezTo>
                  <a:pt x="7200" y="7164"/>
                  <a:pt x="7337" y="7697"/>
                  <a:pt x="7382" y="8229"/>
                </a:cubicBezTo>
                <a:cubicBezTo>
                  <a:pt x="7428" y="8762"/>
                  <a:pt x="7337" y="9446"/>
                  <a:pt x="7382" y="10055"/>
                </a:cubicBezTo>
                <a:cubicBezTo>
                  <a:pt x="7428" y="10663"/>
                  <a:pt x="7519" y="11424"/>
                  <a:pt x="7656" y="11880"/>
                </a:cubicBezTo>
                <a:cubicBezTo>
                  <a:pt x="7792" y="12336"/>
                  <a:pt x="7929" y="12640"/>
                  <a:pt x="8203" y="12793"/>
                </a:cubicBezTo>
                <a:cubicBezTo>
                  <a:pt x="8476" y="12945"/>
                  <a:pt x="9114" y="13097"/>
                  <a:pt x="9296" y="12793"/>
                </a:cubicBezTo>
                <a:cubicBezTo>
                  <a:pt x="9478" y="12488"/>
                  <a:pt x="9251" y="11956"/>
                  <a:pt x="9296" y="10967"/>
                </a:cubicBezTo>
                <a:cubicBezTo>
                  <a:pt x="9342" y="9978"/>
                  <a:pt x="9478" y="8229"/>
                  <a:pt x="9570" y="6860"/>
                </a:cubicBezTo>
                <a:cubicBezTo>
                  <a:pt x="9661" y="5491"/>
                  <a:pt x="9706" y="3894"/>
                  <a:pt x="9843" y="2753"/>
                </a:cubicBezTo>
                <a:cubicBezTo>
                  <a:pt x="9980" y="1612"/>
                  <a:pt x="10162" y="167"/>
                  <a:pt x="10390" y="15"/>
                </a:cubicBezTo>
                <a:cubicBezTo>
                  <a:pt x="10618" y="-137"/>
                  <a:pt x="10982" y="928"/>
                  <a:pt x="11210" y="1840"/>
                </a:cubicBezTo>
                <a:cubicBezTo>
                  <a:pt x="11438" y="2753"/>
                  <a:pt x="11620" y="4502"/>
                  <a:pt x="11757" y="5491"/>
                </a:cubicBezTo>
                <a:cubicBezTo>
                  <a:pt x="11894" y="6480"/>
                  <a:pt x="11894" y="6860"/>
                  <a:pt x="12030" y="7773"/>
                </a:cubicBezTo>
                <a:cubicBezTo>
                  <a:pt x="12167" y="8686"/>
                  <a:pt x="12441" y="9598"/>
                  <a:pt x="12577" y="10967"/>
                </a:cubicBezTo>
                <a:cubicBezTo>
                  <a:pt x="12714" y="12336"/>
                  <a:pt x="12668" y="14770"/>
                  <a:pt x="12851" y="15987"/>
                </a:cubicBezTo>
                <a:cubicBezTo>
                  <a:pt x="13033" y="17204"/>
                  <a:pt x="13397" y="17812"/>
                  <a:pt x="13671" y="18269"/>
                </a:cubicBezTo>
                <a:cubicBezTo>
                  <a:pt x="13944" y="18725"/>
                  <a:pt x="14218" y="18725"/>
                  <a:pt x="14491" y="18725"/>
                </a:cubicBezTo>
                <a:cubicBezTo>
                  <a:pt x="14765" y="18725"/>
                  <a:pt x="15129" y="18573"/>
                  <a:pt x="15311" y="18269"/>
                </a:cubicBezTo>
                <a:cubicBezTo>
                  <a:pt x="15494" y="17964"/>
                  <a:pt x="15539" y="17964"/>
                  <a:pt x="15585" y="16900"/>
                </a:cubicBezTo>
                <a:cubicBezTo>
                  <a:pt x="15630" y="15835"/>
                  <a:pt x="15448" y="12640"/>
                  <a:pt x="15585" y="11880"/>
                </a:cubicBezTo>
                <a:cubicBezTo>
                  <a:pt x="15722" y="11119"/>
                  <a:pt x="16177" y="11956"/>
                  <a:pt x="16405" y="12336"/>
                </a:cubicBezTo>
                <a:cubicBezTo>
                  <a:pt x="16633" y="12717"/>
                  <a:pt x="16724" y="13933"/>
                  <a:pt x="16952" y="14162"/>
                </a:cubicBezTo>
                <a:cubicBezTo>
                  <a:pt x="17180" y="14390"/>
                  <a:pt x="17499" y="14618"/>
                  <a:pt x="17772" y="13705"/>
                </a:cubicBezTo>
                <a:cubicBezTo>
                  <a:pt x="18046" y="12793"/>
                  <a:pt x="18410" y="10055"/>
                  <a:pt x="18592" y="8686"/>
                </a:cubicBezTo>
                <a:cubicBezTo>
                  <a:pt x="18775" y="7317"/>
                  <a:pt x="18775" y="6100"/>
                  <a:pt x="18866" y="5491"/>
                </a:cubicBezTo>
                <a:cubicBezTo>
                  <a:pt x="18957" y="4883"/>
                  <a:pt x="19003" y="4883"/>
                  <a:pt x="19139" y="5035"/>
                </a:cubicBezTo>
                <a:cubicBezTo>
                  <a:pt x="19276" y="5187"/>
                  <a:pt x="19458" y="5567"/>
                  <a:pt x="19686" y="6404"/>
                </a:cubicBezTo>
                <a:cubicBezTo>
                  <a:pt x="19914" y="7240"/>
                  <a:pt x="20187" y="9370"/>
                  <a:pt x="20506" y="10055"/>
                </a:cubicBezTo>
                <a:cubicBezTo>
                  <a:pt x="20825" y="10739"/>
                  <a:pt x="21213" y="10625"/>
                  <a:pt x="21600" y="10511"/>
                </a:cubicBezTo>
              </a:path>
            </a:pathLst>
          </a:custGeom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97" name="Shape 397"/>
          <p:cNvSpPr/>
          <p:nvPr/>
        </p:nvSpPr>
        <p:spPr>
          <a:xfrm>
            <a:off x="990600" y="2844800"/>
            <a:ext cx="3061932" cy="32"/>
          </a:xfrm>
          <a:prstGeom prst="line">
            <a:avLst/>
          </a:prstGeom>
          <a:ln w="50800">
            <a:solidFill>
              <a:srgbClr val="FF85FF"/>
            </a:solidFill>
            <a:custDash>
              <a:ds d="200000" sp="200000"/>
            </a:custDash>
            <a:tailEnd type="stealth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8" name="Shape 398"/>
          <p:cNvSpPr/>
          <p:nvPr/>
        </p:nvSpPr>
        <p:spPr>
          <a:xfrm>
            <a:off x="1005591" y="2389187"/>
            <a:ext cx="235689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1081" marR="51081" algn="l" defTabSz="1019175">
              <a:spcBef>
                <a:spcPts val="1900"/>
              </a:spcBef>
              <a:buClr>
                <a:srgbClr val="FFA900"/>
              </a:buClr>
              <a:buFont typeface="Monotype Sorts"/>
              <a:defRPr sz="2700" b="1">
                <a:solidFill>
                  <a:srgbClr val="FF85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max intensity</a:t>
            </a:r>
          </a:p>
        </p:txBody>
      </p:sp>
      <p:sp>
        <p:nvSpPr>
          <p:cNvPr id="399" name="Shape 399"/>
          <p:cNvSpPr/>
          <p:nvPr/>
        </p:nvSpPr>
        <p:spPr>
          <a:xfrm>
            <a:off x="990600" y="4584700"/>
            <a:ext cx="3401369" cy="35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tailEnd type="stealth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0" name="Shape 400"/>
          <p:cNvSpPr/>
          <p:nvPr/>
        </p:nvSpPr>
        <p:spPr>
          <a:xfrm>
            <a:off x="1003300" y="4127499"/>
            <a:ext cx="191889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1081" marR="51081" algn="l" defTabSz="1019175">
              <a:spcBef>
                <a:spcPts val="1900"/>
              </a:spcBef>
              <a:buClr>
                <a:srgbClr val="FFA900"/>
              </a:buClr>
              <a:buFont typeface="Monotype Sorts"/>
              <a:defRPr sz="2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accumulate</a:t>
            </a:r>
          </a:p>
        </p:txBody>
      </p:sp>
      <p:sp>
        <p:nvSpPr>
          <p:cNvPr id="401" name="Shape 401"/>
          <p:cNvSpPr/>
          <p:nvPr/>
        </p:nvSpPr>
        <p:spPr>
          <a:xfrm>
            <a:off x="990600" y="5207000"/>
            <a:ext cx="7101704" cy="73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tailEnd type="stealth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2" name="Shape 402"/>
          <p:cNvSpPr/>
          <p:nvPr/>
        </p:nvSpPr>
        <p:spPr>
          <a:xfrm>
            <a:off x="1003300" y="4749799"/>
            <a:ext cx="140454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1081" marR="51081" algn="l" defTabSz="1019175">
              <a:spcBef>
                <a:spcPts val="1900"/>
              </a:spcBef>
              <a:buClr>
                <a:srgbClr val="FFA900"/>
              </a:buClr>
              <a:buFont typeface="Monotype Sorts"/>
              <a:defRPr sz="2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average</a:t>
            </a:r>
          </a:p>
        </p:txBody>
      </p:sp>
      <p:sp>
        <p:nvSpPr>
          <p:cNvPr id="403" name="Shape 403"/>
          <p:cNvSpPr/>
          <p:nvPr/>
        </p:nvSpPr>
        <p:spPr>
          <a:xfrm>
            <a:off x="990600" y="5930900"/>
            <a:ext cx="1818748" cy="19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tailEnd type="stealth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4" name="Shape 404"/>
          <p:cNvSpPr/>
          <p:nvPr/>
        </p:nvSpPr>
        <p:spPr>
          <a:xfrm>
            <a:off x="1003300" y="5473699"/>
            <a:ext cx="71773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1081" marR="51081" algn="l" defTabSz="1019175">
              <a:spcBef>
                <a:spcPts val="1900"/>
              </a:spcBef>
              <a:buClr>
                <a:srgbClr val="FFA900"/>
              </a:buClr>
              <a:buFont typeface="Monotype Sorts"/>
              <a:defRPr sz="2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first</a:t>
            </a:r>
          </a:p>
        </p:txBody>
      </p:sp>
      <p:sp>
        <p:nvSpPr>
          <p:cNvPr id="405" name="Shape 405"/>
          <p:cNvSpPr/>
          <p:nvPr/>
        </p:nvSpPr>
        <p:spPr>
          <a:xfrm rot="16200000">
            <a:off x="7202" y="4616449"/>
            <a:ext cx="1423297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1081" marR="51081" defTabSz="1019175">
              <a:spcBef>
                <a:spcPts val="1900"/>
              </a:spcBef>
              <a:buClr>
                <a:srgbClr val="FFA900"/>
              </a:buClr>
              <a:buFont typeface="Monotype Sorts"/>
              <a:defRPr sz="2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intensity</a:t>
            </a:r>
          </a:p>
        </p:txBody>
      </p:sp>
      <p:pic>
        <p:nvPicPr>
          <p:cNvPr id="406" name="image-filtered.png"/>
          <p:cNvPicPr>
            <a:picLocks/>
          </p:cNvPicPr>
          <p:nvPr/>
        </p:nvPicPr>
        <p:blipFill>
          <a:blip r:embed="rId2"/>
          <a:srcRect r="842" b="1839"/>
          <a:stretch>
            <a:fillRect/>
          </a:stretch>
        </p:blipFill>
        <p:spPr>
          <a:xfrm>
            <a:off x="9937750" y="150812"/>
            <a:ext cx="2990850" cy="3049588"/>
          </a:xfrm>
          <a:prstGeom prst="rect">
            <a:avLst/>
          </a:prstGeom>
          <a:ln w="38100">
            <a:solidFill>
              <a:srgbClr val="FF85FF"/>
            </a:solidFill>
            <a:miter lim="400000"/>
          </a:ln>
        </p:spPr>
      </p:pic>
      <p:sp>
        <p:nvSpPr>
          <p:cNvPr id="407" name="Shape 407"/>
          <p:cNvSpPr/>
          <p:nvPr/>
        </p:nvSpPr>
        <p:spPr>
          <a:xfrm>
            <a:off x="1025460" y="-44451"/>
            <a:ext cx="8902046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1">
                <a:solidFill>
                  <a:srgbClr val="FF85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maximum intensity projection (MIP)</a:t>
            </a:r>
          </a:p>
        </p:txBody>
      </p:sp>
      <p:pic>
        <p:nvPicPr>
          <p:cNvPr id="408" name="image.png"/>
          <p:cNvPicPr>
            <a:picLocks/>
          </p:cNvPicPr>
          <p:nvPr/>
        </p:nvPicPr>
        <p:blipFill>
          <a:blip r:embed="rId3"/>
          <a:srcRect b="2615"/>
          <a:stretch>
            <a:fillRect/>
          </a:stretch>
        </p:blipFill>
        <p:spPr>
          <a:xfrm>
            <a:off x="9936162" y="3360737"/>
            <a:ext cx="2997201" cy="3014663"/>
          </a:xfrm>
          <a:prstGeom prst="rect">
            <a:avLst/>
          </a:prstGeom>
          <a:ln w="38100">
            <a:solidFill>
              <a:srgbClr val="76D6FF"/>
            </a:solidFill>
            <a:miter lim="400000"/>
          </a:ln>
        </p:spPr>
      </p:pic>
      <p:pic>
        <p:nvPicPr>
          <p:cNvPr id="409" name="image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9915525" y="6535737"/>
            <a:ext cx="3016250" cy="3106739"/>
          </a:xfrm>
          <a:prstGeom prst="rect">
            <a:avLst/>
          </a:prstGeom>
          <a:ln w="38100">
            <a:solidFill>
              <a:srgbClr val="FF9300"/>
            </a:solidFill>
            <a:miter lim="400000"/>
          </a:ln>
        </p:spPr>
      </p:pic>
      <p:sp>
        <p:nvSpPr>
          <p:cNvPr id="410" name="Shape 410"/>
          <p:cNvSpPr>
            <a:spLocks noGrp="1"/>
          </p:cNvSpPr>
          <p:nvPr>
            <p:ph type="title"/>
          </p:nvPr>
        </p:nvSpPr>
        <p:spPr>
          <a:xfrm>
            <a:off x="952500" y="444500"/>
            <a:ext cx="5337674" cy="2159000"/>
          </a:xfrm>
          <a:prstGeom prst="rect">
            <a:avLst/>
          </a:prstGeom>
        </p:spPr>
        <p:txBody>
          <a:bodyPr/>
          <a:lstStyle>
            <a:lvl1pPr defTabSz="368045">
              <a:defRPr sz="5040"/>
            </a:lvl1pPr>
          </a:lstStyle>
          <a:p>
            <a:r>
              <a:t>Pixel Compositing Schemes</a:t>
            </a:r>
          </a:p>
        </p:txBody>
      </p:sp>
      <p:sp>
        <p:nvSpPr>
          <p:cNvPr id="411" name="Shape 411"/>
          <p:cNvSpPr/>
          <p:nvPr/>
        </p:nvSpPr>
        <p:spPr>
          <a:xfrm>
            <a:off x="825229" y="7492206"/>
            <a:ext cx="6950653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rgbClr val="FF85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Used in PET and Magnetic Resonance Angiograms</a:t>
            </a:r>
          </a:p>
        </p:txBody>
      </p:sp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>
            <a:spLocks noGrp="1"/>
          </p:cNvSpPr>
          <p:nvPr>
            <p:ph type="title"/>
          </p:nvPr>
        </p:nvSpPr>
        <p:spPr>
          <a:xfrm>
            <a:off x="952500" y="444500"/>
            <a:ext cx="5337674" cy="2159000"/>
          </a:xfrm>
          <a:prstGeom prst="rect">
            <a:avLst/>
          </a:prstGeom>
        </p:spPr>
        <p:txBody>
          <a:bodyPr/>
          <a:lstStyle>
            <a:lvl1pPr defTabSz="368045">
              <a:defRPr sz="5040"/>
            </a:lvl1pPr>
          </a:lstStyle>
          <a:p>
            <a:r>
              <a:t>Pixel Compositing Schemes</a:t>
            </a:r>
          </a:p>
        </p:txBody>
      </p:sp>
      <p:sp>
        <p:nvSpPr>
          <p:cNvPr id="414" name="Shape 414"/>
          <p:cNvSpPr/>
          <p:nvPr/>
        </p:nvSpPr>
        <p:spPr>
          <a:xfrm flipV="1">
            <a:off x="990600" y="2586037"/>
            <a:ext cx="1588" cy="4318001"/>
          </a:xfrm>
          <a:prstGeom prst="line">
            <a:avLst/>
          </a:prstGeom>
          <a:ln w="28575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15" name="Shape 415"/>
          <p:cNvSpPr/>
          <p:nvPr/>
        </p:nvSpPr>
        <p:spPr>
          <a:xfrm>
            <a:off x="990600" y="6904037"/>
            <a:ext cx="7124700" cy="1588"/>
          </a:xfrm>
          <a:prstGeom prst="line">
            <a:avLst/>
          </a:prstGeom>
          <a:ln w="28575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16" name="Shape 416"/>
          <p:cNvSpPr/>
          <p:nvPr/>
        </p:nvSpPr>
        <p:spPr>
          <a:xfrm>
            <a:off x="4032033" y="6848474"/>
            <a:ext cx="102347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1081" marR="51081" defTabSz="1019175">
              <a:spcBef>
                <a:spcPts val="1900"/>
              </a:spcBef>
              <a:buClr>
                <a:srgbClr val="FFA900"/>
              </a:buClr>
              <a:buFont typeface="Monotype Sorts"/>
              <a:defRPr sz="2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depth</a:t>
            </a:r>
          </a:p>
        </p:txBody>
      </p:sp>
      <p:sp>
        <p:nvSpPr>
          <p:cNvPr id="417" name="Shape 417"/>
          <p:cNvSpPr/>
          <p:nvPr/>
        </p:nvSpPr>
        <p:spPr>
          <a:xfrm>
            <a:off x="990600" y="2842246"/>
            <a:ext cx="6621463" cy="4061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3" extrusionOk="0">
                <a:moveTo>
                  <a:pt x="0" y="21463"/>
                </a:moveTo>
                <a:cubicBezTo>
                  <a:pt x="387" y="21235"/>
                  <a:pt x="775" y="21007"/>
                  <a:pt x="1094" y="20550"/>
                </a:cubicBezTo>
                <a:cubicBezTo>
                  <a:pt x="1413" y="20094"/>
                  <a:pt x="1732" y="19257"/>
                  <a:pt x="1914" y="18725"/>
                </a:cubicBezTo>
                <a:cubicBezTo>
                  <a:pt x="2096" y="18193"/>
                  <a:pt x="2051" y="17584"/>
                  <a:pt x="2187" y="17356"/>
                </a:cubicBezTo>
                <a:cubicBezTo>
                  <a:pt x="2324" y="17128"/>
                  <a:pt x="2597" y="17128"/>
                  <a:pt x="2734" y="17356"/>
                </a:cubicBezTo>
                <a:cubicBezTo>
                  <a:pt x="2871" y="17584"/>
                  <a:pt x="2871" y="18269"/>
                  <a:pt x="3008" y="18725"/>
                </a:cubicBezTo>
                <a:cubicBezTo>
                  <a:pt x="3144" y="19181"/>
                  <a:pt x="3327" y="19790"/>
                  <a:pt x="3554" y="20094"/>
                </a:cubicBezTo>
                <a:cubicBezTo>
                  <a:pt x="3782" y="20398"/>
                  <a:pt x="4056" y="20474"/>
                  <a:pt x="4375" y="20550"/>
                </a:cubicBezTo>
                <a:cubicBezTo>
                  <a:pt x="4694" y="20626"/>
                  <a:pt x="5195" y="20855"/>
                  <a:pt x="5468" y="20550"/>
                </a:cubicBezTo>
                <a:cubicBezTo>
                  <a:pt x="5742" y="20246"/>
                  <a:pt x="5833" y="20322"/>
                  <a:pt x="6015" y="18725"/>
                </a:cubicBezTo>
                <a:cubicBezTo>
                  <a:pt x="6197" y="17128"/>
                  <a:pt x="6425" y="13021"/>
                  <a:pt x="6562" y="10967"/>
                </a:cubicBezTo>
                <a:cubicBezTo>
                  <a:pt x="6699" y="8914"/>
                  <a:pt x="6744" y="7088"/>
                  <a:pt x="6835" y="6404"/>
                </a:cubicBezTo>
                <a:cubicBezTo>
                  <a:pt x="6927" y="5719"/>
                  <a:pt x="7018" y="6556"/>
                  <a:pt x="7109" y="6860"/>
                </a:cubicBezTo>
                <a:cubicBezTo>
                  <a:pt x="7200" y="7164"/>
                  <a:pt x="7337" y="7697"/>
                  <a:pt x="7382" y="8229"/>
                </a:cubicBezTo>
                <a:cubicBezTo>
                  <a:pt x="7428" y="8762"/>
                  <a:pt x="7337" y="9446"/>
                  <a:pt x="7382" y="10055"/>
                </a:cubicBezTo>
                <a:cubicBezTo>
                  <a:pt x="7428" y="10663"/>
                  <a:pt x="7519" y="11424"/>
                  <a:pt x="7656" y="11880"/>
                </a:cubicBezTo>
                <a:cubicBezTo>
                  <a:pt x="7792" y="12336"/>
                  <a:pt x="7929" y="12640"/>
                  <a:pt x="8203" y="12793"/>
                </a:cubicBezTo>
                <a:cubicBezTo>
                  <a:pt x="8476" y="12945"/>
                  <a:pt x="9114" y="13097"/>
                  <a:pt x="9296" y="12793"/>
                </a:cubicBezTo>
                <a:cubicBezTo>
                  <a:pt x="9478" y="12488"/>
                  <a:pt x="9251" y="11956"/>
                  <a:pt x="9296" y="10967"/>
                </a:cubicBezTo>
                <a:cubicBezTo>
                  <a:pt x="9342" y="9978"/>
                  <a:pt x="9478" y="8229"/>
                  <a:pt x="9570" y="6860"/>
                </a:cubicBezTo>
                <a:cubicBezTo>
                  <a:pt x="9661" y="5491"/>
                  <a:pt x="9706" y="3894"/>
                  <a:pt x="9843" y="2753"/>
                </a:cubicBezTo>
                <a:cubicBezTo>
                  <a:pt x="9980" y="1612"/>
                  <a:pt x="10162" y="167"/>
                  <a:pt x="10390" y="15"/>
                </a:cubicBezTo>
                <a:cubicBezTo>
                  <a:pt x="10618" y="-137"/>
                  <a:pt x="10982" y="928"/>
                  <a:pt x="11210" y="1840"/>
                </a:cubicBezTo>
                <a:cubicBezTo>
                  <a:pt x="11438" y="2753"/>
                  <a:pt x="11620" y="4502"/>
                  <a:pt x="11757" y="5491"/>
                </a:cubicBezTo>
                <a:cubicBezTo>
                  <a:pt x="11894" y="6480"/>
                  <a:pt x="11894" y="6860"/>
                  <a:pt x="12030" y="7773"/>
                </a:cubicBezTo>
                <a:cubicBezTo>
                  <a:pt x="12167" y="8686"/>
                  <a:pt x="12441" y="9598"/>
                  <a:pt x="12577" y="10967"/>
                </a:cubicBezTo>
                <a:cubicBezTo>
                  <a:pt x="12714" y="12336"/>
                  <a:pt x="12668" y="14770"/>
                  <a:pt x="12851" y="15987"/>
                </a:cubicBezTo>
                <a:cubicBezTo>
                  <a:pt x="13033" y="17204"/>
                  <a:pt x="13397" y="17812"/>
                  <a:pt x="13671" y="18269"/>
                </a:cubicBezTo>
                <a:cubicBezTo>
                  <a:pt x="13944" y="18725"/>
                  <a:pt x="14218" y="18725"/>
                  <a:pt x="14491" y="18725"/>
                </a:cubicBezTo>
                <a:cubicBezTo>
                  <a:pt x="14765" y="18725"/>
                  <a:pt x="15129" y="18573"/>
                  <a:pt x="15311" y="18269"/>
                </a:cubicBezTo>
                <a:cubicBezTo>
                  <a:pt x="15494" y="17964"/>
                  <a:pt x="15539" y="17964"/>
                  <a:pt x="15585" y="16900"/>
                </a:cubicBezTo>
                <a:cubicBezTo>
                  <a:pt x="15630" y="15835"/>
                  <a:pt x="15448" y="12640"/>
                  <a:pt x="15585" y="11880"/>
                </a:cubicBezTo>
                <a:cubicBezTo>
                  <a:pt x="15722" y="11119"/>
                  <a:pt x="16177" y="11956"/>
                  <a:pt x="16405" y="12336"/>
                </a:cubicBezTo>
                <a:cubicBezTo>
                  <a:pt x="16633" y="12717"/>
                  <a:pt x="16724" y="13933"/>
                  <a:pt x="16952" y="14162"/>
                </a:cubicBezTo>
                <a:cubicBezTo>
                  <a:pt x="17180" y="14390"/>
                  <a:pt x="17499" y="14618"/>
                  <a:pt x="17772" y="13705"/>
                </a:cubicBezTo>
                <a:cubicBezTo>
                  <a:pt x="18046" y="12793"/>
                  <a:pt x="18410" y="10055"/>
                  <a:pt x="18592" y="8686"/>
                </a:cubicBezTo>
                <a:cubicBezTo>
                  <a:pt x="18775" y="7317"/>
                  <a:pt x="18775" y="6100"/>
                  <a:pt x="18866" y="5491"/>
                </a:cubicBezTo>
                <a:cubicBezTo>
                  <a:pt x="18957" y="4883"/>
                  <a:pt x="19003" y="4883"/>
                  <a:pt x="19139" y="5035"/>
                </a:cubicBezTo>
                <a:cubicBezTo>
                  <a:pt x="19276" y="5187"/>
                  <a:pt x="19458" y="5567"/>
                  <a:pt x="19686" y="6404"/>
                </a:cubicBezTo>
                <a:cubicBezTo>
                  <a:pt x="19914" y="7240"/>
                  <a:pt x="20187" y="9370"/>
                  <a:pt x="20506" y="10055"/>
                </a:cubicBezTo>
                <a:cubicBezTo>
                  <a:pt x="20825" y="10739"/>
                  <a:pt x="21213" y="10625"/>
                  <a:pt x="21600" y="10511"/>
                </a:cubicBezTo>
              </a:path>
            </a:pathLst>
          </a:custGeom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18" name="Shape 418"/>
          <p:cNvSpPr/>
          <p:nvPr/>
        </p:nvSpPr>
        <p:spPr>
          <a:xfrm>
            <a:off x="990600" y="2844800"/>
            <a:ext cx="3061932" cy="32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tailEnd type="stealth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19" name="Shape 419"/>
          <p:cNvSpPr/>
          <p:nvPr/>
        </p:nvSpPr>
        <p:spPr>
          <a:xfrm>
            <a:off x="1005591" y="2389187"/>
            <a:ext cx="216635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1081" marR="51081" algn="l" defTabSz="1019175">
              <a:spcBef>
                <a:spcPts val="1900"/>
              </a:spcBef>
              <a:buClr>
                <a:srgbClr val="FFA900"/>
              </a:buClr>
              <a:buFont typeface="Monotype Sorts"/>
              <a:defRPr sz="2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max intensity</a:t>
            </a:r>
          </a:p>
        </p:txBody>
      </p:sp>
      <p:sp>
        <p:nvSpPr>
          <p:cNvPr id="420" name="Shape 420"/>
          <p:cNvSpPr/>
          <p:nvPr/>
        </p:nvSpPr>
        <p:spPr>
          <a:xfrm>
            <a:off x="990600" y="4584700"/>
            <a:ext cx="3401369" cy="35"/>
          </a:xfrm>
          <a:prstGeom prst="line">
            <a:avLst/>
          </a:prstGeom>
          <a:ln w="50800">
            <a:solidFill>
              <a:srgbClr val="73FA79"/>
            </a:solidFill>
            <a:custDash>
              <a:ds d="200000" sp="200000"/>
            </a:custDash>
            <a:tailEnd type="stealth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1" name="Shape 421"/>
          <p:cNvSpPr/>
          <p:nvPr/>
        </p:nvSpPr>
        <p:spPr>
          <a:xfrm>
            <a:off x="1003300" y="4127499"/>
            <a:ext cx="205217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1081" marR="51081" algn="l" defTabSz="1019175">
              <a:spcBef>
                <a:spcPts val="1900"/>
              </a:spcBef>
              <a:buClr>
                <a:srgbClr val="FFA900"/>
              </a:buClr>
              <a:buFont typeface="Monotype Sorts"/>
              <a:defRPr sz="2700" b="1">
                <a:solidFill>
                  <a:srgbClr val="73FA7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accumulate</a:t>
            </a:r>
          </a:p>
        </p:txBody>
      </p:sp>
      <p:sp>
        <p:nvSpPr>
          <p:cNvPr id="422" name="Shape 422"/>
          <p:cNvSpPr/>
          <p:nvPr/>
        </p:nvSpPr>
        <p:spPr>
          <a:xfrm>
            <a:off x="990600" y="5207000"/>
            <a:ext cx="7101704" cy="73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tailEnd type="stealth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3" name="Shape 423"/>
          <p:cNvSpPr/>
          <p:nvPr/>
        </p:nvSpPr>
        <p:spPr>
          <a:xfrm>
            <a:off x="1003300" y="4749799"/>
            <a:ext cx="140454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1081" marR="51081" algn="l" defTabSz="1019175">
              <a:spcBef>
                <a:spcPts val="1900"/>
              </a:spcBef>
              <a:buClr>
                <a:srgbClr val="FFA900"/>
              </a:buClr>
              <a:buFont typeface="Monotype Sorts"/>
              <a:defRPr sz="2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average</a:t>
            </a:r>
          </a:p>
        </p:txBody>
      </p:sp>
      <p:sp>
        <p:nvSpPr>
          <p:cNvPr id="424" name="Shape 424"/>
          <p:cNvSpPr/>
          <p:nvPr/>
        </p:nvSpPr>
        <p:spPr>
          <a:xfrm>
            <a:off x="990600" y="5930900"/>
            <a:ext cx="1818748" cy="19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tailEnd type="stealth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5" name="Shape 425"/>
          <p:cNvSpPr/>
          <p:nvPr/>
        </p:nvSpPr>
        <p:spPr>
          <a:xfrm>
            <a:off x="1003300" y="5473699"/>
            <a:ext cx="71773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1081" marR="51081" algn="l" defTabSz="1019175">
              <a:spcBef>
                <a:spcPts val="1900"/>
              </a:spcBef>
              <a:buClr>
                <a:srgbClr val="FFA900"/>
              </a:buClr>
              <a:buFont typeface="Monotype Sorts"/>
              <a:defRPr sz="2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first</a:t>
            </a:r>
          </a:p>
        </p:txBody>
      </p:sp>
      <p:sp>
        <p:nvSpPr>
          <p:cNvPr id="426" name="Shape 426"/>
          <p:cNvSpPr/>
          <p:nvPr/>
        </p:nvSpPr>
        <p:spPr>
          <a:xfrm rot="16200000">
            <a:off x="7202" y="4616449"/>
            <a:ext cx="1423297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1081" marR="51081" defTabSz="1019175">
              <a:spcBef>
                <a:spcPts val="1900"/>
              </a:spcBef>
              <a:buClr>
                <a:srgbClr val="FFA900"/>
              </a:buClr>
              <a:buFont typeface="Monotype Sorts"/>
              <a:defRPr sz="2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intensity</a:t>
            </a:r>
          </a:p>
        </p:txBody>
      </p:sp>
      <p:pic>
        <p:nvPicPr>
          <p:cNvPr id="427" name="image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678612" y="123031"/>
            <a:ext cx="2997201" cy="3086101"/>
          </a:xfrm>
          <a:prstGeom prst="rect">
            <a:avLst/>
          </a:prstGeom>
          <a:ln w="38100">
            <a:solidFill>
              <a:srgbClr val="73FA79"/>
            </a:solidFill>
            <a:miter lim="400000"/>
          </a:ln>
        </p:spPr>
      </p:pic>
      <p:pic>
        <p:nvPicPr>
          <p:cNvPr id="428" name="image-filtered.png"/>
          <p:cNvPicPr>
            <a:picLocks/>
          </p:cNvPicPr>
          <p:nvPr/>
        </p:nvPicPr>
        <p:blipFill>
          <a:blip r:embed="rId3"/>
          <a:srcRect r="842" b="1839"/>
          <a:stretch>
            <a:fillRect/>
          </a:stretch>
        </p:blipFill>
        <p:spPr>
          <a:xfrm>
            <a:off x="9937750" y="150812"/>
            <a:ext cx="2990850" cy="3049588"/>
          </a:xfrm>
          <a:prstGeom prst="rect">
            <a:avLst/>
          </a:prstGeom>
          <a:ln w="38100">
            <a:solidFill>
              <a:srgbClr val="FF85FF"/>
            </a:solidFill>
            <a:miter lim="400000"/>
          </a:ln>
        </p:spPr>
      </p:pic>
      <p:pic>
        <p:nvPicPr>
          <p:cNvPr id="429" name="image.png"/>
          <p:cNvPicPr>
            <a:picLocks/>
          </p:cNvPicPr>
          <p:nvPr/>
        </p:nvPicPr>
        <p:blipFill>
          <a:blip r:embed="rId4"/>
          <a:srcRect b="2615"/>
          <a:stretch>
            <a:fillRect/>
          </a:stretch>
        </p:blipFill>
        <p:spPr>
          <a:xfrm>
            <a:off x="9936162" y="3360737"/>
            <a:ext cx="2997201" cy="3014663"/>
          </a:xfrm>
          <a:prstGeom prst="rect">
            <a:avLst/>
          </a:prstGeom>
          <a:ln w="38100">
            <a:solidFill>
              <a:srgbClr val="76D6FF"/>
            </a:solidFill>
            <a:miter lim="400000"/>
          </a:ln>
        </p:spPr>
      </p:pic>
      <p:pic>
        <p:nvPicPr>
          <p:cNvPr id="430" name="image.pn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9915525" y="6535737"/>
            <a:ext cx="3016250" cy="3106739"/>
          </a:xfrm>
          <a:prstGeom prst="rect">
            <a:avLst/>
          </a:prstGeom>
          <a:ln w="38100">
            <a:solidFill>
              <a:srgbClr val="FF9300"/>
            </a:solidFill>
            <a:miter lim="400000"/>
          </a:ln>
        </p:spPr>
      </p:pic>
      <p:sp>
        <p:nvSpPr>
          <p:cNvPr id="431" name="Shape 431"/>
          <p:cNvSpPr/>
          <p:nvPr/>
        </p:nvSpPr>
        <p:spPr>
          <a:xfrm>
            <a:off x="877583" y="7492206"/>
            <a:ext cx="6845946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1">
                <a:solidFill>
                  <a:srgbClr val="73FA7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color to distinguish structures</a:t>
            </a:r>
          </a:p>
          <a:p>
            <a:pPr algn="l">
              <a:defRPr b="1">
                <a:solidFill>
                  <a:srgbClr val="73FA7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opacity to show inside </a:t>
            </a:r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Modeling Light</a:t>
            </a:r>
          </a:p>
        </p:txBody>
      </p: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Volume Rendering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598" y="2320014"/>
            <a:ext cx="11704320" cy="3553863"/>
          </a:xfrm>
        </p:spPr>
        <p:txBody>
          <a:bodyPr>
            <a:noAutofit/>
          </a:bodyPr>
          <a:lstStyle/>
          <a:p>
            <a:r>
              <a:rPr lang="en-US" sz="3413" dirty="0"/>
              <a:t>Simulate  light transport through a continuous volume</a:t>
            </a:r>
          </a:p>
          <a:p>
            <a:r>
              <a:rPr lang="en-US" sz="3413" dirty="0"/>
              <a:t>Data are interpolated from the samples at the grid points </a:t>
            </a:r>
          </a:p>
          <a:p>
            <a:r>
              <a:rPr lang="en-US" sz="3413" dirty="0"/>
              <a:t>Optical properties such as colors and opacities are assigned to the interpolated data </a:t>
            </a:r>
          </a:p>
          <a:p>
            <a:r>
              <a:rPr lang="en-US" sz="3413" dirty="0"/>
              <a:t>Optical properties must be integrated along each viewing ray </a:t>
            </a: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4851025" y="6317305"/>
            <a:ext cx="2969882" cy="2197046"/>
            <a:chOff x="3168" y="1920"/>
            <a:chExt cx="1776" cy="1296"/>
          </a:xfrm>
        </p:grpSpPr>
        <p:sp>
          <p:nvSpPr>
            <p:cNvPr id="27" name="Line 3"/>
            <p:cNvSpPr>
              <a:spLocks noChangeShapeType="1"/>
            </p:cNvSpPr>
            <p:nvPr/>
          </p:nvSpPr>
          <p:spPr bwMode="auto">
            <a:xfrm flipH="1">
              <a:off x="3168" y="1920"/>
              <a:ext cx="48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8" name="Line 4"/>
            <p:cNvSpPr>
              <a:spLocks noChangeShapeType="1"/>
            </p:cNvSpPr>
            <p:nvPr/>
          </p:nvSpPr>
          <p:spPr bwMode="auto">
            <a:xfrm>
              <a:off x="3168" y="2448"/>
              <a:ext cx="13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9" name="Line 5"/>
            <p:cNvSpPr>
              <a:spLocks noChangeShapeType="1"/>
            </p:cNvSpPr>
            <p:nvPr/>
          </p:nvSpPr>
          <p:spPr bwMode="auto">
            <a:xfrm>
              <a:off x="3648" y="1920"/>
              <a:ext cx="12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30" name="Line 6"/>
            <p:cNvSpPr>
              <a:spLocks noChangeShapeType="1"/>
            </p:cNvSpPr>
            <p:nvPr/>
          </p:nvSpPr>
          <p:spPr bwMode="auto">
            <a:xfrm flipV="1">
              <a:off x="4512" y="1920"/>
              <a:ext cx="432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31" name="Line 7"/>
            <p:cNvSpPr>
              <a:spLocks noChangeShapeType="1"/>
            </p:cNvSpPr>
            <p:nvPr/>
          </p:nvSpPr>
          <p:spPr bwMode="auto">
            <a:xfrm>
              <a:off x="3168" y="2448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32" name="Line 8"/>
            <p:cNvSpPr>
              <a:spLocks noChangeShapeType="1"/>
            </p:cNvSpPr>
            <p:nvPr/>
          </p:nvSpPr>
          <p:spPr bwMode="auto">
            <a:xfrm>
              <a:off x="4512" y="2448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33" name="Line 9"/>
            <p:cNvSpPr>
              <a:spLocks noChangeShapeType="1"/>
            </p:cNvSpPr>
            <p:nvPr/>
          </p:nvSpPr>
          <p:spPr bwMode="auto">
            <a:xfrm flipH="1">
              <a:off x="4944" y="1920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34" name="Line 10"/>
            <p:cNvSpPr>
              <a:spLocks noChangeShapeType="1"/>
            </p:cNvSpPr>
            <p:nvPr/>
          </p:nvSpPr>
          <p:spPr bwMode="auto">
            <a:xfrm>
              <a:off x="3168" y="3216"/>
              <a:ext cx="13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35" name="Line 11"/>
            <p:cNvSpPr>
              <a:spLocks noChangeShapeType="1"/>
            </p:cNvSpPr>
            <p:nvPr/>
          </p:nvSpPr>
          <p:spPr bwMode="auto">
            <a:xfrm flipV="1">
              <a:off x="4512" y="2784"/>
              <a:ext cx="432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36" name="Line 12"/>
            <p:cNvSpPr>
              <a:spLocks noChangeShapeType="1"/>
            </p:cNvSpPr>
            <p:nvPr/>
          </p:nvSpPr>
          <p:spPr bwMode="auto">
            <a:xfrm>
              <a:off x="3648" y="1920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37" name="Line 13"/>
            <p:cNvSpPr>
              <a:spLocks noChangeShapeType="1"/>
            </p:cNvSpPr>
            <p:nvPr/>
          </p:nvSpPr>
          <p:spPr bwMode="auto">
            <a:xfrm flipH="1">
              <a:off x="3168" y="2784"/>
              <a:ext cx="48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38" name="Line 14"/>
            <p:cNvSpPr>
              <a:spLocks noChangeShapeType="1"/>
            </p:cNvSpPr>
            <p:nvPr/>
          </p:nvSpPr>
          <p:spPr bwMode="auto">
            <a:xfrm>
              <a:off x="3648" y="2784"/>
              <a:ext cx="12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</p:grpSp>
      <p:sp>
        <p:nvSpPr>
          <p:cNvPr id="7" name="Line 30"/>
          <p:cNvSpPr>
            <a:spLocks noChangeShapeType="1"/>
          </p:cNvSpPr>
          <p:nvPr/>
        </p:nvSpPr>
        <p:spPr bwMode="auto">
          <a:xfrm flipH="1">
            <a:off x="5059911" y="7102609"/>
            <a:ext cx="4480846" cy="628319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miter lim="800000"/>
            <a:headEnd type="none" w="lg" len="lg"/>
            <a:tailEnd type="triangle" w="lg" len="lg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pPr algn="l" defTabSz="650230" hangingPunct="1"/>
            <a:endParaRPr lang="en-US" sz="2560" kern="1200">
              <a:solidFill>
                <a:prstClr val="black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 rot="2440625">
            <a:off x="9908828" y="6778988"/>
            <a:ext cx="292742" cy="366175"/>
            <a:chOff x="5329762" y="3583635"/>
            <a:chExt cx="225751" cy="228859"/>
          </a:xfrm>
        </p:grpSpPr>
        <p:sp>
          <p:nvSpPr>
            <p:cNvPr id="8" name="Line 38"/>
            <p:cNvSpPr>
              <a:spLocks noChangeShapeType="1"/>
            </p:cNvSpPr>
            <p:nvPr/>
          </p:nvSpPr>
          <p:spPr bwMode="auto">
            <a:xfrm flipV="1">
              <a:off x="5329762" y="3583635"/>
              <a:ext cx="225751" cy="11442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9" name="Line 39"/>
            <p:cNvSpPr>
              <a:spLocks noChangeShapeType="1"/>
            </p:cNvSpPr>
            <p:nvPr/>
          </p:nvSpPr>
          <p:spPr bwMode="auto">
            <a:xfrm flipH="1">
              <a:off x="5499075" y="3583635"/>
              <a:ext cx="56438" cy="22885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10" name="Line 40"/>
            <p:cNvSpPr>
              <a:spLocks noChangeShapeType="1"/>
            </p:cNvSpPr>
            <p:nvPr/>
          </p:nvSpPr>
          <p:spPr bwMode="auto">
            <a:xfrm>
              <a:off x="5442637" y="3640850"/>
              <a:ext cx="0" cy="5721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11" name="Line 42"/>
            <p:cNvSpPr>
              <a:spLocks noChangeShapeType="1"/>
            </p:cNvSpPr>
            <p:nvPr/>
          </p:nvSpPr>
          <p:spPr bwMode="auto">
            <a:xfrm>
              <a:off x="5442637" y="3698064"/>
              <a:ext cx="56438" cy="5721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559673" y="7388934"/>
            <a:ext cx="1025078" cy="524841"/>
            <a:chOff x="4612270" y="5195342"/>
            <a:chExt cx="720758" cy="369029"/>
          </a:xfrm>
        </p:grpSpPr>
        <p:sp>
          <p:nvSpPr>
            <p:cNvPr id="6" name="Oval 26"/>
            <p:cNvSpPr>
              <a:spLocks noChangeArrowheads="1"/>
            </p:cNvSpPr>
            <p:nvPr/>
          </p:nvSpPr>
          <p:spPr bwMode="auto">
            <a:xfrm>
              <a:off x="4727271" y="5195342"/>
              <a:ext cx="112876" cy="11442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15" name="Text Box 46"/>
            <p:cNvSpPr txBox="1">
              <a:spLocks noChangeArrowheads="1"/>
            </p:cNvSpPr>
            <p:nvPr/>
          </p:nvSpPr>
          <p:spPr bwMode="auto">
            <a:xfrm>
              <a:off x="4612270" y="5253198"/>
              <a:ext cx="720758" cy="311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 defTabSz="650230" hangingPunct="1"/>
              <a:r>
                <a:rPr lang="en-US" sz="2276" kern="1200" dirty="0">
                  <a:solidFill>
                    <a:prstClr val="black"/>
                  </a:solidFill>
                </a:rPr>
                <a:t>c2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002339" y="7463867"/>
            <a:ext cx="963204" cy="577950"/>
            <a:chOff x="4220394" y="5248029"/>
            <a:chExt cx="677253" cy="406371"/>
          </a:xfrm>
        </p:grpSpPr>
        <p:sp>
          <p:nvSpPr>
            <p:cNvPr id="13" name="Oval 44"/>
            <p:cNvSpPr>
              <a:spLocks noChangeArrowheads="1"/>
            </p:cNvSpPr>
            <p:nvPr/>
          </p:nvSpPr>
          <p:spPr bwMode="auto">
            <a:xfrm>
              <a:off x="4358499" y="5248029"/>
              <a:ext cx="112876" cy="11442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16" name="Text Box 47"/>
            <p:cNvSpPr txBox="1">
              <a:spLocks noChangeArrowheads="1"/>
            </p:cNvSpPr>
            <p:nvPr/>
          </p:nvSpPr>
          <p:spPr bwMode="auto">
            <a:xfrm>
              <a:off x="4220394" y="5343227"/>
              <a:ext cx="677253" cy="311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 defTabSz="650230" hangingPunct="1"/>
              <a:r>
                <a:rPr lang="en-US" sz="2276" kern="1200" dirty="0">
                  <a:solidFill>
                    <a:prstClr val="black"/>
                  </a:solidFill>
                </a:rPr>
                <a:t>c3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7072212" y="7285247"/>
            <a:ext cx="1025078" cy="483923"/>
            <a:chOff x="4972649" y="5122436"/>
            <a:chExt cx="720758" cy="340258"/>
          </a:xfrm>
        </p:grpSpPr>
        <p:sp>
          <p:nvSpPr>
            <p:cNvPr id="12" name="Oval 43"/>
            <p:cNvSpPr>
              <a:spLocks noChangeArrowheads="1"/>
            </p:cNvSpPr>
            <p:nvPr/>
          </p:nvSpPr>
          <p:spPr bwMode="auto">
            <a:xfrm>
              <a:off x="5076654" y="5122436"/>
              <a:ext cx="112876" cy="11442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40" name="Text Box 46"/>
            <p:cNvSpPr txBox="1">
              <a:spLocks noChangeArrowheads="1"/>
            </p:cNvSpPr>
            <p:nvPr/>
          </p:nvSpPr>
          <p:spPr bwMode="auto">
            <a:xfrm>
              <a:off x="4972649" y="5151521"/>
              <a:ext cx="720758" cy="311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 defTabSz="650230" hangingPunct="1"/>
              <a:r>
                <a:rPr lang="en-US" sz="2276" kern="1200" dirty="0">
                  <a:solidFill>
                    <a:prstClr val="black"/>
                  </a:solidFill>
                </a:rPr>
                <a:t>c1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8092671" y="5845725"/>
            <a:ext cx="1094886" cy="3444911"/>
            <a:chOff x="5690159" y="3984240"/>
            <a:chExt cx="769842" cy="2422203"/>
          </a:xfrm>
        </p:grpSpPr>
        <p:grpSp>
          <p:nvGrpSpPr>
            <p:cNvPr id="53" name="Group 52"/>
            <p:cNvGrpSpPr/>
            <p:nvPr/>
          </p:nvGrpSpPr>
          <p:grpSpPr>
            <a:xfrm>
              <a:off x="5693407" y="3984240"/>
              <a:ext cx="763344" cy="2422203"/>
              <a:chOff x="5670770" y="4247957"/>
              <a:chExt cx="763344" cy="2422203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rot="5400000">
                <a:off x="5482340" y="4436387"/>
                <a:ext cx="1140202" cy="76334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rot="5400000">
                <a:off x="5031396" y="6027534"/>
                <a:ext cx="1282000" cy="325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5400000">
                <a:off x="5902112" y="4777770"/>
                <a:ext cx="1060753" cy="325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rot="5400000">
                <a:off x="5370625" y="5609919"/>
                <a:ext cx="1360385" cy="76009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4" name="Straight Connector 53"/>
            <p:cNvCxnSpPr/>
            <p:nvPr/>
          </p:nvCxnSpPr>
          <p:spPr>
            <a:xfrm rot="5400000">
              <a:off x="5765071" y="4712232"/>
              <a:ext cx="1133661" cy="3251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5622830" y="4961857"/>
              <a:ext cx="1140204" cy="3251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5439662" y="5222845"/>
              <a:ext cx="1197989" cy="1588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5282205" y="5473376"/>
              <a:ext cx="1191392" cy="1588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564132" y="4461783"/>
              <a:ext cx="1038579" cy="746656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>
              <a:off x="5501729" y="4757412"/>
              <a:ext cx="1140202" cy="763341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439338" y="5049205"/>
              <a:ext cx="1291417" cy="749909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xtBox 70"/>
          <p:cNvSpPr txBox="1"/>
          <p:nvPr/>
        </p:nvSpPr>
        <p:spPr>
          <a:xfrm>
            <a:off x="8507081" y="6998878"/>
            <a:ext cx="304892" cy="355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hangingPunct="1"/>
            <a:r>
              <a:rPr lang="en-US" sz="1707" b="1" kern="1200" dirty="0">
                <a:solidFill>
                  <a:prstClr val="black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6923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516" y="6962"/>
            <a:ext cx="11704320" cy="1625600"/>
          </a:xfrm>
        </p:spPr>
        <p:txBody>
          <a:bodyPr/>
          <a:lstStyle/>
          <a:p>
            <a:r>
              <a:rPr lang="en-US" dirty="0"/>
              <a:t>Optical Model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7920" y="4678448"/>
            <a:ext cx="11704320" cy="4158938"/>
          </a:xfrm>
        </p:spPr>
        <p:txBody>
          <a:bodyPr>
            <a:normAutofit/>
          </a:bodyPr>
          <a:lstStyle/>
          <a:p>
            <a:r>
              <a:rPr lang="en-US" dirty="0"/>
              <a:t>Absorption Model </a:t>
            </a:r>
          </a:p>
          <a:p>
            <a:r>
              <a:rPr lang="en-US" dirty="0"/>
              <a:t>Emission Model </a:t>
            </a:r>
          </a:p>
          <a:p>
            <a:r>
              <a:rPr lang="en-US" dirty="0"/>
              <a:t>Absorption +  Emission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5375" y="1531386"/>
            <a:ext cx="11332065" cy="2893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50230" hangingPunct="1"/>
            <a:r>
              <a:rPr lang="en-US" sz="4551" kern="1200" dirty="0">
                <a:solidFill>
                  <a:prstClr val="black"/>
                </a:solidFill>
              </a:rPr>
              <a:t>Participating medium (the </a:t>
            </a:r>
            <a:r>
              <a:rPr lang="en-US" sz="4551" kern="1200" dirty="0" err="1">
                <a:solidFill>
                  <a:prstClr val="black"/>
                </a:solidFill>
              </a:rPr>
              <a:t>voxels</a:t>
            </a:r>
            <a:r>
              <a:rPr lang="en-US" sz="4551" kern="1200" dirty="0">
                <a:solidFill>
                  <a:prstClr val="black"/>
                </a:solidFill>
              </a:rPr>
              <a:t>) can absorb, emit, or both absorb and emit light</a:t>
            </a:r>
          </a:p>
          <a:p>
            <a:pPr algn="l" defTabSz="650230" hangingPunct="1"/>
            <a:endParaRPr lang="en-US" sz="4551" kern="1200" dirty="0">
              <a:solidFill>
                <a:prstClr val="black"/>
              </a:solidFill>
            </a:endParaRPr>
          </a:p>
          <a:p>
            <a:pPr algn="l" defTabSz="650230" hangingPunct="1"/>
            <a:r>
              <a:rPr lang="en-US" sz="4551" kern="1200" dirty="0">
                <a:solidFill>
                  <a:prstClr val="black"/>
                </a:solidFill>
              </a:rPr>
              <a:t>How much light will reach the eye?  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8358264" y="4605791"/>
            <a:ext cx="3136555" cy="2772245"/>
            <a:chOff x="5808839" y="2766335"/>
            <a:chExt cx="2205390" cy="1949235"/>
          </a:xfrm>
        </p:grpSpPr>
        <p:sp>
          <p:nvSpPr>
            <p:cNvPr id="5" name="Cube 4"/>
            <p:cNvSpPr/>
            <p:nvPr/>
          </p:nvSpPr>
          <p:spPr>
            <a:xfrm>
              <a:off x="5808839" y="2766335"/>
              <a:ext cx="2205390" cy="1949233"/>
            </a:xfrm>
            <a:prstGeom prst="cube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50230" hangingPunct="1"/>
              <a:endParaRPr lang="en-US" sz="2560" kern="1200">
                <a:solidFill>
                  <a:prstClr val="white"/>
                </a:solidFill>
              </a:endParaRPr>
            </a:p>
          </p:txBody>
        </p:sp>
        <p:sp>
          <p:nvSpPr>
            <p:cNvPr id="8" name="Oval 43"/>
            <p:cNvSpPr>
              <a:spLocks noChangeArrowheads="1"/>
            </p:cNvSpPr>
            <p:nvPr/>
          </p:nvSpPr>
          <p:spPr bwMode="auto">
            <a:xfrm>
              <a:off x="6685300" y="4269307"/>
              <a:ext cx="112876" cy="11442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5400000">
              <a:off x="5572615" y="3504680"/>
              <a:ext cx="1476691" cy="1588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 flipV="1">
              <a:off x="5808840" y="4243820"/>
              <a:ext cx="501327" cy="47175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6310167" y="4243821"/>
              <a:ext cx="1704062" cy="1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43"/>
            <p:cNvSpPr>
              <a:spLocks noChangeArrowheads="1"/>
            </p:cNvSpPr>
            <p:nvPr/>
          </p:nvSpPr>
          <p:spPr bwMode="auto">
            <a:xfrm>
              <a:off x="6851910" y="3977222"/>
              <a:ext cx="112876" cy="11442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18" name="Oval 43"/>
            <p:cNvSpPr>
              <a:spLocks noChangeArrowheads="1"/>
            </p:cNvSpPr>
            <p:nvPr/>
          </p:nvSpPr>
          <p:spPr bwMode="auto">
            <a:xfrm>
              <a:off x="6739034" y="3681883"/>
              <a:ext cx="112876" cy="11442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19" name="Oval 43"/>
            <p:cNvSpPr>
              <a:spLocks noChangeArrowheads="1"/>
            </p:cNvSpPr>
            <p:nvPr/>
          </p:nvSpPr>
          <p:spPr bwMode="auto">
            <a:xfrm>
              <a:off x="6929994" y="4413777"/>
              <a:ext cx="112876" cy="11442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0" name="Oval 43"/>
            <p:cNvSpPr>
              <a:spLocks noChangeArrowheads="1"/>
            </p:cNvSpPr>
            <p:nvPr/>
          </p:nvSpPr>
          <p:spPr bwMode="auto">
            <a:xfrm>
              <a:off x="7220900" y="4326522"/>
              <a:ext cx="112876" cy="11442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1" name="Oval 43"/>
            <p:cNvSpPr>
              <a:spLocks noChangeArrowheads="1"/>
            </p:cNvSpPr>
            <p:nvPr/>
          </p:nvSpPr>
          <p:spPr bwMode="auto">
            <a:xfrm>
              <a:off x="7108024" y="4031183"/>
              <a:ext cx="112876" cy="11442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2" name="Oval 43"/>
            <p:cNvSpPr>
              <a:spLocks noChangeArrowheads="1"/>
            </p:cNvSpPr>
            <p:nvPr/>
          </p:nvSpPr>
          <p:spPr bwMode="auto">
            <a:xfrm>
              <a:off x="6761874" y="3354022"/>
              <a:ext cx="112876" cy="11442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3" name="Oval 43"/>
            <p:cNvSpPr>
              <a:spLocks noChangeArrowheads="1"/>
            </p:cNvSpPr>
            <p:nvPr/>
          </p:nvSpPr>
          <p:spPr bwMode="auto">
            <a:xfrm>
              <a:off x="7140026" y="3354022"/>
              <a:ext cx="112876" cy="11442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4" name="Oval 43"/>
            <p:cNvSpPr>
              <a:spLocks noChangeArrowheads="1"/>
            </p:cNvSpPr>
            <p:nvPr/>
          </p:nvSpPr>
          <p:spPr bwMode="auto">
            <a:xfrm>
              <a:off x="7027150" y="3058683"/>
              <a:ext cx="112876" cy="11442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5" name="Oval 43"/>
            <p:cNvSpPr>
              <a:spLocks noChangeArrowheads="1"/>
            </p:cNvSpPr>
            <p:nvPr/>
          </p:nvSpPr>
          <p:spPr bwMode="auto">
            <a:xfrm>
              <a:off x="7120552" y="3770907"/>
              <a:ext cx="112876" cy="11442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6" name="Oval 43"/>
            <p:cNvSpPr>
              <a:spLocks noChangeArrowheads="1"/>
            </p:cNvSpPr>
            <p:nvPr/>
          </p:nvSpPr>
          <p:spPr bwMode="auto">
            <a:xfrm>
              <a:off x="7498704" y="3770907"/>
              <a:ext cx="112876" cy="11442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7" name="Oval 43"/>
            <p:cNvSpPr>
              <a:spLocks noChangeArrowheads="1"/>
            </p:cNvSpPr>
            <p:nvPr/>
          </p:nvSpPr>
          <p:spPr bwMode="auto">
            <a:xfrm>
              <a:off x="7385828" y="3475568"/>
              <a:ext cx="112876" cy="11442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8" name="Oval 43"/>
            <p:cNvSpPr>
              <a:spLocks noChangeArrowheads="1"/>
            </p:cNvSpPr>
            <p:nvPr/>
          </p:nvSpPr>
          <p:spPr bwMode="auto">
            <a:xfrm>
              <a:off x="6131764" y="4061757"/>
              <a:ext cx="112876" cy="11442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9" name="Oval 43"/>
            <p:cNvSpPr>
              <a:spLocks noChangeArrowheads="1"/>
            </p:cNvSpPr>
            <p:nvPr/>
          </p:nvSpPr>
          <p:spPr bwMode="auto">
            <a:xfrm>
              <a:off x="6558386" y="3964807"/>
              <a:ext cx="112876" cy="11442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30" name="Oval 43"/>
            <p:cNvSpPr>
              <a:spLocks noChangeArrowheads="1"/>
            </p:cNvSpPr>
            <p:nvPr/>
          </p:nvSpPr>
          <p:spPr bwMode="auto">
            <a:xfrm>
              <a:off x="6397040" y="3766418"/>
              <a:ext cx="112876" cy="11442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31" name="Oval 43"/>
            <p:cNvSpPr>
              <a:spLocks noChangeArrowheads="1"/>
            </p:cNvSpPr>
            <p:nvPr/>
          </p:nvSpPr>
          <p:spPr bwMode="auto">
            <a:xfrm>
              <a:off x="6073600" y="3460667"/>
              <a:ext cx="112876" cy="11442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32" name="Oval 43"/>
            <p:cNvSpPr>
              <a:spLocks noChangeArrowheads="1"/>
            </p:cNvSpPr>
            <p:nvPr/>
          </p:nvSpPr>
          <p:spPr bwMode="auto">
            <a:xfrm>
              <a:off x="6451752" y="3460667"/>
              <a:ext cx="112876" cy="11442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33" name="Oval 43"/>
            <p:cNvSpPr>
              <a:spLocks noChangeArrowheads="1"/>
            </p:cNvSpPr>
            <p:nvPr/>
          </p:nvSpPr>
          <p:spPr bwMode="auto">
            <a:xfrm>
              <a:off x="6338876" y="3165328"/>
              <a:ext cx="112876" cy="11442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34" name="Oval 43"/>
            <p:cNvSpPr>
              <a:spLocks noChangeArrowheads="1"/>
            </p:cNvSpPr>
            <p:nvPr/>
          </p:nvSpPr>
          <p:spPr bwMode="auto">
            <a:xfrm>
              <a:off x="6083294" y="4420472"/>
              <a:ext cx="112876" cy="11442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35" name="Oval 43"/>
            <p:cNvSpPr>
              <a:spLocks noChangeArrowheads="1"/>
            </p:cNvSpPr>
            <p:nvPr/>
          </p:nvSpPr>
          <p:spPr bwMode="auto">
            <a:xfrm>
              <a:off x="6461446" y="4420472"/>
              <a:ext cx="112876" cy="11442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36" name="Oval 43"/>
            <p:cNvSpPr>
              <a:spLocks noChangeArrowheads="1"/>
            </p:cNvSpPr>
            <p:nvPr/>
          </p:nvSpPr>
          <p:spPr bwMode="auto">
            <a:xfrm>
              <a:off x="6348570" y="4125133"/>
              <a:ext cx="112876" cy="11442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37" name="Oval 43"/>
            <p:cNvSpPr>
              <a:spLocks noChangeArrowheads="1"/>
            </p:cNvSpPr>
            <p:nvPr/>
          </p:nvSpPr>
          <p:spPr bwMode="auto">
            <a:xfrm>
              <a:off x="7385828" y="3001468"/>
              <a:ext cx="112876" cy="11442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38" name="Oval 43"/>
            <p:cNvSpPr>
              <a:spLocks noChangeArrowheads="1"/>
            </p:cNvSpPr>
            <p:nvPr/>
          </p:nvSpPr>
          <p:spPr bwMode="auto">
            <a:xfrm>
              <a:off x="6984922" y="3557617"/>
              <a:ext cx="112876" cy="11442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39" name="Oval 43"/>
            <p:cNvSpPr>
              <a:spLocks noChangeArrowheads="1"/>
            </p:cNvSpPr>
            <p:nvPr/>
          </p:nvSpPr>
          <p:spPr bwMode="auto">
            <a:xfrm>
              <a:off x="6761874" y="3050899"/>
              <a:ext cx="112876" cy="11442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85E5919-AA2F-A84C-87C9-E61E7A1582C2}"/>
              </a:ext>
            </a:extLst>
          </p:cNvPr>
          <p:cNvGrpSpPr/>
          <p:nvPr/>
        </p:nvGrpSpPr>
        <p:grpSpPr>
          <a:xfrm>
            <a:off x="1985638" y="8059510"/>
            <a:ext cx="9033523" cy="1242818"/>
            <a:chOff x="765837" y="5621203"/>
            <a:chExt cx="6351696" cy="873857"/>
          </a:xfrm>
        </p:grpSpPr>
        <p:sp>
          <p:nvSpPr>
            <p:cNvPr id="42" name="Sun 41">
              <a:extLst>
                <a:ext uri="{FF2B5EF4-FFF2-40B4-BE49-F238E27FC236}">
                  <a16:creationId xmlns:a16="http://schemas.microsoft.com/office/drawing/2014/main" id="{30097966-8FB9-D142-9CFE-D04493D951F8}"/>
                </a:ext>
              </a:extLst>
            </p:cNvPr>
            <p:cNvSpPr/>
            <p:nvPr/>
          </p:nvSpPr>
          <p:spPr>
            <a:xfrm>
              <a:off x="765837" y="5729744"/>
              <a:ext cx="883073" cy="765316"/>
            </a:xfrm>
            <a:prstGeom prst="sun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50230" hangingPunct="1"/>
              <a:endParaRPr lang="en-US" sz="2560" kern="1200">
                <a:solidFill>
                  <a:prstClr val="white"/>
                </a:solidFill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A9B74BF-77E2-C24A-86A5-646DA48E6B6D}"/>
                </a:ext>
              </a:extLst>
            </p:cNvPr>
            <p:cNvGrpSpPr/>
            <p:nvPr/>
          </p:nvGrpSpPr>
          <p:grpSpPr>
            <a:xfrm rot="2440625">
              <a:off x="6911699" y="5997429"/>
              <a:ext cx="205834" cy="257467"/>
              <a:chOff x="5329762" y="3583635"/>
              <a:chExt cx="225751" cy="228859"/>
            </a:xfrm>
          </p:grpSpPr>
          <p:sp>
            <p:nvSpPr>
              <p:cNvPr id="66" name="Line 38">
                <a:extLst>
                  <a:ext uri="{FF2B5EF4-FFF2-40B4-BE49-F238E27FC236}">
                    <a16:creationId xmlns:a16="http://schemas.microsoft.com/office/drawing/2014/main" id="{597DCD8B-B932-5743-B187-A04C2A7753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29762" y="3583635"/>
                <a:ext cx="225751" cy="11442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Line 39">
                <a:extLst>
                  <a:ext uri="{FF2B5EF4-FFF2-40B4-BE49-F238E27FC236}">
                    <a16:creationId xmlns:a16="http://schemas.microsoft.com/office/drawing/2014/main" id="{8D564017-834C-1C4B-8652-27943F6C91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499075" y="3583635"/>
                <a:ext cx="56438" cy="22885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40">
                <a:extLst>
                  <a:ext uri="{FF2B5EF4-FFF2-40B4-BE49-F238E27FC236}">
                    <a16:creationId xmlns:a16="http://schemas.microsoft.com/office/drawing/2014/main" id="{C1224D42-7CF1-4C47-A851-DFB0E4C7CE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42637" y="3640850"/>
                <a:ext cx="0" cy="5721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Line 42">
                <a:extLst>
                  <a:ext uri="{FF2B5EF4-FFF2-40B4-BE49-F238E27FC236}">
                    <a16:creationId xmlns:a16="http://schemas.microsoft.com/office/drawing/2014/main" id="{EDEB93DD-75C9-A240-9C65-E1B95B8227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42637" y="3698064"/>
                <a:ext cx="56438" cy="5721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44" name="Picture 43" descr="latex-image-1.pdf">
              <a:extLst>
                <a:ext uri="{FF2B5EF4-FFF2-40B4-BE49-F238E27FC236}">
                  <a16:creationId xmlns:a16="http://schemas.microsoft.com/office/drawing/2014/main" id="{CB569C13-B844-B743-A084-86EF7423D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9271" y="5961450"/>
              <a:ext cx="258042" cy="275838"/>
            </a:xfrm>
            <a:prstGeom prst="rect">
              <a:avLst/>
            </a:prstGeom>
          </p:spPr>
        </p:pic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C7B07C05-90C9-EC4D-A104-B91C03D31EEB}"/>
                </a:ext>
              </a:extLst>
            </p:cNvPr>
            <p:cNvCxnSpPr/>
            <p:nvPr/>
          </p:nvCxnSpPr>
          <p:spPr>
            <a:xfrm>
              <a:off x="2113625" y="6112465"/>
              <a:ext cx="4538043" cy="1369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902CBBD-DBC1-0041-B583-7B12814D949C}"/>
                </a:ext>
              </a:extLst>
            </p:cNvPr>
            <p:cNvSpPr txBox="1"/>
            <p:nvPr/>
          </p:nvSpPr>
          <p:spPr>
            <a:xfrm>
              <a:off x="1962795" y="5621203"/>
              <a:ext cx="693400" cy="34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650230" hangingPunct="1"/>
              <a:r>
                <a:rPr lang="en-US" sz="2560" kern="1200" dirty="0">
                  <a:solidFill>
                    <a:prstClr val="black"/>
                  </a:solidFill>
                </a:rPr>
                <a:t>S = 0 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2963E32-4CB4-874D-B0C1-809B670D0F3B}"/>
                </a:ext>
              </a:extLst>
            </p:cNvPr>
            <p:cNvSpPr txBox="1"/>
            <p:nvPr/>
          </p:nvSpPr>
          <p:spPr>
            <a:xfrm>
              <a:off x="6310076" y="5683045"/>
              <a:ext cx="704538" cy="34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650230" hangingPunct="1"/>
              <a:r>
                <a:rPr lang="en-US" sz="2560" kern="1200" dirty="0">
                  <a:solidFill>
                    <a:prstClr val="black"/>
                  </a:solidFill>
                </a:rPr>
                <a:t>S = D </a:t>
              </a:r>
            </a:p>
          </p:txBody>
        </p:sp>
        <p:sp>
          <p:nvSpPr>
            <p:cNvPr id="48" name="Oval 43">
              <a:extLst>
                <a:ext uri="{FF2B5EF4-FFF2-40B4-BE49-F238E27FC236}">
                  <a16:creationId xmlns:a16="http://schemas.microsoft.com/office/drawing/2014/main" id="{58861F3C-A50A-294E-B9BB-A2DD0DB151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5485" y="5876106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49" name="Oval 43">
              <a:extLst>
                <a:ext uri="{FF2B5EF4-FFF2-40B4-BE49-F238E27FC236}">
                  <a16:creationId xmlns:a16="http://schemas.microsoft.com/office/drawing/2014/main" id="{44EC5A39-93EB-C244-8326-590E461992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2412" y="6172531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50" name="Oval 43">
              <a:extLst>
                <a:ext uri="{FF2B5EF4-FFF2-40B4-BE49-F238E27FC236}">
                  <a16:creationId xmlns:a16="http://schemas.microsoft.com/office/drawing/2014/main" id="{E8598094-54CB-4D40-9819-E331F1328D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7199" y="5937948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51" name="Oval 43">
              <a:extLst>
                <a:ext uri="{FF2B5EF4-FFF2-40B4-BE49-F238E27FC236}">
                  <a16:creationId xmlns:a16="http://schemas.microsoft.com/office/drawing/2014/main" id="{ECAF32A4-7023-7043-BFEB-8CD0A5FB09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8756" y="6172531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52" name="Oval 43">
              <a:extLst>
                <a:ext uri="{FF2B5EF4-FFF2-40B4-BE49-F238E27FC236}">
                  <a16:creationId xmlns:a16="http://schemas.microsoft.com/office/drawing/2014/main" id="{1DDF1E33-15C6-AC49-9F8A-AFB8F5FF7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922" y="5962917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53" name="Oval 43">
              <a:extLst>
                <a:ext uri="{FF2B5EF4-FFF2-40B4-BE49-F238E27FC236}">
                  <a16:creationId xmlns:a16="http://schemas.microsoft.com/office/drawing/2014/main" id="{B11E7173-8711-624B-89A0-400C9BC4E3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1846" y="6237288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54" name="Oval 43">
              <a:extLst>
                <a:ext uri="{FF2B5EF4-FFF2-40B4-BE49-F238E27FC236}">
                  <a16:creationId xmlns:a16="http://schemas.microsoft.com/office/drawing/2014/main" id="{67075A63-32E4-4E42-94A3-BA646A1D1C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733" y="5892776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55" name="Oval 43">
              <a:extLst>
                <a:ext uri="{FF2B5EF4-FFF2-40B4-BE49-F238E27FC236}">
                  <a16:creationId xmlns:a16="http://schemas.microsoft.com/office/drawing/2014/main" id="{D897DC6A-3D7E-7541-9FEE-1BC2A2B0F6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5009" y="6209913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56" name="Oval 43">
              <a:extLst>
                <a:ext uri="{FF2B5EF4-FFF2-40B4-BE49-F238E27FC236}">
                  <a16:creationId xmlns:a16="http://schemas.microsoft.com/office/drawing/2014/main" id="{0062DAB3-3140-334D-98BC-9A43A52074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1447" y="5954618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57" name="Oval 43">
              <a:extLst>
                <a:ext uri="{FF2B5EF4-FFF2-40B4-BE49-F238E27FC236}">
                  <a16:creationId xmlns:a16="http://schemas.microsoft.com/office/drawing/2014/main" id="{B7310ECB-1474-5E47-820B-36D8BC155D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1170" y="6193116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58" name="Oval 43">
              <a:extLst>
                <a:ext uri="{FF2B5EF4-FFF2-40B4-BE49-F238E27FC236}">
                  <a16:creationId xmlns:a16="http://schemas.microsoft.com/office/drawing/2014/main" id="{8737C6CB-6E17-3347-B9FE-1349829E7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1170" y="5979587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59" name="Oval 43">
              <a:extLst>
                <a:ext uri="{FF2B5EF4-FFF2-40B4-BE49-F238E27FC236}">
                  <a16:creationId xmlns:a16="http://schemas.microsoft.com/office/drawing/2014/main" id="{92E66668-2428-E64B-981A-59C834156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6094" y="6253958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60" name="Oval 43">
              <a:extLst>
                <a:ext uri="{FF2B5EF4-FFF2-40B4-BE49-F238E27FC236}">
                  <a16:creationId xmlns:a16="http://schemas.microsoft.com/office/drawing/2014/main" id="{DDA6F6B2-DA22-0548-920E-FBA6AE27F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7885" y="6028506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61" name="Oval 43">
              <a:extLst>
                <a:ext uri="{FF2B5EF4-FFF2-40B4-BE49-F238E27FC236}">
                  <a16:creationId xmlns:a16="http://schemas.microsoft.com/office/drawing/2014/main" id="{701E9887-44B5-6240-A745-584963D066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2532" y="5933320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62" name="Oval 43">
              <a:extLst>
                <a:ext uri="{FF2B5EF4-FFF2-40B4-BE49-F238E27FC236}">
                  <a16:creationId xmlns:a16="http://schemas.microsoft.com/office/drawing/2014/main" id="{319C828B-BCCF-1748-A553-9C72DAA46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0484" y="6229746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63" name="Oval 43">
              <a:extLst>
                <a:ext uri="{FF2B5EF4-FFF2-40B4-BE49-F238E27FC236}">
                  <a16:creationId xmlns:a16="http://schemas.microsoft.com/office/drawing/2014/main" id="{0F320C33-9447-1441-82B5-97BE60F5BF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9047" y="6208518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64" name="Oval 43">
              <a:extLst>
                <a:ext uri="{FF2B5EF4-FFF2-40B4-BE49-F238E27FC236}">
                  <a16:creationId xmlns:a16="http://schemas.microsoft.com/office/drawing/2014/main" id="{8DC8B3E0-9967-5E4E-9619-540A639C44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322" y="6115317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65" name="Oval 43">
              <a:extLst>
                <a:ext uri="{FF2B5EF4-FFF2-40B4-BE49-F238E27FC236}">
                  <a16:creationId xmlns:a16="http://schemas.microsoft.com/office/drawing/2014/main" id="{EFEF6EF6-6817-594D-8725-3FEC624D04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5404" y="5971291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98234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Absorption Only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943" y="1969946"/>
            <a:ext cx="11704320" cy="6436925"/>
          </a:xfrm>
        </p:spPr>
        <p:txBody>
          <a:bodyPr>
            <a:normAutofit/>
          </a:bodyPr>
          <a:lstStyle/>
          <a:p>
            <a:r>
              <a:rPr lang="en-US" sz="3982" dirty="0"/>
              <a:t>The simplest participating medium </a:t>
            </a:r>
          </a:p>
          <a:p>
            <a:r>
              <a:rPr lang="en-US" sz="3982" dirty="0"/>
              <a:t>Consists of perfectly black particles that absorb all the light that they intercept </a:t>
            </a:r>
          </a:p>
          <a:p>
            <a:r>
              <a:rPr lang="en-US" sz="3982" dirty="0"/>
              <a:t>Assume </a:t>
            </a:r>
          </a:p>
          <a:p>
            <a:pPr lvl="1"/>
            <a:r>
              <a:rPr lang="en-US" sz="3413" dirty="0"/>
              <a:t>each particle has an area of A = </a:t>
            </a:r>
            <a:r>
              <a:rPr lang="en-US" sz="3413" dirty="0">
                <a:latin typeface="Symbol" charset="2"/>
                <a:cs typeface="Symbol" charset="2"/>
              </a:rPr>
              <a:t>p</a:t>
            </a:r>
            <a:r>
              <a:rPr lang="en-US" sz="3413" dirty="0">
                <a:cs typeface="Symbol" charset="2"/>
              </a:rPr>
              <a:t>r</a:t>
            </a:r>
            <a:r>
              <a:rPr lang="en-US" sz="3413" baseline="30000" dirty="0">
                <a:cs typeface="Symbol" charset="2"/>
              </a:rPr>
              <a:t>2</a:t>
            </a:r>
          </a:p>
          <a:p>
            <a:pPr lvl="1"/>
            <a:r>
              <a:rPr lang="en-US" sz="3413" dirty="0">
                <a:cs typeface="Symbol" charset="2"/>
              </a:rPr>
              <a:t>Number of particles per unit volume = </a:t>
            </a:r>
            <a:r>
              <a:rPr lang="en-US" sz="3413" dirty="0" err="1">
                <a:latin typeface="Symbol" charset="2"/>
                <a:cs typeface="Symbol" charset="2"/>
              </a:rPr>
              <a:t>r</a:t>
            </a:r>
            <a:endParaRPr lang="en-US" sz="3413" dirty="0">
              <a:latin typeface="Symbol" charset="2"/>
              <a:cs typeface="Symbol" charset="2"/>
            </a:endParaRPr>
          </a:p>
          <a:p>
            <a:pPr lvl="1"/>
            <a:r>
              <a:rPr lang="en-US" sz="3413" dirty="0">
                <a:cs typeface="Symbol" charset="2"/>
              </a:rPr>
              <a:t>A small cylindrical slab with a base area E and thickness </a:t>
            </a:r>
            <a:r>
              <a:rPr lang="en-US" sz="3413" dirty="0">
                <a:latin typeface="Symbol" charset="2"/>
                <a:cs typeface="Symbol" charset="2"/>
              </a:rPr>
              <a:t>D</a:t>
            </a:r>
            <a:r>
              <a:rPr lang="en-US" sz="3413" dirty="0">
                <a:cs typeface="Symbol" charset="2"/>
              </a:rPr>
              <a:t>s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1352724" y="6947672"/>
            <a:ext cx="3769385" cy="2484070"/>
            <a:chOff x="1526083" y="4987001"/>
            <a:chExt cx="2650349" cy="1746612"/>
          </a:xfrm>
        </p:grpSpPr>
        <p:grpSp>
          <p:nvGrpSpPr>
            <p:cNvPr id="30" name="Group 29"/>
            <p:cNvGrpSpPr/>
            <p:nvPr/>
          </p:nvGrpSpPr>
          <p:grpSpPr>
            <a:xfrm>
              <a:off x="1905062" y="5407543"/>
              <a:ext cx="1014010" cy="1326070"/>
              <a:chOff x="2826932" y="5407543"/>
              <a:chExt cx="1014010" cy="1326070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2826932" y="5407544"/>
                <a:ext cx="317518" cy="131732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50230" hangingPunct="1"/>
                <a:endParaRPr lang="en-US" sz="256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3523424" y="5416293"/>
                <a:ext cx="317518" cy="131732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50230" hangingPunct="1"/>
                <a:endParaRPr lang="en-US" sz="2560" kern="12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7" name="Straight Connector 6"/>
              <p:cNvCxnSpPr>
                <a:stCxn id="4" idx="0"/>
                <a:endCxn id="5" idx="0"/>
              </p:cNvCxnSpPr>
              <p:nvPr/>
            </p:nvCxnSpPr>
            <p:spPr>
              <a:xfrm rot="16200000" flipH="1">
                <a:off x="3329562" y="5063672"/>
                <a:ext cx="8749" cy="69649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16200000" flipH="1">
                <a:off x="3329562" y="6372244"/>
                <a:ext cx="8749" cy="69649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Oval 43"/>
              <p:cNvSpPr>
                <a:spLocks noChangeArrowheads="1"/>
              </p:cNvSpPr>
              <p:nvPr/>
            </p:nvSpPr>
            <p:spPr bwMode="auto">
              <a:xfrm>
                <a:off x="3144450" y="5579875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Oval 43"/>
              <p:cNvSpPr>
                <a:spLocks noChangeArrowheads="1"/>
              </p:cNvSpPr>
              <p:nvPr/>
            </p:nvSpPr>
            <p:spPr bwMode="auto">
              <a:xfrm>
                <a:off x="3296850" y="5732275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Oval 43"/>
              <p:cNvSpPr>
                <a:spLocks noChangeArrowheads="1"/>
              </p:cNvSpPr>
              <p:nvPr/>
            </p:nvSpPr>
            <p:spPr bwMode="auto">
              <a:xfrm>
                <a:off x="2985690" y="5827460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Oval 43"/>
              <p:cNvSpPr>
                <a:spLocks noChangeArrowheads="1"/>
              </p:cNvSpPr>
              <p:nvPr/>
            </p:nvSpPr>
            <p:spPr bwMode="auto">
              <a:xfrm>
                <a:off x="3195665" y="5905076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Oval 43"/>
              <p:cNvSpPr>
                <a:spLocks noChangeArrowheads="1"/>
              </p:cNvSpPr>
              <p:nvPr/>
            </p:nvSpPr>
            <p:spPr bwMode="auto">
              <a:xfrm>
                <a:off x="3200888" y="6101441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Oval 43"/>
              <p:cNvSpPr>
                <a:spLocks noChangeArrowheads="1"/>
              </p:cNvSpPr>
              <p:nvPr/>
            </p:nvSpPr>
            <p:spPr bwMode="auto">
              <a:xfrm>
                <a:off x="3353288" y="6019505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Oval 43"/>
              <p:cNvSpPr>
                <a:spLocks noChangeArrowheads="1"/>
              </p:cNvSpPr>
              <p:nvPr/>
            </p:nvSpPr>
            <p:spPr bwMode="auto">
              <a:xfrm>
                <a:off x="2985690" y="6076719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Oval 43"/>
              <p:cNvSpPr>
                <a:spLocks noChangeArrowheads="1"/>
              </p:cNvSpPr>
              <p:nvPr/>
            </p:nvSpPr>
            <p:spPr bwMode="auto">
              <a:xfrm>
                <a:off x="3392812" y="5522660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Oval 43"/>
              <p:cNvSpPr>
                <a:spLocks noChangeArrowheads="1"/>
              </p:cNvSpPr>
              <p:nvPr/>
            </p:nvSpPr>
            <p:spPr bwMode="auto">
              <a:xfrm>
                <a:off x="3238964" y="6343756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Oval 43"/>
              <p:cNvSpPr>
                <a:spLocks noChangeArrowheads="1"/>
              </p:cNvSpPr>
              <p:nvPr/>
            </p:nvSpPr>
            <p:spPr bwMode="auto">
              <a:xfrm>
                <a:off x="3392812" y="6239569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Oval 43"/>
              <p:cNvSpPr>
                <a:spLocks noChangeArrowheads="1"/>
              </p:cNvSpPr>
              <p:nvPr/>
            </p:nvSpPr>
            <p:spPr bwMode="auto">
              <a:xfrm>
                <a:off x="3031574" y="6296783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Oval 43"/>
              <p:cNvSpPr>
                <a:spLocks noChangeArrowheads="1"/>
              </p:cNvSpPr>
              <p:nvPr/>
            </p:nvSpPr>
            <p:spPr bwMode="auto">
              <a:xfrm>
                <a:off x="3136331" y="6509395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Oval 43"/>
              <p:cNvSpPr>
                <a:spLocks noChangeArrowheads="1"/>
              </p:cNvSpPr>
              <p:nvPr/>
            </p:nvSpPr>
            <p:spPr bwMode="auto">
              <a:xfrm>
                <a:off x="3392812" y="6509395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Oval 43"/>
              <p:cNvSpPr>
                <a:spLocks noChangeArrowheads="1"/>
              </p:cNvSpPr>
              <p:nvPr/>
            </p:nvSpPr>
            <p:spPr bwMode="auto">
              <a:xfrm>
                <a:off x="2975136" y="5522660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Oval 43"/>
              <p:cNvSpPr>
                <a:spLocks noChangeArrowheads="1"/>
              </p:cNvSpPr>
              <p:nvPr/>
            </p:nvSpPr>
            <p:spPr bwMode="auto">
              <a:xfrm>
                <a:off x="3625745" y="5713031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Oval 43"/>
              <p:cNvSpPr>
                <a:spLocks noChangeArrowheads="1"/>
              </p:cNvSpPr>
              <p:nvPr/>
            </p:nvSpPr>
            <p:spPr bwMode="auto">
              <a:xfrm>
                <a:off x="3523424" y="5987012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Oval 43"/>
              <p:cNvSpPr>
                <a:spLocks noChangeArrowheads="1"/>
              </p:cNvSpPr>
              <p:nvPr/>
            </p:nvSpPr>
            <p:spPr bwMode="auto">
              <a:xfrm>
                <a:off x="3687094" y="5952048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Oval 43"/>
              <p:cNvSpPr>
                <a:spLocks noChangeArrowheads="1"/>
              </p:cNvSpPr>
              <p:nvPr/>
            </p:nvSpPr>
            <p:spPr bwMode="auto">
              <a:xfrm>
                <a:off x="3615190" y="6182354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Oval 43"/>
              <p:cNvSpPr>
                <a:spLocks noChangeArrowheads="1"/>
              </p:cNvSpPr>
              <p:nvPr/>
            </p:nvSpPr>
            <p:spPr bwMode="auto">
              <a:xfrm>
                <a:off x="3625745" y="6411212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1526083" y="5384873"/>
              <a:ext cx="297377" cy="434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650230" hangingPunct="1"/>
              <a:r>
                <a:rPr lang="en-US" sz="3413" kern="1200" dirty="0">
                  <a:solidFill>
                    <a:prstClr val="black"/>
                  </a:solidFill>
                </a:rPr>
                <a:t>E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223330" y="4987001"/>
              <a:ext cx="438672" cy="4342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defTabSz="650230" hangingPunct="1"/>
              <a:r>
                <a:rPr lang="en-US" sz="3413" kern="12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3413" kern="1200" dirty="0">
                  <a:solidFill>
                    <a:prstClr val="black"/>
                  </a:solidFill>
                  <a:cs typeface="Symbol" charset="2"/>
                </a:rPr>
                <a:t>s</a:t>
              </a:r>
              <a:endParaRPr lang="en-US" sz="3413" kern="1200" dirty="0">
                <a:solidFill>
                  <a:prstClr val="black"/>
                </a:solidFill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2857614" y="5417160"/>
              <a:ext cx="1318818" cy="434209"/>
              <a:chOff x="3779484" y="5417160"/>
              <a:chExt cx="1318818" cy="434209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 flipV="1">
                <a:off x="3779484" y="5694304"/>
                <a:ext cx="338005" cy="5122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 34"/>
              <p:cNvSpPr/>
              <p:nvPr/>
            </p:nvSpPr>
            <p:spPr>
              <a:xfrm>
                <a:off x="4117489" y="5417160"/>
                <a:ext cx="980813" cy="4342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defTabSz="650230" hangingPunct="1"/>
                <a:r>
                  <a:rPr lang="en-US" sz="3413" kern="1200" dirty="0">
                    <a:solidFill>
                      <a:prstClr val="black"/>
                    </a:solidFill>
                  </a:rPr>
                  <a:t>A = </a:t>
                </a:r>
                <a:r>
                  <a:rPr lang="en-US" sz="3413" kern="1200" dirty="0">
                    <a:solidFill>
                      <a:prstClr val="black"/>
                    </a:solidFill>
                    <a:latin typeface="Symbol" charset="2"/>
                    <a:cs typeface="Symbol" charset="2"/>
                  </a:rPr>
                  <a:t>p</a:t>
                </a:r>
                <a:r>
                  <a:rPr lang="en-US" sz="3413" kern="1200" dirty="0">
                    <a:solidFill>
                      <a:prstClr val="black"/>
                    </a:solidFill>
                    <a:cs typeface="Symbol" charset="2"/>
                  </a:rPr>
                  <a:t>r</a:t>
                </a:r>
                <a:r>
                  <a:rPr lang="en-US" sz="3413" kern="1200" baseline="30000" dirty="0">
                    <a:solidFill>
                      <a:prstClr val="black"/>
                    </a:solidFill>
                    <a:cs typeface="Symbol" charset="2"/>
                  </a:rPr>
                  <a:t>2</a:t>
                </a:r>
                <a:endParaRPr lang="en-US" sz="3413" kern="1200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9" name="TextBox 38"/>
          <p:cNvSpPr txBox="1"/>
          <p:nvPr/>
        </p:nvSpPr>
        <p:spPr>
          <a:xfrm>
            <a:off x="5418265" y="6859371"/>
            <a:ext cx="72107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0" algn="l" defTabSz="650230" hangingPunct="1">
              <a:buFont typeface="Arial"/>
              <a:buChar char="•"/>
            </a:pPr>
            <a:r>
              <a:rPr lang="en-US" sz="2560" kern="1200" dirty="0">
                <a:solidFill>
                  <a:prstClr val="black"/>
                </a:solidFill>
              </a:rPr>
              <a:t> Total number of particles =  E </a:t>
            </a:r>
            <a:r>
              <a:rPr lang="en-US" sz="2560" kern="1200" dirty="0">
                <a:solidFill>
                  <a:prstClr val="black"/>
                </a:solidFill>
                <a:latin typeface="Symbol" charset="2"/>
                <a:cs typeface="Symbol" charset="2"/>
              </a:rPr>
              <a:t>D</a:t>
            </a:r>
            <a:r>
              <a:rPr lang="en-US" sz="2560" kern="1200" dirty="0">
                <a:solidFill>
                  <a:prstClr val="black"/>
                </a:solidFill>
                <a:cs typeface="Symbol" charset="2"/>
              </a:rPr>
              <a:t>s </a:t>
            </a:r>
            <a:r>
              <a:rPr lang="en-US" sz="2560" kern="1200" dirty="0" err="1">
                <a:solidFill>
                  <a:prstClr val="black"/>
                </a:solidFill>
                <a:latin typeface="Symbol" charset="2"/>
                <a:cs typeface="Symbol" charset="2"/>
              </a:rPr>
              <a:t>r</a:t>
            </a:r>
            <a:endParaRPr lang="en-US" sz="2560" kern="1200" dirty="0">
              <a:solidFill>
                <a:prstClr val="black"/>
              </a:solidFill>
              <a:latin typeface="Symbol" charset="2"/>
              <a:cs typeface="Symbol" charset="2"/>
            </a:endParaRPr>
          </a:p>
          <a:p>
            <a:pPr lvl="1" indent="0" algn="l" defTabSz="650230" hangingPunct="1">
              <a:buFont typeface="Arial"/>
              <a:buChar char="•"/>
            </a:pPr>
            <a:r>
              <a:rPr lang="en-US" sz="2560" kern="1200" dirty="0">
                <a:solidFill>
                  <a:prstClr val="black"/>
                </a:solidFill>
                <a:cs typeface="Symbol" charset="2"/>
              </a:rPr>
              <a:t> Total area occluded by particles = A E </a:t>
            </a:r>
            <a:r>
              <a:rPr lang="en-US" sz="2560" kern="1200" dirty="0">
                <a:solidFill>
                  <a:prstClr val="black"/>
                </a:solidFill>
                <a:latin typeface="Symbol" charset="2"/>
                <a:cs typeface="Symbol" charset="2"/>
              </a:rPr>
              <a:t>D</a:t>
            </a:r>
            <a:r>
              <a:rPr lang="en-US" sz="2560" kern="1200" dirty="0">
                <a:solidFill>
                  <a:prstClr val="black"/>
                </a:solidFill>
                <a:cs typeface="Symbol" charset="2"/>
              </a:rPr>
              <a:t>s </a:t>
            </a:r>
            <a:r>
              <a:rPr lang="en-US" sz="2560" kern="1200" dirty="0" err="1">
                <a:solidFill>
                  <a:prstClr val="black"/>
                </a:solidFill>
                <a:latin typeface="Symbol" charset="2"/>
                <a:cs typeface="Symbol" charset="2"/>
              </a:rPr>
              <a:t>r</a:t>
            </a:r>
            <a:endParaRPr lang="en-US" sz="2560" kern="1200" dirty="0">
              <a:solidFill>
                <a:prstClr val="black"/>
              </a:solidFill>
              <a:latin typeface="Symbol" charset="2"/>
              <a:cs typeface="Symbol" charset="2"/>
            </a:endParaRPr>
          </a:p>
          <a:p>
            <a:pPr lvl="1" indent="0" algn="l" defTabSz="650230" hangingPunct="1">
              <a:buFont typeface="Arial"/>
              <a:buChar char="•"/>
            </a:pPr>
            <a:r>
              <a:rPr lang="en-US" sz="2560" kern="1200" dirty="0">
                <a:solidFill>
                  <a:prstClr val="black"/>
                </a:solidFill>
                <a:cs typeface="Symbol" charset="2"/>
              </a:rPr>
              <a:t> The fraction of occluded area =  </a:t>
            </a:r>
            <a:r>
              <a:rPr lang="en-US" sz="2560" kern="1200" dirty="0" err="1">
                <a:solidFill>
                  <a:prstClr val="black"/>
                </a:solidFill>
                <a:cs typeface="Symbol" charset="2"/>
              </a:rPr>
              <a:t>AE</a:t>
            </a:r>
            <a:r>
              <a:rPr lang="en-US" sz="2560" kern="1200" dirty="0" err="1">
                <a:solidFill>
                  <a:prstClr val="black"/>
                </a:solidFill>
                <a:latin typeface="Symbol" charset="2"/>
                <a:cs typeface="Symbol" charset="2"/>
              </a:rPr>
              <a:t>D</a:t>
            </a:r>
            <a:r>
              <a:rPr lang="en-US" sz="2560" kern="1200" dirty="0" err="1">
                <a:solidFill>
                  <a:prstClr val="black"/>
                </a:solidFill>
                <a:cs typeface="Symbol" charset="2"/>
              </a:rPr>
              <a:t>s</a:t>
            </a:r>
            <a:r>
              <a:rPr lang="en-US" sz="2560" kern="1200" dirty="0" err="1">
                <a:solidFill>
                  <a:prstClr val="black"/>
                </a:solidFill>
                <a:latin typeface="Symbol" charset="2"/>
                <a:cs typeface="Symbol" charset="2"/>
              </a:rPr>
              <a:t>r</a:t>
            </a:r>
            <a:r>
              <a:rPr lang="en-US" sz="2560" kern="1200" dirty="0">
                <a:solidFill>
                  <a:prstClr val="black"/>
                </a:solidFill>
                <a:latin typeface="Symbol" charset="2"/>
                <a:cs typeface="Symbol" charset="2"/>
              </a:rPr>
              <a:t> </a:t>
            </a:r>
            <a:r>
              <a:rPr lang="en-US" sz="2276" kern="1200" cap="small" dirty="0">
                <a:solidFill>
                  <a:prstClr val="black"/>
                </a:solidFill>
                <a:cs typeface="Symbol" charset="2"/>
              </a:rPr>
              <a:t>/ E = </a:t>
            </a:r>
            <a:r>
              <a:rPr lang="en-US" sz="2276" kern="1200" dirty="0">
                <a:solidFill>
                  <a:prstClr val="black"/>
                </a:solidFill>
                <a:cs typeface="Symbol" charset="2"/>
              </a:rPr>
              <a:t>A</a:t>
            </a:r>
            <a:r>
              <a:rPr lang="en-US" sz="2276" kern="1200" dirty="0">
                <a:solidFill>
                  <a:prstClr val="black"/>
                </a:solidFill>
                <a:latin typeface="Symbol" charset="2"/>
                <a:cs typeface="Symbol" charset="2"/>
              </a:rPr>
              <a:t> D</a:t>
            </a:r>
            <a:r>
              <a:rPr lang="en-US" sz="2276" kern="1200" dirty="0">
                <a:solidFill>
                  <a:prstClr val="black"/>
                </a:solidFill>
                <a:cs typeface="Symbol" charset="2"/>
              </a:rPr>
              <a:t>s </a:t>
            </a:r>
            <a:r>
              <a:rPr lang="en-US" sz="2276" kern="1200" dirty="0" err="1">
                <a:solidFill>
                  <a:prstClr val="black"/>
                </a:solidFill>
                <a:latin typeface="Symbol" charset="2"/>
                <a:cs typeface="Symbol" charset="2"/>
              </a:rPr>
              <a:t>r</a:t>
            </a:r>
            <a:r>
              <a:rPr lang="en-US" sz="2560" kern="1200" dirty="0">
                <a:solidFill>
                  <a:prstClr val="black"/>
                </a:solidFill>
                <a:cs typeface="Symbol" charset="2"/>
              </a:rPr>
              <a:t> </a:t>
            </a:r>
          </a:p>
          <a:p>
            <a:pPr lvl="1" indent="0" algn="l" defTabSz="650230" hangingPunct="1"/>
            <a:endParaRPr lang="en-US" sz="2560" kern="1200" dirty="0">
              <a:solidFill>
                <a:prstClr val="black"/>
              </a:solidFill>
              <a:cs typeface="Symbol" charset="2"/>
            </a:endParaRPr>
          </a:p>
          <a:p>
            <a:pPr algn="l" defTabSz="650230" hangingPunct="1"/>
            <a:r>
              <a:rPr lang="en-US" sz="2560" kern="1200" dirty="0">
                <a:solidFill>
                  <a:prstClr val="black"/>
                </a:solidFill>
              </a:rPr>
              <a:t> 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1063406" y="8415682"/>
            <a:ext cx="2971692" cy="9989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10737440" y="8670577"/>
            <a:ext cx="2108526" cy="48628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 defTabSz="650230" hangingPunct="1"/>
            <a:r>
              <a:rPr lang="en-US" sz="2560" kern="1200" dirty="0">
                <a:solidFill>
                  <a:prstClr val="black"/>
                </a:solidFill>
              </a:rPr>
              <a:t>Solve this ODE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4508424" y="8363751"/>
            <a:ext cx="6229016" cy="1143588"/>
            <a:chOff x="3169985" y="5880762"/>
            <a:chExt cx="4379777" cy="804085"/>
          </a:xfrm>
        </p:grpSpPr>
        <p:cxnSp>
          <p:nvCxnSpPr>
            <p:cNvPr id="65" name="Straight Connector 64"/>
            <p:cNvCxnSpPr/>
            <p:nvPr/>
          </p:nvCxnSpPr>
          <p:spPr>
            <a:xfrm flipV="1">
              <a:off x="3580919" y="6328683"/>
              <a:ext cx="476450" cy="5912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52"/>
            <p:cNvGrpSpPr/>
            <p:nvPr/>
          </p:nvGrpSpPr>
          <p:grpSpPr>
            <a:xfrm>
              <a:off x="3469603" y="5966822"/>
              <a:ext cx="4080159" cy="618919"/>
              <a:chOff x="3967502" y="5986934"/>
              <a:chExt cx="1830911" cy="618919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3967502" y="5986934"/>
                <a:ext cx="655573" cy="618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l" defTabSz="650230" hangingPunct="1"/>
                <a:r>
                  <a:rPr lang="en-US" sz="2560" kern="1200" dirty="0" err="1">
                    <a:solidFill>
                      <a:prstClr val="black"/>
                    </a:solidFill>
                  </a:rPr>
                  <a:t>d</a:t>
                </a:r>
                <a:r>
                  <a:rPr lang="en-US" sz="2560" kern="1200" dirty="0">
                    <a:solidFill>
                      <a:prstClr val="black"/>
                    </a:solidFill>
                  </a:rPr>
                  <a:t> </a:t>
                </a:r>
                <a:r>
                  <a:rPr lang="en-US" sz="2560" b="1" kern="1200" dirty="0" err="1">
                    <a:solidFill>
                      <a:prstClr val="black"/>
                    </a:solidFill>
                  </a:rPr>
                  <a:t>I(s</a:t>
                </a:r>
                <a:r>
                  <a:rPr lang="en-US" sz="2560" b="1" kern="1200" dirty="0">
                    <a:solidFill>
                      <a:prstClr val="black"/>
                    </a:solidFill>
                  </a:rPr>
                  <a:t>)</a:t>
                </a:r>
              </a:p>
              <a:p>
                <a:pPr algn="l" defTabSz="650230" hangingPunct="1"/>
                <a:r>
                  <a:rPr lang="en-US" sz="2560" kern="1200" dirty="0">
                    <a:solidFill>
                      <a:prstClr val="black"/>
                    </a:solidFill>
                  </a:rPr>
                  <a:t> </a:t>
                </a:r>
                <a:r>
                  <a:rPr lang="en-US" sz="2560" kern="1200" dirty="0" err="1">
                    <a:solidFill>
                      <a:prstClr val="black"/>
                    </a:solidFill>
                  </a:rPr>
                  <a:t>ds</a:t>
                </a:r>
                <a:r>
                  <a:rPr lang="en-US" sz="2560" kern="1200" dirty="0">
                    <a:solidFill>
                      <a:prstClr val="black"/>
                    </a:solidFill>
                  </a:rPr>
                  <a:t> </a:t>
                </a:r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>
                <a:off x="4018717" y="6353121"/>
                <a:ext cx="453970" cy="1588"/>
              </a:xfrm>
              <a:prstGeom prst="line">
                <a:avLst/>
              </a:prstGeom>
              <a:ln w="15875"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/>
              <p:cNvSpPr txBox="1"/>
              <p:nvPr/>
            </p:nvSpPr>
            <p:spPr>
              <a:xfrm>
                <a:off x="4297496" y="6053929"/>
                <a:ext cx="1500917" cy="3419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l" defTabSz="650230" hangingPunct="1"/>
                <a:r>
                  <a:rPr lang="en-US" sz="2560" kern="1200" dirty="0">
                    <a:solidFill>
                      <a:prstClr val="black"/>
                    </a:solidFill>
                  </a:rPr>
                  <a:t>= - </a:t>
                </a:r>
                <a:r>
                  <a:rPr lang="en-US" sz="2560" kern="1200" dirty="0" err="1">
                    <a:solidFill>
                      <a:prstClr val="black"/>
                    </a:solidFill>
                  </a:rPr>
                  <a:t>I(s</a:t>
                </a:r>
                <a:r>
                  <a:rPr lang="en-US" sz="2560" kern="1200" dirty="0">
                    <a:solidFill>
                      <a:prstClr val="black"/>
                    </a:solidFill>
                  </a:rPr>
                  <a:t>) </a:t>
                </a:r>
                <a:r>
                  <a:rPr lang="en-US" sz="2560" kern="1200" dirty="0" err="1">
                    <a:solidFill>
                      <a:prstClr val="black"/>
                    </a:solidFill>
                  </a:rPr>
                  <a:t>x</a:t>
                </a:r>
                <a:r>
                  <a:rPr lang="en-US" sz="2560" kern="1200" dirty="0">
                    <a:solidFill>
                      <a:prstClr val="black"/>
                    </a:solidFill>
                  </a:rPr>
                  <a:t>  </a:t>
                </a:r>
                <a:r>
                  <a:rPr lang="en-US" sz="2560" kern="1200" dirty="0">
                    <a:solidFill>
                      <a:prstClr val="black"/>
                    </a:solidFill>
                    <a:cs typeface="Symbol" charset="2"/>
                  </a:rPr>
                  <a:t>A</a:t>
                </a:r>
                <a:r>
                  <a:rPr lang="en-US" sz="2560" kern="1200" dirty="0">
                    <a:solidFill>
                      <a:prstClr val="black"/>
                    </a:solidFill>
                    <a:latin typeface="Symbol" charset="2"/>
                    <a:cs typeface="Symbol" charset="2"/>
                  </a:rPr>
                  <a:t> D</a:t>
                </a:r>
                <a:r>
                  <a:rPr lang="en-US" sz="2560" kern="1200" dirty="0">
                    <a:solidFill>
                      <a:prstClr val="black"/>
                    </a:solidFill>
                    <a:cs typeface="Symbol" charset="2"/>
                  </a:rPr>
                  <a:t>s </a:t>
                </a:r>
                <a:r>
                  <a:rPr lang="en-US" sz="2560" kern="1200" dirty="0" err="1">
                    <a:solidFill>
                      <a:prstClr val="black"/>
                    </a:solidFill>
                    <a:latin typeface="Symbol" charset="2"/>
                    <a:cs typeface="Symbol" charset="2"/>
                  </a:rPr>
                  <a:t>r</a:t>
                </a:r>
                <a:r>
                  <a:rPr lang="en-US" sz="2560" kern="1200" dirty="0" err="1">
                    <a:solidFill>
                      <a:prstClr val="black"/>
                    </a:solidFill>
                    <a:cs typeface="Symbol" charset="2"/>
                  </a:rPr>
                  <a:t>(s</a:t>
                </a:r>
                <a:r>
                  <a:rPr lang="en-US" sz="2560" kern="1200" dirty="0">
                    <a:solidFill>
                      <a:prstClr val="black"/>
                    </a:solidFill>
                    <a:cs typeface="Symbol" charset="2"/>
                  </a:rPr>
                  <a:t>)</a:t>
                </a:r>
                <a:r>
                  <a:rPr lang="en-US" sz="2560" kern="1200" dirty="0">
                    <a:solidFill>
                      <a:prstClr val="black"/>
                    </a:solidFill>
                    <a:latin typeface="Symbol" charset="2"/>
                    <a:cs typeface="Symbol" charset="2"/>
                  </a:rPr>
                  <a:t> </a:t>
                </a:r>
                <a:r>
                  <a:rPr lang="en-US" sz="2560" kern="1200" dirty="0">
                    <a:solidFill>
                      <a:prstClr val="black"/>
                    </a:solidFill>
                    <a:cs typeface="Symbol" charset="2"/>
                  </a:rPr>
                  <a:t> =  </a:t>
                </a:r>
                <a:r>
                  <a:rPr lang="en-US" sz="2560" kern="1200" dirty="0">
                    <a:solidFill>
                      <a:prstClr val="black"/>
                    </a:solidFill>
                  </a:rPr>
                  <a:t>- A </a:t>
                </a:r>
                <a:r>
                  <a:rPr lang="en-US" sz="2560" kern="1200" dirty="0" err="1">
                    <a:solidFill>
                      <a:prstClr val="black"/>
                    </a:solidFill>
                    <a:latin typeface="Symbol" charset="2"/>
                    <a:cs typeface="Symbol" charset="2"/>
                  </a:rPr>
                  <a:t>r</a:t>
                </a:r>
                <a:r>
                  <a:rPr lang="en-US" sz="2560" kern="1200" dirty="0">
                    <a:solidFill>
                      <a:prstClr val="black"/>
                    </a:solidFill>
                    <a:latin typeface="Symbol" charset="2"/>
                    <a:cs typeface="Symbol" charset="2"/>
                  </a:rPr>
                  <a:t> </a:t>
                </a:r>
                <a:r>
                  <a:rPr lang="en-US" sz="2560" kern="1200" dirty="0">
                    <a:solidFill>
                      <a:prstClr val="black"/>
                    </a:solidFill>
                    <a:cs typeface="Symbol" charset="2"/>
                  </a:rPr>
                  <a:t>(</a:t>
                </a:r>
                <a:r>
                  <a:rPr lang="en-US" sz="2560" kern="1200" dirty="0" err="1">
                    <a:solidFill>
                      <a:prstClr val="black"/>
                    </a:solidFill>
                    <a:cs typeface="Symbol" charset="2"/>
                  </a:rPr>
                  <a:t>s</a:t>
                </a:r>
                <a:r>
                  <a:rPr lang="en-US" sz="2560" kern="1200" dirty="0">
                    <a:solidFill>
                      <a:prstClr val="black"/>
                    </a:solidFill>
                    <a:cs typeface="Symbol" charset="2"/>
                  </a:rPr>
                  <a:t>) </a:t>
                </a:r>
                <a:r>
                  <a:rPr lang="en-US" sz="2560" b="1" kern="1200" dirty="0" err="1">
                    <a:solidFill>
                      <a:prstClr val="black"/>
                    </a:solidFill>
                    <a:cs typeface="Symbol" charset="2"/>
                  </a:rPr>
                  <a:t>I</a:t>
                </a:r>
                <a:r>
                  <a:rPr lang="en-US" sz="2560" kern="1200" dirty="0" err="1">
                    <a:solidFill>
                      <a:prstClr val="black"/>
                    </a:solidFill>
                    <a:cs typeface="Symbol" charset="2"/>
                  </a:rPr>
                  <a:t>(s</a:t>
                </a:r>
                <a:r>
                  <a:rPr lang="en-US" sz="2560" kern="1200" dirty="0">
                    <a:solidFill>
                      <a:prstClr val="black"/>
                    </a:solidFill>
                    <a:cs typeface="Symbol" charset="2"/>
                  </a:rPr>
                  <a:t>)</a:t>
                </a:r>
                <a:r>
                  <a:rPr lang="en-US" sz="2560" kern="1200" dirty="0">
                    <a:solidFill>
                      <a:prstClr val="black"/>
                    </a:solidFill>
                  </a:rPr>
                  <a:t> </a:t>
                </a:r>
              </a:p>
            </p:txBody>
          </p:sp>
        </p:grpSp>
        <p:sp>
          <p:nvSpPr>
            <p:cNvPr id="54" name="Rectangle 53"/>
            <p:cNvSpPr/>
            <p:nvPr/>
          </p:nvSpPr>
          <p:spPr>
            <a:xfrm>
              <a:off x="3169985" y="5880762"/>
              <a:ext cx="4255728" cy="80408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50230" hangingPunct="1"/>
              <a:endParaRPr lang="en-US" sz="2560" kern="1200">
                <a:solidFill>
                  <a:prstClr val="white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108812" y="6289225"/>
              <a:ext cx="412748" cy="341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50230" hangingPunct="1"/>
              <a:r>
                <a:rPr lang="en-US" sz="2560" kern="12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2560" kern="1200" dirty="0">
                  <a:solidFill>
                    <a:prstClr val="black"/>
                  </a:solidFill>
                  <a:cs typeface="Symbol" charset="2"/>
                </a:rPr>
                <a:t>s </a:t>
              </a:r>
              <a:endParaRPr lang="en-US" sz="2560" kern="1200" dirty="0">
                <a:solidFill>
                  <a:prstClr val="black"/>
                </a:solidFill>
              </a:endParaRP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930540" y="6385347"/>
              <a:ext cx="818087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 56"/>
          <p:cNvSpPr/>
          <p:nvPr/>
        </p:nvSpPr>
        <p:spPr>
          <a:xfrm>
            <a:off x="4709571" y="8482927"/>
            <a:ext cx="1270861" cy="910199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50230" hangingPunct="1"/>
            <a:endParaRPr lang="en-US" sz="256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7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72" grpId="0" animBg="1"/>
      <p:bldP spid="57" grpId="0" animBg="1"/>
      <p:bldP spid="57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Absorption Only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943" y="1969946"/>
            <a:ext cx="11704320" cy="6436925"/>
          </a:xfrm>
        </p:spPr>
        <p:txBody>
          <a:bodyPr>
            <a:normAutofit/>
          </a:bodyPr>
          <a:lstStyle/>
          <a:p>
            <a:r>
              <a:rPr lang="en-US" sz="3982" dirty="0"/>
              <a:t>The simplest participating medium </a:t>
            </a:r>
          </a:p>
          <a:p>
            <a:r>
              <a:rPr lang="en-US" sz="3982" dirty="0"/>
              <a:t>Consists of perfectly black particles that absorb all the light that they intercept </a:t>
            </a:r>
          </a:p>
          <a:p>
            <a:r>
              <a:rPr lang="en-US" sz="3982" dirty="0"/>
              <a:t>Assume </a:t>
            </a:r>
          </a:p>
          <a:p>
            <a:pPr lvl="1"/>
            <a:r>
              <a:rPr lang="en-US" sz="3413" dirty="0"/>
              <a:t>each particle has an area of A = </a:t>
            </a:r>
            <a:r>
              <a:rPr lang="en-US" sz="3413" dirty="0">
                <a:latin typeface="Symbol" charset="2"/>
                <a:cs typeface="Symbol" charset="2"/>
              </a:rPr>
              <a:t>p</a:t>
            </a:r>
            <a:r>
              <a:rPr lang="en-US" sz="3413" dirty="0">
                <a:cs typeface="Symbol" charset="2"/>
              </a:rPr>
              <a:t>r</a:t>
            </a:r>
            <a:r>
              <a:rPr lang="en-US" sz="3413" baseline="30000" dirty="0">
                <a:cs typeface="Symbol" charset="2"/>
              </a:rPr>
              <a:t>2</a:t>
            </a:r>
          </a:p>
          <a:p>
            <a:pPr lvl="1"/>
            <a:r>
              <a:rPr lang="en-US" sz="3413" dirty="0">
                <a:cs typeface="Symbol" charset="2"/>
              </a:rPr>
              <a:t>Number of particles per unit volume = </a:t>
            </a:r>
            <a:r>
              <a:rPr lang="en-US" sz="3413" dirty="0" err="1">
                <a:latin typeface="Symbol" charset="2"/>
                <a:cs typeface="Symbol" charset="2"/>
              </a:rPr>
              <a:t>r</a:t>
            </a:r>
            <a:endParaRPr lang="en-US" sz="3413" dirty="0">
              <a:latin typeface="Symbol" charset="2"/>
              <a:cs typeface="Symbol" charset="2"/>
            </a:endParaRPr>
          </a:p>
          <a:p>
            <a:pPr lvl="1"/>
            <a:r>
              <a:rPr lang="en-US" sz="3413" dirty="0">
                <a:cs typeface="Symbol" charset="2"/>
              </a:rPr>
              <a:t>A small cylindrical slab with a base area E and thickness </a:t>
            </a:r>
            <a:r>
              <a:rPr lang="en-US" sz="3413" dirty="0">
                <a:latin typeface="Symbol" charset="2"/>
                <a:cs typeface="Symbol" charset="2"/>
              </a:rPr>
              <a:t>D</a:t>
            </a:r>
            <a:r>
              <a:rPr lang="en-US" sz="3413" dirty="0">
                <a:cs typeface="Symbol" charset="2"/>
              </a:rPr>
              <a:t>s</a:t>
            </a:r>
          </a:p>
        </p:txBody>
      </p:sp>
      <p:grpSp>
        <p:nvGrpSpPr>
          <p:cNvPr id="6" name="Group 37"/>
          <p:cNvGrpSpPr/>
          <p:nvPr/>
        </p:nvGrpSpPr>
        <p:grpSpPr>
          <a:xfrm>
            <a:off x="1352724" y="6947672"/>
            <a:ext cx="3769385" cy="2484070"/>
            <a:chOff x="1526083" y="4987001"/>
            <a:chExt cx="2650349" cy="1746612"/>
          </a:xfrm>
        </p:grpSpPr>
        <p:grpSp>
          <p:nvGrpSpPr>
            <p:cNvPr id="9" name="Group 29"/>
            <p:cNvGrpSpPr/>
            <p:nvPr/>
          </p:nvGrpSpPr>
          <p:grpSpPr>
            <a:xfrm>
              <a:off x="1905062" y="5407543"/>
              <a:ext cx="1014010" cy="1326070"/>
              <a:chOff x="2826932" y="5407543"/>
              <a:chExt cx="1014010" cy="1326070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2826932" y="5407544"/>
                <a:ext cx="317518" cy="131732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50230" hangingPunct="1"/>
                <a:endParaRPr lang="en-US" sz="256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3523424" y="5416293"/>
                <a:ext cx="317518" cy="131732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50230" hangingPunct="1"/>
                <a:endParaRPr lang="en-US" sz="2560" kern="12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7" name="Straight Connector 6"/>
              <p:cNvCxnSpPr>
                <a:stCxn id="4" idx="0"/>
                <a:endCxn id="5" idx="0"/>
              </p:cNvCxnSpPr>
              <p:nvPr/>
            </p:nvCxnSpPr>
            <p:spPr>
              <a:xfrm rot="16200000" flipH="1">
                <a:off x="3329562" y="5063672"/>
                <a:ext cx="8749" cy="69649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16200000" flipH="1">
                <a:off x="3329562" y="6372244"/>
                <a:ext cx="8749" cy="69649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Oval 43"/>
              <p:cNvSpPr>
                <a:spLocks noChangeArrowheads="1"/>
              </p:cNvSpPr>
              <p:nvPr/>
            </p:nvSpPr>
            <p:spPr bwMode="auto">
              <a:xfrm>
                <a:off x="3144450" y="5579875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Oval 43"/>
              <p:cNvSpPr>
                <a:spLocks noChangeArrowheads="1"/>
              </p:cNvSpPr>
              <p:nvPr/>
            </p:nvSpPr>
            <p:spPr bwMode="auto">
              <a:xfrm>
                <a:off x="3296850" y="5732275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Oval 43"/>
              <p:cNvSpPr>
                <a:spLocks noChangeArrowheads="1"/>
              </p:cNvSpPr>
              <p:nvPr/>
            </p:nvSpPr>
            <p:spPr bwMode="auto">
              <a:xfrm>
                <a:off x="2985690" y="5827460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Oval 43"/>
              <p:cNvSpPr>
                <a:spLocks noChangeArrowheads="1"/>
              </p:cNvSpPr>
              <p:nvPr/>
            </p:nvSpPr>
            <p:spPr bwMode="auto">
              <a:xfrm>
                <a:off x="3195665" y="5905076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Oval 43"/>
              <p:cNvSpPr>
                <a:spLocks noChangeArrowheads="1"/>
              </p:cNvSpPr>
              <p:nvPr/>
            </p:nvSpPr>
            <p:spPr bwMode="auto">
              <a:xfrm>
                <a:off x="3200888" y="6101441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Oval 43"/>
              <p:cNvSpPr>
                <a:spLocks noChangeArrowheads="1"/>
              </p:cNvSpPr>
              <p:nvPr/>
            </p:nvSpPr>
            <p:spPr bwMode="auto">
              <a:xfrm>
                <a:off x="3353288" y="6019505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Oval 43"/>
              <p:cNvSpPr>
                <a:spLocks noChangeArrowheads="1"/>
              </p:cNvSpPr>
              <p:nvPr/>
            </p:nvSpPr>
            <p:spPr bwMode="auto">
              <a:xfrm>
                <a:off x="2985690" y="6076719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Oval 43"/>
              <p:cNvSpPr>
                <a:spLocks noChangeArrowheads="1"/>
              </p:cNvSpPr>
              <p:nvPr/>
            </p:nvSpPr>
            <p:spPr bwMode="auto">
              <a:xfrm>
                <a:off x="3392812" y="5522660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Oval 43"/>
              <p:cNvSpPr>
                <a:spLocks noChangeArrowheads="1"/>
              </p:cNvSpPr>
              <p:nvPr/>
            </p:nvSpPr>
            <p:spPr bwMode="auto">
              <a:xfrm>
                <a:off x="3238964" y="6343756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Oval 43"/>
              <p:cNvSpPr>
                <a:spLocks noChangeArrowheads="1"/>
              </p:cNvSpPr>
              <p:nvPr/>
            </p:nvSpPr>
            <p:spPr bwMode="auto">
              <a:xfrm>
                <a:off x="3392812" y="6239569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Oval 43"/>
              <p:cNvSpPr>
                <a:spLocks noChangeArrowheads="1"/>
              </p:cNvSpPr>
              <p:nvPr/>
            </p:nvSpPr>
            <p:spPr bwMode="auto">
              <a:xfrm>
                <a:off x="3031574" y="6296783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Oval 43"/>
              <p:cNvSpPr>
                <a:spLocks noChangeArrowheads="1"/>
              </p:cNvSpPr>
              <p:nvPr/>
            </p:nvSpPr>
            <p:spPr bwMode="auto">
              <a:xfrm>
                <a:off x="3136331" y="6509395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Oval 43"/>
              <p:cNvSpPr>
                <a:spLocks noChangeArrowheads="1"/>
              </p:cNvSpPr>
              <p:nvPr/>
            </p:nvSpPr>
            <p:spPr bwMode="auto">
              <a:xfrm>
                <a:off x="3392812" y="6509395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Oval 43"/>
              <p:cNvSpPr>
                <a:spLocks noChangeArrowheads="1"/>
              </p:cNvSpPr>
              <p:nvPr/>
            </p:nvSpPr>
            <p:spPr bwMode="auto">
              <a:xfrm>
                <a:off x="2975136" y="5522660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Oval 43"/>
              <p:cNvSpPr>
                <a:spLocks noChangeArrowheads="1"/>
              </p:cNvSpPr>
              <p:nvPr/>
            </p:nvSpPr>
            <p:spPr bwMode="auto">
              <a:xfrm>
                <a:off x="3625745" y="5713031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Oval 43"/>
              <p:cNvSpPr>
                <a:spLocks noChangeArrowheads="1"/>
              </p:cNvSpPr>
              <p:nvPr/>
            </p:nvSpPr>
            <p:spPr bwMode="auto">
              <a:xfrm>
                <a:off x="3523424" y="5987012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Oval 43"/>
              <p:cNvSpPr>
                <a:spLocks noChangeArrowheads="1"/>
              </p:cNvSpPr>
              <p:nvPr/>
            </p:nvSpPr>
            <p:spPr bwMode="auto">
              <a:xfrm>
                <a:off x="3687094" y="5952048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Oval 43"/>
              <p:cNvSpPr>
                <a:spLocks noChangeArrowheads="1"/>
              </p:cNvSpPr>
              <p:nvPr/>
            </p:nvSpPr>
            <p:spPr bwMode="auto">
              <a:xfrm>
                <a:off x="3615190" y="6182354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Oval 43"/>
              <p:cNvSpPr>
                <a:spLocks noChangeArrowheads="1"/>
              </p:cNvSpPr>
              <p:nvPr/>
            </p:nvSpPr>
            <p:spPr bwMode="auto">
              <a:xfrm>
                <a:off x="3625745" y="6411212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1526083" y="5384873"/>
              <a:ext cx="297377" cy="434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650230" hangingPunct="1"/>
              <a:r>
                <a:rPr lang="en-US" sz="3413" kern="1200" dirty="0">
                  <a:solidFill>
                    <a:prstClr val="black"/>
                  </a:solidFill>
                </a:rPr>
                <a:t>E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223330" y="4987001"/>
              <a:ext cx="438672" cy="4342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defTabSz="650230" hangingPunct="1"/>
              <a:r>
                <a:rPr lang="en-US" sz="3413" kern="12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3413" kern="1200" dirty="0">
                  <a:solidFill>
                    <a:prstClr val="black"/>
                  </a:solidFill>
                  <a:cs typeface="Symbol" charset="2"/>
                </a:rPr>
                <a:t>s</a:t>
              </a:r>
              <a:endParaRPr lang="en-US" sz="3413" kern="1200" dirty="0">
                <a:solidFill>
                  <a:prstClr val="black"/>
                </a:solidFill>
              </a:endParaRPr>
            </a:p>
          </p:txBody>
        </p:sp>
        <p:grpSp>
          <p:nvGrpSpPr>
            <p:cNvPr id="10" name="Group 36"/>
            <p:cNvGrpSpPr/>
            <p:nvPr/>
          </p:nvGrpSpPr>
          <p:grpSpPr>
            <a:xfrm>
              <a:off x="2857614" y="5417160"/>
              <a:ext cx="1318818" cy="434209"/>
              <a:chOff x="3779484" y="5417160"/>
              <a:chExt cx="1318818" cy="434209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 flipV="1">
                <a:off x="3779484" y="5694304"/>
                <a:ext cx="338005" cy="5122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 34"/>
              <p:cNvSpPr/>
              <p:nvPr/>
            </p:nvSpPr>
            <p:spPr>
              <a:xfrm>
                <a:off x="4117489" y="5417160"/>
                <a:ext cx="980813" cy="4342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defTabSz="650230" hangingPunct="1"/>
                <a:r>
                  <a:rPr lang="en-US" sz="3413" kern="1200" dirty="0">
                    <a:solidFill>
                      <a:prstClr val="black"/>
                    </a:solidFill>
                  </a:rPr>
                  <a:t>A = </a:t>
                </a:r>
                <a:r>
                  <a:rPr lang="en-US" sz="3413" kern="1200" dirty="0">
                    <a:solidFill>
                      <a:prstClr val="black"/>
                    </a:solidFill>
                    <a:latin typeface="Symbol" charset="2"/>
                    <a:cs typeface="Symbol" charset="2"/>
                  </a:rPr>
                  <a:t>p</a:t>
                </a:r>
                <a:r>
                  <a:rPr lang="en-US" sz="3413" kern="1200" dirty="0">
                    <a:solidFill>
                      <a:prstClr val="black"/>
                    </a:solidFill>
                    <a:cs typeface="Symbol" charset="2"/>
                  </a:rPr>
                  <a:t>r</a:t>
                </a:r>
                <a:r>
                  <a:rPr lang="en-US" sz="3413" kern="1200" baseline="30000" dirty="0">
                    <a:solidFill>
                      <a:prstClr val="black"/>
                    </a:solidFill>
                    <a:cs typeface="Symbol" charset="2"/>
                  </a:rPr>
                  <a:t>2</a:t>
                </a:r>
                <a:endParaRPr lang="en-US" sz="3413" kern="1200" dirty="0">
                  <a:solidFill>
                    <a:prstClr val="black"/>
                  </a:solidFill>
                </a:endParaRPr>
              </a:p>
            </p:txBody>
          </p:sp>
        </p:grpSp>
      </p:grpSp>
      <p:cxnSp>
        <p:nvCxnSpPr>
          <p:cNvPr id="43" name="Straight Arrow Connector 42"/>
          <p:cNvCxnSpPr/>
          <p:nvPr/>
        </p:nvCxnSpPr>
        <p:spPr>
          <a:xfrm flipV="1">
            <a:off x="1063406" y="8415682"/>
            <a:ext cx="2971692" cy="9989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oup 68"/>
          <p:cNvGrpSpPr/>
          <p:nvPr/>
        </p:nvGrpSpPr>
        <p:grpSpPr>
          <a:xfrm>
            <a:off x="5508221" y="6836663"/>
            <a:ext cx="3204767" cy="1143588"/>
            <a:chOff x="4813979" y="5921823"/>
            <a:chExt cx="2253352" cy="804085"/>
          </a:xfrm>
        </p:grpSpPr>
        <p:grpSp>
          <p:nvGrpSpPr>
            <p:cNvPr id="33" name="Group 52"/>
            <p:cNvGrpSpPr/>
            <p:nvPr/>
          </p:nvGrpSpPr>
          <p:grpSpPr>
            <a:xfrm>
              <a:off x="4948429" y="6007883"/>
              <a:ext cx="1960907" cy="618919"/>
              <a:chOff x="3967502" y="5986934"/>
              <a:chExt cx="1960907" cy="618919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3967502" y="5986934"/>
                <a:ext cx="393588" cy="618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l" defTabSz="650230" hangingPunct="1"/>
                <a:r>
                  <a:rPr lang="en-US" sz="2560" kern="1200" dirty="0" err="1">
                    <a:solidFill>
                      <a:prstClr val="black"/>
                    </a:solidFill>
                  </a:rPr>
                  <a:t>d</a:t>
                </a:r>
                <a:r>
                  <a:rPr lang="en-US" sz="2560" b="1" kern="1200" dirty="0" err="1">
                    <a:solidFill>
                      <a:prstClr val="black"/>
                    </a:solidFill>
                  </a:rPr>
                  <a:t>I</a:t>
                </a:r>
                <a:endParaRPr lang="en-US" sz="2560" b="1" kern="1200" dirty="0">
                  <a:solidFill>
                    <a:prstClr val="black"/>
                  </a:solidFill>
                </a:endParaRPr>
              </a:p>
              <a:p>
                <a:pPr algn="l" defTabSz="650230" hangingPunct="1"/>
                <a:r>
                  <a:rPr lang="en-US" sz="2560" kern="1200" dirty="0" err="1">
                    <a:solidFill>
                      <a:prstClr val="black"/>
                    </a:solidFill>
                  </a:rPr>
                  <a:t>ds</a:t>
                </a:r>
                <a:r>
                  <a:rPr lang="en-US" sz="2560" kern="1200" dirty="0">
                    <a:solidFill>
                      <a:prstClr val="black"/>
                    </a:solidFill>
                  </a:rPr>
                  <a:t> </a:t>
                </a:r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>
                <a:off x="4018717" y="6353121"/>
                <a:ext cx="453970" cy="1588"/>
              </a:xfrm>
              <a:prstGeom prst="line">
                <a:avLst/>
              </a:prstGeom>
              <a:ln w="15875"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/>
              <p:cNvSpPr txBox="1"/>
              <p:nvPr/>
            </p:nvSpPr>
            <p:spPr>
              <a:xfrm>
                <a:off x="4513659" y="6141184"/>
                <a:ext cx="1414750" cy="3419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l" defTabSz="650230" hangingPunct="1"/>
                <a:r>
                  <a:rPr lang="en-US" sz="2560" kern="1200" dirty="0">
                    <a:solidFill>
                      <a:prstClr val="black"/>
                    </a:solidFill>
                  </a:rPr>
                  <a:t>= - A </a:t>
                </a:r>
                <a:r>
                  <a:rPr lang="en-US" sz="2560" kern="1200" dirty="0" err="1">
                    <a:solidFill>
                      <a:prstClr val="black"/>
                    </a:solidFill>
                    <a:latin typeface="Symbol" charset="2"/>
                    <a:cs typeface="Symbol" charset="2"/>
                  </a:rPr>
                  <a:t>r</a:t>
                </a:r>
                <a:r>
                  <a:rPr lang="en-US" sz="2560" kern="1200" dirty="0">
                    <a:solidFill>
                      <a:prstClr val="black"/>
                    </a:solidFill>
                    <a:latin typeface="Symbol" charset="2"/>
                    <a:cs typeface="Symbol" charset="2"/>
                  </a:rPr>
                  <a:t> </a:t>
                </a:r>
                <a:r>
                  <a:rPr lang="en-US" sz="2560" kern="1200" dirty="0">
                    <a:solidFill>
                      <a:prstClr val="black"/>
                    </a:solidFill>
                    <a:cs typeface="Symbol" charset="2"/>
                  </a:rPr>
                  <a:t>(</a:t>
                </a:r>
                <a:r>
                  <a:rPr lang="en-US" sz="2560" kern="1200" dirty="0" err="1">
                    <a:solidFill>
                      <a:prstClr val="black"/>
                    </a:solidFill>
                    <a:cs typeface="Symbol" charset="2"/>
                  </a:rPr>
                  <a:t>s</a:t>
                </a:r>
                <a:r>
                  <a:rPr lang="en-US" sz="2560" kern="1200" dirty="0">
                    <a:solidFill>
                      <a:prstClr val="black"/>
                    </a:solidFill>
                    <a:cs typeface="Symbol" charset="2"/>
                  </a:rPr>
                  <a:t>) </a:t>
                </a:r>
                <a:r>
                  <a:rPr lang="en-US" sz="2560" b="1" kern="1200" dirty="0" err="1">
                    <a:solidFill>
                      <a:prstClr val="black"/>
                    </a:solidFill>
                    <a:cs typeface="Symbol" charset="2"/>
                  </a:rPr>
                  <a:t>I</a:t>
                </a:r>
                <a:r>
                  <a:rPr lang="en-US" sz="2560" kern="1200" dirty="0" err="1">
                    <a:solidFill>
                      <a:prstClr val="black"/>
                    </a:solidFill>
                    <a:cs typeface="Symbol" charset="2"/>
                  </a:rPr>
                  <a:t>(s</a:t>
                </a:r>
                <a:r>
                  <a:rPr lang="en-US" sz="2560" kern="1200" dirty="0">
                    <a:solidFill>
                      <a:prstClr val="black"/>
                    </a:solidFill>
                    <a:cs typeface="Symbol" charset="2"/>
                  </a:rPr>
                  <a:t>)</a:t>
                </a:r>
                <a:r>
                  <a:rPr lang="en-US" sz="2560" kern="1200" dirty="0">
                    <a:solidFill>
                      <a:prstClr val="black"/>
                    </a:solidFill>
                  </a:rPr>
                  <a:t> </a:t>
                </a:r>
              </a:p>
            </p:txBody>
          </p:sp>
        </p:grpSp>
        <p:sp>
          <p:nvSpPr>
            <p:cNvPr id="54" name="Rectangle 53"/>
            <p:cNvSpPr/>
            <p:nvPr/>
          </p:nvSpPr>
          <p:spPr>
            <a:xfrm>
              <a:off x="4813979" y="5921823"/>
              <a:ext cx="2253352" cy="80408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50230" hangingPunct="1"/>
              <a:endParaRPr lang="en-US" sz="2560" kern="1200">
                <a:solidFill>
                  <a:prstClr val="white"/>
                </a:solidFill>
              </a:endParaRPr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4930522" y="6356266"/>
              <a:ext cx="440428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72"/>
          <p:cNvGrpSpPr/>
          <p:nvPr/>
        </p:nvGrpSpPr>
        <p:grpSpPr>
          <a:xfrm>
            <a:off x="8712989" y="7078999"/>
            <a:ext cx="2866017" cy="486288"/>
            <a:chOff x="6503994" y="6026446"/>
            <a:chExt cx="2015168" cy="341921"/>
          </a:xfrm>
        </p:grpSpPr>
        <p:cxnSp>
          <p:nvCxnSpPr>
            <p:cNvPr id="71" name="Straight Arrow Connector 70"/>
            <p:cNvCxnSpPr/>
            <p:nvPr/>
          </p:nvCxnSpPr>
          <p:spPr>
            <a:xfrm rot="10800000" flipV="1">
              <a:off x="6503994" y="6241837"/>
              <a:ext cx="532611" cy="1024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7036605" y="6026446"/>
              <a:ext cx="1482557" cy="34192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l" defTabSz="650230" hangingPunct="1"/>
              <a:r>
                <a:rPr lang="en-US" sz="2560" kern="1200" dirty="0">
                  <a:solidFill>
                    <a:prstClr val="black"/>
                  </a:solidFill>
                </a:rPr>
                <a:t>Solve this ODE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182405" y="7565287"/>
            <a:ext cx="8476425" cy="1904823"/>
            <a:chOff x="2940754" y="5319342"/>
            <a:chExt cx="5959986" cy="1339329"/>
          </a:xfrm>
        </p:grpSpPr>
        <p:pic>
          <p:nvPicPr>
            <p:cNvPr id="56" name="Picture 55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2466" y="6124356"/>
              <a:ext cx="5574334" cy="397549"/>
            </a:xfrm>
            <a:prstGeom prst="rect">
              <a:avLst/>
            </a:prstGeom>
          </p:spPr>
        </p:pic>
        <p:sp>
          <p:nvSpPr>
            <p:cNvPr id="59" name="Rectangle 58"/>
            <p:cNvSpPr/>
            <p:nvPr/>
          </p:nvSpPr>
          <p:spPr>
            <a:xfrm>
              <a:off x="2940754" y="5930956"/>
              <a:ext cx="5959986" cy="72771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50230" hangingPunct="1"/>
              <a:endParaRPr lang="en-US" sz="2560" kern="1200">
                <a:solidFill>
                  <a:prstClr val="white"/>
                </a:solidFill>
              </a:endParaRPr>
            </a:p>
          </p:txBody>
        </p:sp>
        <p:cxnSp>
          <p:nvCxnSpPr>
            <p:cNvPr id="60" name="Straight Arrow Connector 59"/>
            <p:cNvCxnSpPr>
              <a:endCxn id="72" idx="2"/>
            </p:cNvCxnSpPr>
            <p:nvPr/>
          </p:nvCxnSpPr>
          <p:spPr>
            <a:xfrm flipH="1" flipV="1">
              <a:off x="7400210" y="5319342"/>
              <a:ext cx="25964" cy="59253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ectangle 48"/>
          <p:cNvSpPr/>
          <p:nvPr/>
        </p:nvSpPr>
        <p:spPr>
          <a:xfrm>
            <a:off x="4312755" y="8690601"/>
            <a:ext cx="887004" cy="60362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50230" hangingPunct="1"/>
            <a:endParaRPr lang="en-US" sz="2560" kern="1200">
              <a:solidFill>
                <a:prstClr val="white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673971" y="8710195"/>
            <a:ext cx="629538" cy="60362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50230" hangingPunct="1"/>
            <a:endParaRPr lang="en-US" sz="2560" kern="1200">
              <a:solidFill>
                <a:prstClr val="white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647999" y="8710195"/>
            <a:ext cx="2308949" cy="60362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50230" hangingPunct="1"/>
            <a:endParaRPr lang="en-US" sz="256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00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2" grpId="0" animBg="1"/>
      <p:bldP spid="5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Absorption Only </a:t>
            </a:r>
          </a:p>
        </p:txBody>
      </p:sp>
      <p:grpSp>
        <p:nvGrpSpPr>
          <p:cNvPr id="6" name="Group 37"/>
          <p:cNvGrpSpPr/>
          <p:nvPr/>
        </p:nvGrpSpPr>
        <p:grpSpPr>
          <a:xfrm>
            <a:off x="489031" y="2351099"/>
            <a:ext cx="3769385" cy="2484070"/>
            <a:chOff x="1526083" y="4987001"/>
            <a:chExt cx="2650349" cy="1746612"/>
          </a:xfrm>
        </p:grpSpPr>
        <p:grpSp>
          <p:nvGrpSpPr>
            <p:cNvPr id="9" name="Group 29"/>
            <p:cNvGrpSpPr/>
            <p:nvPr/>
          </p:nvGrpSpPr>
          <p:grpSpPr>
            <a:xfrm>
              <a:off x="1905062" y="5407543"/>
              <a:ext cx="1014010" cy="1326070"/>
              <a:chOff x="2826932" y="5407543"/>
              <a:chExt cx="1014010" cy="1326070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2826932" y="5407544"/>
                <a:ext cx="317518" cy="131732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50230" hangingPunct="1"/>
                <a:endParaRPr lang="en-US" sz="256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3523424" y="5416293"/>
                <a:ext cx="317518" cy="131732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50230" hangingPunct="1"/>
                <a:endParaRPr lang="en-US" sz="2560" kern="12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7" name="Straight Connector 6"/>
              <p:cNvCxnSpPr>
                <a:stCxn id="4" idx="0"/>
                <a:endCxn id="5" idx="0"/>
              </p:cNvCxnSpPr>
              <p:nvPr/>
            </p:nvCxnSpPr>
            <p:spPr>
              <a:xfrm rot="16200000" flipH="1">
                <a:off x="3329562" y="5063672"/>
                <a:ext cx="8749" cy="69649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16200000" flipH="1">
                <a:off x="3329562" y="6372244"/>
                <a:ext cx="8749" cy="69649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Oval 43"/>
              <p:cNvSpPr>
                <a:spLocks noChangeArrowheads="1"/>
              </p:cNvSpPr>
              <p:nvPr/>
            </p:nvSpPr>
            <p:spPr bwMode="auto">
              <a:xfrm>
                <a:off x="3144450" y="5579875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Oval 43"/>
              <p:cNvSpPr>
                <a:spLocks noChangeArrowheads="1"/>
              </p:cNvSpPr>
              <p:nvPr/>
            </p:nvSpPr>
            <p:spPr bwMode="auto">
              <a:xfrm>
                <a:off x="3296850" y="5732275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Oval 43"/>
              <p:cNvSpPr>
                <a:spLocks noChangeArrowheads="1"/>
              </p:cNvSpPr>
              <p:nvPr/>
            </p:nvSpPr>
            <p:spPr bwMode="auto">
              <a:xfrm>
                <a:off x="2985690" y="5827460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Oval 43"/>
              <p:cNvSpPr>
                <a:spLocks noChangeArrowheads="1"/>
              </p:cNvSpPr>
              <p:nvPr/>
            </p:nvSpPr>
            <p:spPr bwMode="auto">
              <a:xfrm>
                <a:off x="3195665" y="5905076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Oval 43"/>
              <p:cNvSpPr>
                <a:spLocks noChangeArrowheads="1"/>
              </p:cNvSpPr>
              <p:nvPr/>
            </p:nvSpPr>
            <p:spPr bwMode="auto">
              <a:xfrm>
                <a:off x="3200888" y="6101441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Oval 43"/>
              <p:cNvSpPr>
                <a:spLocks noChangeArrowheads="1"/>
              </p:cNvSpPr>
              <p:nvPr/>
            </p:nvSpPr>
            <p:spPr bwMode="auto">
              <a:xfrm>
                <a:off x="3353288" y="6019505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Oval 43"/>
              <p:cNvSpPr>
                <a:spLocks noChangeArrowheads="1"/>
              </p:cNvSpPr>
              <p:nvPr/>
            </p:nvSpPr>
            <p:spPr bwMode="auto">
              <a:xfrm>
                <a:off x="2985690" y="6076719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Oval 43"/>
              <p:cNvSpPr>
                <a:spLocks noChangeArrowheads="1"/>
              </p:cNvSpPr>
              <p:nvPr/>
            </p:nvSpPr>
            <p:spPr bwMode="auto">
              <a:xfrm>
                <a:off x="3392812" y="5522660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Oval 43"/>
              <p:cNvSpPr>
                <a:spLocks noChangeArrowheads="1"/>
              </p:cNvSpPr>
              <p:nvPr/>
            </p:nvSpPr>
            <p:spPr bwMode="auto">
              <a:xfrm>
                <a:off x="3238964" y="6343756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Oval 43"/>
              <p:cNvSpPr>
                <a:spLocks noChangeArrowheads="1"/>
              </p:cNvSpPr>
              <p:nvPr/>
            </p:nvSpPr>
            <p:spPr bwMode="auto">
              <a:xfrm>
                <a:off x="3392812" y="6239569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Oval 43"/>
              <p:cNvSpPr>
                <a:spLocks noChangeArrowheads="1"/>
              </p:cNvSpPr>
              <p:nvPr/>
            </p:nvSpPr>
            <p:spPr bwMode="auto">
              <a:xfrm>
                <a:off x="3031574" y="6296783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Oval 43"/>
              <p:cNvSpPr>
                <a:spLocks noChangeArrowheads="1"/>
              </p:cNvSpPr>
              <p:nvPr/>
            </p:nvSpPr>
            <p:spPr bwMode="auto">
              <a:xfrm>
                <a:off x="3136331" y="6509395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Oval 43"/>
              <p:cNvSpPr>
                <a:spLocks noChangeArrowheads="1"/>
              </p:cNvSpPr>
              <p:nvPr/>
            </p:nvSpPr>
            <p:spPr bwMode="auto">
              <a:xfrm>
                <a:off x="3392812" y="6509395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Oval 43"/>
              <p:cNvSpPr>
                <a:spLocks noChangeArrowheads="1"/>
              </p:cNvSpPr>
              <p:nvPr/>
            </p:nvSpPr>
            <p:spPr bwMode="auto">
              <a:xfrm>
                <a:off x="2975136" y="5522660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Oval 43"/>
              <p:cNvSpPr>
                <a:spLocks noChangeArrowheads="1"/>
              </p:cNvSpPr>
              <p:nvPr/>
            </p:nvSpPr>
            <p:spPr bwMode="auto">
              <a:xfrm>
                <a:off x="3625745" y="5713031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Oval 43"/>
              <p:cNvSpPr>
                <a:spLocks noChangeArrowheads="1"/>
              </p:cNvSpPr>
              <p:nvPr/>
            </p:nvSpPr>
            <p:spPr bwMode="auto">
              <a:xfrm>
                <a:off x="3523424" y="5987012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Oval 43"/>
              <p:cNvSpPr>
                <a:spLocks noChangeArrowheads="1"/>
              </p:cNvSpPr>
              <p:nvPr/>
            </p:nvSpPr>
            <p:spPr bwMode="auto">
              <a:xfrm>
                <a:off x="3687094" y="5952048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Oval 43"/>
              <p:cNvSpPr>
                <a:spLocks noChangeArrowheads="1"/>
              </p:cNvSpPr>
              <p:nvPr/>
            </p:nvSpPr>
            <p:spPr bwMode="auto">
              <a:xfrm>
                <a:off x="3615190" y="6182354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Oval 43"/>
              <p:cNvSpPr>
                <a:spLocks noChangeArrowheads="1"/>
              </p:cNvSpPr>
              <p:nvPr/>
            </p:nvSpPr>
            <p:spPr bwMode="auto">
              <a:xfrm>
                <a:off x="3625745" y="6411212"/>
                <a:ext cx="112876" cy="11442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1526083" y="5384873"/>
              <a:ext cx="297377" cy="434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650230" hangingPunct="1"/>
              <a:r>
                <a:rPr lang="en-US" sz="3413" kern="1200" dirty="0">
                  <a:solidFill>
                    <a:prstClr val="black"/>
                  </a:solidFill>
                </a:rPr>
                <a:t>E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223330" y="4987001"/>
              <a:ext cx="438672" cy="4342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defTabSz="650230" hangingPunct="1"/>
              <a:r>
                <a:rPr lang="en-US" sz="3413" kern="12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3413" kern="1200" dirty="0">
                  <a:solidFill>
                    <a:prstClr val="black"/>
                  </a:solidFill>
                  <a:cs typeface="Symbol" charset="2"/>
                </a:rPr>
                <a:t>s</a:t>
              </a:r>
              <a:endParaRPr lang="en-US" sz="3413" kern="1200" dirty="0">
                <a:solidFill>
                  <a:prstClr val="black"/>
                </a:solidFill>
              </a:endParaRPr>
            </a:p>
          </p:txBody>
        </p:sp>
        <p:grpSp>
          <p:nvGrpSpPr>
            <p:cNvPr id="10" name="Group 36"/>
            <p:cNvGrpSpPr/>
            <p:nvPr/>
          </p:nvGrpSpPr>
          <p:grpSpPr>
            <a:xfrm>
              <a:off x="2857614" y="5417160"/>
              <a:ext cx="1318818" cy="434209"/>
              <a:chOff x="3779484" y="5417160"/>
              <a:chExt cx="1318818" cy="434209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 flipV="1">
                <a:off x="3779484" y="5694304"/>
                <a:ext cx="338005" cy="5122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 34"/>
              <p:cNvSpPr/>
              <p:nvPr/>
            </p:nvSpPr>
            <p:spPr>
              <a:xfrm>
                <a:off x="4117489" y="5417160"/>
                <a:ext cx="980813" cy="4342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defTabSz="650230" hangingPunct="1"/>
                <a:r>
                  <a:rPr lang="en-US" sz="3413" kern="1200" dirty="0">
                    <a:solidFill>
                      <a:prstClr val="black"/>
                    </a:solidFill>
                  </a:rPr>
                  <a:t>A = </a:t>
                </a:r>
                <a:r>
                  <a:rPr lang="en-US" sz="3413" kern="1200" dirty="0">
                    <a:solidFill>
                      <a:prstClr val="black"/>
                    </a:solidFill>
                    <a:latin typeface="Symbol" charset="2"/>
                    <a:cs typeface="Symbol" charset="2"/>
                  </a:rPr>
                  <a:t>p</a:t>
                </a:r>
                <a:r>
                  <a:rPr lang="en-US" sz="3413" kern="1200" dirty="0">
                    <a:solidFill>
                      <a:prstClr val="black"/>
                    </a:solidFill>
                    <a:cs typeface="Symbol" charset="2"/>
                  </a:rPr>
                  <a:t>r</a:t>
                </a:r>
                <a:r>
                  <a:rPr lang="en-US" sz="3413" kern="1200" baseline="30000" dirty="0">
                    <a:solidFill>
                      <a:prstClr val="black"/>
                    </a:solidFill>
                    <a:cs typeface="Symbol" charset="2"/>
                  </a:rPr>
                  <a:t>2</a:t>
                </a:r>
                <a:endParaRPr lang="en-US" sz="3413" kern="1200" dirty="0">
                  <a:solidFill>
                    <a:prstClr val="black"/>
                  </a:solidFill>
                </a:endParaRPr>
              </a:p>
            </p:txBody>
          </p:sp>
        </p:grpSp>
      </p:grpSp>
      <p:cxnSp>
        <p:nvCxnSpPr>
          <p:cNvPr id="43" name="Straight Arrow Connector 42"/>
          <p:cNvCxnSpPr/>
          <p:nvPr/>
        </p:nvCxnSpPr>
        <p:spPr>
          <a:xfrm flipV="1">
            <a:off x="584611" y="4055201"/>
            <a:ext cx="2971692" cy="9989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Picture 52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157" y="4280706"/>
            <a:ext cx="2375643" cy="462625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7662302" y="4093415"/>
            <a:ext cx="3556230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hangingPunct="1"/>
            <a:r>
              <a:rPr lang="en-US" sz="2844" kern="1200" dirty="0">
                <a:solidFill>
                  <a:prstClr val="black"/>
                </a:solidFill>
              </a:rPr>
              <a:t>: extinction coefficient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068158" y="4944588"/>
            <a:ext cx="4468531" cy="617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hangingPunct="1"/>
            <a:r>
              <a:rPr lang="en-US" sz="3413" kern="1200" dirty="0">
                <a:solidFill>
                  <a:prstClr val="black"/>
                </a:solidFill>
              </a:rPr>
              <a:t>I</a:t>
            </a:r>
            <a:r>
              <a:rPr lang="en-US" sz="3413" kern="1200" baseline="-25000" dirty="0">
                <a:solidFill>
                  <a:prstClr val="black"/>
                </a:solidFill>
              </a:rPr>
              <a:t>0</a:t>
            </a:r>
            <a:r>
              <a:rPr lang="en-US" sz="3413" kern="1200" dirty="0">
                <a:solidFill>
                  <a:prstClr val="black"/>
                </a:solidFill>
              </a:rPr>
              <a:t> = Initial light intensity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89367" y="3834633"/>
            <a:ext cx="442750" cy="617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hangingPunct="1"/>
            <a:r>
              <a:rPr lang="en-US" sz="3413" kern="1200" dirty="0">
                <a:solidFill>
                  <a:prstClr val="black"/>
                </a:solidFill>
              </a:rPr>
              <a:t>I</a:t>
            </a:r>
            <a:r>
              <a:rPr lang="en-US" sz="3413" kern="1200" baseline="-25000" dirty="0">
                <a:solidFill>
                  <a:prstClr val="black"/>
                </a:solidFill>
              </a:rPr>
              <a:t>0</a:t>
            </a:r>
            <a:endParaRPr lang="en-US" sz="3413" kern="1200" dirty="0">
              <a:solidFill>
                <a:prstClr val="black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 flipH="1">
            <a:off x="5488964" y="6368013"/>
            <a:ext cx="7286403" cy="114274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 defTabSz="650230" hangingPunct="1"/>
            <a:r>
              <a:rPr lang="en-US" sz="3413" kern="1200" dirty="0">
                <a:solidFill>
                  <a:prstClr val="black"/>
                </a:solidFill>
              </a:rPr>
              <a:t>Can be seen as the transparency, or </a:t>
            </a:r>
          </a:p>
          <a:p>
            <a:pPr algn="l" defTabSz="650230" hangingPunct="1"/>
            <a:r>
              <a:rPr lang="en-US" sz="3413" kern="1200" dirty="0">
                <a:solidFill>
                  <a:prstClr val="black"/>
                </a:solidFill>
              </a:rPr>
              <a:t>1 – opacity of the medium from 0 to </a:t>
            </a:r>
            <a:r>
              <a:rPr lang="en-US" sz="3413" kern="1200" dirty="0" err="1">
                <a:solidFill>
                  <a:prstClr val="black"/>
                </a:solidFill>
              </a:rPr>
              <a:t>s</a:t>
            </a:r>
            <a:r>
              <a:rPr lang="en-US" sz="3413" kern="1200" dirty="0">
                <a:solidFill>
                  <a:prstClr val="black"/>
                </a:solidFill>
              </a:rPr>
              <a:t> 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4559510" y="2738365"/>
            <a:ext cx="8215858" cy="1034972"/>
            <a:chOff x="3205905" y="1925412"/>
            <a:chExt cx="5776775" cy="727715"/>
          </a:xfrm>
        </p:grpSpPr>
        <p:sp>
          <p:nvSpPr>
            <p:cNvPr id="50" name="Rectangle 49"/>
            <p:cNvSpPr/>
            <p:nvPr/>
          </p:nvSpPr>
          <p:spPr>
            <a:xfrm>
              <a:off x="3205905" y="1925412"/>
              <a:ext cx="5776775" cy="72771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50230" hangingPunct="1"/>
              <a:endParaRPr lang="en-US" sz="2560" kern="1200">
                <a:solidFill>
                  <a:prstClr val="white"/>
                </a:solidFill>
              </a:endParaRPr>
            </a:p>
          </p:txBody>
        </p:sp>
        <p:pic>
          <p:nvPicPr>
            <p:cNvPr id="59" name="Picture 58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3548" y="2135024"/>
              <a:ext cx="5027507" cy="358551"/>
            </a:xfrm>
            <a:prstGeom prst="rect">
              <a:avLst/>
            </a:prstGeom>
          </p:spPr>
        </p:pic>
      </p:grpSp>
      <p:pic>
        <p:nvPicPr>
          <p:cNvPr id="60" name="Picture 59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341" y="6586509"/>
            <a:ext cx="2765521" cy="664444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451581" y="6368014"/>
            <a:ext cx="3539812" cy="103497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50230" hangingPunct="1"/>
            <a:endParaRPr lang="en-US" sz="2560" kern="1200">
              <a:solidFill>
                <a:prstClr val="white"/>
              </a:solidFill>
            </a:endParaRPr>
          </a:p>
        </p:txBody>
      </p:sp>
      <p:cxnSp>
        <p:nvCxnSpPr>
          <p:cNvPr id="62" name="Straight Arrow Connector 61"/>
          <p:cNvCxnSpPr>
            <a:endCxn id="58" idx="3"/>
          </p:cNvCxnSpPr>
          <p:nvPr/>
        </p:nvCxnSpPr>
        <p:spPr>
          <a:xfrm flipV="1">
            <a:off x="3991392" y="6939388"/>
            <a:ext cx="1497572" cy="19558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4758693" y="2948355"/>
            <a:ext cx="7194832" cy="1861928"/>
            <a:chOff x="3345956" y="2073062"/>
            <a:chExt cx="5058866" cy="1309168"/>
          </a:xfrm>
        </p:grpSpPr>
        <p:sp>
          <p:nvSpPr>
            <p:cNvPr id="45" name="Rectangle 44"/>
            <p:cNvSpPr/>
            <p:nvPr/>
          </p:nvSpPr>
          <p:spPr>
            <a:xfrm>
              <a:off x="5577809" y="2073062"/>
              <a:ext cx="713182" cy="32663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50230" hangingPunct="1"/>
              <a:endParaRPr lang="en-US" sz="2560" kern="1200">
                <a:solidFill>
                  <a:prstClr val="white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973618" y="2085001"/>
              <a:ext cx="431204" cy="32663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50230" hangingPunct="1"/>
              <a:endParaRPr lang="en-US" sz="2560" kern="1200">
                <a:solidFill>
                  <a:prstClr val="white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345956" y="2921550"/>
              <a:ext cx="2041599" cy="46068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50230" hangingPunct="1"/>
              <a:endParaRPr lang="en-US" sz="2560" kern="12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73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body" sz="half" idx="1"/>
          </p:nvPr>
        </p:nvSpPr>
        <p:spPr>
          <a:xfrm>
            <a:off x="952500" y="1270000"/>
            <a:ext cx="11099800" cy="3832353"/>
          </a:xfrm>
          <a:prstGeom prst="rect">
            <a:avLst/>
          </a:prstGeom>
        </p:spPr>
        <p:txBody>
          <a:bodyPr/>
          <a:lstStyle/>
          <a:p>
            <a:r>
              <a:t>Isosurfacing is "binary"</a:t>
            </a:r>
          </a:p>
          <a:p>
            <a:pPr lvl="1">
              <a:spcBef>
                <a:spcPts val="1600"/>
              </a:spcBef>
            </a:pPr>
            <a:r>
              <a:t>What about points inside isosurface?</a:t>
            </a:r>
          </a:p>
          <a:p>
            <a:pPr lvl="1">
              <a:spcBef>
                <a:spcPts val="1600"/>
              </a:spcBef>
            </a:pPr>
            <a:r>
              <a:t>How does each voxel contribute to the image?</a:t>
            </a:r>
          </a:p>
          <a:p>
            <a:r>
              <a:t>Is a hard, distinct boundary necessarily appropriate for the visualization task?</a:t>
            </a:r>
          </a:p>
        </p:txBody>
      </p:sp>
      <p:pic>
        <p:nvPicPr>
          <p:cNvPr id="124" name="pyra-dvr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814036" y="6007100"/>
            <a:ext cx="4192229" cy="2604516"/>
          </a:xfrm>
          <a:prstGeom prst="rect">
            <a:avLst/>
          </a:prstGeom>
          <a:ln w="6350">
            <a:solidFill>
              <a:srgbClr val="0433FF"/>
            </a:solidFill>
            <a:miter lim="400000"/>
          </a:ln>
        </p:spPr>
      </p:pic>
      <p:pic>
        <p:nvPicPr>
          <p:cNvPr id="125" name="pyra-iso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559536" y="6007100"/>
            <a:ext cx="4192229" cy="2604516"/>
          </a:xfrm>
          <a:prstGeom prst="rect">
            <a:avLst/>
          </a:prstGeom>
          <a:ln w="6350">
            <a:solidFill>
              <a:srgbClr val="0433FF"/>
            </a:solidFill>
            <a:miter lim="400000"/>
          </a:ln>
        </p:spPr>
      </p:pic>
      <p:pic>
        <p:nvPicPr>
          <p:cNvPr id="126" name="pyra-slice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982662" y="6007100"/>
            <a:ext cx="2514604" cy="2589863"/>
          </a:xfrm>
          <a:prstGeom prst="rect">
            <a:avLst/>
          </a:prstGeom>
          <a:ln w="6350">
            <a:solidFill>
              <a:srgbClr val="0433FF"/>
            </a:solidFill>
            <a:miter lim="400000"/>
          </a:ln>
        </p:spPr>
      </p:pic>
      <p:sp>
        <p:nvSpPr>
          <p:cNvPr id="127" name="Shape 127"/>
          <p:cNvSpPr/>
          <p:nvPr/>
        </p:nvSpPr>
        <p:spPr>
          <a:xfrm>
            <a:off x="4623617" y="8596962"/>
            <a:ext cx="2051244" cy="4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buClr>
                <a:srgbClr val="FFFFFF"/>
              </a:buClr>
              <a:buFont typeface="Arial"/>
              <a:defRPr sz="2400"/>
            </a:lvl1pPr>
          </a:lstStyle>
          <a:p>
            <a:r>
              <a:t>Isosurface</a:t>
            </a:r>
          </a:p>
        </p:txBody>
      </p:sp>
      <p:sp>
        <p:nvSpPr>
          <p:cNvPr id="128" name="Shape 128"/>
          <p:cNvSpPr/>
          <p:nvPr/>
        </p:nvSpPr>
        <p:spPr>
          <a:xfrm>
            <a:off x="8394610" y="8596962"/>
            <a:ext cx="3296642" cy="4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buClr>
                <a:srgbClr val="FFFFFF"/>
              </a:buClr>
              <a:buFont typeface="Arial"/>
              <a:defRPr sz="2400"/>
            </a:lvl1pPr>
          </a:lstStyle>
          <a:p>
            <a:r>
              <a:t>Volume Rendering</a:t>
            </a:r>
          </a:p>
        </p:txBody>
      </p:sp>
      <p:sp>
        <p:nvSpPr>
          <p:cNvPr id="129" name="Shape 129"/>
          <p:cNvSpPr/>
          <p:nvPr/>
        </p:nvSpPr>
        <p:spPr>
          <a:xfrm>
            <a:off x="1757372" y="8596962"/>
            <a:ext cx="1274703" cy="4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buClr>
                <a:srgbClr val="FFFFFF"/>
              </a:buClr>
              <a:buFont typeface="Arial"/>
              <a:defRPr sz="2400"/>
            </a:lvl1pPr>
          </a:lstStyle>
          <a:p>
            <a:r>
              <a:t>Slice</a:t>
            </a:r>
          </a:p>
        </p:txBody>
      </p:sp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Emission Only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982" dirty="0"/>
              <a:t>Each particle will glow diffusively with an intensity C</a:t>
            </a:r>
          </a:p>
          <a:p>
            <a:r>
              <a:rPr lang="en-US" sz="3982" dirty="0"/>
              <a:t>In a small cylindrical slab, the</a:t>
            </a:r>
          </a:p>
          <a:p>
            <a:pPr>
              <a:buNone/>
            </a:pPr>
            <a:r>
              <a:rPr lang="en-US" sz="3982" dirty="0"/>
              <a:t>    total area occupied by the</a:t>
            </a:r>
          </a:p>
          <a:p>
            <a:pPr>
              <a:buNone/>
            </a:pPr>
            <a:r>
              <a:rPr lang="en-US" sz="3982" dirty="0"/>
              <a:t>    particles is  </a:t>
            </a:r>
            <a:r>
              <a:rPr lang="en-US" sz="3982" dirty="0" err="1">
                <a:cs typeface="Symbol" charset="2"/>
              </a:rPr>
              <a:t>AE</a:t>
            </a:r>
            <a:r>
              <a:rPr lang="en-US" sz="3982" dirty="0" err="1">
                <a:latin typeface="Symbol" charset="2"/>
                <a:cs typeface="Symbol" charset="2"/>
              </a:rPr>
              <a:t>D</a:t>
            </a:r>
            <a:r>
              <a:rPr lang="en-US" sz="3982" dirty="0" err="1">
                <a:cs typeface="Symbol" charset="2"/>
              </a:rPr>
              <a:t>s</a:t>
            </a:r>
            <a:r>
              <a:rPr lang="en-US" sz="3982" dirty="0" err="1">
                <a:latin typeface="Symbol" charset="2"/>
                <a:cs typeface="Symbol" charset="2"/>
              </a:rPr>
              <a:t>r</a:t>
            </a:r>
            <a:endParaRPr lang="en-US" sz="3982" dirty="0">
              <a:latin typeface="Symbol" charset="2"/>
              <a:cs typeface="Symbol" charset="2"/>
            </a:endParaRPr>
          </a:p>
          <a:p>
            <a:r>
              <a:rPr lang="en-US" sz="3982" dirty="0">
                <a:cs typeface="Symbol" charset="2"/>
              </a:rPr>
              <a:t>So the glow flux will be  </a:t>
            </a:r>
            <a:r>
              <a:rPr lang="en-US" sz="3982" dirty="0" err="1">
                <a:cs typeface="Symbol" charset="2"/>
              </a:rPr>
              <a:t>CAE</a:t>
            </a:r>
            <a:r>
              <a:rPr lang="en-US" sz="3982" dirty="0" err="1">
                <a:latin typeface="Symbol" charset="2"/>
                <a:cs typeface="Symbol" charset="2"/>
              </a:rPr>
              <a:t>D</a:t>
            </a:r>
            <a:r>
              <a:rPr lang="en-US" sz="3982" dirty="0" err="1">
                <a:cs typeface="Symbol" charset="2"/>
              </a:rPr>
              <a:t>s</a:t>
            </a:r>
            <a:r>
              <a:rPr lang="en-US" sz="3982" dirty="0" err="1">
                <a:latin typeface="Symbol" charset="2"/>
                <a:cs typeface="Symbol" charset="2"/>
              </a:rPr>
              <a:t>r</a:t>
            </a:r>
            <a:endParaRPr lang="en-US" sz="3982" dirty="0">
              <a:latin typeface="Symbol" charset="2"/>
              <a:cs typeface="Symbol" charset="2"/>
            </a:endParaRPr>
          </a:p>
          <a:p>
            <a:r>
              <a:rPr lang="en-US" sz="3982" dirty="0">
                <a:cs typeface="Symbol" charset="2"/>
              </a:rPr>
              <a:t>Then the glow per unit area is </a:t>
            </a:r>
            <a:r>
              <a:rPr lang="en-US" sz="3982" dirty="0"/>
              <a:t> </a:t>
            </a:r>
            <a:r>
              <a:rPr lang="en-US" sz="3982" dirty="0" err="1">
                <a:cs typeface="Symbol" charset="2"/>
              </a:rPr>
              <a:t>CAE</a:t>
            </a:r>
            <a:r>
              <a:rPr lang="en-US" sz="3982" dirty="0" err="1">
                <a:latin typeface="Symbol" charset="2"/>
                <a:cs typeface="Symbol" charset="2"/>
              </a:rPr>
              <a:t>D</a:t>
            </a:r>
            <a:r>
              <a:rPr lang="en-US" sz="3982" dirty="0" err="1">
                <a:cs typeface="Symbol" charset="2"/>
              </a:rPr>
              <a:t>s</a:t>
            </a:r>
            <a:r>
              <a:rPr lang="en-US" sz="3982" dirty="0" err="1">
                <a:latin typeface="Symbol" charset="2"/>
                <a:cs typeface="Symbol" charset="2"/>
              </a:rPr>
              <a:t>r</a:t>
            </a:r>
            <a:r>
              <a:rPr lang="en-US" sz="3982" dirty="0">
                <a:latin typeface="Symbol" charset="2"/>
                <a:cs typeface="Symbol" charset="2"/>
              </a:rPr>
              <a:t> </a:t>
            </a:r>
            <a:r>
              <a:rPr lang="en-US" sz="3982" dirty="0">
                <a:cs typeface="Symbol" charset="2"/>
              </a:rPr>
              <a:t>/E</a:t>
            </a:r>
            <a:r>
              <a:rPr lang="en-US" sz="3982" dirty="0">
                <a:latin typeface="Symbol" charset="2"/>
                <a:cs typeface="Symbol" charset="2"/>
              </a:rPr>
              <a:t> = </a:t>
            </a:r>
            <a:r>
              <a:rPr lang="en-US" sz="3982" dirty="0" err="1">
                <a:cs typeface="Symbol" charset="2"/>
              </a:rPr>
              <a:t>CA</a:t>
            </a:r>
            <a:r>
              <a:rPr lang="en-US" sz="3982" dirty="0" err="1">
                <a:latin typeface="Symbol" charset="2"/>
                <a:cs typeface="Symbol" charset="2"/>
              </a:rPr>
              <a:t>D</a:t>
            </a:r>
            <a:r>
              <a:rPr lang="en-US" sz="3982" dirty="0" err="1">
                <a:cs typeface="Symbol" charset="2"/>
              </a:rPr>
              <a:t>s</a:t>
            </a:r>
            <a:r>
              <a:rPr lang="en-US" sz="3982" dirty="0" err="1">
                <a:latin typeface="Symbol" charset="2"/>
                <a:cs typeface="Symbol" charset="2"/>
              </a:rPr>
              <a:t>r</a:t>
            </a:r>
            <a:endParaRPr lang="en-US" sz="3982" dirty="0"/>
          </a:p>
        </p:txBody>
      </p:sp>
      <p:grpSp>
        <p:nvGrpSpPr>
          <p:cNvPr id="4" name="Group 3"/>
          <p:cNvGrpSpPr/>
          <p:nvPr/>
        </p:nvGrpSpPr>
        <p:grpSpPr>
          <a:xfrm>
            <a:off x="8730593" y="3047815"/>
            <a:ext cx="3769385" cy="2484070"/>
            <a:chOff x="1526083" y="4987001"/>
            <a:chExt cx="2650349" cy="1746612"/>
          </a:xfrm>
        </p:grpSpPr>
        <p:grpSp>
          <p:nvGrpSpPr>
            <p:cNvPr id="5" name="Group 29"/>
            <p:cNvGrpSpPr/>
            <p:nvPr/>
          </p:nvGrpSpPr>
          <p:grpSpPr>
            <a:xfrm>
              <a:off x="1905062" y="5407543"/>
              <a:ext cx="1014010" cy="1326070"/>
              <a:chOff x="2826932" y="5407543"/>
              <a:chExt cx="1014010" cy="1326070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2826932" y="5407544"/>
                <a:ext cx="317518" cy="131732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50230" hangingPunct="1"/>
                <a:endParaRPr lang="en-US" sz="256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3523424" y="5416293"/>
                <a:ext cx="317518" cy="131732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50230" hangingPunct="1"/>
                <a:endParaRPr lang="en-US" sz="2560" kern="12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3" name="Straight Connector 12"/>
              <p:cNvCxnSpPr>
                <a:stCxn id="11" idx="0"/>
                <a:endCxn id="12" idx="0"/>
              </p:cNvCxnSpPr>
              <p:nvPr/>
            </p:nvCxnSpPr>
            <p:spPr>
              <a:xfrm rot="16200000" flipH="1">
                <a:off x="3329562" y="5063672"/>
                <a:ext cx="8749" cy="69649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16200000" flipH="1">
                <a:off x="3329562" y="6372244"/>
                <a:ext cx="8749" cy="69649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43"/>
              <p:cNvSpPr>
                <a:spLocks noChangeArrowheads="1"/>
              </p:cNvSpPr>
              <p:nvPr/>
            </p:nvSpPr>
            <p:spPr bwMode="auto">
              <a:xfrm>
                <a:off x="3144450" y="5579875"/>
                <a:ext cx="112876" cy="114429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Oval 43"/>
              <p:cNvSpPr>
                <a:spLocks noChangeArrowheads="1"/>
              </p:cNvSpPr>
              <p:nvPr/>
            </p:nvSpPr>
            <p:spPr bwMode="auto">
              <a:xfrm>
                <a:off x="3296850" y="5732275"/>
                <a:ext cx="112876" cy="114429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Oval 43"/>
              <p:cNvSpPr>
                <a:spLocks noChangeArrowheads="1"/>
              </p:cNvSpPr>
              <p:nvPr/>
            </p:nvSpPr>
            <p:spPr bwMode="auto">
              <a:xfrm>
                <a:off x="2985690" y="5827460"/>
                <a:ext cx="112876" cy="114429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Oval 43"/>
              <p:cNvSpPr>
                <a:spLocks noChangeArrowheads="1"/>
              </p:cNvSpPr>
              <p:nvPr/>
            </p:nvSpPr>
            <p:spPr bwMode="auto">
              <a:xfrm>
                <a:off x="3195665" y="5905076"/>
                <a:ext cx="112876" cy="114429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Oval 43"/>
              <p:cNvSpPr>
                <a:spLocks noChangeArrowheads="1"/>
              </p:cNvSpPr>
              <p:nvPr/>
            </p:nvSpPr>
            <p:spPr bwMode="auto">
              <a:xfrm>
                <a:off x="3200888" y="6101441"/>
                <a:ext cx="112876" cy="114429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Oval 43"/>
              <p:cNvSpPr>
                <a:spLocks noChangeArrowheads="1"/>
              </p:cNvSpPr>
              <p:nvPr/>
            </p:nvSpPr>
            <p:spPr bwMode="auto">
              <a:xfrm>
                <a:off x="3353288" y="6019505"/>
                <a:ext cx="112876" cy="114429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Oval 43"/>
              <p:cNvSpPr>
                <a:spLocks noChangeArrowheads="1"/>
              </p:cNvSpPr>
              <p:nvPr/>
            </p:nvSpPr>
            <p:spPr bwMode="auto">
              <a:xfrm>
                <a:off x="2985690" y="6076719"/>
                <a:ext cx="112876" cy="114429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Oval 43"/>
              <p:cNvSpPr>
                <a:spLocks noChangeArrowheads="1"/>
              </p:cNvSpPr>
              <p:nvPr/>
            </p:nvSpPr>
            <p:spPr bwMode="auto">
              <a:xfrm>
                <a:off x="3392812" y="5522660"/>
                <a:ext cx="112876" cy="114429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Oval 43"/>
              <p:cNvSpPr>
                <a:spLocks noChangeArrowheads="1"/>
              </p:cNvSpPr>
              <p:nvPr/>
            </p:nvSpPr>
            <p:spPr bwMode="auto">
              <a:xfrm>
                <a:off x="3238964" y="6343756"/>
                <a:ext cx="112876" cy="114429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Oval 43"/>
              <p:cNvSpPr>
                <a:spLocks noChangeArrowheads="1"/>
              </p:cNvSpPr>
              <p:nvPr/>
            </p:nvSpPr>
            <p:spPr bwMode="auto">
              <a:xfrm>
                <a:off x="3392812" y="6239569"/>
                <a:ext cx="112876" cy="114429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Oval 43"/>
              <p:cNvSpPr>
                <a:spLocks noChangeArrowheads="1"/>
              </p:cNvSpPr>
              <p:nvPr/>
            </p:nvSpPr>
            <p:spPr bwMode="auto">
              <a:xfrm>
                <a:off x="3031574" y="6296783"/>
                <a:ext cx="112876" cy="114429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Oval 43"/>
              <p:cNvSpPr>
                <a:spLocks noChangeArrowheads="1"/>
              </p:cNvSpPr>
              <p:nvPr/>
            </p:nvSpPr>
            <p:spPr bwMode="auto">
              <a:xfrm>
                <a:off x="3136331" y="6509395"/>
                <a:ext cx="112876" cy="114429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Oval 43"/>
              <p:cNvSpPr>
                <a:spLocks noChangeArrowheads="1"/>
              </p:cNvSpPr>
              <p:nvPr/>
            </p:nvSpPr>
            <p:spPr bwMode="auto">
              <a:xfrm>
                <a:off x="3392812" y="6509395"/>
                <a:ext cx="112876" cy="114429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Oval 43"/>
              <p:cNvSpPr>
                <a:spLocks noChangeArrowheads="1"/>
              </p:cNvSpPr>
              <p:nvPr/>
            </p:nvSpPr>
            <p:spPr bwMode="auto">
              <a:xfrm>
                <a:off x="2975136" y="5522660"/>
                <a:ext cx="112876" cy="114429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Oval 43"/>
              <p:cNvSpPr>
                <a:spLocks noChangeArrowheads="1"/>
              </p:cNvSpPr>
              <p:nvPr/>
            </p:nvSpPr>
            <p:spPr bwMode="auto">
              <a:xfrm>
                <a:off x="3625745" y="5713031"/>
                <a:ext cx="112876" cy="114429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Oval 43"/>
              <p:cNvSpPr>
                <a:spLocks noChangeArrowheads="1"/>
              </p:cNvSpPr>
              <p:nvPr/>
            </p:nvSpPr>
            <p:spPr bwMode="auto">
              <a:xfrm>
                <a:off x="3523424" y="5987012"/>
                <a:ext cx="112876" cy="114429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Oval 43"/>
              <p:cNvSpPr>
                <a:spLocks noChangeArrowheads="1"/>
              </p:cNvSpPr>
              <p:nvPr/>
            </p:nvSpPr>
            <p:spPr bwMode="auto">
              <a:xfrm>
                <a:off x="3687094" y="5952048"/>
                <a:ext cx="112876" cy="114429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Oval 43"/>
              <p:cNvSpPr>
                <a:spLocks noChangeArrowheads="1"/>
              </p:cNvSpPr>
              <p:nvPr/>
            </p:nvSpPr>
            <p:spPr bwMode="auto">
              <a:xfrm>
                <a:off x="3615190" y="6182354"/>
                <a:ext cx="112876" cy="114429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Oval 43"/>
              <p:cNvSpPr>
                <a:spLocks noChangeArrowheads="1"/>
              </p:cNvSpPr>
              <p:nvPr/>
            </p:nvSpPr>
            <p:spPr bwMode="auto">
              <a:xfrm>
                <a:off x="3625745" y="6411212"/>
                <a:ext cx="112876" cy="114429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526083" y="5384873"/>
              <a:ext cx="297377" cy="434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650230" hangingPunct="1"/>
              <a:r>
                <a:rPr lang="en-US" sz="3413" kern="1200" dirty="0">
                  <a:solidFill>
                    <a:prstClr val="black"/>
                  </a:solidFill>
                </a:rPr>
                <a:t>E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223330" y="4987001"/>
              <a:ext cx="438672" cy="4342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defTabSz="650230" hangingPunct="1"/>
              <a:r>
                <a:rPr lang="en-US" sz="3413" kern="12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3413" kern="1200" dirty="0">
                  <a:solidFill>
                    <a:prstClr val="black"/>
                  </a:solidFill>
                  <a:cs typeface="Symbol" charset="2"/>
                </a:rPr>
                <a:t>s</a:t>
              </a:r>
              <a:endParaRPr lang="en-US" sz="3413" kern="1200" dirty="0">
                <a:solidFill>
                  <a:prstClr val="black"/>
                </a:solidFill>
              </a:endParaRPr>
            </a:p>
          </p:txBody>
        </p:sp>
        <p:grpSp>
          <p:nvGrpSpPr>
            <p:cNvPr id="8" name="Group 36"/>
            <p:cNvGrpSpPr/>
            <p:nvPr/>
          </p:nvGrpSpPr>
          <p:grpSpPr>
            <a:xfrm>
              <a:off x="2857614" y="5417160"/>
              <a:ext cx="1318818" cy="434209"/>
              <a:chOff x="3779484" y="5417160"/>
              <a:chExt cx="1318818" cy="434209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V="1">
                <a:off x="3779484" y="5694304"/>
                <a:ext cx="338005" cy="5122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Rectangle 9"/>
              <p:cNvSpPr/>
              <p:nvPr/>
            </p:nvSpPr>
            <p:spPr>
              <a:xfrm>
                <a:off x="4117489" y="5417160"/>
                <a:ext cx="980813" cy="4342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defTabSz="650230" hangingPunct="1"/>
                <a:r>
                  <a:rPr lang="en-US" sz="3413" kern="1200" dirty="0">
                    <a:solidFill>
                      <a:prstClr val="black"/>
                    </a:solidFill>
                  </a:rPr>
                  <a:t>A = </a:t>
                </a:r>
                <a:r>
                  <a:rPr lang="en-US" sz="3413" kern="1200" dirty="0">
                    <a:solidFill>
                      <a:prstClr val="black"/>
                    </a:solidFill>
                    <a:latin typeface="Symbol" charset="2"/>
                    <a:cs typeface="Symbol" charset="2"/>
                  </a:rPr>
                  <a:t>p</a:t>
                </a:r>
                <a:r>
                  <a:rPr lang="en-US" sz="3413" kern="1200" dirty="0">
                    <a:solidFill>
                      <a:prstClr val="black"/>
                    </a:solidFill>
                    <a:cs typeface="Symbol" charset="2"/>
                  </a:rPr>
                  <a:t>r</a:t>
                </a:r>
                <a:r>
                  <a:rPr lang="en-US" sz="3413" kern="1200" baseline="30000" dirty="0">
                    <a:solidFill>
                      <a:prstClr val="black"/>
                    </a:solidFill>
                    <a:cs typeface="Symbol" charset="2"/>
                  </a:rPr>
                  <a:t>2</a:t>
                </a:r>
                <a:endParaRPr lang="en-US" sz="3413" kern="1200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4" name="Group 68"/>
          <p:cNvGrpSpPr/>
          <p:nvPr/>
        </p:nvGrpSpPr>
        <p:grpSpPr>
          <a:xfrm>
            <a:off x="1254619" y="6948417"/>
            <a:ext cx="5140348" cy="1143588"/>
            <a:chOff x="4813978" y="5921823"/>
            <a:chExt cx="3614307" cy="804085"/>
          </a:xfrm>
        </p:grpSpPr>
        <p:grpSp>
          <p:nvGrpSpPr>
            <p:cNvPr id="35" name="Group 52"/>
            <p:cNvGrpSpPr/>
            <p:nvPr/>
          </p:nvGrpSpPr>
          <p:grpSpPr>
            <a:xfrm>
              <a:off x="4948429" y="6007883"/>
              <a:ext cx="3301043" cy="618919"/>
              <a:chOff x="3967502" y="5986934"/>
              <a:chExt cx="3301043" cy="618919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3967502" y="5986934"/>
                <a:ext cx="393588" cy="618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l" defTabSz="650230" hangingPunct="1"/>
                <a:r>
                  <a:rPr lang="en-US" sz="2560" kern="1200" dirty="0" err="1">
                    <a:solidFill>
                      <a:prstClr val="black"/>
                    </a:solidFill>
                  </a:rPr>
                  <a:t>d</a:t>
                </a:r>
                <a:r>
                  <a:rPr lang="en-US" sz="2560" b="1" kern="1200" dirty="0" err="1">
                    <a:solidFill>
                      <a:prstClr val="black"/>
                    </a:solidFill>
                  </a:rPr>
                  <a:t>I</a:t>
                </a:r>
                <a:endParaRPr lang="en-US" sz="2560" b="1" kern="1200" dirty="0">
                  <a:solidFill>
                    <a:prstClr val="black"/>
                  </a:solidFill>
                </a:endParaRPr>
              </a:p>
              <a:p>
                <a:pPr algn="l" defTabSz="650230" hangingPunct="1"/>
                <a:r>
                  <a:rPr lang="en-US" sz="2560" kern="1200" dirty="0" err="1">
                    <a:solidFill>
                      <a:prstClr val="black"/>
                    </a:solidFill>
                  </a:rPr>
                  <a:t>ds</a:t>
                </a:r>
                <a:r>
                  <a:rPr lang="en-US" sz="2560" kern="1200" dirty="0">
                    <a:solidFill>
                      <a:prstClr val="black"/>
                    </a:solidFill>
                  </a:rPr>
                  <a:t> </a:t>
                </a: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4018717" y="6353121"/>
                <a:ext cx="453970" cy="1588"/>
              </a:xfrm>
              <a:prstGeom prst="line">
                <a:avLst/>
              </a:prstGeom>
              <a:ln w="15875"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/>
              <p:cNvSpPr txBox="1"/>
              <p:nvPr/>
            </p:nvSpPr>
            <p:spPr>
              <a:xfrm>
                <a:off x="4513659" y="6141184"/>
                <a:ext cx="2754886" cy="3419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l" defTabSz="650230" hangingPunct="1"/>
                <a:r>
                  <a:rPr lang="en-US" sz="2560" kern="1200" dirty="0">
                    <a:solidFill>
                      <a:prstClr val="black"/>
                    </a:solidFill>
                  </a:rPr>
                  <a:t>= </a:t>
                </a:r>
                <a:r>
                  <a:rPr lang="en-US" sz="2560" kern="1200" dirty="0" err="1">
                    <a:solidFill>
                      <a:prstClr val="black"/>
                    </a:solidFill>
                  </a:rPr>
                  <a:t>C(s</a:t>
                </a:r>
                <a:r>
                  <a:rPr lang="en-US" sz="2560" kern="1200" dirty="0">
                    <a:solidFill>
                      <a:prstClr val="black"/>
                    </a:solidFill>
                  </a:rPr>
                  <a:t>) A </a:t>
                </a:r>
                <a:r>
                  <a:rPr lang="en-US" sz="2560" kern="1200" dirty="0" err="1">
                    <a:solidFill>
                      <a:prstClr val="black"/>
                    </a:solidFill>
                    <a:latin typeface="Symbol" charset="2"/>
                    <a:cs typeface="Symbol" charset="2"/>
                  </a:rPr>
                  <a:t>r</a:t>
                </a:r>
                <a:r>
                  <a:rPr lang="en-US" sz="2560" kern="1200" dirty="0" err="1">
                    <a:solidFill>
                      <a:prstClr val="black"/>
                    </a:solidFill>
                    <a:cs typeface="Symbol" charset="2"/>
                  </a:rPr>
                  <a:t>(s</a:t>
                </a:r>
                <a:r>
                  <a:rPr lang="en-US" sz="2560" kern="1200" dirty="0">
                    <a:solidFill>
                      <a:prstClr val="black"/>
                    </a:solidFill>
                    <a:cs typeface="Symbol" charset="2"/>
                  </a:rPr>
                  <a:t>) = </a:t>
                </a:r>
                <a:r>
                  <a:rPr lang="en-US" sz="2560" kern="1200" dirty="0" err="1">
                    <a:solidFill>
                      <a:prstClr val="black"/>
                    </a:solidFill>
                    <a:cs typeface="Symbol" charset="2"/>
                  </a:rPr>
                  <a:t>C(s)</a:t>
                </a:r>
                <a:r>
                  <a:rPr lang="en-US" sz="2560" kern="1200" dirty="0" err="1">
                    <a:solidFill>
                      <a:prstClr val="black"/>
                    </a:solidFill>
                    <a:latin typeface="Symbol" charset="2"/>
                    <a:cs typeface="Symbol" charset="2"/>
                  </a:rPr>
                  <a:t>t</a:t>
                </a:r>
                <a:r>
                  <a:rPr lang="en-US" sz="2560" kern="1200" dirty="0" err="1">
                    <a:solidFill>
                      <a:prstClr val="black"/>
                    </a:solidFill>
                    <a:cs typeface="Symbol" charset="2"/>
                  </a:rPr>
                  <a:t>(s</a:t>
                </a:r>
                <a:r>
                  <a:rPr lang="en-US" sz="2560" kern="1200" dirty="0">
                    <a:solidFill>
                      <a:prstClr val="black"/>
                    </a:solidFill>
                    <a:cs typeface="Symbol" charset="2"/>
                  </a:rPr>
                  <a:t>) = </a:t>
                </a:r>
                <a:r>
                  <a:rPr lang="en-US" sz="2560" kern="1200" dirty="0" err="1">
                    <a:solidFill>
                      <a:prstClr val="black"/>
                    </a:solidFill>
                    <a:cs typeface="Symbol" charset="2"/>
                  </a:rPr>
                  <a:t>g(s</a:t>
                </a:r>
                <a:r>
                  <a:rPr lang="en-US" sz="2560" kern="1200" dirty="0">
                    <a:solidFill>
                      <a:prstClr val="black"/>
                    </a:solidFill>
                    <a:cs typeface="Symbol" charset="2"/>
                  </a:rPr>
                  <a:t>) </a:t>
                </a:r>
                <a:endParaRPr lang="en-US" sz="2560" kern="12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6" name="Rectangle 35"/>
            <p:cNvSpPr/>
            <p:nvPr/>
          </p:nvSpPr>
          <p:spPr>
            <a:xfrm>
              <a:off x="4813978" y="5921823"/>
              <a:ext cx="3614307" cy="80408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50230" hangingPunct="1"/>
              <a:endParaRPr lang="en-US" sz="2560" kern="1200">
                <a:solidFill>
                  <a:prstClr val="white"/>
                </a:solidFill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4940216" y="6356266"/>
              <a:ext cx="440428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72"/>
          <p:cNvGrpSpPr/>
          <p:nvPr/>
        </p:nvGrpSpPr>
        <p:grpSpPr>
          <a:xfrm>
            <a:off x="6387802" y="7137265"/>
            <a:ext cx="2866017" cy="486288"/>
            <a:chOff x="6503994" y="6026446"/>
            <a:chExt cx="2015168" cy="341921"/>
          </a:xfrm>
        </p:grpSpPr>
        <p:cxnSp>
          <p:nvCxnSpPr>
            <p:cNvPr id="42" name="Straight Arrow Connector 41"/>
            <p:cNvCxnSpPr/>
            <p:nvPr/>
          </p:nvCxnSpPr>
          <p:spPr>
            <a:xfrm rot="10800000" flipV="1">
              <a:off x="6503994" y="6241837"/>
              <a:ext cx="532611" cy="1024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7036605" y="6026446"/>
              <a:ext cx="1482557" cy="34192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l" defTabSz="650230" hangingPunct="1"/>
              <a:r>
                <a:rPr lang="en-US" sz="2560" kern="1200" dirty="0">
                  <a:solidFill>
                    <a:prstClr val="black"/>
                  </a:solidFill>
                </a:rPr>
                <a:t>Solve this ODE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1426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Emission Only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982" dirty="0"/>
              <a:t>Each particle will glow diffusively with an intensity C</a:t>
            </a:r>
          </a:p>
          <a:p>
            <a:r>
              <a:rPr lang="en-US" sz="3982" dirty="0"/>
              <a:t>In a small cylindrical slab, the</a:t>
            </a:r>
          </a:p>
          <a:p>
            <a:pPr>
              <a:buNone/>
            </a:pPr>
            <a:r>
              <a:rPr lang="en-US" sz="3982" dirty="0"/>
              <a:t>    total area occupied by the</a:t>
            </a:r>
          </a:p>
          <a:p>
            <a:pPr>
              <a:buNone/>
            </a:pPr>
            <a:r>
              <a:rPr lang="en-US" sz="3982" dirty="0"/>
              <a:t>    particles is  </a:t>
            </a:r>
            <a:r>
              <a:rPr lang="en-US" sz="3982" dirty="0" err="1">
                <a:cs typeface="Symbol" charset="2"/>
              </a:rPr>
              <a:t>AE</a:t>
            </a:r>
            <a:r>
              <a:rPr lang="en-US" sz="3982" dirty="0" err="1">
                <a:latin typeface="Symbol" charset="2"/>
                <a:cs typeface="Symbol" charset="2"/>
              </a:rPr>
              <a:t>D</a:t>
            </a:r>
            <a:r>
              <a:rPr lang="en-US" sz="3982" dirty="0" err="1">
                <a:cs typeface="Symbol" charset="2"/>
              </a:rPr>
              <a:t>s</a:t>
            </a:r>
            <a:r>
              <a:rPr lang="en-US" sz="3982" dirty="0" err="1">
                <a:latin typeface="Symbol" charset="2"/>
                <a:cs typeface="Symbol" charset="2"/>
              </a:rPr>
              <a:t>r</a:t>
            </a:r>
            <a:endParaRPr lang="en-US" sz="3982" dirty="0">
              <a:latin typeface="Symbol" charset="2"/>
              <a:cs typeface="Symbol" charset="2"/>
            </a:endParaRPr>
          </a:p>
          <a:p>
            <a:r>
              <a:rPr lang="en-US" sz="3982" dirty="0">
                <a:cs typeface="Symbol" charset="2"/>
              </a:rPr>
              <a:t>So the glow flux will be  </a:t>
            </a:r>
            <a:r>
              <a:rPr lang="en-US" sz="3982" dirty="0" err="1">
                <a:cs typeface="Symbol" charset="2"/>
              </a:rPr>
              <a:t>CAE</a:t>
            </a:r>
            <a:r>
              <a:rPr lang="en-US" sz="3982" dirty="0" err="1">
                <a:latin typeface="Symbol" charset="2"/>
                <a:cs typeface="Symbol" charset="2"/>
              </a:rPr>
              <a:t>D</a:t>
            </a:r>
            <a:r>
              <a:rPr lang="en-US" sz="3982" dirty="0" err="1">
                <a:cs typeface="Symbol" charset="2"/>
              </a:rPr>
              <a:t>s</a:t>
            </a:r>
            <a:r>
              <a:rPr lang="en-US" sz="3982" dirty="0" err="1">
                <a:latin typeface="Symbol" charset="2"/>
                <a:cs typeface="Symbol" charset="2"/>
              </a:rPr>
              <a:t>r</a:t>
            </a:r>
            <a:endParaRPr lang="en-US" sz="3982" dirty="0">
              <a:latin typeface="Symbol" charset="2"/>
              <a:cs typeface="Symbol" charset="2"/>
            </a:endParaRPr>
          </a:p>
          <a:p>
            <a:r>
              <a:rPr lang="en-US" sz="3982" dirty="0">
                <a:cs typeface="Symbol" charset="2"/>
              </a:rPr>
              <a:t>So the glow per unit area is </a:t>
            </a:r>
            <a:r>
              <a:rPr lang="en-US" sz="3982" dirty="0"/>
              <a:t> </a:t>
            </a:r>
            <a:r>
              <a:rPr lang="en-US" sz="3982" dirty="0" err="1">
                <a:cs typeface="Symbol" charset="2"/>
              </a:rPr>
              <a:t>CAE</a:t>
            </a:r>
            <a:r>
              <a:rPr lang="en-US" sz="3982" dirty="0" err="1">
                <a:latin typeface="Symbol" charset="2"/>
                <a:cs typeface="Symbol" charset="2"/>
              </a:rPr>
              <a:t>D</a:t>
            </a:r>
            <a:r>
              <a:rPr lang="en-US" sz="3982" dirty="0" err="1">
                <a:cs typeface="Symbol" charset="2"/>
              </a:rPr>
              <a:t>s</a:t>
            </a:r>
            <a:r>
              <a:rPr lang="en-US" sz="3982" dirty="0" err="1">
                <a:latin typeface="Symbol" charset="2"/>
                <a:cs typeface="Symbol" charset="2"/>
              </a:rPr>
              <a:t>r</a:t>
            </a:r>
            <a:r>
              <a:rPr lang="en-US" sz="3982" dirty="0">
                <a:latin typeface="Symbol" charset="2"/>
                <a:cs typeface="Symbol" charset="2"/>
              </a:rPr>
              <a:t> </a:t>
            </a:r>
            <a:r>
              <a:rPr lang="en-US" sz="3982" dirty="0">
                <a:cs typeface="Symbol" charset="2"/>
              </a:rPr>
              <a:t>/E</a:t>
            </a:r>
            <a:r>
              <a:rPr lang="en-US" sz="3982" dirty="0">
                <a:latin typeface="Symbol" charset="2"/>
                <a:cs typeface="Symbol" charset="2"/>
              </a:rPr>
              <a:t> = </a:t>
            </a:r>
            <a:r>
              <a:rPr lang="en-US" sz="3982" dirty="0" err="1">
                <a:cs typeface="Symbol" charset="2"/>
              </a:rPr>
              <a:t>CA</a:t>
            </a:r>
            <a:r>
              <a:rPr lang="en-US" sz="3982" dirty="0" err="1">
                <a:latin typeface="Symbol" charset="2"/>
                <a:cs typeface="Symbol" charset="2"/>
              </a:rPr>
              <a:t>D</a:t>
            </a:r>
            <a:r>
              <a:rPr lang="en-US" sz="3982" dirty="0" err="1">
                <a:cs typeface="Symbol" charset="2"/>
              </a:rPr>
              <a:t>s</a:t>
            </a:r>
            <a:r>
              <a:rPr lang="en-US" sz="3982" dirty="0" err="1">
                <a:latin typeface="Symbol" charset="2"/>
                <a:cs typeface="Symbol" charset="2"/>
              </a:rPr>
              <a:t>r</a:t>
            </a:r>
            <a:endParaRPr lang="en-US" sz="3982" dirty="0"/>
          </a:p>
        </p:txBody>
      </p:sp>
      <p:grpSp>
        <p:nvGrpSpPr>
          <p:cNvPr id="34" name="Group 68"/>
          <p:cNvGrpSpPr/>
          <p:nvPr/>
        </p:nvGrpSpPr>
        <p:grpSpPr>
          <a:xfrm>
            <a:off x="1254619" y="6948417"/>
            <a:ext cx="5140348" cy="1143588"/>
            <a:chOff x="4813978" y="5921823"/>
            <a:chExt cx="3614307" cy="804085"/>
          </a:xfrm>
        </p:grpSpPr>
        <p:grpSp>
          <p:nvGrpSpPr>
            <p:cNvPr id="35" name="Group 52"/>
            <p:cNvGrpSpPr/>
            <p:nvPr/>
          </p:nvGrpSpPr>
          <p:grpSpPr>
            <a:xfrm>
              <a:off x="4948429" y="6007883"/>
              <a:ext cx="3301043" cy="618919"/>
              <a:chOff x="3967502" y="5986934"/>
              <a:chExt cx="3301043" cy="618919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3967502" y="5986934"/>
                <a:ext cx="393588" cy="618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l" defTabSz="650230" hangingPunct="1"/>
                <a:r>
                  <a:rPr lang="en-US" sz="2560" kern="1200" dirty="0" err="1">
                    <a:solidFill>
                      <a:prstClr val="black"/>
                    </a:solidFill>
                  </a:rPr>
                  <a:t>d</a:t>
                </a:r>
                <a:r>
                  <a:rPr lang="en-US" sz="2560" b="1" kern="1200" dirty="0" err="1">
                    <a:solidFill>
                      <a:prstClr val="black"/>
                    </a:solidFill>
                  </a:rPr>
                  <a:t>I</a:t>
                </a:r>
                <a:endParaRPr lang="en-US" sz="2560" b="1" kern="1200" dirty="0">
                  <a:solidFill>
                    <a:prstClr val="black"/>
                  </a:solidFill>
                </a:endParaRPr>
              </a:p>
              <a:p>
                <a:pPr algn="l" defTabSz="650230" hangingPunct="1"/>
                <a:r>
                  <a:rPr lang="en-US" sz="2560" kern="1200" dirty="0" err="1">
                    <a:solidFill>
                      <a:prstClr val="black"/>
                    </a:solidFill>
                  </a:rPr>
                  <a:t>ds</a:t>
                </a:r>
                <a:r>
                  <a:rPr lang="en-US" sz="2560" kern="1200" dirty="0">
                    <a:solidFill>
                      <a:prstClr val="black"/>
                    </a:solidFill>
                  </a:rPr>
                  <a:t> </a:t>
                </a: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4018717" y="6353121"/>
                <a:ext cx="453970" cy="1588"/>
              </a:xfrm>
              <a:prstGeom prst="line">
                <a:avLst/>
              </a:prstGeom>
              <a:ln w="15875"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/>
              <p:cNvSpPr txBox="1"/>
              <p:nvPr/>
            </p:nvSpPr>
            <p:spPr>
              <a:xfrm>
                <a:off x="4513659" y="6141184"/>
                <a:ext cx="2754886" cy="3419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l" defTabSz="650230" hangingPunct="1"/>
                <a:r>
                  <a:rPr lang="en-US" sz="2560" kern="1200" dirty="0">
                    <a:solidFill>
                      <a:prstClr val="black"/>
                    </a:solidFill>
                  </a:rPr>
                  <a:t>= </a:t>
                </a:r>
                <a:r>
                  <a:rPr lang="en-US" sz="2560" kern="1200" dirty="0" err="1">
                    <a:solidFill>
                      <a:prstClr val="black"/>
                    </a:solidFill>
                  </a:rPr>
                  <a:t>C(s</a:t>
                </a:r>
                <a:r>
                  <a:rPr lang="en-US" sz="2560" kern="1200" dirty="0">
                    <a:solidFill>
                      <a:prstClr val="black"/>
                    </a:solidFill>
                  </a:rPr>
                  <a:t>) A </a:t>
                </a:r>
                <a:r>
                  <a:rPr lang="en-US" sz="2560" kern="1200" dirty="0" err="1">
                    <a:solidFill>
                      <a:prstClr val="black"/>
                    </a:solidFill>
                    <a:latin typeface="Symbol" charset="2"/>
                    <a:cs typeface="Symbol" charset="2"/>
                  </a:rPr>
                  <a:t>r</a:t>
                </a:r>
                <a:r>
                  <a:rPr lang="en-US" sz="2560" kern="1200" dirty="0" err="1">
                    <a:solidFill>
                      <a:prstClr val="black"/>
                    </a:solidFill>
                    <a:cs typeface="Symbol" charset="2"/>
                  </a:rPr>
                  <a:t>(s</a:t>
                </a:r>
                <a:r>
                  <a:rPr lang="en-US" sz="2560" kern="1200" dirty="0">
                    <a:solidFill>
                      <a:prstClr val="black"/>
                    </a:solidFill>
                    <a:cs typeface="Symbol" charset="2"/>
                  </a:rPr>
                  <a:t>) = </a:t>
                </a:r>
                <a:r>
                  <a:rPr lang="en-US" sz="2560" kern="1200" dirty="0" err="1">
                    <a:solidFill>
                      <a:prstClr val="black"/>
                    </a:solidFill>
                    <a:cs typeface="Symbol" charset="2"/>
                  </a:rPr>
                  <a:t>C(s)</a:t>
                </a:r>
                <a:r>
                  <a:rPr lang="en-US" sz="2560" kern="1200" dirty="0" err="1">
                    <a:solidFill>
                      <a:prstClr val="black"/>
                    </a:solidFill>
                    <a:latin typeface="Symbol" charset="2"/>
                    <a:cs typeface="Symbol" charset="2"/>
                  </a:rPr>
                  <a:t>t</a:t>
                </a:r>
                <a:r>
                  <a:rPr lang="en-US" sz="2560" kern="1200" dirty="0" err="1">
                    <a:solidFill>
                      <a:prstClr val="black"/>
                    </a:solidFill>
                    <a:cs typeface="Symbol" charset="2"/>
                  </a:rPr>
                  <a:t>(s</a:t>
                </a:r>
                <a:r>
                  <a:rPr lang="en-US" sz="2560" kern="1200" dirty="0">
                    <a:solidFill>
                      <a:prstClr val="black"/>
                    </a:solidFill>
                    <a:cs typeface="Symbol" charset="2"/>
                  </a:rPr>
                  <a:t>) = </a:t>
                </a:r>
                <a:r>
                  <a:rPr lang="en-US" sz="2560" kern="1200" dirty="0" err="1">
                    <a:solidFill>
                      <a:prstClr val="black"/>
                    </a:solidFill>
                    <a:cs typeface="Symbol" charset="2"/>
                  </a:rPr>
                  <a:t>g(s</a:t>
                </a:r>
                <a:r>
                  <a:rPr lang="en-US" sz="2560" kern="1200" dirty="0">
                    <a:solidFill>
                      <a:prstClr val="black"/>
                    </a:solidFill>
                    <a:cs typeface="Symbol" charset="2"/>
                  </a:rPr>
                  <a:t>) </a:t>
                </a:r>
                <a:endParaRPr lang="en-US" sz="2560" kern="12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6" name="Rectangle 35"/>
            <p:cNvSpPr/>
            <p:nvPr/>
          </p:nvSpPr>
          <p:spPr>
            <a:xfrm>
              <a:off x="4813978" y="5921823"/>
              <a:ext cx="3614307" cy="80408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50230" hangingPunct="1"/>
              <a:endParaRPr lang="en-US" sz="2560" kern="1200">
                <a:solidFill>
                  <a:prstClr val="white"/>
                </a:solidFill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4940216" y="6356266"/>
              <a:ext cx="440428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72"/>
          <p:cNvGrpSpPr/>
          <p:nvPr/>
        </p:nvGrpSpPr>
        <p:grpSpPr>
          <a:xfrm>
            <a:off x="6387802" y="7137265"/>
            <a:ext cx="2866017" cy="486288"/>
            <a:chOff x="6503994" y="6026446"/>
            <a:chExt cx="2015168" cy="341921"/>
          </a:xfrm>
        </p:grpSpPr>
        <p:cxnSp>
          <p:nvCxnSpPr>
            <p:cNvPr id="42" name="Straight Arrow Connector 41"/>
            <p:cNvCxnSpPr/>
            <p:nvPr/>
          </p:nvCxnSpPr>
          <p:spPr>
            <a:xfrm rot="10800000" flipV="1">
              <a:off x="6503994" y="6241837"/>
              <a:ext cx="532611" cy="1024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7036605" y="6026446"/>
              <a:ext cx="1482557" cy="34192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l" defTabSz="650230" hangingPunct="1"/>
              <a:r>
                <a:rPr lang="en-US" sz="2560" kern="1200" dirty="0">
                  <a:solidFill>
                    <a:prstClr val="black"/>
                  </a:solidFill>
                </a:rPr>
                <a:t>Solve this ODE</a:t>
              </a:r>
            </a:p>
          </p:txBody>
        </p:sp>
      </p:grpSp>
      <p:cxnSp>
        <p:nvCxnSpPr>
          <p:cNvPr id="44" name="Straight Arrow Connector 43"/>
          <p:cNvCxnSpPr/>
          <p:nvPr/>
        </p:nvCxnSpPr>
        <p:spPr>
          <a:xfrm rot="5400000" flipH="1" flipV="1">
            <a:off x="8369233" y="8090873"/>
            <a:ext cx="802608" cy="2258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7" name="Group 76"/>
          <p:cNvGrpSpPr/>
          <p:nvPr/>
        </p:nvGrpSpPr>
        <p:grpSpPr>
          <a:xfrm>
            <a:off x="2215522" y="8595272"/>
            <a:ext cx="8476425" cy="1110478"/>
            <a:chOff x="1557789" y="6043550"/>
            <a:chExt cx="5959986" cy="780805"/>
          </a:xfrm>
        </p:grpSpPr>
        <p:pic>
          <p:nvPicPr>
            <p:cNvPr id="45" name="Picture 44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50665" y="6109199"/>
              <a:ext cx="5291591" cy="674188"/>
            </a:xfrm>
            <a:prstGeom prst="rect">
              <a:avLst/>
            </a:prstGeom>
          </p:spPr>
        </p:pic>
        <p:sp>
          <p:nvSpPr>
            <p:cNvPr id="46" name="Rectangle 45"/>
            <p:cNvSpPr/>
            <p:nvPr/>
          </p:nvSpPr>
          <p:spPr>
            <a:xfrm>
              <a:off x="1557789" y="6043550"/>
              <a:ext cx="5959986" cy="78080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50230" hangingPunct="1"/>
              <a:endParaRPr lang="en-US" sz="256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8699173" y="3057735"/>
            <a:ext cx="3769385" cy="2484070"/>
            <a:chOff x="1526083" y="4987001"/>
            <a:chExt cx="2650349" cy="1746612"/>
          </a:xfrm>
        </p:grpSpPr>
        <p:grpSp>
          <p:nvGrpSpPr>
            <p:cNvPr id="48" name="Group 29"/>
            <p:cNvGrpSpPr/>
            <p:nvPr/>
          </p:nvGrpSpPr>
          <p:grpSpPr>
            <a:xfrm>
              <a:off x="1905062" y="5407543"/>
              <a:ext cx="1014010" cy="1326070"/>
              <a:chOff x="2826932" y="5407543"/>
              <a:chExt cx="1014010" cy="1326070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2826932" y="5407544"/>
                <a:ext cx="317518" cy="131732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50230" hangingPunct="1"/>
                <a:endParaRPr lang="en-US" sz="256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3523424" y="5416293"/>
                <a:ext cx="317518" cy="131732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50230" hangingPunct="1"/>
                <a:endParaRPr lang="en-US" sz="2560" kern="12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56" name="Straight Connector 55"/>
              <p:cNvCxnSpPr>
                <a:stCxn id="54" idx="0"/>
                <a:endCxn id="55" idx="0"/>
              </p:cNvCxnSpPr>
              <p:nvPr/>
            </p:nvCxnSpPr>
            <p:spPr>
              <a:xfrm rot="16200000" flipH="1">
                <a:off x="3329562" y="5063672"/>
                <a:ext cx="8749" cy="69649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 flipH="1">
                <a:off x="3329562" y="6372244"/>
                <a:ext cx="8749" cy="69649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Oval 43"/>
              <p:cNvSpPr>
                <a:spLocks noChangeArrowheads="1"/>
              </p:cNvSpPr>
              <p:nvPr/>
            </p:nvSpPr>
            <p:spPr bwMode="auto">
              <a:xfrm>
                <a:off x="3144450" y="5579875"/>
                <a:ext cx="112876" cy="114429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Oval 43"/>
              <p:cNvSpPr>
                <a:spLocks noChangeArrowheads="1"/>
              </p:cNvSpPr>
              <p:nvPr/>
            </p:nvSpPr>
            <p:spPr bwMode="auto">
              <a:xfrm>
                <a:off x="3296850" y="5732275"/>
                <a:ext cx="112876" cy="114429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Oval 43"/>
              <p:cNvSpPr>
                <a:spLocks noChangeArrowheads="1"/>
              </p:cNvSpPr>
              <p:nvPr/>
            </p:nvSpPr>
            <p:spPr bwMode="auto">
              <a:xfrm>
                <a:off x="2985690" y="5827460"/>
                <a:ext cx="112876" cy="114429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Oval 43"/>
              <p:cNvSpPr>
                <a:spLocks noChangeArrowheads="1"/>
              </p:cNvSpPr>
              <p:nvPr/>
            </p:nvSpPr>
            <p:spPr bwMode="auto">
              <a:xfrm>
                <a:off x="3195665" y="5905076"/>
                <a:ext cx="112876" cy="114429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Oval 43"/>
              <p:cNvSpPr>
                <a:spLocks noChangeArrowheads="1"/>
              </p:cNvSpPr>
              <p:nvPr/>
            </p:nvSpPr>
            <p:spPr bwMode="auto">
              <a:xfrm>
                <a:off x="3200888" y="6101441"/>
                <a:ext cx="112876" cy="114429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Oval 43"/>
              <p:cNvSpPr>
                <a:spLocks noChangeArrowheads="1"/>
              </p:cNvSpPr>
              <p:nvPr/>
            </p:nvSpPr>
            <p:spPr bwMode="auto">
              <a:xfrm>
                <a:off x="3353288" y="6019505"/>
                <a:ext cx="112876" cy="114429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Oval 43"/>
              <p:cNvSpPr>
                <a:spLocks noChangeArrowheads="1"/>
              </p:cNvSpPr>
              <p:nvPr/>
            </p:nvSpPr>
            <p:spPr bwMode="auto">
              <a:xfrm>
                <a:off x="2985690" y="6076719"/>
                <a:ext cx="112876" cy="114429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Oval 43"/>
              <p:cNvSpPr>
                <a:spLocks noChangeArrowheads="1"/>
              </p:cNvSpPr>
              <p:nvPr/>
            </p:nvSpPr>
            <p:spPr bwMode="auto">
              <a:xfrm>
                <a:off x="3392812" y="5522660"/>
                <a:ext cx="112876" cy="114429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Oval 43"/>
              <p:cNvSpPr>
                <a:spLocks noChangeArrowheads="1"/>
              </p:cNvSpPr>
              <p:nvPr/>
            </p:nvSpPr>
            <p:spPr bwMode="auto">
              <a:xfrm>
                <a:off x="3238964" y="6343756"/>
                <a:ext cx="112876" cy="114429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Oval 43"/>
              <p:cNvSpPr>
                <a:spLocks noChangeArrowheads="1"/>
              </p:cNvSpPr>
              <p:nvPr/>
            </p:nvSpPr>
            <p:spPr bwMode="auto">
              <a:xfrm>
                <a:off x="3392812" y="6239569"/>
                <a:ext cx="112876" cy="114429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Oval 43"/>
              <p:cNvSpPr>
                <a:spLocks noChangeArrowheads="1"/>
              </p:cNvSpPr>
              <p:nvPr/>
            </p:nvSpPr>
            <p:spPr bwMode="auto">
              <a:xfrm>
                <a:off x="3031574" y="6296783"/>
                <a:ext cx="112876" cy="114429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Oval 43"/>
              <p:cNvSpPr>
                <a:spLocks noChangeArrowheads="1"/>
              </p:cNvSpPr>
              <p:nvPr/>
            </p:nvSpPr>
            <p:spPr bwMode="auto">
              <a:xfrm>
                <a:off x="3136331" y="6509395"/>
                <a:ext cx="112876" cy="114429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Oval 43"/>
              <p:cNvSpPr>
                <a:spLocks noChangeArrowheads="1"/>
              </p:cNvSpPr>
              <p:nvPr/>
            </p:nvSpPr>
            <p:spPr bwMode="auto">
              <a:xfrm>
                <a:off x="3392812" y="6509395"/>
                <a:ext cx="112876" cy="114429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Oval 43"/>
              <p:cNvSpPr>
                <a:spLocks noChangeArrowheads="1"/>
              </p:cNvSpPr>
              <p:nvPr/>
            </p:nvSpPr>
            <p:spPr bwMode="auto">
              <a:xfrm>
                <a:off x="2975136" y="5522660"/>
                <a:ext cx="112876" cy="114429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Oval 43"/>
              <p:cNvSpPr>
                <a:spLocks noChangeArrowheads="1"/>
              </p:cNvSpPr>
              <p:nvPr/>
            </p:nvSpPr>
            <p:spPr bwMode="auto">
              <a:xfrm>
                <a:off x="3625745" y="5713031"/>
                <a:ext cx="112876" cy="114429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Oval 43"/>
              <p:cNvSpPr>
                <a:spLocks noChangeArrowheads="1"/>
              </p:cNvSpPr>
              <p:nvPr/>
            </p:nvSpPr>
            <p:spPr bwMode="auto">
              <a:xfrm>
                <a:off x="3523424" y="5987012"/>
                <a:ext cx="112876" cy="114429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Oval 43"/>
              <p:cNvSpPr>
                <a:spLocks noChangeArrowheads="1"/>
              </p:cNvSpPr>
              <p:nvPr/>
            </p:nvSpPr>
            <p:spPr bwMode="auto">
              <a:xfrm>
                <a:off x="3687094" y="5952048"/>
                <a:ext cx="112876" cy="114429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Oval 43"/>
              <p:cNvSpPr>
                <a:spLocks noChangeArrowheads="1"/>
              </p:cNvSpPr>
              <p:nvPr/>
            </p:nvSpPr>
            <p:spPr bwMode="auto">
              <a:xfrm>
                <a:off x="3615190" y="6182354"/>
                <a:ext cx="112876" cy="114429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Oval 43"/>
              <p:cNvSpPr>
                <a:spLocks noChangeArrowheads="1"/>
              </p:cNvSpPr>
              <p:nvPr/>
            </p:nvSpPr>
            <p:spPr bwMode="auto">
              <a:xfrm>
                <a:off x="3625745" y="6411212"/>
                <a:ext cx="112876" cy="114429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1526083" y="5384873"/>
              <a:ext cx="297377" cy="434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650230" hangingPunct="1"/>
              <a:r>
                <a:rPr lang="en-US" sz="3413" kern="1200" dirty="0">
                  <a:solidFill>
                    <a:prstClr val="black"/>
                  </a:solidFill>
                </a:rPr>
                <a:t>E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223330" y="4987001"/>
              <a:ext cx="438672" cy="4342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defTabSz="650230" hangingPunct="1"/>
              <a:r>
                <a:rPr lang="en-US" sz="3413" kern="12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3413" kern="1200" dirty="0">
                  <a:solidFill>
                    <a:prstClr val="black"/>
                  </a:solidFill>
                  <a:cs typeface="Symbol" charset="2"/>
                </a:rPr>
                <a:t>s</a:t>
              </a:r>
              <a:endParaRPr lang="en-US" sz="3413" kern="1200" dirty="0">
                <a:solidFill>
                  <a:prstClr val="black"/>
                </a:solidFill>
              </a:endParaRPr>
            </a:p>
          </p:txBody>
        </p:sp>
        <p:grpSp>
          <p:nvGrpSpPr>
            <p:cNvPr id="51" name="Group 36"/>
            <p:cNvGrpSpPr/>
            <p:nvPr/>
          </p:nvGrpSpPr>
          <p:grpSpPr>
            <a:xfrm>
              <a:off x="2857614" y="5417160"/>
              <a:ext cx="1318818" cy="434209"/>
              <a:chOff x="3779484" y="5417160"/>
              <a:chExt cx="1318818" cy="434209"/>
            </a:xfrm>
          </p:grpSpPr>
          <p:cxnSp>
            <p:nvCxnSpPr>
              <p:cNvPr id="52" name="Straight Connector 51"/>
              <p:cNvCxnSpPr/>
              <p:nvPr/>
            </p:nvCxnSpPr>
            <p:spPr>
              <a:xfrm flipV="1">
                <a:off x="3779484" y="5694304"/>
                <a:ext cx="338005" cy="5122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Rectangle 52"/>
              <p:cNvSpPr/>
              <p:nvPr/>
            </p:nvSpPr>
            <p:spPr>
              <a:xfrm>
                <a:off x="4117489" y="5417160"/>
                <a:ext cx="980813" cy="4342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defTabSz="650230" hangingPunct="1"/>
                <a:r>
                  <a:rPr lang="en-US" sz="3413" kern="1200" dirty="0">
                    <a:solidFill>
                      <a:prstClr val="black"/>
                    </a:solidFill>
                  </a:rPr>
                  <a:t>A = </a:t>
                </a:r>
                <a:r>
                  <a:rPr lang="en-US" sz="3413" kern="1200" dirty="0">
                    <a:solidFill>
                      <a:prstClr val="black"/>
                    </a:solidFill>
                    <a:latin typeface="Symbol" charset="2"/>
                    <a:cs typeface="Symbol" charset="2"/>
                  </a:rPr>
                  <a:t>p</a:t>
                </a:r>
                <a:r>
                  <a:rPr lang="en-US" sz="3413" kern="1200" dirty="0">
                    <a:solidFill>
                      <a:prstClr val="black"/>
                    </a:solidFill>
                    <a:cs typeface="Symbol" charset="2"/>
                  </a:rPr>
                  <a:t>r</a:t>
                </a:r>
                <a:r>
                  <a:rPr lang="en-US" sz="3413" kern="1200" baseline="30000" dirty="0">
                    <a:solidFill>
                      <a:prstClr val="black"/>
                    </a:solidFill>
                    <a:cs typeface="Symbol" charset="2"/>
                  </a:rPr>
                  <a:t>2</a:t>
                </a:r>
                <a:endParaRPr lang="en-US" sz="3413" kern="1200"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974163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Emission plus Absorption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Simply add emission and absorption together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50241" y="3485926"/>
            <a:ext cx="7657489" cy="1142748"/>
            <a:chOff x="3988030" y="4893087"/>
            <a:chExt cx="5384172" cy="803495"/>
          </a:xfrm>
        </p:grpSpPr>
        <p:sp>
          <p:nvSpPr>
            <p:cNvPr id="4" name="TextBox 3"/>
            <p:cNvSpPr txBox="1"/>
            <p:nvPr/>
          </p:nvSpPr>
          <p:spPr>
            <a:xfrm>
              <a:off x="4007418" y="4893087"/>
              <a:ext cx="481502" cy="8034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 defTabSz="650230" hangingPunct="1"/>
              <a:r>
                <a:rPr lang="en-US" sz="3413" kern="1200" dirty="0" err="1">
                  <a:solidFill>
                    <a:prstClr val="black"/>
                  </a:solidFill>
                </a:rPr>
                <a:t>d</a:t>
              </a:r>
              <a:r>
                <a:rPr lang="en-US" sz="3413" b="1" kern="1200" dirty="0" err="1">
                  <a:solidFill>
                    <a:prstClr val="black"/>
                  </a:solidFill>
                </a:rPr>
                <a:t>I</a:t>
              </a:r>
              <a:endParaRPr lang="en-US" sz="3413" b="1" kern="1200" dirty="0">
                <a:solidFill>
                  <a:prstClr val="black"/>
                </a:solidFill>
              </a:endParaRPr>
            </a:p>
            <a:p>
              <a:pPr algn="l" defTabSz="650230" hangingPunct="1"/>
              <a:r>
                <a:rPr lang="en-US" sz="3413" kern="1200" dirty="0" err="1">
                  <a:solidFill>
                    <a:prstClr val="black"/>
                  </a:solidFill>
                </a:rPr>
                <a:t>ds</a:t>
              </a:r>
              <a:r>
                <a:rPr lang="en-US" sz="3413" kern="1200" dirty="0">
                  <a:solidFill>
                    <a:prstClr val="black"/>
                  </a:solidFill>
                </a:rPr>
                <a:t> 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553575" y="5047337"/>
              <a:ext cx="4818627" cy="43420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 defTabSz="650230" hangingPunct="1"/>
              <a:r>
                <a:rPr lang="en-US" sz="2560" kern="1200" dirty="0">
                  <a:solidFill>
                    <a:prstClr val="black"/>
                  </a:solidFill>
                </a:rPr>
                <a:t>= </a:t>
              </a:r>
              <a:r>
                <a:rPr lang="en-US" sz="2560" kern="1200" dirty="0">
                  <a:solidFill>
                    <a:prstClr val="black"/>
                  </a:solidFill>
                  <a:cs typeface="Symbol" charset="2"/>
                </a:rPr>
                <a:t>  </a:t>
              </a:r>
              <a:r>
                <a:rPr lang="en-US" sz="3413" kern="1200" dirty="0" err="1">
                  <a:solidFill>
                    <a:prstClr val="black"/>
                  </a:solidFill>
                  <a:cs typeface="Symbol" charset="2"/>
                </a:rPr>
                <a:t>C(s)</a:t>
              </a:r>
              <a:r>
                <a:rPr lang="en-US" sz="3413" kern="1200" dirty="0" err="1">
                  <a:solidFill>
                    <a:prstClr val="black"/>
                  </a:solidFill>
                  <a:latin typeface="Symbol" charset="2"/>
                  <a:cs typeface="Symbol" charset="2"/>
                </a:rPr>
                <a:t>t</a:t>
              </a:r>
              <a:r>
                <a:rPr lang="en-US" sz="3413" kern="1200" dirty="0" err="1">
                  <a:solidFill>
                    <a:prstClr val="black"/>
                  </a:solidFill>
                  <a:cs typeface="Symbol" charset="2"/>
                </a:rPr>
                <a:t>(s</a:t>
              </a:r>
              <a:r>
                <a:rPr lang="en-US" sz="3413" kern="1200" dirty="0">
                  <a:solidFill>
                    <a:prstClr val="black"/>
                  </a:solidFill>
                  <a:cs typeface="Symbol" charset="2"/>
                </a:rPr>
                <a:t>) </a:t>
              </a:r>
              <a:r>
                <a:rPr lang="en-US" sz="3413" kern="1200" dirty="0">
                  <a:solidFill>
                    <a:prstClr val="black"/>
                  </a:solidFill>
                </a:rPr>
                <a:t>- A </a:t>
              </a:r>
              <a:r>
                <a:rPr lang="en-US" sz="3413" kern="1200" dirty="0" err="1">
                  <a:solidFill>
                    <a:prstClr val="black"/>
                  </a:solidFill>
                  <a:latin typeface="Symbol" charset="2"/>
                  <a:cs typeface="Symbol" charset="2"/>
                </a:rPr>
                <a:t>r</a:t>
              </a:r>
              <a:r>
                <a:rPr lang="en-US" sz="3413" kern="12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 </a:t>
              </a:r>
              <a:r>
                <a:rPr lang="en-US" sz="3413" kern="1200" dirty="0">
                  <a:solidFill>
                    <a:prstClr val="black"/>
                  </a:solidFill>
                  <a:cs typeface="Symbol" charset="2"/>
                </a:rPr>
                <a:t>(</a:t>
              </a:r>
              <a:r>
                <a:rPr lang="en-US" sz="3413" kern="1200" dirty="0" err="1">
                  <a:solidFill>
                    <a:prstClr val="black"/>
                  </a:solidFill>
                  <a:cs typeface="Symbol" charset="2"/>
                </a:rPr>
                <a:t>s</a:t>
              </a:r>
              <a:r>
                <a:rPr lang="en-US" sz="3413" kern="1200" dirty="0">
                  <a:solidFill>
                    <a:prstClr val="black"/>
                  </a:solidFill>
                  <a:cs typeface="Symbol" charset="2"/>
                </a:rPr>
                <a:t>) </a:t>
              </a:r>
              <a:r>
                <a:rPr lang="en-US" sz="3413" b="1" kern="1200" dirty="0" err="1">
                  <a:solidFill>
                    <a:prstClr val="black"/>
                  </a:solidFill>
                  <a:cs typeface="Symbol" charset="2"/>
                </a:rPr>
                <a:t>I</a:t>
              </a:r>
              <a:r>
                <a:rPr lang="en-US" sz="3413" kern="1200" dirty="0" err="1">
                  <a:solidFill>
                    <a:prstClr val="black"/>
                  </a:solidFill>
                  <a:cs typeface="Symbol" charset="2"/>
                </a:rPr>
                <a:t>(s</a:t>
              </a:r>
              <a:r>
                <a:rPr lang="en-US" sz="3413" kern="1200" dirty="0">
                  <a:solidFill>
                    <a:prstClr val="black"/>
                  </a:solidFill>
                  <a:cs typeface="Symbol" charset="2"/>
                </a:rPr>
                <a:t>) = </a:t>
              </a:r>
              <a:r>
                <a:rPr lang="en-US" sz="3413" kern="1200" dirty="0" err="1">
                  <a:solidFill>
                    <a:prstClr val="black"/>
                  </a:solidFill>
                  <a:cs typeface="Symbol" charset="2"/>
                </a:rPr>
                <a:t>g(s</a:t>
              </a:r>
              <a:r>
                <a:rPr lang="en-US" sz="3413" kern="1200" dirty="0">
                  <a:solidFill>
                    <a:prstClr val="black"/>
                  </a:solidFill>
                  <a:cs typeface="Symbol" charset="2"/>
                </a:rPr>
                <a:t>) – </a:t>
              </a:r>
              <a:r>
                <a:rPr lang="en-US" sz="3413" kern="1200" dirty="0" err="1">
                  <a:solidFill>
                    <a:prstClr val="black"/>
                  </a:solidFill>
                  <a:latin typeface="Symbol" charset="2"/>
                  <a:cs typeface="Symbol" charset="2"/>
                </a:rPr>
                <a:t>t</a:t>
              </a:r>
              <a:r>
                <a:rPr lang="en-US" sz="3413" kern="1200" dirty="0" err="1">
                  <a:solidFill>
                    <a:prstClr val="black"/>
                  </a:solidFill>
                  <a:cs typeface="Symbol" charset="2"/>
                </a:rPr>
                <a:t>(s)I(s</a:t>
              </a:r>
              <a:r>
                <a:rPr lang="en-US" sz="3413" kern="1200" dirty="0">
                  <a:solidFill>
                    <a:prstClr val="black"/>
                  </a:solidFill>
                  <a:cs typeface="Symbol" charset="2"/>
                </a:rPr>
                <a:t>) </a:t>
              </a:r>
              <a:r>
                <a:rPr lang="en-US" sz="3413" kern="1200" dirty="0">
                  <a:solidFill>
                    <a:prstClr val="black"/>
                  </a:solidFill>
                </a:rPr>
                <a:t> 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988030" y="5357239"/>
              <a:ext cx="440428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37"/>
          <p:cNvGrpSpPr/>
          <p:nvPr/>
        </p:nvGrpSpPr>
        <p:grpSpPr>
          <a:xfrm>
            <a:off x="8921158" y="3119861"/>
            <a:ext cx="3769385" cy="2484070"/>
            <a:chOff x="1526083" y="4987001"/>
            <a:chExt cx="2650349" cy="1746612"/>
          </a:xfrm>
        </p:grpSpPr>
        <p:grpSp>
          <p:nvGrpSpPr>
            <p:cNvPr id="9" name="Group 29"/>
            <p:cNvGrpSpPr/>
            <p:nvPr/>
          </p:nvGrpSpPr>
          <p:grpSpPr>
            <a:xfrm>
              <a:off x="1905062" y="5407543"/>
              <a:ext cx="1014010" cy="1326070"/>
              <a:chOff x="2826932" y="5407543"/>
              <a:chExt cx="1014010" cy="1326070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2826932" y="5407544"/>
                <a:ext cx="317518" cy="131732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50230" hangingPunct="1"/>
                <a:endParaRPr lang="en-US" sz="256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523424" y="5416293"/>
                <a:ext cx="317518" cy="131732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50230" hangingPunct="1"/>
                <a:endParaRPr lang="en-US" sz="2560" kern="12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7" name="Straight Connector 6"/>
              <p:cNvCxnSpPr>
                <a:stCxn id="15" idx="0"/>
                <a:endCxn id="16" idx="0"/>
              </p:cNvCxnSpPr>
              <p:nvPr/>
            </p:nvCxnSpPr>
            <p:spPr>
              <a:xfrm rot="16200000" flipH="1">
                <a:off x="3329562" y="5063672"/>
                <a:ext cx="8749" cy="69649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16200000" flipH="1">
                <a:off x="3329562" y="6372244"/>
                <a:ext cx="8749" cy="69649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43"/>
              <p:cNvSpPr>
                <a:spLocks noChangeArrowheads="1"/>
              </p:cNvSpPr>
              <p:nvPr/>
            </p:nvSpPr>
            <p:spPr bwMode="auto">
              <a:xfrm>
                <a:off x="3144450" y="5579875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Oval 43"/>
              <p:cNvSpPr>
                <a:spLocks noChangeArrowheads="1"/>
              </p:cNvSpPr>
              <p:nvPr/>
            </p:nvSpPr>
            <p:spPr bwMode="auto">
              <a:xfrm>
                <a:off x="3296850" y="5732275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Oval 43"/>
              <p:cNvSpPr>
                <a:spLocks noChangeArrowheads="1"/>
              </p:cNvSpPr>
              <p:nvPr/>
            </p:nvSpPr>
            <p:spPr bwMode="auto">
              <a:xfrm>
                <a:off x="2985690" y="5827460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Oval 43"/>
              <p:cNvSpPr>
                <a:spLocks noChangeArrowheads="1"/>
              </p:cNvSpPr>
              <p:nvPr/>
            </p:nvSpPr>
            <p:spPr bwMode="auto">
              <a:xfrm>
                <a:off x="3195665" y="5905076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Oval 43"/>
              <p:cNvSpPr>
                <a:spLocks noChangeArrowheads="1"/>
              </p:cNvSpPr>
              <p:nvPr/>
            </p:nvSpPr>
            <p:spPr bwMode="auto">
              <a:xfrm>
                <a:off x="3200888" y="6101441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Oval 43"/>
              <p:cNvSpPr>
                <a:spLocks noChangeArrowheads="1"/>
              </p:cNvSpPr>
              <p:nvPr/>
            </p:nvSpPr>
            <p:spPr bwMode="auto">
              <a:xfrm>
                <a:off x="3353288" y="6019505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Oval 43"/>
              <p:cNvSpPr>
                <a:spLocks noChangeArrowheads="1"/>
              </p:cNvSpPr>
              <p:nvPr/>
            </p:nvSpPr>
            <p:spPr bwMode="auto">
              <a:xfrm>
                <a:off x="2985690" y="6076719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Oval 43"/>
              <p:cNvSpPr>
                <a:spLocks noChangeArrowheads="1"/>
              </p:cNvSpPr>
              <p:nvPr/>
            </p:nvSpPr>
            <p:spPr bwMode="auto">
              <a:xfrm>
                <a:off x="3392812" y="5522660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Oval 43"/>
              <p:cNvSpPr>
                <a:spLocks noChangeArrowheads="1"/>
              </p:cNvSpPr>
              <p:nvPr/>
            </p:nvSpPr>
            <p:spPr bwMode="auto">
              <a:xfrm>
                <a:off x="3238964" y="6343756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Oval 43"/>
              <p:cNvSpPr>
                <a:spLocks noChangeArrowheads="1"/>
              </p:cNvSpPr>
              <p:nvPr/>
            </p:nvSpPr>
            <p:spPr bwMode="auto">
              <a:xfrm>
                <a:off x="3392812" y="6239569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Oval 43"/>
              <p:cNvSpPr>
                <a:spLocks noChangeArrowheads="1"/>
              </p:cNvSpPr>
              <p:nvPr/>
            </p:nvSpPr>
            <p:spPr bwMode="auto">
              <a:xfrm>
                <a:off x="3031574" y="6296783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Oval 43"/>
              <p:cNvSpPr>
                <a:spLocks noChangeArrowheads="1"/>
              </p:cNvSpPr>
              <p:nvPr/>
            </p:nvSpPr>
            <p:spPr bwMode="auto">
              <a:xfrm>
                <a:off x="3136331" y="6509395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Oval 43"/>
              <p:cNvSpPr>
                <a:spLocks noChangeArrowheads="1"/>
              </p:cNvSpPr>
              <p:nvPr/>
            </p:nvSpPr>
            <p:spPr bwMode="auto">
              <a:xfrm>
                <a:off x="3392812" y="6509395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Oval 43"/>
              <p:cNvSpPr>
                <a:spLocks noChangeArrowheads="1"/>
              </p:cNvSpPr>
              <p:nvPr/>
            </p:nvSpPr>
            <p:spPr bwMode="auto">
              <a:xfrm>
                <a:off x="2975136" y="5522660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Oval 43"/>
              <p:cNvSpPr>
                <a:spLocks noChangeArrowheads="1"/>
              </p:cNvSpPr>
              <p:nvPr/>
            </p:nvSpPr>
            <p:spPr bwMode="auto">
              <a:xfrm>
                <a:off x="3625745" y="5713031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Oval 43"/>
              <p:cNvSpPr>
                <a:spLocks noChangeArrowheads="1"/>
              </p:cNvSpPr>
              <p:nvPr/>
            </p:nvSpPr>
            <p:spPr bwMode="auto">
              <a:xfrm>
                <a:off x="3523424" y="5987012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Oval 43"/>
              <p:cNvSpPr>
                <a:spLocks noChangeArrowheads="1"/>
              </p:cNvSpPr>
              <p:nvPr/>
            </p:nvSpPr>
            <p:spPr bwMode="auto">
              <a:xfrm>
                <a:off x="3687094" y="5952048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Oval 43"/>
              <p:cNvSpPr>
                <a:spLocks noChangeArrowheads="1"/>
              </p:cNvSpPr>
              <p:nvPr/>
            </p:nvSpPr>
            <p:spPr bwMode="auto">
              <a:xfrm>
                <a:off x="3615190" y="6182354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Oval 43"/>
              <p:cNvSpPr>
                <a:spLocks noChangeArrowheads="1"/>
              </p:cNvSpPr>
              <p:nvPr/>
            </p:nvSpPr>
            <p:spPr bwMode="auto">
              <a:xfrm>
                <a:off x="3625745" y="6411212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1526083" y="5384873"/>
              <a:ext cx="297377" cy="434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650230" hangingPunct="1"/>
              <a:r>
                <a:rPr lang="en-US" sz="3413" kern="1200" dirty="0">
                  <a:solidFill>
                    <a:prstClr val="black"/>
                  </a:solidFill>
                </a:rPr>
                <a:t>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223330" y="4987001"/>
              <a:ext cx="438672" cy="4342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defTabSz="650230" hangingPunct="1"/>
              <a:r>
                <a:rPr lang="en-US" sz="3413" kern="12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3413" kern="1200" dirty="0">
                  <a:solidFill>
                    <a:prstClr val="black"/>
                  </a:solidFill>
                  <a:cs typeface="Symbol" charset="2"/>
                </a:rPr>
                <a:t>s</a:t>
              </a:r>
              <a:endParaRPr lang="en-US" sz="3413" kern="1200" dirty="0">
                <a:solidFill>
                  <a:prstClr val="black"/>
                </a:solidFill>
              </a:endParaRPr>
            </a:p>
          </p:txBody>
        </p:sp>
        <p:grpSp>
          <p:nvGrpSpPr>
            <p:cNvPr id="12" name="Group 36"/>
            <p:cNvGrpSpPr/>
            <p:nvPr/>
          </p:nvGrpSpPr>
          <p:grpSpPr>
            <a:xfrm>
              <a:off x="2857614" y="5417160"/>
              <a:ext cx="1318818" cy="434209"/>
              <a:chOff x="3779484" y="5417160"/>
              <a:chExt cx="1318818" cy="434209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 flipV="1">
                <a:off x="3779484" y="5694304"/>
                <a:ext cx="338005" cy="5122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ectangle 13"/>
              <p:cNvSpPr/>
              <p:nvPr/>
            </p:nvSpPr>
            <p:spPr>
              <a:xfrm>
                <a:off x="4117489" y="5417160"/>
                <a:ext cx="980813" cy="4342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defTabSz="650230" hangingPunct="1"/>
                <a:r>
                  <a:rPr lang="en-US" sz="3413" kern="1200" dirty="0">
                    <a:solidFill>
                      <a:prstClr val="black"/>
                    </a:solidFill>
                  </a:rPr>
                  <a:t>A = </a:t>
                </a:r>
                <a:r>
                  <a:rPr lang="en-US" sz="3413" kern="1200" dirty="0">
                    <a:solidFill>
                      <a:prstClr val="black"/>
                    </a:solidFill>
                    <a:latin typeface="Symbol" charset="2"/>
                    <a:cs typeface="Symbol" charset="2"/>
                  </a:rPr>
                  <a:t>p</a:t>
                </a:r>
                <a:r>
                  <a:rPr lang="en-US" sz="3413" kern="1200" dirty="0">
                    <a:solidFill>
                      <a:prstClr val="black"/>
                    </a:solidFill>
                    <a:cs typeface="Symbol" charset="2"/>
                  </a:rPr>
                  <a:t>r</a:t>
                </a:r>
                <a:r>
                  <a:rPr lang="en-US" sz="3413" kern="1200" baseline="30000" dirty="0">
                    <a:solidFill>
                      <a:prstClr val="black"/>
                    </a:solidFill>
                    <a:cs typeface="Symbol" charset="2"/>
                  </a:rPr>
                  <a:t>2</a:t>
                </a:r>
                <a:endParaRPr lang="en-US" sz="3413" kern="1200" dirty="0">
                  <a:solidFill>
                    <a:prstClr val="black"/>
                  </a:solidFill>
                </a:endParaRPr>
              </a:p>
            </p:txBody>
          </p:sp>
        </p:grpSp>
      </p:grpSp>
      <p:cxnSp>
        <p:nvCxnSpPr>
          <p:cNvPr id="38" name="Straight Arrow Connector 37"/>
          <p:cNvCxnSpPr/>
          <p:nvPr/>
        </p:nvCxnSpPr>
        <p:spPr>
          <a:xfrm flipV="1">
            <a:off x="9095382" y="4832426"/>
            <a:ext cx="2971692" cy="9989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16200000" flipV="1">
            <a:off x="4238216" y="4930950"/>
            <a:ext cx="507368" cy="3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399577" y="5309904"/>
            <a:ext cx="2108526" cy="48628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 defTabSz="650230" hangingPunct="1"/>
            <a:r>
              <a:rPr lang="en-US" sz="2560" kern="1200" dirty="0">
                <a:solidFill>
                  <a:prstClr val="black"/>
                </a:solidFill>
              </a:rPr>
              <a:t>Solve this ODE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56899" y="3554009"/>
            <a:ext cx="7980882" cy="1143588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50230" hangingPunct="1"/>
            <a:endParaRPr lang="en-US" sz="2560" kern="1200">
              <a:solidFill>
                <a:prstClr val="white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 rot="16200000" flipV="1">
            <a:off x="4238210" y="6364629"/>
            <a:ext cx="507368" cy="3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Picture 52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14" y="6724992"/>
            <a:ext cx="10769038" cy="1159168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5597620" y="4342551"/>
            <a:ext cx="1364476" cy="1111644"/>
            <a:chOff x="3935826" y="3053357"/>
            <a:chExt cx="959397" cy="781625"/>
          </a:xfrm>
        </p:grpSpPr>
        <p:cxnSp>
          <p:nvCxnSpPr>
            <p:cNvPr id="55" name="Straight Arrow Connector 54"/>
            <p:cNvCxnSpPr/>
            <p:nvPr/>
          </p:nvCxnSpPr>
          <p:spPr>
            <a:xfrm rot="5400000" flipH="1" flipV="1">
              <a:off x="4079637" y="3307003"/>
              <a:ext cx="507293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3935826" y="3493061"/>
              <a:ext cx="959397" cy="341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50230" hangingPunct="1"/>
              <a:r>
                <a:rPr lang="en-US" sz="2560" kern="1200" dirty="0">
                  <a:solidFill>
                    <a:prstClr val="black"/>
                  </a:solidFill>
                </a:rPr>
                <a:t>emission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7137922" y="4338682"/>
            <a:ext cx="1632819" cy="1111644"/>
            <a:chOff x="5018850" y="3050637"/>
            <a:chExt cx="1148076" cy="781625"/>
          </a:xfrm>
        </p:grpSpPr>
        <p:cxnSp>
          <p:nvCxnSpPr>
            <p:cNvPr id="58" name="Straight Arrow Connector 57"/>
            <p:cNvCxnSpPr/>
            <p:nvPr/>
          </p:nvCxnSpPr>
          <p:spPr>
            <a:xfrm rot="5400000" flipH="1" flipV="1">
              <a:off x="5085109" y="3304283"/>
              <a:ext cx="507293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5018850" y="3490341"/>
              <a:ext cx="1148076" cy="341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50230" hangingPunct="1"/>
              <a:r>
                <a:rPr lang="en-US" sz="2560" kern="1200" dirty="0">
                  <a:solidFill>
                    <a:prstClr val="black"/>
                  </a:solidFill>
                </a:rPr>
                <a:t>absorption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2701426" y="8249397"/>
            <a:ext cx="9033523" cy="1242818"/>
            <a:chOff x="765837" y="5621203"/>
            <a:chExt cx="6351696" cy="873857"/>
          </a:xfrm>
        </p:grpSpPr>
        <p:sp>
          <p:nvSpPr>
            <p:cNvPr id="69" name="Sun 68"/>
            <p:cNvSpPr/>
            <p:nvPr/>
          </p:nvSpPr>
          <p:spPr>
            <a:xfrm>
              <a:off x="765837" y="5729744"/>
              <a:ext cx="883073" cy="765316"/>
            </a:xfrm>
            <a:prstGeom prst="sun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50230" hangingPunct="1"/>
              <a:endParaRPr lang="en-US" sz="2560" kern="1200">
                <a:solidFill>
                  <a:prstClr val="white"/>
                </a:solidFill>
              </a:endParaRPr>
            </a:p>
          </p:txBody>
        </p:sp>
        <p:grpSp>
          <p:nvGrpSpPr>
            <p:cNvPr id="62" name="Group 61"/>
            <p:cNvGrpSpPr/>
            <p:nvPr/>
          </p:nvGrpSpPr>
          <p:grpSpPr>
            <a:xfrm rot="2440625">
              <a:off x="6911699" y="5997429"/>
              <a:ext cx="205834" cy="257467"/>
              <a:chOff x="5329762" y="3583635"/>
              <a:chExt cx="225751" cy="228859"/>
            </a:xfrm>
          </p:grpSpPr>
          <p:sp>
            <p:nvSpPr>
              <p:cNvPr id="63" name="Line 38"/>
              <p:cNvSpPr>
                <a:spLocks noChangeShapeType="1"/>
              </p:cNvSpPr>
              <p:nvPr/>
            </p:nvSpPr>
            <p:spPr bwMode="auto">
              <a:xfrm flipV="1">
                <a:off x="5329762" y="3583635"/>
                <a:ext cx="225751" cy="11442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Line 39"/>
              <p:cNvSpPr>
                <a:spLocks noChangeShapeType="1"/>
              </p:cNvSpPr>
              <p:nvPr/>
            </p:nvSpPr>
            <p:spPr bwMode="auto">
              <a:xfrm flipH="1">
                <a:off x="5499075" y="3583635"/>
                <a:ext cx="56438" cy="22885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Line 40"/>
              <p:cNvSpPr>
                <a:spLocks noChangeShapeType="1"/>
              </p:cNvSpPr>
              <p:nvPr/>
            </p:nvSpPr>
            <p:spPr bwMode="auto">
              <a:xfrm>
                <a:off x="5442637" y="3640850"/>
                <a:ext cx="0" cy="5721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Line 42"/>
              <p:cNvSpPr>
                <a:spLocks noChangeShapeType="1"/>
              </p:cNvSpPr>
              <p:nvPr/>
            </p:nvSpPr>
            <p:spPr bwMode="auto">
              <a:xfrm>
                <a:off x="5442637" y="3698064"/>
                <a:ext cx="56438" cy="5721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68" name="Picture 67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9271" y="5961450"/>
              <a:ext cx="258042" cy="275838"/>
            </a:xfrm>
            <a:prstGeom prst="rect">
              <a:avLst/>
            </a:prstGeom>
          </p:spPr>
        </p:pic>
        <p:cxnSp>
          <p:nvCxnSpPr>
            <p:cNvPr id="70" name="Straight Arrow Connector 69"/>
            <p:cNvCxnSpPr/>
            <p:nvPr/>
          </p:nvCxnSpPr>
          <p:spPr>
            <a:xfrm>
              <a:off x="2113625" y="6112465"/>
              <a:ext cx="4538043" cy="1369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/>
          </p:nvSpPr>
          <p:spPr>
            <a:xfrm>
              <a:off x="1962795" y="5621203"/>
              <a:ext cx="693400" cy="34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650230" hangingPunct="1"/>
              <a:r>
                <a:rPr lang="en-US" sz="2560" kern="1200" dirty="0">
                  <a:solidFill>
                    <a:prstClr val="black"/>
                  </a:solidFill>
                </a:rPr>
                <a:t>S = 0 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310076" y="5683045"/>
              <a:ext cx="704538" cy="34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650230" hangingPunct="1"/>
              <a:r>
                <a:rPr lang="en-US" sz="2560" kern="1200" dirty="0">
                  <a:solidFill>
                    <a:prstClr val="black"/>
                  </a:solidFill>
                </a:rPr>
                <a:t>S = D </a:t>
              </a:r>
            </a:p>
          </p:txBody>
        </p:sp>
        <p:sp>
          <p:nvSpPr>
            <p:cNvPr id="76" name="Oval 43"/>
            <p:cNvSpPr>
              <a:spLocks noChangeArrowheads="1"/>
            </p:cNvSpPr>
            <p:nvPr/>
          </p:nvSpPr>
          <p:spPr bwMode="auto">
            <a:xfrm>
              <a:off x="3045485" y="5876106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77" name="Oval 43"/>
            <p:cNvSpPr>
              <a:spLocks noChangeArrowheads="1"/>
            </p:cNvSpPr>
            <p:nvPr/>
          </p:nvSpPr>
          <p:spPr bwMode="auto">
            <a:xfrm>
              <a:off x="4962412" y="6172531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79" name="Oval 43"/>
            <p:cNvSpPr>
              <a:spLocks noChangeArrowheads="1"/>
            </p:cNvSpPr>
            <p:nvPr/>
          </p:nvSpPr>
          <p:spPr bwMode="auto">
            <a:xfrm>
              <a:off x="3367199" y="5937948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80" name="Oval 43"/>
            <p:cNvSpPr>
              <a:spLocks noChangeArrowheads="1"/>
            </p:cNvSpPr>
            <p:nvPr/>
          </p:nvSpPr>
          <p:spPr bwMode="auto">
            <a:xfrm>
              <a:off x="5338756" y="6172531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81" name="Oval 43"/>
            <p:cNvSpPr>
              <a:spLocks noChangeArrowheads="1"/>
            </p:cNvSpPr>
            <p:nvPr/>
          </p:nvSpPr>
          <p:spPr bwMode="auto">
            <a:xfrm>
              <a:off x="3696922" y="5962917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82" name="Oval 43"/>
            <p:cNvSpPr>
              <a:spLocks noChangeArrowheads="1"/>
            </p:cNvSpPr>
            <p:nvPr/>
          </p:nvSpPr>
          <p:spPr bwMode="auto">
            <a:xfrm>
              <a:off x="4061846" y="6237288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83" name="Oval 43"/>
            <p:cNvSpPr>
              <a:spLocks noChangeArrowheads="1"/>
            </p:cNvSpPr>
            <p:nvPr/>
          </p:nvSpPr>
          <p:spPr bwMode="auto">
            <a:xfrm>
              <a:off x="4089733" y="5892776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84" name="Oval 43"/>
            <p:cNvSpPr>
              <a:spLocks noChangeArrowheads="1"/>
            </p:cNvSpPr>
            <p:nvPr/>
          </p:nvSpPr>
          <p:spPr bwMode="auto">
            <a:xfrm>
              <a:off x="4355009" y="6209913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85" name="Oval 43"/>
            <p:cNvSpPr>
              <a:spLocks noChangeArrowheads="1"/>
            </p:cNvSpPr>
            <p:nvPr/>
          </p:nvSpPr>
          <p:spPr bwMode="auto">
            <a:xfrm>
              <a:off x="4411447" y="5954618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86" name="Oval 43"/>
            <p:cNvSpPr>
              <a:spLocks noChangeArrowheads="1"/>
            </p:cNvSpPr>
            <p:nvPr/>
          </p:nvSpPr>
          <p:spPr bwMode="auto">
            <a:xfrm>
              <a:off x="4741170" y="6193116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87" name="Oval 43"/>
            <p:cNvSpPr>
              <a:spLocks noChangeArrowheads="1"/>
            </p:cNvSpPr>
            <p:nvPr/>
          </p:nvSpPr>
          <p:spPr bwMode="auto">
            <a:xfrm>
              <a:off x="4741170" y="5979587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88" name="Oval 43"/>
            <p:cNvSpPr>
              <a:spLocks noChangeArrowheads="1"/>
            </p:cNvSpPr>
            <p:nvPr/>
          </p:nvSpPr>
          <p:spPr bwMode="auto">
            <a:xfrm>
              <a:off x="5106094" y="6253958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89" name="Oval 43"/>
            <p:cNvSpPr>
              <a:spLocks noChangeArrowheads="1"/>
            </p:cNvSpPr>
            <p:nvPr/>
          </p:nvSpPr>
          <p:spPr bwMode="auto">
            <a:xfrm>
              <a:off x="3197885" y="6028506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90" name="Oval 43"/>
            <p:cNvSpPr>
              <a:spLocks noChangeArrowheads="1"/>
            </p:cNvSpPr>
            <p:nvPr/>
          </p:nvSpPr>
          <p:spPr bwMode="auto">
            <a:xfrm>
              <a:off x="5162532" y="5933320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91" name="Oval 43"/>
            <p:cNvSpPr>
              <a:spLocks noChangeArrowheads="1"/>
            </p:cNvSpPr>
            <p:nvPr/>
          </p:nvSpPr>
          <p:spPr bwMode="auto">
            <a:xfrm>
              <a:off x="3640484" y="6229746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92" name="Oval 43"/>
            <p:cNvSpPr>
              <a:spLocks noChangeArrowheads="1"/>
            </p:cNvSpPr>
            <p:nvPr/>
          </p:nvSpPr>
          <p:spPr bwMode="auto">
            <a:xfrm>
              <a:off x="2989047" y="6208518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93" name="Oval 43"/>
            <p:cNvSpPr>
              <a:spLocks noChangeArrowheads="1"/>
            </p:cNvSpPr>
            <p:nvPr/>
          </p:nvSpPr>
          <p:spPr bwMode="auto">
            <a:xfrm>
              <a:off x="3849322" y="6115317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94" name="Oval 43"/>
            <p:cNvSpPr>
              <a:spLocks noChangeArrowheads="1"/>
            </p:cNvSpPr>
            <p:nvPr/>
          </p:nvSpPr>
          <p:spPr bwMode="auto">
            <a:xfrm>
              <a:off x="5635404" y="5971291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</p:grpSp>
      <p:sp>
        <p:nvSpPr>
          <p:cNvPr id="103" name="Rectangle 102"/>
          <p:cNvSpPr/>
          <p:nvPr/>
        </p:nvSpPr>
        <p:spPr>
          <a:xfrm>
            <a:off x="1835847" y="3776451"/>
            <a:ext cx="1494795" cy="649116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50230" hangingPunct="1"/>
            <a:endParaRPr lang="en-US" sz="2560" kern="1200">
              <a:solidFill>
                <a:prstClr val="white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3547389" y="3801245"/>
            <a:ext cx="1842546" cy="649116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50230" hangingPunct="1"/>
            <a:endParaRPr lang="en-US" sz="2560" kern="1200">
              <a:solidFill>
                <a:prstClr val="white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2428245" y="6618315"/>
            <a:ext cx="3595614" cy="104806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50230" hangingPunct="1"/>
            <a:endParaRPr lang="en-US" sz="2560" kern="1200">
              <a:solidFill>
                <a:prstClr val="white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6641685" y="6618315"/>
            <a:ext cx="4260612" cy="1461712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50230" hangingPunct="1"/>
            <a:endParaRPr lang="en-US" sz="256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35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 animBg="1"/>
      <p:bldP spid="105" grpId="0" animBg="1"/>
      <p:bldP spid="10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814" y="156193"/>
            <a:ext cx="11704320" cy="1625600"/>
          </a:xfrm>
        </p:spPr>
        <p:txBody>
          <a:bodyPr/>
          <a:lstStyle/>
          <a:p>
            <a:r>
              <a:rPr lang="en-US" dirty="0"/>
              <a:t>Put It All Together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Absorption only: 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r>
              <a:rPr lang="en-US" dirty="0"/>
              <a:t>Emission only: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Emission plus absorption: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188107" y="3462677"/>
            <a:ext cx="8215858" cy="1034972"/>
            <a:chOff x="3205905" y="1925412"/>
            <a:chExt cx="5776775" cy="727715"/>
          </a:xfrm>
        </p:grpSpPr>
        <p:sp>
          <p:nvSpPr>
            <p:cNvPr id="6" name="Rectangle 5"/>
            <p:cNvSpPr/>
            <p:nvPr/>
          </p:nvSpPr>
          <p:spPr>
            <a:xfrm>
              <a:off x="3205905" y="1925412"/>
              <a:ext cx="5776775" cy="72771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50230" hangingPunct="1"/>
              <a:endParaRPr lang="en-US" sz="2560" kern="1200">
                <a:solidFill>
                  <a:prstClr val="white"/>
                </a:solidFill>
              </a:endParaRPr>
            </a:p>
          </p:txBody>
        </p:sp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3548" y="2135024"/>
              <a:ext cx="5027507" cy="358551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2188106" y="5763571"/>
            <a:ext cx="8476425" cy="1110478"/>
            <a:chOff x="1557789" y="6043550"/>
            <a:chExt cx="5959986" cy="780805"/>
          </a:xfrm>
        </p:grpSpPr>
        <p:pic>
          <p:nvPicPr>
            <p:cNvPr id="9" name="Picture 8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50665" y="6109199"/>
              <a:ext cx="5291591" cy="674188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557789" y="6043550"/>
              <a:ext cx="5959986" cy="78080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50230" hangingPunct="1"/>
              <a:endParaRPr lang="en-US" sz="2560" kern="1200">
                <a:solidFill>
                  <a:prstClr val="white"/>
                </a:solidFill>
              </a:endParaRPr>
            </a:p>
          </p:txBody>
        </p:sp>
      </p:grp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876" y="8300642"/>
            <a:ext cx="10769038" cy="11591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95066" y="8217913"/>
            <a:ext cx="11259494" cy="131730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50230" hangingPunct="1"/>
            <a:endParaRPr lang="en-US" sz="2560" kern="1200">
              <a:solidFill>
                <a:prstClr val="white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686155" y="1270688"/>
            <a:ext cx="9033523" cy="1242818"/>
            <a:chOff x="765837" y="5621203"/>
            <a:chExt cx="6351696" cy="873857"/>
          </a:xfrm>
        </p:grpSpPr>
        <p:sp>
          <p:nvSpPr>
            <p:cNvPr id="14" name="Sun 13"/>
            <p:cNvSpPr/>
            <p:nvPr/>
          </p:nvSpPr>
          <p:spPr>
            <a:xfrm>
              <a:off x="765837" y="5729744"/>
              <a:ext cx="883073" cy="765316"/>
            </a:xfrm>
            <a:prstGeom prst="sun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50230" hangingPunct="1"/>
              <a:endParaRPr lang="en-US" sz="2560" kern="1200">
                <a:solidFill>
                  <a:prstClr val="white"/>
                </a:solidFill>
              </a:endParaRPr>
            </a:p>
          </p:txBody>
        </p:sp>
        <p:grpSp>
          <p:nvGrpSpPr>
            <p:cNvPr id="15" name="Group 61"/>
            <p:cNvGrpSpPr/>
            <p:nvPr/>
          </p:nvGrpSpPr>
          <p:grpSpPr>
            <a:xfrm rot="2440625">
              <a:off x="6911699" y="5997429"/>
              <a:ext cx="205834" cy="257467"/>
              <a:chOff x="5329762" y="3583635"/>
              <a:chExt cx="225751" cy="228859"/>
            </a:xfrm>
          </p:grpSpPr>
          <p:sp>
            <p:nvSpPr>
              <p:cNvPr id="38" name="Line 38"/>
              <p:cNvSpPr>
                <a:spLocks noChangeShapeType="1"/>
              </p:cNvSpPr>
              <p:nvPr/>
            </p:nvSpPr>
            <p:spPr bwMode="auto">
              <a:xfrm flipV="1">
                <a:off x="5329762" y="3583635"/>
                <a:ext cx="225751" cy="11442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Line 39"/>
              <p:cNvSpPr>
                <a:spLocks noChangeShapeType="1"/>
              </p:cNvSpPr>
              <p:nvPr/>
            </p:nvSpPr>
            <p:spPr bwMode="auto">
              <a:xfrm flipH="1">
                <a:off x="5499075" y="3583635"/>
                <a:ext cx="56438" cy="22885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Line 40"/>
              <p:cNvSpPr>
                <a:spLocks noChangeShapeType="1"/>
              </p:cNvSpPr>
              <p:nvPr/>
            </p:nvSpPr>
            <p:spPr bwMode="auto">
              <a:xfrm>
                <a:off x="5442637" y="3640850"/>
                <a:ext cx="0" cy="5721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Line 42"/>
              <p:cNvSpPr>
                <a:spLocks noChangeShapeType="1"/>
              </p:cNvSpPr>
              <p:nvPr/>
            </p:nvSpPr>
            <p:spPr bwMode="auto">
              <a:xfrm>
                <a:off x="5442637" y="3698064"/>
                <a:ext cx="56438" cy="5721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16" name="Picture 15" descr="latex-image-1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99271" y="5961450"/>
              <a:ext cx="258042" cy="275838"/>
            </a:xfrm>
            <a:prstGeom prst="rect">
              <a:avLst/>
            </a:prstGeom>
          </p:spPr>
        </p:pic>
        <p:cxnSp>
          <p:nvCxnSpPr>
            <p:cNvPr id="17" name="Straight Arrow Connector 16"/>
            <p:cNvCxnSpPr/>
            <p:nvPr/>
          </p:nvCxnSpPr>
          <p:spPr>
            <a:xfrm>
              <a:off x="2113625" y="6112465"/>
              <a:ext cx="4538043" cy="1369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962795" y="5621203"/>
              <a:ext cx="693400" cy="34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650230" hangingPunct="1"/>
              <a:r>
                <a:rPr lang="en-US" sz="2560" kern="1200" dirty="0">
                  <a:solidFill>
                    <a:prstClr val="black"/>
                  </a:solidFill>
                </a:rPr>
                <a:t>S = 0 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310076" y="5683045"/>
              <a:ext cx="704538" cy="34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650230" hangingPunct="1"/>
              <a:r>
                <a:rPr lang="en-US" sz="2560" kern="1200" dirty="0">
                  <a:solidFill>
                    <a:prstClr val="black"/>
                  </a:solidFill>
                </a:rPr>
                <a:t>S = D </a:t>
              </a:r>
            </a:p>
          </p:txBody>
        </p:sp>
        <p:sp>
          <p:nvSpPr>
            <p:cNvPr id="20" name="Oval 43"/>
            <p:cNvSpPr>
              <a:spLocks noChangeArrowheads="1"/>
            </p:cNvSpPr>
            <p:nvPr/>
          </p:nvSpPr>
          <p:spPr bwMode="auto">
            <a:xfrm>
              <a:off x="3045485" y="5876106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1" name="Oval 43"/>
            <p:cNvSpPr>
              <a:spLocks noChangeArrowheads="1"/>
            </p:cNvSpPr>
            <p:nvPr/>
          </p:nvSpPr>
          <p:spPr bwMode="auto">
            <a:xfrm>
              <a:off x="4962412" y="6172531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2" name="Oval 43"/>
            <p:cNvSpPr>
              <a:spLocks noChangeArrowheads="1"/>
            </p:cNvSpPr>
            <p:nvPr/>
          </p:nvSpPr>
          <p:spPr bwMode="auto">
            <a:xfrm>
              <a:off x="3367199" y="5937948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3" name="Oval 43"/>
            <p:cNvSpPr>
              <a:spLocks noChangeArrowheads="1"/>
            </p:cNvSpPr>
            <p:nvPr/>
          </p:nvSpPr>
          <p:spPr bwMode="auto">
            <a:xfrm>
              <a:off x="5338756" y="6172531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4" name="Oval 43"/>
            <p:cNvSpPr>
              <a:spLocks noChangeArrowheads="1"/>
            </p:cNvSpPr>
            <p:nvPr/>
          </p:nvSpPr>
          <p:spPr bwMode="auto">
            <a:xfrm>
              <a:off x="3696922" y="5962917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5" name="Oval 43"/>
            <p:cNvSpPr>
              <a:spLocks noChangeArrowheads="1"/>
            </p:cNvSpPr>
            <p:nvPr/>
          </p:nvSpPr>
          <p:spPr bwMode="auto">
            <a:xfrm>
              <a:off x="4061846" y="6237288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6" name="Oval 43"/>
            <p:cNvSpPr>
              <a:spLocks noChangeArrowheads="1"/>
            </p:cNvSpPr>
            <p:nvPr/>
          </p:nvSpPr>
          <p:spPr bwMode="auto">
            <a:xfrm>
              <a:off x="4089733" y="5892776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7" name="Oval 43"/>
            <p:cNvSpPr>
              <a:spLocks noChangeArrowheads="1"/>
            </p:cNvSpPr>
            <p:nvPr/>
          </p:nvSpPr>
          <p:spPr bwMode="auto">
            <a:xfrm>
              <a:off x="4355009" y="6209913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8" name="Oval 43"/>
            <p:cNvSpPr>
              <a:spLocks noChangeArrowheads="1"/>
            </p:cNvSpPr>
            <p:nvPr/>
          </p:nvSpPr>
          <p:spPr bwMode="auto">
            <a:xfrm>
              <a:off x="4411447" y="5954618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9" name="Oval 43"/>
            <p:cNvSpPr>
              <a:spLocks noChangeArrowheads="1"/>
            </p:cNvSpPr>
            <p:nvPr/>
          </p:nvSpPr>
          <p:spPr bwMode="auto">
            <a:xfrm>
              <a:off x="4741170" y="6193116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30" name="Oval 43"/>
            <p:cNvSpPr>
              <a:spLocks noChangeArrowheads="1"/>
            </p:cNvSpPr>
            <p:nvPr/>
          </p:nvSpPr>
          <p:spPr bwMode="auto">
            <a:xfrm>
              <a:off x="4741170" y="5979587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31" name="Oval 43"/>
            <p:cNvSpPr>
              <a:spLocks noChangeArrowheads="1"/>
            </p:cNvSpPr>
            <p:nvPr/>
          </p:nvSpPr>
          <p:spPr bwMode="auto">
            <a:xfrm>
              <a:off x="5106094" y="6253958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32" name="Oval 43"/>
            <p:cNvSpPr>
              <a:spLocks noChangeArrowheads="1"/>
            </p:cNvSpPr>
            <p:nvPr/>
          </p:nvSpPr>
          <p:spPr bwMode="auto">
            <a:xfrm>
              <a:off x="3197885" y="6028506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33" name="Oval 43"/>
            <p:cNvSpPr>
              <a:spLocks noChangeArrowheads="1"/>
            </p:cNvSpPr>
            <p:nvPr/>
          </p:nvSpPr>
          <p:spPr bwMode="auto">
            <a:xfrm>
              <a:off x="5162532" y="5933320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34" name="Oval 43"/>
            <p:cNvSpPr>
              <a:spLocks noChangeArrowheads="1"/>
            </p:cNvSpPr>
            <p:nvPr/>
          </p:nvSpPr>
          <p:spPr bwMode="auto">
            <a:xfrm>
              <a:off x="3640484" y="6229746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35" name="Oval 43"/>
            <p:cNvSpPr>
              <a:spLocks noChangeArrowheads="1"/>
            </p:cNvSpPr>
            <p:nvPr/>
          </p:nvSpPr>
          <p:spPr bwMode="auto">
            <a:xfrm>
              <a:off x="2989047" y="6208518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36" name="Oval 43"/>
            <p:cNvSpPr>
              <a:spLocks noChangeArrowheads="1"/>
            </p:cNvSpPr>
            <p:nvPr/>
          </p:nvSpPr>
          <p:spPr bwMode="auto">
            <a:xfrm>
              <a:off x="3849322" y="6115317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37" name="Oval 43"/>
            <p:cNvSpPr>
              <a:spLocks noChangeArrowheads="1"/>
            </p:cNvSpPr>
            <p:nvPr/>
          </p:nvSpPr>
          <p:spPr bwMode="auto">
            <a:xfrm>
              <a:off x="5635404" y="5971291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4530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More Closely 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1252563" y="1909191"/>
            <a:ext cx="11259494" cy="1317305"/>
            <a:chOff x="935069" y="1417638"/>
            <a:chExt cx="7916832" cy="926230"/>
          </a:xfrm>
        </p:grpSpPr>
        <p:pic>
          <p:nvPicPr>
            <p:cNvPr id="4" name="Picture 3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0170" y="1475807"/>
              <a:ext cx="7571980" cy="81504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935069" y="1417638"/>
              <a:ext cx="7916832" cy="92623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50230" hangingPunct="1"/>
              <a:endParaRPr lang="en-US" sz="256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424061" y="3432816"/>
            <a:ext cx="3483261" cy="530017"/>
            <a:chOff x="1100170" y="2703480"/>
            <a:chExt cx="2449168" cy="372668"/>
          </a:xfrm>
        </p:grpSpPr>
        <p:pic>
          <p:nvPicPr>
            <p:cNvPr id="6" name="Picture 5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0170" y="2779713"/>
              <a:ext cx="266704" cy="28509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492900" y="2703480"/>
              <a:ext cx="2056438" cy="372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50230" hangingPunct="1"/>
              <a:r>
                <a:rPr lang="en-US" sz="2844" kern="1200" dirty="0">
                  <a:solidFill>
                    <a:prstClr val="black"/>
                  </a:solidFill>
                </a:rPr>
                <a:t>: background light 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252563" y="4179415"/>
            <a:ext cx="9181014" cy="967701"/>
            <a:chOff x="979586" y="3228435"/>
            <a:chExt cx="6455401" cy="680415"/>
          </a:xfrm>
        </p:grpSpPr>
        <p:pic>
          <p:nvPicPr>
            <p:cNvPr id="9" name="Picture 8" descr="latex-image-1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9586" y="3267215"/>
              <a:ext cx="496855" cy="32252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515217" y="3228435"/>
              <a:ext cx="5919770" cy="680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50230" hangingPunct="1"/>
              <a:r>
                <a:rPr lang="en-US" sz="2844" kern="1200" dirty="0">
                  <a:solidFill>
                    <a:prstClr val="black"/>
                  </a:solidFill>
                </a:rPr>
                <a:t>: extinction coefficient at </a:t>
              </a:r>
              <a:r>
                <a:rPr lang="en-US" sz="2844" kern="1200" dirty="0" err="1">
                  <a:solidFill>
                    <a:prstClr val="black"/>
                  </a:solidFill>
                </a:rPr>
                <a:t>t</a:t>
              </a:r>
              <a:r>
                <a:rPr lang="en-US" sz="2844" kern="1200" dirty="0">
                  <a:solidFill>
                    <a:prstClr val="black"/>
                  </a:solidFill>
                </a:rPr>
                <a:t> , related to the rate that light</a:t>
              </a:r>
            </a:p>
            <a:p>
              <a:pPr algn="l" defTabSz="650230" hangingPunct="1"/>
              <a:r>
                <a:rPr lang="en-US" sz="2844" kern="1200" dirty="0">
                  <a:solidFill>
                    <a:prstClr val="black"/>
                  </a:solidFill>
                </a:rPr>
                <a:t>  is occluded    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418202" y="5186191"/>
            <a:ext cx="5204654" cy="530017"/>
            <a:chOff x="1096051" y="3936321"/>
            <a:chExt cx="3659522" cy="372668"/>
          </a:xfrm>
        </p:grpSpPr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96051" y="4039110"/>
              <a:ext cx="193269" cy="16661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515217" y="3936321"/>
              <a:ext cx="3240356" cy="372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50230" hangingPunct="1"/>
              <a:r>
                <a:rPr lang="en-US" sz="2844" kern="1200" dirty="0">
                  <a:solidFill>
                    <a:prstClr val="black"/>
                  </a:solidFill>
                </a:rPr>
                <a:t>: total distance light will travel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418202" y="6064277"/>
            <a:ext cx="9706766" cy="586237"/>
            <a:chOff x="1096051" y="4553730"/>
            <a:chExt cx="6825070" cy="412198"/>
          </a:xfrm>
        </p:grpSpPr>
        <p:pic>
          <p:nvPicPr>
            <p:cNvPr id="13" name="Picture 12" descr="latex-image-1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96051" y="4553730"/>
              <a:ext cx="1690012" cy="41219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167280" y="4565818"/>
              <a:ext cx="4753841" cy="372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50230" hangingPunct="1"/>
              <a:r>
                <a:rPr lang="en-US" sz="2844" kern="1200" dirty="0">
                  <a:solidFill>
                    <a:prstClr val="black"/>
                  </a:solidFill>
                </a:rPr>
                <a:t>: transparency of medium between 0 and D  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518015" y="6986156"/>
            <a:ext cx="10276200" cy="612748"/>
            <a:chOff x="1166232" y="5201921"/>
            <a:chExt cx="7225453" cy="430838"/>
          </a:xfrm>
        </p:grpSpPr>
        <p:pic>
          <p:nvPicPr>
            <p:cNvPr id="17" name="Picture 16" descr="latex-image-1.pd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6232" y="5201921"/>
              <a:ext cx="2929783" cy="39458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234627" y="5260091"/>
              <a:ext cx="4157058" cy="372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50230" hangingPunct="1"/>
              <a:r>
                <a:rPr lang="en-US" sz="2844" kern="1200" dirty="0">
                  <a:solidFill>
                    <a:prstClr val="black"/>
                  </a:solidFill>
                </a:rPr>
                <a:t>: opacity of medium between 0 and D  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424060" y="7887364"/>
            <a:ext cx="10539921" cy="569045"/>
            <a:chOff x="1100170" y="5835589"/>
            <a:chExt cx="7410882" cy="400110"/>
          </a:xfrm>
        </p:grpSpPr>
        <p:pic>
          <p:nvPicPr>
            <p:cNvPr id="19" name="Picture 18" descr="latex-image-1.pdf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00170" y="5904978"/>
              <a:ext cx="536305" cy="330721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878948" y="5835589"/>
              <a:ext cx="6632104" cy="372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50230" hangingPunct="1"/>
              <a:r>
                <a:rPr lang="en-US" sz="2844" kern="1200" dirty="0">
                  <a:solidFill>
                    <a:prstClr val="black"/>
                  </a:solidFill>
                </a:rPr>
                <a:t>: source term at point </a:t>
              </a:r>
              <a:r>
                <a:rPr lang="en-US" sz="2844" kern="1200" dirty="0" err="1">
                  <a:solidFill>
                    <a:prstClr val="black"/>
                  </a:solidFill>
                </a:rPr>
                <a:t>s</a:t>
              </a:r>
              <a:r>
                <a:rPr lang="en-US" sz="2844" kern="1200" dirty="0">
                  <a:solidFill>
                    <a:prstClr val="black"/>
                  </a:solidFill>
                </a:rPr>
                <a:t>,  typically derived from the data value  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982609" y="8456412"/>
            <a:ext cx="9033523" cy="1242818"/>
            <a:chOff x="765837" y="5621203"/>
            <a:chExt cx="6351696" cy="873857"/>
          </a:xfrm>
        </p:grpSpPr>
        <p:sp>
          <p:nvSpPr>
            <p:cNvPr id="57" name="Sun 56"/>
            <p:cNvSpPr/>
            <p:nvPr/>
          </p:nvSpPr>
          <p:spPr>
            <a:xfrm>
              <a:off x="765837" y="5729744"/>
              <a:ext cx="883073" cy="765316"/>
            </a:xfrm>
            <a:prstGeom prst="sun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50230" hangingPunct="1"/>
              <a:endParaRPr lang="en-US" sz="2560" kern="1200">
                <a:solidFill>
                  <a:prstClr val="white"/>
                </a:solidFill>
              </a:endParaRPr>
            </a:p>
          </p:txBody>
        </p:sp>
        <p:grpSp>
          <p:nvGrpSpPr>
            <p:cNvPr id="58" name="Group 61"/>
            <p:cNvGrpSpPr/>
            <p:nvPr/>
          </p:nvGrpSpPr>
          <p:grpSpPr>
            <a:xfrm rot="2440625">
              <a:off x="6911699" y="5997429"/>
              <a:ext cx="205834" cy="257467"/>
              <a:chOff x="5329762" y="3583635"/>
              <a:chExt cx="225751" cy="228859"/>
            </a:xfrm>
          </p:grpSpPr>
          <p:sp>
            <p:nvSpPr>
              <p:cNvPr id="81" name="Line 38"/>
              <p:cNvSpPr>
                <a:spLocks noChangeShapeType="1"/>
              </p:cNvSpPr>
              <p:nvPr/>
            </p:nvSpPr>
            <p:spPr bwMode="auto">
              <a:xfrm flipV="1">
                <a:off x="5329762" y="3583635"/>
                <a:ext cx="225751" cy="11442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Line 39"/>
              <p:cNvSpPr>
                <a:spLocks noChangeShapeType="1"/>
              </p:cNvSpPr>
              <p:nvPr/>
            </p:nvSpPr>
            <p:spPr bwMode="auto">
              <a:xfrm flipH="1">
                <a:off x="5499075" y="3583635"/>
                <a:ext cx="56438" cy="22885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Line 40"/>
              <p:cNvSpPr>
                <a:spLocks noChangeShapeType="1"/>
              </p:cNvSpPr>
              <p:nvPr/>
            </p:nvSpPr>
            <p:spPr bwMode="auto">
              <a:xfrm>
                <a:off x="5442637" y="3640850"/>
                <a:ext cx="0" cy="5721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Line 42"/>
              <p:cNvSpPr>
                <a:spLocks noChangeShapeType="1"/>
              </p:cNvSpPr>
              <p:nvPr/>
            </p:nvSpPr>
            <p:spPr bwMode="auto">
              <a:xfrm>
                <a:off x="5442637" y="3698064"/>
                <a:ext cx="56438" cy="5721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59" name="Picture 58" descr="latex-image-1.pdf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99271" y="5961450"/>
              <a:ext cx="258042" cy="275838"/>
            </a:xfrm>
            <a:prstGeom prst="rect">
              <a:avLst/>
            </a:prstGeom>
          </p:spPr>
        </p:pic>
        <p:cxnSp>
          <p:nvCxnSpPr>
            <p:cNvPr id="60" name="Straight Arrow Connector 59"/>
            <p:cNvCxnSpPr/>
            <p:nvPr/>
          </p:nvCxnSpPr>
          <p:spPr>
            <a:xfrm>
              <a:off x="2113625" y="6112465"/>
              <a:ext cx="4538043" cy="1369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1962795" y="5621203"/>
              <a:ext cx="693400" cy="34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650230" hangingPunct="1"/>
              <a:r>
                <a:rPr lang="en-US" sz="2560" kern="1200" dirty="0">
                  <a:solidFill>
                    <a:prstClr val="black"/>
                  </a:solidFill>
                </a:rPr>
                <a:t>S = 0 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310076" y="5683045"/>
              <a:ext cx="704538" cy="34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650230" hangingPunct="1"/>
              <a:r>
                <a:rPr lang="en-US" sz="2560" kern="1200" dirty="0">
                  <a:solidFill>
                    <a:prstClr val="black"/>
                  </a:solidFill>
                </a:rPr>
                <a:t>S = D </a:t>
              </a:r>
            </a:p>
          </p:txBody>
        </p:sp>
        <p:sp>
          <p:nvSpPr>
            <p:cNvPr id="63" name="Oval 43"/>
            <p:cNvSpPr>
              <a:spLocks noChangeArrowheads="1"/>
            </p:cNvSpPr>
            <p:nvPr/>
          </p:nvSpPr>
          <p:spPr bwMode="auto">
            <a:xfrm>
              <a:off x="3045485" y="5876106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64" name="Oval 43"/>
            <p:cNvSpPr>
              <a:spLocks noChangeArrowheads="1"/>
            </p:cNvSpPr>
            <p:nvPr/>
          </p:nvSpPr>
          <p:spPr bwMode="auto">
            <a:xfrm>
              <a:off x="4962412" y="6172531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65" name="Oval 43"/>
            <p:cNvSpPr>
              <a:spLocks noChangeArrowheads="1"/>
            </p:cNvSpPr>
            <p:nvPr/>
          </p:nvSpPr>
          <p:spPr bwMode="auto">
            <a:xfrm>
              <a:off x="3367199" y="5937948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66" name="Oval 43"/>
            <p:cNvSpPr>
              <a:spLocks noChangeArrowheads="1"/>
            </p:cNvSpPr>
            <p:nvPr/>
          </p:nvSpPr>
          <p:spPr bwMode="auto">
            <a:xfrm>
              <a:off x="5338756" y="6172531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67" name="Oval 43"/>
            <p:cNvSpPr>
              <a:spLocks noChangeArrowheads="1"/>
            </p:cNvSpPr>
            <p:nvPr/>
          </p:nvSpPr>
          <p:spPr bwMode="auto">
            <a:xfrm>
              <a:off x="3696922" y="5962917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68" name="Oval 43"/>
            <p:cNvSpPr>
              <a:spLocks noChangeArrowheads="1"/>
            </p:cNvSpPr>
            <p:nvPr/>
          </p:nvSpPr>
          <p:spPr bwMode="auto">
            <a:xfrm>
              <a:off x="4061846" y="6237288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69" name="Oval 43"/>
            <p:cNvSpPr>
              <a:spLocks noChangeArrowheads="1"/>
            </p:cNvSpPr>
            <p:nvPr/>
          </p:nvSpPr>
          <p:spPr bwMode="auto">
            <a:xfrm>
              <a:off x="4089733" y="5892776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70" name="Oval 43"/>
            <p:cNvSpPr>
              <a:spLocks noChangeArrowheads="1"/>
            </p:cNvSpPr>
            <p:nvPr/>
          </p:nvSpPr>
          <p:spPr bwMode="auto">
            <a:xfrm>
              <a:off x="4355009" y="6209913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71" name="Oval 43"/>
            <p:cNvSpPr>
              <a:spLocks noChangeArrowheads="1"/>
            </p:cNvSpPr>
            <p:nvPr/>
          </p:nvSpPr>
          <p:spPr bwMode="auto">
            <a:xfrm>
              <a:off x="4411447" y="5954618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72" name="Oval 43"/>
            <p:cNvSpPr>
              <a:spLocks noChangeArrowheads="1"/>
            </p:cNvSpPr>
            <p:nvPr/>
          </p:nvSpPr>
          <p:spPr bwMode="auto">
            <a:xfrm>
              <a:off x="4741170" y="6193116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73" name="Oval 43"/>
            <p:cNvSpPr>
              <a:spLocks noChangeArrowheads="1"/>
            </p:cNvSpPr>
            <p:nvPr/>
          </p:nvSpPr>
          <p:spPr bwMode="auto">
            <a:xfrm>
              <a:off x="4741170" y="5979587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74" name="Oval 43"/>
            <p:cNvSpPr>
              <a:spLocks noChangeArrowheads="1"/>
            </p:cNvSpPr>
            <p:nvPr/>
          </p:nvSpPr>
          <p:spPr bwMode="auto">
            <a:xfrm>
              <a:off x="5106094" y="6253958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75" name="Oval 43"/>
            <p:cNvSpPr>
              <a:spLocks noChangeArrowheads="1"/>
            </p:cNvSpPr>
            <p:nvPr/>
          </p:nvSpPr>
          <p:spPr bwMode="auto">
            <a:xfrm>
              <a:off x="3197885" y="6028506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76" name="Oval 43"/>
            <p:cNvSpPr>
              <a:spLocks noChangeArrowheads="1"/>
            </p:cNvSpPr>
            <p:nvPr/>
          </p:nvSpPr>
          <p:spPr bwMode="auto">
            <a:xfrm>
              <a:off x="5162532" y="5933320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77" name="Oval 43"/>
            <p:cNvSpPr>
              <a:spLocks noChangeArrowheads="1"/>
            </p:cNvSpPr>
            <p:nvPr/>
          </p:nvSpPr>
          <p:spPr bwMode="auto">
            <a:xfrm>
              <a:off x="3640484" y="6229746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78" name="Oval 43"/>
            <p:cNvSpPr>
              <a:spLocks noChangeArrowheads="1"/>
            </p:cNvSpPr>
            <p:nvPr/>
          </p:nvSpPr>
          <p:spPr bwMode="auto">
            <a:xfrm>
              <a:off x="2989047" y="6208518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79" name="Oval 43"/>
            <p:cNvSpPr>
              <a:spLocks noChangeArrowheads="1"/>
            </p:cNvSpPr>
            <p:nvPr/>
          </p:nvSpPr>
          <p:spPr bwMode="auto">
            <a:xfrm>
              <a:off x="3849322" y="6115317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80" name="Oval 43"/>
            <p:cNvSpPr>
              <a:spLocks noChangeArrowheads="1"/>
            </p:cNvSpPr>
            <p:nvPr/>
          </p:nvSpPr>
          <p:spPr bwMode="auto">
            <a:xfrm>
              <a:off x="5635404" y="5971291"/>
              <a:ext cx="112876" cy="114429"/>
            </a:xfrm>
            <a:prstGeom prst="ellipse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27176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2288883"/>
            <a:ext cx="11704320" cy="6436925"/>
          </a:xfrm>
        </p:spPr>
        <p:txBody>
          <a:bodyPr>
            <a:normAutofit/>
          </a:bodyPr>
          <a:lstStyle/>
          <a:p>
            <a:r>
              <a:rPr lang="en-US" altLang="zh-TW" sz="3413" dirty="0"/>
              <a:t>Numerical integration: </a:t>
            </a:r>
            <a:endParaRPr lang="en-US" sz="3413" dirty="0"/>
          </a:p>
        </p:txBody>
      </p:sp>
      <p:grpSp>
        <p:nvGrpSpPr>
          <p:cNvPr id="11" name="Group 10"/>
          <p:cNvGrpSpPr/>
          <p:nvPr/>
        </p:nvGrpSpPr>
        <p:grpSpPr>
          <a:xfrm>
            <a:off x="2133633" y="3089741"/>
            <a:ext cx="2678108" cy="1654133"/>
            <a:chOff x="1500210" y="2172474"/>
            <a:chExt cx="1883045" cy="1163062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502592" y="3333154"/>
              <a:ext cx="1880663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 flipH="1" flipV="1">
              <a:off x="919473" y="2753211"/>
              <a:ext cx="1163062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Freeform 20"/>
          <p:cNvSpPr/>
          <p:nvPr/>
        </p:nvSpPr>
        <p:spPr>
          <a:xfrm>
            <a:off x="2137020" y="3532140"/>
            <a:ext cx="2631063" cy="604393"/>
          </a:xfrm>
          <a:custGeom>
            <a:avLst/>
            <a:gdLst>
              <a:gd name="connsiteX0" fmla="*/ 0 w 1849966"/>
              <a:gd name="connsiteY0" fmla="*/ 424964 h 424964"/>
              <a:gd name="connsiteX1" fmla="*/ 513790 w 1849966"/>
              <a:gd name="connsiteY1" fmla="*/ 85639 h 424964"/>
              <a:gd name="connsiteX2" fmla="*/ 1124521 w 1849966"/>
              <a:gd name="connsiteY2" fmla="*/ 395879 h 424964"/>
              <a:gd name="connsiteX3" fmla="*/ 1744946 w 1849966"/>
              <a:gd name="connsiteY3" fmla="*/ 56554 h 424964"/>
              <a:gd name="connsiteX4" fmla="*/ 1754640 w 1849966"/>
              <a:gd name="connsiteY4" fmla="*/ 56554 h 42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9966" h="424964">
                <a:moveTo>
                  <a:pt x="0" y="424964"/>
                </a:moveTo>
                <a:cubicBezTo>
                  <a:pt x="163185" y="257725"/>
                  <a:pt x="326370" y="90486"/>
                  <a:pt x="513790" y="85639"/>
                </a:cubicBezTo>
                <a:cubicBezTo>
                  <a:pt x="701210" y="80792"/>
                  <a:pt x="919328" y="400726"/>
                  <a:pt x="1124521" y="395879"/>
                </a:cubicBezTo>
                <a:cubicBezTo>
                  <a:pt x="1329714" y="391032"/>
                  <a:pt x="1639926" y="113108"/>
                  <a:pt x="1744946" y="56554"/>
                </a:cubicBezTo>
                <a:cubicBezTo>
                  <a:pt x="1849966" y="0"/>
                  <a:pt x="1754640" y="56554"/>
                  <a:pt x="1754640" y="56554"/>
                </a:cubicBezTo>
              </a:path>
            </a:pathLst>
          </a:cu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650230" hangingPunct="1"/>
            <a:endParaRPr lang="en-US" sz="2560" kern="120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137020" y="4136534"/>
            <a:ext cx="179234" cy="6039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50230" hangingPunct="1"/>
            <a:endParaRPr lang="en-US" sz="2560" kern="12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12405" y="3943496"/>
            <a:ext cx="179234" cy="7944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50230" hangingPunct="1"/>
            <a:endParaRPr lang="en-US" sz="2560" kern="120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477850" y="3764246"/>
            <a:ext cx="179234" cy="9723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50230" hangingPunct="1"/>
            <a:endParaRPr lang="en-US" sz="2560" kern="120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57084" y="3532140"/>
            <a:ext cx="179234" cy="12044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50230" hangingPunct="1"/>
            <a:endParaRPr lang="en-US" sz="2560" kern="1200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836318" y="3764246"/>
            <a:ext cx="179234" cy="9723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50230" hangingPunct="1"/>
            <a:endParaRPr lang="en-US" sz="2560" kern="1200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015552" y="3764246"/>
            <a:ext cx="179234" cy="9723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50230" hangingPunct="1"/>
            <a:endParaRPr lang="en-US" sz="2560" kern="1200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194786" y="3943495"/>
            <a:ext cx="179234" cy="79312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50230" hangingPunct="1"/>
            <a:endParaRPr lang="en-US" sz="2560" kern="120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374020" y="3943495"/>
            <a:ext cx="179234" cy="79312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50230" hangingPunct="1"/>
            <a:endParaRPr lang="en-US" sz="2560" kern="120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553254" y="4132665"/>
            <a:ext cx="179234" cy="6039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50230" hangingPunct="1"/>
            <a:endParaRPr lang="en-US" sz="2560" kern="120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732489" y="4132665"/>
            <a:ext cx="179234" cy="6039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50230" hangingPunct="1"/>
            <a:endParaRPr lang="en-US" sz="2560" kern="120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11723" y="3943495"/>
            <a:ext cx="179234" cy="80037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50230" hangingPunct="1"/>
            <a:endParaRPr lang="en-US" sz="2560" kern="1200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090957" y="3943495"/>
            <a:ext cx="179234" cy="80037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50230" hangingPunct="1"/>
            <a:endParaRPr lang="en-US" sz="2560" kern="1200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270191" y="3764246"/>
            <a:ext cx="179234" cy="97624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50230" hangingPunct="1"/>
            <a:endParaRPr lang="en-US" sz="2560" kern="120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449425" y="3532140"/>
            <a:ext cx="179234" cy="121173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50230" hangingPunct="1"/>
            <a:endParaRPr lang="en-US" sz="2560" kern="1200">
              <a:solidFill>
                <a:prstClr val="white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270191" y="4858347"/>
            <a:ext cx="1417376" cy="3986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hangingPunct="1"/>
            <a:r>
              <a:rPr lang="en-US" altLang="zh-TW" sz="1991" kern="1200" dirty="0" err="1">
                <a:solidFill>
                  <a:prstClr val="black"/>
                </a:solidFill>
                <a:latin typeface="Symbol" charset="2"/>
                <a:cs typeface="Symbol" charset="2"/>
              </a:rPr>
              <a:t>D</a:t>
            </a:r>
            <a:r>
              <a:rPr lang="en-US" altLang="zh-TW" sz="1991" kern="1200" dirty="0" err="1">
                <a:solidFill>
                  <a:prstClr val="black"/>
                </a:solidFill>
                <a:cs typeface="Symbol" charset="2"/>
              </a:rPr>
              <a:t>x</a:t>
            </a:r>
            <a:r>
              <a:rPr lang="en-US" altLang="zh-TW" sz="1991" kern="1200" dirty="0">
                <a:solidFill>
                  <a:prstClr val="black"/>
                </a:solidFill>
                <a:cs typeface="Symbol" charset="2"/>
              </a:rPr>
              <a:t> = X</a:t>
            </a:r>
            <a:r>
              <a:rPr lang="en-US" altLang="zh-TW" sz="1991" kern="1200" baseline="-25000" dirty="0">
                <a:solidFill>
                  <a:prstClr val="black"/>
                </a:solidFill>
                <a:cs typeface="Symbol" charset="2"/>
              </a:rPr>
              <a:t>i</a:t>
            </a:r>
            <a:r>
              <a:rPr lang="en-US" altLang="zh-TW" sz="1991" kern="1200" dirty="0">
                <a:solidFill>
                  <a:prstClr val="black"/>
                </a:solidFill>
                <a:cs typeface="Symbol" charset="2"/>
              </a:rPr>
              <a:t> – X</a:t>
            </a:r>
            <a:r>
              <a:rPr lang="en-US" altLang="zh-TW" sz="1991" kern="1200" baseline="-25000" dirty="0">
                <a:solidFill>
                  <a:prstClr val="black"/>
                </a:solidFill>
                <a:cs typeface="Symbol" charset="2"/>
              </a:rPr>
              <a:t>i-1</a:t>
            </a:r>
            <a:endParaRPr lang="en-US" sz="1991" kern="1200" baseline="-25000" dirty="0">
              <a:solidFill>
                <a:prstClr val="black"/>
              </a:solidFill>
              <a:latin typeface="Symbol" charset="2"/>
              <a:cs typeface="Symbol" charset="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52610" y="4858347"/>
            <a:ext cx="2024913" cy="3986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hangingPunct="1"/>
            <a:r>
              <a:rPr lang="en-US" sz="1991" kern="1200" dirty="0">
                <a:solidFill>
                  <a:prstClr val="black"/>
                </a:solidFill>
              </a:rPr>
              <a:t>X</a:t>
            </a:r>
            <a:r>
              <a:rPr lang="en-US" sz="1991" kern="1200" baseline="-25000" dirty="0">
                <a:solidFill>
                  <a:prstClr val="black"/>
                </a:solidFill>
              </a:rPr>
              <a:t>0</a:t>
            </a:r>
            <a:r>
              <a:rPr lang="en-US" sz="1991" kern="1200" dirty="0">
                <a:solidFill>
                  <a:prstClr val="black"/>
                </a:solidFill>
              </a:rPr>
              <a:t> X</a:t>
            </a:r>
            <a:r>
              <a:rPr lang="en-US" sz="1991" kern="1200" baseline="-25000" dirty="0">
                <a:solidFill>
                  <a:prstClr val="black"/>
                </a:solidFill>
              </a:rPr>
              <a:t>1</a:t>
            </a:r>
            <a:r>
              <a:rPr lang="en-US" sz="1991" kern="1200" dirty="0">
                <a:solidFill>
                  <a:prstClr val="black"/>
                </a:solidFill>
              </a:rPr>
              <a:t> X</a:t>
            </a:r>
            <a:r>
              <a:rPr lang="en-US" sz="1991" kern="1200" baseline="-25000" dirty="0">
                <a:solidFill>
                  <a:prstClr val="black"/>
                </a:solidFill>
              </a:rPr>
              <a:t>2</a:t>
            </a:r>
            <a:r>
              <a:rPr lang="en-US" sz="1991" kern="1200" dirty="0">
                <a:solidFill>
                  <a:prstClr val="black"/>
                </a:solidFill>
              </a:rPr>
              <a:t> X</a:t>
            </a:r>
            <a:r>
              <a:rPr lang="en-US" sz="1991" kern="1200" baseline="-25000" dirty="0">
                <a:solidFill>
                  <a:prstClr val="black"/>
                </a:solidFill>
              </a:rPr>
              <a:t>3</a:t>
            </a:r>
            <a:r>
              <a:rPr lang="en-US" sz="1991" kern="1200" dirty="0">
                <a:solidFill>
                  <a:prstClr val="black"/>
                </a:solidFill>
              </a:rPr>
              <a:t> X</a:t>
            </a:r>
            <a:r>
              <a:rPr lang="en-US" sz="1991" kern="1200" baseline="-25000" dirty="0">
                <a:solidFill>
                  <a:prstClr val="black"/>
                </a:solidFill>
              </a:rPr>
              <a:t>4</a:t>
            </a:r>
            <a:r>
              <a:rPr lang="en-US" sz="1991" kern="1200" dirty="0">
                <a:solidFill>
                  <a:prstClr val="black"/>
                </a:solidFill>
              </a:rPr>
              <a:t> X</a:t>
            </a:r>
            <a:r>
              <a:rPr lang="en-US" sz="1991" kern="1200" baseline="-25000" dirty="0">
                <a:solidFill>
                  <a:prstClr val="black"/>
                </a:solidFill>
              </a:rPr>
              <a:t>5</a:t>
            </a:r>
            <a:r>
              <a:rPr lang="en-US" sz="1991" kern="1200" dirty="0">
                <a:solidFill>
                  <a:prstClr val="black"/>
                </a:solidFill>
              </a:rPr>
              <a:t> …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6493784" y="3379299"/>
            <a:ext cx="4869235" cy="1844725"/>
            <a:chOff x="4565941" y="2460873"/>
            <a:chExt cx="3423681" cy="1297072"/>
          </a:xfrm>
        </p:grpSpPr>
        <p:pic>
          <p:nvPicPr>
            <p:cNvPr id="5" name="Picture 4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5941" y="2460873"/>
              <a:ext cx="3423681" cy="874663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4788906" y="3416025"/>
              <a:ext cx="1565784" cy="341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50230" hangingPunct="1"/>
              <a:r>
                <a:rPr lang="en-US" sz="2560" kern="1200" dirty="0">
                  <a:solidFill>
                    <a:prstClr val="black"/>
                  </a:solidFill>
                </a:rPr>
                <a:t>(Riemann Sum)</a:t>
              </a:r>
            </a:p>
          </p:txBody>
        </p:sp>
      </p:grpSp>
      <p:pic>
        <p:nvPicPr>
          <p:cNvPr id="41" name="Picture 40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885" y="6185661"/>
            <a:ext cx="7241408" cy="668952"/>
          </a:xfrm>
          <a:prstGeom prst="rect">
            <a:avLst/>
          </a:prstGeom>
        </p:spPr>
      </p:pic>
      <p:pic>
        <p:nvPicPr>
          <p:cNvPr id="42" name="Picture 41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4411" y="7201482"/>
            <a:ext cx="8164092" cy="806150"/>
          </a:xfrm>
          <a:prstGeom prst="rect">
            <a:avLst/>
          </a:prstGeom>
        </p:spPr>
      </p:pic>
      <p:pic>
        <p:nvPicPr>
          <p:cNvPr id="43" name="Picture 42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0593" y="8007632"/>
            <a:ext cx="2709302" cy="1367677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4811741" y="8452665"/>
            <a:ext cx="7284943" cy="617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hangingPunct="1"/>
            <a:r>
              <a:rPr lang="en-US" sz="3413" kern="1200" dirty="0">
                <a:solidFill>
                  <a:prstClr val="black"/>
                </a:solidFill>
              </a:rPr>
              <a:t>(Remember                                                ) </a:t>
            </a:r>
          </a:p>
        </p:txBody>
      </p:sp>
      <p:pic>
        <p:nvPicPr>
          <p:cNvPr id="45" name="Picture 44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6216" y="8445214"/>
            <a:ext cx="4166802" cy="56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502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Implementation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96917" y="1833783"/>
            <a:ext cx="11259494" cy="1317305"/>
            <a:chOff x="935069" y="1417638"/>
            <a:chExt cx="7916832" cy="926230"/>
          </a:xfrm>
        </p:grpSpPr>
        <p:pic>
          <p:nvPicPr>
            <p:cNvPr id="5" name="Picture 4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0170" y="1475807"/>
              <a:ext cx="7571980" cy="81504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935069" y="1417638"/>
              <a:ext cx="7916832" cy="92623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50230" hangingPunct="1"/>
              <a:endParaRPr lang="en-US" sz="2560" kern="1200">
                <a:solidFill>
                  <a:prstClr val="white"/>
                </a:solidFill>
              </a:endParaRPr>
            </a:p>
          </p:txBody>
        </p:sp>
      </p:grpSp>
      <p:cxnSp>
        <p:nvCxnSpPr>
          <p:cNvPr id="8" name="Straight Arrow Connector 7"/>
          <p:cNvCxnSpPr/>
          <p:nvPr/>
        </p:nvCxnSpPr>
        <p:spPr>
          <a:xfrm rot="16200000" flipV="1">
            <a:off x="4218850" y="3309228"/>
            <a:ext cx="978978" cy="137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5743" y="3805611"/>
            <a:ext cx="2220818" cy="1115722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2018" y="3759412"/>
            <a:ext cx="3465270" cy="1148132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rot="16200000" flipV="1">
            <a:off x="8658337" y="3309228"/>
            <a:ext cx="978978" cy="137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>
            <a:off x="1958211" y="6839068"/>
            <a:ext cx="9033523" cy="2647860"/>
            <a:chOff x="1437830" y="4042815"/>
            <a:chExt cx="6351696" cy="1861777"/>
          </a:xfrm>
        </p:grpSpPr>
        <p:grpSp>
          <p:nvGrpSpPr>
            <p:cNvPr id="14" name="Group 13"/>
            <p:cNvGrpSpPr/>
            <p:nvPr/>
          </p:nvGrpSpPr>
          <p:grpSpPr>
            <a:xfrm>
              <a:off x="1437830" y="4042815"/>
              <a:ext cx="6351696" cy="873857"/>
              <a:chOff x="765837" y="5621203"/>
              <a:chExt cx="6351696" cy="873857"/>
            </a:xfrm>
          </p:grpSpPr>
          <p:sp>
            <p:nvSpPr>
              <p:cNvPr id="15" name="Sun 14"/>
              <p:cNvSpPr/>
              <p:nvPr/>
            </p:nvSpPr>
            <p:spPr>
              <a:xfrm>
                <a:off x="765837" y="5729744"/>
                <a:ext cx="883073" cy="765316"/>
              </a:xfrm>
              <a:prstGeom prst="sun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50230" hangingPunct="1"/>
                <a:endParaRPr lang="en-US" sz="2560" kern="1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6" name="Group 61"/>
              <p:cNvGrpSpPr/>
              <p:nvPr/>
            </p:nvGrpSpPr>
            <p:grpSpPr>
              <a:xfrm rot="2440625">
                <a:off x="6911699" y="5997429"/>
                <a:ext cx="205834" cy="257467"/>
                <a:chOff x="5329762" y="3583635"/>
                <a:chExt cx="225751" cy="228859"/>
              </a:xfrm>
            </p:grpSpPr>
            <p:sp>
              <p:nvSpPr>
                <p:cNvPr id="39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5329762" y="3583635"/>
                  <a:ext cx="225751" cy="11442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</a:bodyPr>
                <a:lstStyle/>
                <a:p>
                  <a:pPr algn="l" defTabSz="650230" hangingPunct="1"/>
                  <a:endParaRPr lang="en-US" sz="2560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5499075" y="3583635"/>
                  <a:ext cx="56438" cy="22885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</a:bodyPr>
                <a:lstStyle/>
                <a:p>
                  <a:pPr algn="l" defTabSz="650230" hangingPunct="1"/>
                  <a:endParaRPr lang="en-US" sz="2560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" name="Line 40"/>
                <p:cNvSpPr>
                  <a:spLocks noChangeShapeType="1"/>
                </p:cNvSpPr>
                <p:nvPr/>
              </p:nvSpPr>
              <p:spPr bwMode="auto">
                <a:xfrm>
                  <a:off x="5442636" y="3640850"/>
                  <a:ext cx="0" cy="5721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</a:bodyPr>
                <a:lstStyle/>
                <a:p>
                  <a:pPr algn="l" defTabSz="650230" hangingPunct="1"/>
                  <a:endParaRPr lang="en-US" sz="2560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" name="Line 42"/>
                <p:cNvSpPr>
                  <a:spLocks noChangeShapeType="1"/>
                </p:cNvSpPr>
                <p:nvPr/>
              </p:nvSpPr>
              <p:spPr bwMode="auto">
                <a:xfrm>
                  <a:off x="5442637" y="3698064"/>
                  <a:ext cx="56438" cy="5721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</a:bodyPr>
                <a:lstStyle/>
                <a:p>
                  <a:pPr algn="l" defTabSz="650230" hangingPunct="1"/>
                  <a:endParaRPr lang="en-US" sz="2560" kern="1200">
                    <a:solidFill>
                      <a:prstClr val="black"/>
                    </a:solidFill>
                  </a:endParaRPr>
                </a:p>
              </p:txBody>
            </p:sp>
          </p:grpSp>
          <p:pic>
            <p:nvPicPr>
              <p:cNvPr id="17" name="Picture 16" descr="latex-image-1.pdf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99271" y="5961450"/>
                <a:ext cx="258042" cy="275838"/>
              </a:xfrm>
              <a:prstGeom prst="rect">
                <a:avLst/>
              </a:prstGeom>
            </p:spPr>
          </p:pic>
          <p:cxnSp>
            <p:nvCxnSpPr>
              <p:cNvPr id="18" name="Straight Arrow Connector 17"/>
              <p:cNvCxnSpPr/>
              <p:nvPr/>
            </p:nvCxnSpPr>
            <p:spPr>
              <a:xfrm>
                <a:off x="2113625" y="6112465"/>
                <a:ext cx="4538043" cy="1369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1962795" y="5621203"/>
                <a:ext cx="693400" cy="341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50230" hangingPunct="1"/>
                <a:r>
                  <a:rPr lang="en-US" sz="2560" kern="1200" dirty="0">
                    <a:solidFill>
                      <a:prstClr val="black"/>
                    </a:solidFill>
                  </a:rPr>
                  <a:t>S = 0 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310076" y="5683045"/>
                <a:ext cx="704538" cy="341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50230" hangingPunct="1"/>
                <a:r>
                  <a:rPr lang="en-US" sz="2560" kern="1200" dirty="0">
                    <a:solidFill>
                      <a:prstClr val="black"/>
                    </a:solidFill>
                  </a:rPr>
                  <a:t>S = D </a:t>
                </a:r>
              </a:p>
            </p:txBody>
          </p:sp>
          <p:sp>
            <p:nvSpPr>
              <p:cNvPr id="21" name="Oval 43"/>
              <p:cNvSpPr>
                <a:spLocks noChangeArrowheads="1"/>
              </p:cNvSpPr>
              <p:nvPr/>
            </p:nvSpPr>
            <p:spPr bwMode="auto">
              <a:xfrm>
                <a:off x="3045485" y="5876106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Oval 43"/>
              <p:cNvSpPr>
                <a:spLocks noChangeArrowheads="1"/>
              </p:cNvSpPr>
              <p:nvPr/>
            </p:nvSpPr>
            <p:spPr bwMode="auto">
              <a:xfrm>
                <a:off x="4962412" y="6172531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Oval 43"/>
              <p:cNvSpPr>
                <a:spLocks noChangeArrowheads="1"/>
              </p:cNvSpPr>
              <p:nvPr/>
            </p:nvSpPr>
            <p:spPr bwMode="auto">
              <a:xfrm>
                <a:off x="3367199" y="5937948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Oval 43"/>
              <p:cNvSpPr>
                <a:spLocks noChangeArrowheads="1"/>
              </p:cNvSpPr>
              <p:nvPr/>
            </p:nvSpPr>
            <p:spPr bwMode="auto">
              <a:xfrm>
                <a:off x="5338756" y="6172531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Oval 43"/>
              <p:cNvSpPr>
                <a:spLocks noChangeArrowheads="1"/>
              </p:cNvSpPr>
              <p:nvPr/>
            </p:nvSpPr>
            <p:spPr bwMode="auto">
              <a:xfrm>
                <a:off x="3696922" y="5962917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Oval 43"/>
              <p:cNvSpPr>
                <a:spLocks noChangeArrowheads="1"/>
              </p:cNvSpPr>
              <p:nvPr/>
            </p:nvSpPr>
            <p:spPr bwMode="auto">
              <a:xfrm>
                <a:off x="4061846" y="6237288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Oval 43"/>
              <p:cNvSpPr>
                <a:spLocks noChangeArrowheads="1"/>
              </p:cNvSpPr>
              <p:nvPr/>
            </p:nvSpPr>
            <p:spPr bwMode="auto">
              <a:xfrm>
                <a:off x="4089733" y="5892776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Oval 43"/>
              <p:cNvSpPr>
                <a:spLocks noChangeArrowheads="1"/>
              </p:cNvSpPr>
              <p:nvPr/>
            </p:nvSpPr>
            <p:spPr bwMode="auto">
              <a:xfrm>
                <a:off x="4355009" y="6209913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Oval 43"/>
              <p:cNvSpPr>
                <a:spLocks noChangeArrowheads="1"/>
              </p:cNvSpPr>
              <p:nvPr/>
            </p:nvSpPr>
            <p:spPr bwMode="auto">
              <a:xfrm>
                <a:off x="4411447" y="5954618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Oval 43"/>
              <p:cNvSpPr>
                <a:spLocks noChangeArrowheads="1"/>
              </p:cNvSpPr>
              <p:nvPr/>
            </p:nvSpPr>
            <p:spPr bwMode="auto">
              <a:xfrm>
                <a:off x="4741170" y="6193116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Oval 43"/>
              <p:cNvSpPr>
                <a:spLocks noChangeArrowheads="1"/>
              </p:cNvSpPr>
              <p:nvPr/>
            </p:nvSpPr>
            <p:spPr bwMode="auto">
              <a:xfrm>
                <a:off x="4741170" y="5979587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Oval 43"/>
              <p:cNvSpPr>
                <a:spLocks noChangeArrowheads="1"/>
              </p:cNvSpPr>
              <p:nvPr/>
            </p:nvSpPr>
            <p:spPr bwMode="auto">
              <a:xfrm>
                <a:off x="5106094" y="6253958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Oval 43"/>
              <p:cNvSpPr>
                <a:spLocks noChangeArrowheads="1"/>
              </p:cNvSpPr>
              <p:nvPr/>
            </p:nvSpPr>
            <p:spPr bwMode="auto">
              <a:xfrm>
                <a:off x="3197885" y="6028506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Oval 43"/>
              <p:cNvSpPr>
                <a:spLocks noChangeArrowheads="1"/>
              </p:cNvSpPr>
              <p:nvPr/>
            </p:nvSpPr>
            <p:spPr bwMode="auto">
              <a:xfrm>
                <a:off x="5162532" y="5933320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Oval 43"/>
              <p:cNvSpPr>
                <a:spLocks noChangeArrowheads="1"/>
              </p:cNvSpPr>
              <p:nvPr/>
            </p:nvSpPr>
            <p:spPr bwMode="auto">
              <a:xfrm>
                <a:off x="3640484" y="6229746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Oval 43"/>
              <p:cNvSpPr>
                <a:spLocks noChangeArrowheads="1"/>
              </p:cNvSpPr>
              <p:nvPr/>
            </p:nvSpPr>
            <p:spPr bwMode="auto">
              <a:xfrm>
                <a:off x="2989047" y="6208518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Oval 43"/>
              <p:cNvSpPr>
                <a:spLocks noChangeArrowheads="1"/>
              </p:cNvSpPr>
              <p:nvPr/>
            </p:nvSpPr>
            <p:spPr bwMode="auto">
              <a:xfrm>
                <a:off x="3849322" y="6115317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Oval 43"/>
              <p:cNvSpPr>
                <a:spLocks noChangeArrowheads="1"/>
              </p:cNvSpPr>
              <p:nvPr/>
            </p:nvSpPr>
            <p:spPr bwMode="auto">
              <a:xfrm>
                <a:off x="5635404" y="5971291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44" name="Straight Connector 43"/>
            <p:cNvCxnSpPr/>
            <p:nvPr/>
          </p:nvCxnSpPr>
          <p:spPr>
            <a:xfrm rot="5400000">
              <a:off x="3384972" y="4813808"/>
              <a:ext cx="552139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3725140" y="4813356"/>
              <a:ext cx="552139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4037201" y="4820433"/>
              <a:ext cx="552139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4346363" y="4812423"/>
              <a:ext cx="552139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4667143" y="4802276"/>
              <a:ext cx="552139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4979204" y="4809353"/>
              <a:ext cx="552139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5300965" y="4811190"/>
              <a:ext cx="552139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5641133" y="4810738"/>
              <a:ext cx="552139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5400000">
              <a:off x="5953194" y="4817815"/>
              <a:ext cx="552139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5400000">
              <a:off x="6258578" y="4817815"/>
              <a:ext cx="552139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3504181" y="5147584"/>
              <a:ext cx="3505542" cy="341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50230" hangingPunct="1"/>
              <a:r>
                <a:rPr lang="en-US" sz="2560" kern="1200" dirty="0">
                  <a:solidFill>
                    <a:prstClr val="black"/>
                  </a:solidFill>
                </a:rPr>
                <a:t>g</a:t>
              </a:r>
              <a:r>
                <a:rPr lang="en-US" sz="2560" kern="1200" baseline="-25000" dirty="0">
                  <a:solidFill>
                    <a:prstClr val="black"/>
                  </a:solidFill>
                </a:rPr>
                <a:t>1</a:t>
              </a:r>
              <a:r>
                <a:rPr lang="en-US" sz="2560" kern="1200" dirty="0">
                  <a:solidFill>
                    <a:prstClr val="black"/>
                  </a:solidFill>
                </a:rPr>
                <a:t>   g</a:t>
              </a:r>
              <a:r>
                <a:rPr lang="en-US" sz="2560" kern="1200" baseline="-25000" dirty="0">
                  <a:solidFill>
                    <a:prstClr val="black"/>
                  </a:solidFill>
                </a:rPr>
                <a:t>2</a:t>
              </a:r>
              <a:r>
                <a:rPr lang="en-US" sz="2560" kern="1200" dirty="0">
                  <a:solidFill>
                    <a:prstClr val="black"/>
                  </a:solidFill>
                </a:rPr>
                <a:t>  g</a:t>
              </a:r>
              <a:r>
                <a:rPr lang="en-US" sz="2560" kern="1200" baseline="-25000" dirty="0">
                  <a:solidFill>
                    <a:prstClr val="black"/>
                  </a:solidFill>
                </a:rPr>
                <a:t>3</a:t>
              </a:r>
              <a:r>
                <a:rPr lang="en-US" sz="2560" kern="1200" dirty="0">
                  <a:solidFill>
                    <a:prstClr val="black"/>
                  </a:solidFill>
                </a:rPr>
                <a:t>   g</a:t>
              </a:r>
              <a:r>
                <a:rPr lang="en-US" sz="2560" kern="1200" baseline="-25000" dirty="0">
                  <a:solidFill>
                    <a:prstClr val="black"/>
                  </a:solidFill>
                </a:rPr>
                <a:t>4</a:t>
              </a:r>
              <a:r>
                <a:rPr lang="en-US" sz="2560" kern="1200" dirty="0">
                  <a:solidFill>
                    <a:prstClr val="black"/>
                  </a:solidFill>
                </a:rPr>
                <a:t>   g</a:t>
              </a:r>
              <a:r>
                <a:rPr lang="en-US" sz="2560" kern="1200" baseline="-25000" dirty="0">
                  <a:solidFill>
                    <a:prstClr val="black"/>
                  </a:solidFill>
                </a:rPr>
                <a:t>5 </a:t>
              </a:r>
              <a:r>
                <a:rPr lang="en-US" sz="2560" kern="1200" dirty="0">
                  <a:solidFill>
                    <a:prstClr val="black"/>
                  </a:solidFill>
                </a:rPr>
                <a:t> g</a:t>
              </a:r>
              <a:r>
                <a:rPr lang="en-US" sz="2560" kern="1200" baseline="-25000" dirty="0">
                  <a:solidFill>
                    <a:prstClr val="black"/>
                  </a:solidFill>
                </a:rPr>
                <a:t>6</a:t>
              </a:r>
              <a:r>
                <a:rPr lang="en-US" sz="2560" kern="1200" dirty="0">
                  <a:solidFill>
                    <a:prstClr val="black"/>
                  </a:solidFill>
                </a:rPr>
                <a:t>   g</a:t>
              </a:r>
              <a:r>
                <a:rPr lang="en-US" sz="2560" kern="1200" baseline="-25000" dirty="0">
                  <a:solidFill>
                    <a:prstClr val="black"/>
                  </a:solidFill>
                </a:rPr>
                <a:t>7</a:t>
              </a:r>
              <a:r>
                <a:rPr lang="en-US" sz="2560" kern="1200" dirty="0">
                  <a:solidFill>
                    <a:prstClr val="black"/>
                  </a:solidFill>
                </a:rPr>
                <a:t>   g</a:t>
              </a:r>
              <a:r>
                <a:rPr lang="en-US" sz="2560" kern="1200" baseline="-25000" dirty="0">
                  <a:solidFill>
                    <a:prstClr val="black"/>
                  </a:solidFill>
                </a:rPr>
                <a:t>8</a:t>
              </a:r>
              <a:r>
                <a:rPr lang="en-US" sz="2560" kern="1200" dirty="0">
                  <a:solidFill>
                    <a:prstClr val="black"/>
                  </a:solidFill>
                </a:rPr>
                <a:t>   g</a:t>
              </a:r>
              <a:r>
                <a:rPr lang="en-US" sz="2560" kern="1200" baseline="-25000" dirty="0">
                  <a:solidFill>
                    <a:prstClr val="black"/>
                  </a:solidFill>
                </a:rPr>
                <a:t>9</a:t>
              </a:r>
              <a:r>
                <a:rPr lang="en-US" sz="2560" kern="1200" dirty="0">
                  <a:solidFill>
                    <a:prstClr val="black"/>
                  </a:solidFill>
                </a:rPr>
                <a:t>  g</a:t>
              </a:r>
              <a:r>
                <a:rPr lang="en-US" sz="2560" kern="1200" baseline="-25000" dirty="0">
                  <a:solidFill>
                    <a:prstClr val="black"/>
                  </a:solidFill>
                </a:rPr>
                <a:t>10</a:t>
              </a:r>
              <a:r>
                <a:rPr lang="en-US" sz="2560" kern="1200" dirty="0">
                  <a:solidFill>
                    <a:prstClr val="black"/>
                  </a:solidFill>
                </a:rPr>
                <a:t> …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504181" y="5562671"/>
              <a:ext cx="3565279" cy="341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50230" hangingPunct="1"/>
              <a:r>
                <a:rPr lang="en-US" sz="2560" kern="12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a</a:t>
              </a:r>
              <a:r>
                <a:rPr lang="en-US" sz="2560" kern="1200" baseline="-25000" dirty="0">
                  <a:solidFill>
                    <a:prstClr val="black"/>
                  </a:solidFill>
                </a:rPr>
                <a:t>1</a:t>
              </a:r>
              <a:r>
                <a:rPr lang="en-US" sz="2560" kern="1200" dirty="0">
                  <a:solidFill>
                    <a:prstClr val="black"/>
                  </a:solidFill>
                </a:rPr>
                <a:t>  </a:t>
              </a:r>
              <a:r>
                <a:rPr lang="en-US" sz="2560" kern="12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a</a:t>
              </a:r>
              <a:r>
                <a:rPr lang="en-US" sz="2560" kern="1200" baseline="-25000" dirty="0">
                  <a:solidFill>
                    <a:prstClr val="black"/>
                  </a:solidFill>
                </a:rPr>
                <a:t>2</a:t>
              </a:r>
              <a:r>
                <a:rPr lang="en-US" sz="2560" kern="1200" dirty="0">
                  <a:solidFill>
                    <a:prstClr val="black"/>
                  </a:solidFill>
                </a:rPr>
                <a:t>  </a:t>
              </a:r>
              <a:r>
                <a:rPr lang="en-US" sz="2560" kern="12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a</a:t>
              </a:r>
              <a:r>
                <a:rPr lang="en-US" sz="2560" kern="1200" baseline="-25000" dirty="0">
                  <a:solidFill>
                    <a:prstClr val="black"/>
                  </a:solidFill>
                </a:rPr>
                <a:t>3</a:t>
              </a:r>
              <a:r>
                <a:rPr lang="en-US" sz="2560" kern="1200" dirty="0">
                  <a:solidFill>
                    <a:prstClr val="black"/>
                  </a:solidFill>
                </a:rPr>
                <a:t>  </a:t>
              </a:r>
              <a:r>
                <a:rPr lang="en-US" sz="2560" kern="12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a</a:t>
              </a:r>
              <a:r>
                <a:rPr lang="en-US" sz="2560" kern="1200" baseline="-25000" dirty="0">
                  <a:solidFill>
                    <a:prstClr val="black"/>
                  </a:solidFill>
                </a:rPr>
                <a:t>4</a:t>
              </a:r>
              <a:r>
                <a:rPr lang="en-US" sz="2560" kern="1200" dirty="0">
                  <a:solidFill>
                    <a:prstClr val="black"/>
                  </a:solidFill>
                </a:rPr>
                <a:t>  </a:t>
              </a:r>
              <a:r>
                <a:rPr lang="en-US" sz="2560" kern="12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a</a:t>
              </a:r>
              <a:r>
                <a:rPr lang="en-US" sz="2560" kern="1200" baseline="-250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5</a:t>
              </a:r>
              <a:r>
                <a:rPr lang="en-US" sz="2560" kern="1200" baseline="-25000" dirty="0">
                  <a:solidFill>
                    <a:prstClr val="black"/>
                  </a:solidFill>
                </a:rPr>
                <a:t> </a:t>
              </a:r>
              <a:r>
                <a:rPr lang="en-US" sz="2560" kern="1200" dirty="0">
                  <a:solidFill>
                    <a:prstClr val="black"/>
                  </a:solidFill>
                </a:rPr>
                <a:t> </a:t>
              </a:r>
              <a:r>
                <a:rPr lang="en-US" sz="2560" kern="12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a</a:t>
              </a:r>
              <a:r>
                <a:rPr lang="en-US" sz="2560" kern="1200" baseline="-25000" dirty="0">
                  <a:solidFill>
                    <a:prstClr val="black"/>
                  </a:solidFill>
                </a:rPr>
                <a:t>6</a:t>
              </a:r>
              <a:r>
                <a:rPr lang="en-US" sz="2560" kern="1200" dirty="0">
                  <a:solidFill>
                    <a:prstClr val="black"/>
                  </a:solidFill>
                </a:rPr>
                <a:t>  </a:t>
              </a:r>
              <a:r>
                <a:rPr lang="en-US" sz="2560" kern="12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a</a:t>
              </a:r>
              <a:r>
                <a:rPr lang="en-US" sz="2560" kern="1200" baseline="-25000" dirty="0">
                  <a:solidFill>
                    <a:prstClr val="black"/>
                  </a:solidFill>
                </a:rPr>
                <a:t>7</a:t>
              </a:r>
              <a:r>
                <a:rPr lang="en-US" sz="2560" kern="1200" dirty="0">
                  <a:solidFill>
                    <a:prstClr val="black"/>
                  </a:solidFill>
                </a:rPr>
                <a:t>  </a:t>
              </a:r>
              <a:r>
                <a:rPr lang="en-US" sz="2560" kern="12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a</a:t>
              </a:r>
              <a:r>
                <a:rPr lang="en-US" sz="2560" kern="1200" baseline="-25000" dirty="0">
                  <a:solidFill>
                    <a:prstClr val="black"/>
                  </a:solidFill>
                </a:rPr>
                <a:t>8</a:t>
              </a:r>
              <a:r>
                <a:rPr lang="en-US" sz="2560" kern="1200" dirty="0">
                  <a:solidFill>
                    <a:prstClr val="black"/>
                  </a:solidFill>
                </a:rPr>
                <a:t>  </a:t>
              </a:r>
              <a:r>
                <a:rPr lang="en-US" sz="2560" kern="12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a</a:t>
              </a:r>
              <a:r>
                <a:rPr lang="en-US" sz="2560" kern="1200" baseline="-25000" dirty="0">
                  <a:solidFill>
                    <a:prstClr val="black"/>
                  </a:solidFill>
                </a:rPr>
                <a:t>9</a:t>
              </a:r>
              <a:r>
                <a:rPr lang="en-US" sz="2560" kern="1200" dirty="0">
                  <a:solidFill>
                    <a:prstClr val="black"/>
                  </a:solidFill>
                </a:rPr>
                <a:t>  </a:t>
              </a:r>
              <a:r>
                <a:rPr lang="en-US" sz="2560" kern="12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a</a:t>
              </a:r>
              <a:r>
                <a:rPr lang="en-US" sz="2560" kern="1200" baseline="-25000" dirty="0">
                  <a:solidFill>
                    <a:prstClr val="black"/>
                  </a:solidFill>
                </a:rPr>
                <a:t>10</a:t>
              </a:r>
              <a:r>
                <a:rPr lang="en-US" sz="2560" kern="1200" dirty="0">
                  <a:solidFill>
                    <a:prstClr val="black"/>
                  </a:solidFill>
                </a:rPr>
                <a:t> …</a:t>
              </a: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517664" y="5038036"/>
            <a:ext cx="12513875" cy="617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hangingPunct="1"/>
            <a:r>
              <a:rPr lang="en-US" sz="3413" kern="1200" dirty="0">
                <a:solidFill>
                  <a:prstClr val="black"/>
                </a:solidFill>
              </a:rPr>
              <a:t>=  </a:t>
            </a:r>
            <a:r>
              <a:rPr lang="en-US" sz="3413" kern="1200" dirty="0" err="1">
                <a:solidFill>
                  <a:prstClr val="black"/>
                </a:solidFill>
              </a:rPr>
              <a:t>g</a:t>
            </a:r>
            <a:r>
              <a:rPr lang="en-US" sz="3413" kern="1200" baseline="-25000" dirty="0" err="1">
                <a:solidFill>
                  <a:prstClr val="black"/>
                </a:solidFill>
              </a:rPr>
              <a:t>n</a:t>
            </a:r>
            <a:r>
              <a:rPr lang="en-US" sz="3413" kern="1200" dirty="0">
                <a:solidFill>
                  <a:prstClr val="black"/>
                </a:solidFill>
              </a:rPr>
              <a:t> + (1-</a:t>
            </a:r>
            <a:r>
              <a:rPr lang="en-US" sz="3413" kern="1200" dirty="0">
                <a:solidFill>
                  <a:prstClr val="black"/>
                </a:solidFill>
                <a:latin typeface="Symbol" charset="2"/>
                <a:cs typeface="Symbol" charset="2"/>
              </a:rPr>
              <a:t>a</a:t>
            </a:r>
            <a:r>
              <a:rPr lang="en-US" sz="3413" kern="1200" baseline="-25000" dirty="0">
                <a:solidFill>
                  <a:prstClr val="black"/>
                </a:solidFill>
              </a:rPr>
              <a:t>n</a:t>
            </a:r>
            <a:r>
              <a:rPr lang="en-US" sz="3413" kern="1200" dirty="0">
                <a:solidFill>
                  <a:prstClr val="black"/>
                </a:solidFill>
              </a:rPr>
              <a:t>)(g</a:t>
            </a:r>
            <a:r>
              <a:rPr lang="en-US" sz="3413" kern="1200" baseline="-25000" dirty="0">
                <a:solidFill>
                  <a:prstClr val="black"/>
                </a:solidFill>
              </a:rPr>
              <a:t>n</a:t>
            </a:r>
            <a:r>
              <a:rPr lang="en-US" sz="3413" kern="1200" dirty="0">
                <a:solidFill>
                  <a:prstClr val="black"/>
                </a:solidFill>
              </a:rPr>
              <a:t>-1+(1-</a:t>
            </a:r>
            <a:r>
              <a:rPr lang="en-US" sz="3413" kern="1200" dirty="0">
                <a:solidFill>
                  <a:prstClr val="black"/>
                </a:solidFill>
                <a:latin typeface="Symbol" charset="2"/>
                <a:cs typeface="Symbol" charset="2"/>
              </a:rPr>
              <a:t>a</a:t>
            </a:r>
            <a:r>
              <a:rPr lang="en-US" sz="3413" kern="1200" baseline="-25000" dirty="0">
                <a:solidFill>
                  <a:prstClr val="black"/>
                </a:solidFill>
              </a:rPr>
              <a:t>n-1</a:t>
            </a:r>
            <a:r>
              <a:rPr lang="en-US" sz="3413" kern="1200" dirty="0">
                <a:solidFill>
                  <a:prstClr val="black"/>
                </a:solidFill>
              </a:rPr>
              <a:t>)(g</a:t>
            </a:r>
            <a:r>
              <a:rPr lang="en-US" sz="3413" kern="1200" baseline="-25000" dirty="0">
                <a:solidFill>
                  <a:prstClr val="black"/>
                </a:solidFill>
              </a:rPr>
              <a:t>n-2</a:t>
            </a:r>
            <a:r>
              <a:rPr lang="en-US" sz="3413" kern="1200" dirty="0">
                <a:solidFill>
                  <a:prstClr val="black"/>
                </a:solidFill>
              </a:rPr>
              <a:t>+ (1-</a:t>
            </a:r>
            <a:r>
              <a:rPr lang="en-US" sz="3413" kern="1200" dirty="0">
                <a:solidFill>
                  <a:prstClr val="black"/>
                </a:solidFill>
                <a:latin typeface="Symbol" charset="2"/>
                <a:cs typeface="Symbol" charset="2"/>
              </a:rPr>
              <a:t>a</a:t>
            </a:r>
            <a:r>
              <a:rPr lang="en-US" sz="3413" kern="1200" baseline="-25000" dirty="0">
                <a:solidFill>
                  <a:prstClr val="black"/>
                </a:solidFill>
              </a:rPr>
              <a:t>n-2</a:t>
            </a:r>
            <a:r>
              <a:rPr lang="en-US" sz="3413" kern="1200" dirty="0">
                <a:solidFill>
                  <a:prstClr val="black"/>
                </a:solidFill>
              </a:rPr>
              <a:t>(…. </a:t>
            </a:r>
            <a:r>
              <a:rPr lang="en-US" sz="3413" kern="1200" dirty="0">
                <a:solidFill>
                  <a:prstClr val="black"/>
                </a:solidFill>
                <a:latin typeface="Symbol" charset="2"/>
                <a:cs typeface="Symbol" charset="2"/>
              </a:rPr>
              <a:t>a</a:t>
            </a:r>
            <a:r>
              <a:rPr lang="en-US" sz="3413" kern="1200" baseline="-25000" dirty="0">
                <a:solidFill>
                  <a:prstClr val="black"/>
                </a:solidFill>
              </a:rPr>
              <a:t>2</a:t>
            </a:r>
            <a:r>
              <a:rPr lang="en-US" sz="3413" kern="1200" dirty="0">
                <a:solidFill>
                  <a:prstClr val="black"/>
                </a:solidFill>
              </a:rPr>
              <a:t>(g</a:t>
            </a:r>
            <a:r>
              <a:rPr lang="en-US" sz="3413" kern="1200" baseline="-25000" dirty="0">
                <a:solidFill>
                  <a:prstClr val="black"/>
                </a:solidFill>
              </a:rPr>
              <a:t>2</a:t>
            </a:r>
            <a:r>
              <a:rPr lang="en-US" sz="3413" kern="1200" dirty="0">
                <a:solidFill>
                  <a:prstClr val="black"/>
                </a:solidFill>
              </a:rPr>
              <a:t>+(1-</a:t>
            </a:r>
            <a:r>
              <a:rPr lang="en-US" sz="3413" kern="1200" dirty="0">
                <a:solidFill>
                  <a:prstClr val="black"/>
                </a:solidFill>
                <a:latin typeface="Symbol" charset="2"/>
                <a:cs typeface="Symbol" charset="2"/>
              </a:rPr>
              <a:t>a</a:t>
            </a:r>
            <a:r>
              <a:rPr lang="en-US" sz="3413" kern="1200" baseline="-25000" dirty="0">
                <a:solidFill>
                  <a:prstClr val="black"/>
                </a:solidFill>
              </a:rPr>
              <a:t>1</a:t>
            </a:r>
            <a:r>
              <a:rPr lang="en-US" sz="3413" kern="1200" dirty="0">
                <a:solidFill>
                  <a:prstClr val="black"/>
                </a:solidFill>
              </a:rPr>
              <a:t>)(g</a:t>
            </a:r>
            <a:r>
              <a:rPr lang="en-US" sz="3413" kern="1200" baseline="-25000" dirty="0">
                <a:solidFill>
                  <a:prstClr val="black"/>
                </a:solidFill>
              </a:rPr>
              <a:t>1</a:t>
            </a:r>
            <a:r>
              <a:rPr lang="en-US" sz="3413" kern="1200" dirty="0">
                <a:solidFill>
                  <a:prstClr val="black"/>
                </a:solidFill>
              </a:rPr>
              <a:t>+I</a:t>
            </a:r>
            <a:r>
              <a:rPr lang="en-US" sz="3413" kern="1200" baseline="-25000" dirty="0">
                <a:solidFill>
                  <a:prstClr val="black"/>
                </a:solidFill>
              </a:rPr>
              <a:t>0</a:t>
            </a:r>
            <a:r>
              <a:rPr lang="en-US" sz="3413" kern="1200" dirty="0">
                <a:solidFill>
                  <a:prstClr val="black"/>
                </a:solidFill>
              </a:rPr>
              <a:t>)))))…))))) 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875066" y="5997318"/>
            <a:ext cx="5762155" cy="4862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 defTabSz="650230" hangingPunct="1"/>
            <a:r>
              <a:rPr lang="en-US" sz="2560" kern="1200" dirty="0">
                <a:solidFill>
                  <a:prstClr val="black"/>
                </a:solidFill>
              </a:rPr>
              <a:t>This is called -  Back to Front Compositing </a:t>
            </a:r>
          </a:p>
        </p:txBody>
      </p:sp>
    </p:spTree>
    <p:extLst>
      <p:ext uri="{BB962C8B-B14F-4D97-AF65-F5344CB8AC3E}">
        <p14:creationId xmlns:p14="http://schemas.microsoft.com/office/powerpoint/2010/main" val="1776323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7580121" y="5534421"/>
            <a:ext cx="3702390" cy="65659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50230" hangingPunct="1"/>
            <a:endParaRPr lang="en-US" sz="2560" kern="1200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9314998" y="5534421"/>
            <a:ext cx="1967514" cy="65659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50230" hangingPunct="1"/>
            <a:endParaRPr lang="en-US" sz="2560" kern="1200">
              <a:solidFill>
                <a:prstClr val="white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0268339" y="5534421"/>
            <a:ext cx="1014172" cy="65659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50230" hangingPunct="1"/>
            <a:endParaRPr lang="en-US" sz="2560" kern="1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Implementation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96917" y="2330167"/>
            <a:ext cx="11259494" cy="1317305"/>
            <a:chOff x="935069" y="1417638"/>
            <a:chExt cx="7916832" cy="926230"/>
          </a:xfrm>
        </p:grpSpPr>
        <p:pic>
          <p:nvPicPr>
            <p:cNvPr id="6" name="Picture 5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0170" y="1475807"/>
              <a:ext cx="7571980" cy="81504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935069" y="1417638"/>
              <a:ext cx="7916832" cy="92623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50230" hangingPunct="1"/>
              <a:endParaRPr lang="en-US" sz="2560" kern="1200">
                <a:solidFill>
                  <a:prstClr val="white"/>
                </a:solidFill>
              </a:endParaRPr>
            </a:p>
          </p:txBody>
        </p:sp>
      </p:grpSp>
      <p:cxnSp>
        <p:nvCxnSpPr>
          <p:cNvPr id="8" name="Straight Arrow Connector 7"/>
          <p:cNvCxnSpPr/>
          <p:nvPr/>
        </p:nvCxnSpPr>
        <p:spPr>
          <a:xfrm rot="16200000" flipV="1">
            <a:off x="4218850" y="3805612"/>
            <a:ext cx="978978" cy="137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5743" y="4301995"/>
            <a:ext cx="2220818" cy="1115722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2018" y="4255796"/>
            <a:ext cx="3465270" cy="114813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rot="16200000" flipV="1">
            <a:off x="8658337" y="3805612"/>
            <a:ext cx="978978" cy="137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958211" y="6839068"/>
            <a:ext cx="9033523" cy="2647860"/>
            <a:chOff x="1437830" y="4042815"/>
            <a:chExt cx="6351696" cy="1861777"/>
          </a:xfrm>
        </p:grpSpPr>
        <p:grpSp>
          <p:nvGrpSpPr>
            <p:cNvPr id="13" name="Group 13"/>
            <p:cNvGrpSpPr/>
            <p:nvPr/>
          </p:nvGrpSpPr>
          <p:grpSpPr>
            <a:xfrm>
              <a:off x="1437830" y="4042815"/>
              <a:ext cx="6351696" cy="873857"/>
              <a:chOff x="765837" y="5621203"/>
              <a:chExt cx="6351696" cy="873857"/>
            </a:xfrm>
          </p:grpSpPr>
          <p:sp>
            <p:nvSpPr>
              <p:cNvPr id="26" name="Sun 25"/>
              <p:cNvSpPr/>
              <p:nvPr/>
            </p:nvSpPr>
            <p:spPr>
              <a:xfrm>
                <a:off x="765837" y="5729744"/>
                <a:ext cx="883073" cy="765316"/>
              </a:xfrm>
              <a:prstGeom prst="sun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50230" hangingPunct="1"/>
                <a:endParaRPr lang="en-US" sz="2560" kern="1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7" name="Group 61"/>
              <p:cNvGrpSpPr/>
              <p:nvPr/>
            </p:nvGrpSpPr>
            <p:grpSpPr>
              <a:xfrm rot="2440625">
                <a:off x="6911699" y="5997429"/>
                <a:ext cx="205834" cy="257467"/>
                <a:chOff x="5329762" y="3583635"/>
                <a:chExt cx="225751" cy="228859"/>
              </a:xfrm>
            </p:grpSpPr>
            <p:sp>
              <p:nvSpPr>
                <p:cNvPr id="50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5329762" y="3583635"/>
                  <a:ext cx="225751" cy="11442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</a:bodyPr>
                <a:lstStyle/>
                <a:p>
                  <a:pPr algn="l" defTabSz="650230" hangingPunct="1"/>
                  <a:endParaRPr lang="en-US" sz="2560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5499075" y="3583635"/>
                  <a:ext cx="56438" cy="22885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</a:bodyPr>
                <a:lstStyle/>
                <a:p>
                  <a:pPr algn="l" defTabSz="650230" hangingPunct="1"/>
                  <a:endParaRPr lang="en-US" sz="2560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" name="Line 40"/>
                <p:cNvSpPr>
                  <a:spLocks noChangeShapeType="1"/>
                </p:cNvSpPr>
                <p:nvPr/>
              </p:nvSpPr>
              <p:spPr bwMode="auto">
                <a:xfrm>
                  <a:off x="5442636" y="3640850"/>
                  <a:ext cx="0" cy="5721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</a:bodyPr>
                <a:lstStyle/>
                <a:p>
                  <a:pPr algn="l" defTabSz="650230" hangingPunct="1"/>
                  <a:endParaRPr lang="en-US" sz="2560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" name="Line 42"/>
                <p:cNvSpPr>
                  <a:spLocks noChangeShapeType="1"/>
                </p:cNvSpPr>
                <p:nvPr/>
              </p:nvSpPr>
              <p:spPr bwMode="auto">
                <a:xfrm>
                  <a:off x="5442637" y="3698064"/>
                  <a:ext cx="56438" cy="5721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</a:bodyPr>
                <a:lstStyle/>
                <a:p>
                  <a:pPr algn="l" defTabSz="650230" hangingPunct="1"/>
                  <a:endParaRPr lang="en-US" sz="2560" kern="1200">
                    <a:solidFill>
                      <a:prstClr val="black"/>
                    </a:solidFill>
                  </a:endParaRPr>
                </a:p>
              </p:txBody>
            </p:sp>
          </p:grpSp>
          <p:pic>
            <p:nvPicPr>
              <p:cNvPr id="28" name="Picture 27" descr="latex-image-1.pdf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99271" y="5961450"/>
                <a:ext cx="258042" cy="275838"/>
              </a:xfrm>
              <a:prstGeom prst="rect">
                <a:avLst/>
              </a:prstGeom>
            </p:spPr>
          </p:pic>
          <p:cxnSp>
            <p:nvCxnSpPr>
              <p:cNvPr id="29" name="Straight Arrow Connector 28"/>
              <p:cNvCxnSpPr/>
              <p:nvPr/>
            </p:nvCxnSpPr>
            <p:spPr>
              <a:xfrm>
                <a:off x="2113625" y="6112465"/>
                <a:ext cx="4538043" cy="1369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>
                <a:off x="1962795" y="5621203"/>
                <a:ext cx="693400" cy="341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50230" hangingPunct="1"/>
                <a:r>
                  <a:rPr lang="en-US" sz="2560" kern="1200" dirty="0">
                    <a:solidFill>
                      <a:prstClr val="black"/>
                    </a:solidFill>
                  </a:rPr>
                  <a:t>S = 0 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310076" y="5683045"/>
                <a:ext cx="704538" cy="341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50230" hangingPunct="1"/>
                <a:r>
                  <a:rPr lang="en-US" sz="2560" kern="1200" dirty="0">
                    <a:solidFill>
                      <a:prstClr val="black"/>
                    </a:solidFill>
                  </a:rPr>
                  <a:t>S = D </a:t>
                </a:r>
              </a:p>
            </p:txBody>
          </p:sp>
          <p:sp>
            <p:nvSpPr>
              <p:cNvPr id="32" name="Oval 43"/>
              <p:cNvSpPr>
                <a:spLocks noChangeArrowheads="1"/>
              </p:cNvSpPr>
              <p:nvPr/>
            </p:nvSpPr>
            <p:spPr bwMode="auto">
              <a:xfrm>
                <a:off x="3045485" y="5876106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Oval 43"/>
              <p:cNvSpPr>
                <a:spLocks noChangeArrowheads="1"/>
              </p:cNvSpPr>
              <p:nvPr/>
            </p:nvSpPr>
            <p:spPr bwMode="auto">
              <a:xfrm>
                <a:off x="4962412" y="6172531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Oval 43"/>
              <p:cNvSpPr>
                <a:spLocks noChangeArrowheads="1"/>
              </p:cNvSpPr>
              <p:nvPr/>
            </p:nvSpPr>
            <p:spPr bwMode="auto">
              <a:xfrm>
                <a:off x="3367199" y="5937948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Oval 43"/>
              <p:cNvSpPr>
                <a:spLocks noChangeArrowheads="1"/>
              </p:cNvSpPr>
              <p:nvPr/>
            </p:nvSpPr>
            <p:spPr bwMode="auto">
              <a:xfrm>
                <a:off x="5338756" y="6172531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Oval 43"/>
              <p:cNvSpPr>
                <a:spLocks noChangeArrowheads="1"/>
              </p:cNvSpPr>
              <p:nvPr/>
            </p:nvSpPr>
            <p:spPr bwMode="auto">
              <a:xfrm>
                <a:off x="3696922" y="5962917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Oval 43"/>
              <p:cNvSpPr>
                <a:spLocks noChangeArrowheads="1"/>
              </p:cNvSpPr>
              <p:nvPr/>
            </p:nvSpPr>
            <p:spPr bwMode="auto">
              <a:xfrm>
                <a:off x="4061846" y="6237288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Oval 43"/>
              <p:cNvSpPr>
                <a:spLocks noChangeArrowheads="1"/>
              </p:cNvSpPr>
              <p:nvPr/>
            </p:nvSpPr>
            <p:spPr bwMode="auto">
              <a:xfrm>
                <a:off x="4089733" y="5892776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Oval 43"/>
              <p:cNvSpPr>
                <a:spLocks noChangeArrowheads="1"/>
              </p:cNvSpPr>
              <p:nvPr/>
            </p:nvSpPr>
            <p:spPr bwMode="auto">
              <a:xfrm>
                <a:off x="4355009" y="6209913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Oval 43"/>
              <p:cNvSpPr>
                <a:spLocks noChangeArrowheads="1"/>
              </p:cNvSpPr>
              <p:nvPr/>
            </p:nvSpPr>
            <p:spPr bwMode="auto">
              <a:xfrm>
                <a:off x="4411447" y="5954618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Oval 43"/>
              <p:cNvSpPr>
                <a:spLocks noChangeArrowheads="1"/>
              </p:cNvSpPr>
              <p:nvPr/>
            </p:nvSpPr>
            <p:spPr bwMode="auto">
              <a:xfrm>
                <a:off x="4741170" y="6193116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Oval 43"/>
              <p:cNvSpPr>
                <a:spLocks noChangeArrowheads="1"/>
              </p:cNvSpPr>
              <p:nvPr/>
            </p:nvSpPr>
            <p:spPr bwMode="auto">
              <a:xfrm>
                <a:off x="4741170" y="5979587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Oval 43"/>
              <p:cNvSpPr>
                <a:spLocks noChangeArrowheads="1"/>
              </p:cNvSpPr>
              <p:nvPr/>
            </p:nvSpPr>
            <p:spPr bwMode="auto">
              <a:xfrm>
                <a:off x="5106094" y="6253958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Oval 43"/>
              <p:cNvSpPr>
                <a:spLocks noChangeArrowheads="1"/>
              </p:cNvSpPr>
              <p:nvPr/>
            </p:nvSpPr>
            <p:spPr bwMode="auto">
              <a:xfrm>
                <a:off x="3197885" y="6028506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Oval 43"/>
              <p:cNvSpPr>
                <a:spLocks noChangeArrowheads="1"/>
              </p:cNvSpPr>
              <p:nvPr/>
            </p:nvSpPr>
            <p:spPr bwMode="auto">
              <a:xfrm>
                <a:off x="5162532" y="5933320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Oval 43"/>
              <p:cNvSpPr>
                <a:spLocks noChangeArrowheads="1"/>
              </p:cNvSpPr>
              <p:nvPr/>
            </p:nvSpPr>
            <p:spPr bwMode="auto">
              <a:xfrm>
                <a:off x="3640484" y="6229746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Oval 43"/>
              <p:cNvSpPr>
                <a:spLocks noChangeArrowheads="1"/>
              </p:cNvSpPr>
              <p:nvPr/>
            </p:nvSpPr>
            <p:spPr bwMode="auto">
              <a:xfrm>
                <a:off x="2989047" y="6208518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Oval 43"/>
              <p:cNvSpPr>
                <a:spLocks noChangeArrowheads="1"/>
              </p:cNvSpPr>
              <p:nvPr/>
            </p:nvSpPr>
            <p:spPr bwMode="auto">
              <a:xfrm>
                <a:off x="3849322" y="6115317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Oval 43"/>
              <p:cNvSpPr>
                <a:spLocks noChangeArrowheads="1"/>
              </p:cNvSpPr>
              <p:nvPr/>
            </p:nvSpPr>
            <p:spPr bwMode="auto">
              <a:xfrm>
                <a:off x="5635404" y="5971291"/>
                <a:ext cx="112876" cy="114429"/>
              </a:xfrm>
              <a:prstGeom prst="ellipse">
                <a:avLst/>
              </a:prstGeom>
              <a:solidFill>
                <a:srgbClr val="FF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 rot="5400000">
              <a:off x="3384972" y="4813808"/>
              <a:ext cx="552139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3725140" y="4813356"/>
              <a:ext cx="552139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>
              <a:off x="4037201" y="4820433"/>
              <a:ext cx="552139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4346363" y="4812423"/>
              <a:ext cx="552139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>
              <a:off x="4667143" y="4802276"/>
              <a:ext cx="552139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4979204" y="4809353"/>
              <a:ext cx="552139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5300965" y="4811190"/>
              <a:ext cx="552139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5641133" y="4810738"/>
              <a:ext cx="552139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5953194" y="4817815"/>
              <a:ext cx="552139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6258578" y="4817815"/>
              <a:ext cx="552139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504181" y="5147584"/>
              <a:ext cx="3505542" cy="341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50230" hangingPunct="1"/>
              <a:r>
                <a:rPr lang="en-US" sz="2560" kern="1200" dirty="0">
                  <a:solidFill>
                    <a:prstClr val="black"/>
                  </a:solidFill>
                </a:rPr>
                <a:t>g</a:t>
              </a:r>
              <a:r>
                <a:rPr lang="en-US" sz="2560" kern="1200" baseline="-25000" dirty="0">
                  <a:solidFill>
                    <a:prstClr val="black"/>
                  </a:solidFill>
                </a:rPr>
                <a:t>1</a:t>
              </a:r>
              <a:r>
                <a:rPr lang="en-US" sz="2560" kern="1200" dirty="0">
                  <a:solidFill>
                    <a:prstClr val="black"/>
                  </a:solidFill>
                </a:rPr>
                <a:t>   g</a:t>
              </a:r>
              <a:r>
                <a:rPr lang="en-US" sz="2560" kern="1200" baseline="-25000" dirty="0">
                  <a:solidFill>
                    <a:prstClr val="black"/>
                  </a:solidFill>
                </a:rPr>
                <a:t>2</a:t>
              </a:r>
              <a:r>
                <a:rPr lang="en-US" sz="2560" kern="1200" dirty="0">
                  <a:solidFill>
                    <a:prstClr val="black"/>
                  </a:solidFill>
                </a:rPr>
                <a:t>  g</a:t>
              </a:r>
              <a:r>
                <a:rPr lang="en-US" sz="2560" kern="1200" baseline="-25000" dirty="0">
                  <a:solidFill>
                    <a:prstClr val="black"/>
                  </a:solidFill>
                </a:rPr>
                <a:t>3</a:t>
              </a:r>
              <a:r>
                <a:rPr lang="en-US" sz="2560" kern="1200" dirty="0">
                  <a:solidFill>
                    <a:prstClr val="black"/>
                  </a:solidFill>
                </a:rPr>
                <a:t>   g</a:t>
              </a:r>
              <a:r>
                <a:rPr lang="en-US" sz="2560" kern="1200" baseline="-25000" dirty="0">
                  <a:solidFill>
                    <a:prstClr val="black"/>
                  </a:solidFill>
                </a:rPr>
                <a:t>4</a:t>
              </a:r>
              <a:r>
                <a:rPr lang="en-US" sz="2560" kern="1200" dirty="0">
                  <a:solidFill>
                    <a:prstClr val="black"/>
                  </a:solidFill>
                </a:rPr>
                <a:t>   g</a:t>
              </a:r>
              <a:r>
                <a:rPr lang="en-US" sz="2560" kern="1200" baseline="-25000" dirty="0">
                  <a:solidFill>
                    <a:prstClr val="black"/>
                  </a:solidFill>
                </a:rPr>
                <a:t>5 </a:t>
              </a:r>
              <a:r>
                <a:rPr lang="en-US" sz="2560" kern="1200" dirty="0">
                  <a:solidFill>
                    <a:prstClr val="black"/>
                  </a:solidFill>
                </a:rPr>
                <a:t> g</a:t>
              </a:r>
              <a:r>
                <a:rPr lang="en-US" sz="2560" kern="1200" baseline="-25000" dirty="0">
                  <a:solidFill>
                    <a:prstClr val="black"/>
                  </a:solidFill>
                </a:rPr>
                <a:t>6</a:t>
              </a:r>
              <a:r>
                <a:rPr lang="en-US" sz="2560" kern="1200" dirty="0">
                  <a:solidFill>
                    <a:prstClr val="black"/>
                  </a:solidFill>
                </a:rPr>
                <a:t>   g</a:t>
              </a:r>
              <a:r>
                <a:rPr lang="en-US" sz="2560" kern="1200" baseline="-25000" dirty="0">
                  <a:solidFill>
                    <a:prstClr val="black"/>
                  </a:solidFill>
                </a:rPr>
                <a:t>7</a:t>
              </a:r>
              <a:r>
                <a:rPr lang="en-US" sz="2560" kern="1200" dirty="0">
                  <a:solidFill>
                    <a:prstClr val="black"/>
                  </a:solidFill>
                </a:rPr>
                <a:t>   g</a:t>
              </a:r>
              <a:r>
                <a:rPr lang="en-US" sz="2560" kern="1200" baseline="-25000" dirty="0">
                  <a:solidFill>
                    <a:prstClr val="black"/>
                  </a:solidFill>
                </a:rPr>
                <a:t>8</a:t>
              </a:r>
              <a:r>
                <a:rPr lang="en-US" sz="2560" kern="1200" dirty="0">
                  <a:solidFill>
                    <a:prstClr val="black"/>
                  </a:solidFill>
                </a:rPr>
                <a:t>   g</a:t>
              </a:r>
              <a:r>
                <a:rPr lang="en-US" sz="2560" kern="1200" baseline="-25000" dirty="0">
                  <a:solidFill>
                    <a:prstClr val="black"/>
                  </a:solidFill>
                </a:rPr>
                <a:t>9</a:t>
              </a:r>
              <a:r>
                <a:rPr lang="en-US" sz="2560" kern="1200" dirty="0">
                  <a:solidFill>
                    <a:prstClr val="black"/>
                  </a:solidFill>
                </a:rPr>
                <a:t>  g</a:t>
              </a:r>
              <a:r>
                <a:rPr lang="en-US" sz="2560" kern="1200" baseline="-25000" dirty="0">
                  <a:solidFill>
                    <a:prstClr val="black"/>
                  </a:solidFill>
                </a:rPr>
                <a:t>10</a:t>
              </a:r>
              <a:r>
                <a:rPr lang="en-US" sz="2560" kern="1200" dirty="0">
                  <a:solidFill>
                    <a:prstClr val="black"/>
                  </a:solidFill>
                </a:rPr>
                <a:t> …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504181" y="5562671"/>
              <a:ext cx="3565279" cy="341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50230" hangingPunct="1"/>
              <a:r>
                <a:rPr lang="en-US" sz="2560" kern="12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a</a:t>
              </a:r>
              <a:r>
                <a:rPr lang="en-US" sz="2560" kern="1200" baseline="-25000" dirty="0">
                  <a:solidFill>
                    <a:prstClr val="black"/>
                  </a:solidFill>
                </a:rPr>
                <a:t>1</a:t>
              </a:r>
              <a:r>
                <a:rPr lang="en-US" sz="2560" kern="1200" dirty="0">
                  <a:solidFill>
                    <a:prstClr val="black"/>
                  </a:solidFill>
                </a:rPr>
                <a:t>  </a:t>
              </a:r>
              <a:r>
                <a:rPr lang="en-US" sz="2560" kern="12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a</a:t>
              </a:r>
              <a:r>
                <a:rPr lang="en-US" sz="2560" kern="1200" baseline="-25000" dirty="0">
                  <a:solidFill>
                    <a:prstClr val="black"/>
                  </a:solidFill>
                </a:rPr>
                <a:t>2</a:t>
              </a:r>
              <a:r>
                <a:rPr lang="en-US" sz="2560" kern="1200" dirty="0">
                  <a:solidFill>
                    <a:prstClr val="black"/>
                  </a:solidFill>
                </a:rPr>
                <a:t>  </a:t>
              </a:r>
              <a:r>
                <a:rPr lang="en-US" sz="2560" kern="12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a</a:t>
              </a:r>
              <a:r>
                <a:rPr lang="en-US" sz="2560" kern="1200" baseline="-25000" dirty="0">
                  <a:solidFill>
                    <a:prstClr val="black"/>
                  </a:solidFill>
                </a:rPr>
                <a:t>3</a:t>
              </a:r>
              <a:r>
                <a:rPr lang="en-US" sz="2560" kern="1200" dirty="0">
                  <a:solidFill>
                    <a:prstClr val="black"/>
                  </a:solidFill>
                </a:rPr>
                <a:t>  </a:t>
              </a:r>
              <a:r>
                <a:rPr lang="en-US" sz="2560" kern="12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a</a:t>
              </a:r>
              <a:r>
                <a:rPr lang="en-US" sz="2560" kern="1200" baseline="-25000" dirty="0">
                  <a:solidFill>
                    <a:prstClr val="black"/>
                  </a:solidFill>
                </a:rPr>
                <a:t>4</a:t>
              </a:r>
              <a:r>
                <a:rPr lang="en-US" sz="2560" kern="1200" dirty="0">
                  <a:solidFill>
                    <a:prstClr val="black"/>
                  </a:solidFill>
                </a:rPr>
                <a:t>  </a:t>
              </a:r>
              <a:r>
                <a:rPr lang="en-US" sz="2560" kern="12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a</a:t>
              </a:r>
              <a:r>
                <a:rPr lang="en-US" sz="2560" kern="1200" baseline="-250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5</a:t>
              </a:r>
              <a:r>
                <a:rPr lang="en-US" sz="2560" kern="1200" baseline="-25000" dirty="0">
                  <a:solidFill>
                    <a:prstClr val="black"/>
                  </a:solidFill>
                </a:rPr>
                <a:t> </a:t>
              </a:r>
              <a:r>
                <a:rPr lang="en-US" sz="2560" kern="1200" dirty="0">
                  <a:solidFill>
                    <a:prstClr val="black"/>
                  </a:solidFill>
                </a:rPr>
                <a:t> </a:t>
              </a:r>
              <a:r>
                <a:rPr lang="en-US" sz="2560" kern="12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a</a:t>
              </a:r>
              <a:r>
                <a:rPr lang="en-US" sz="2560" kern="1200" baseline="-25000" dirty="0">
                  <a:solidFill>
                    <a:prstClr val="black"/>
                  </a:solidFill>
                </a:rPr>
                <a:t>6</a:t>
              </a:r>
              <a:r>
                <a:rPr lang="en-US" sz="2560" kern="1200" dirty="0">
                  <a:solidFill>
                    <a:prstClr val="black"/>
                  </a:solidFill>
                </a:rPr>
                <a:t>  </a:t>
              </a:r>
              <a:r>
                <a:rPr lang="en-US" sz="2560" kern="12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a</a:t>
              </a:r>
              <a:r>
                <a:rPr lang="en-US" sz="2560" kern="1200" baseline="-25000" dirty="0">
                  <a:solidFill>
                    <a:prstClr val="black"/>
                  </a:solidFill>
                </a:rPr>
                <a:t>7</a:t>
              </a:r>
              <a:r>
                <a:rPr lang="en-US" sz="2560" kern="1200" dirty="0">
                  <a:solidFill>
                    <a:prstClr val="black"/>
                  </a:solidFill>
                </a:rPr>
                <a:t>  </a:t>
              </a:r>
              <a:r>
                <a:rPr lang="en-US" sz="2560" kern="12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a</a:t>
              </a:r>
              <a:r>
                <a:rPr lang="en-US" sz="2560" kern="1200" baseline="-25000" dirty="0">
                  <a:solidFill>
                    <a:prstClr val="black"/>
                  </a:solidFill>
                </a:rPr>
                <a:t>8</a:t>
              </a:r>
              <a:r>
                <a:rPr lang="en-US" sz="2560" kern="1200" dirty="0">
                  <a:solidFill>
                    <a:prstClr val="black"/>
                  </a:solidFill>
                </a:rPr>
                <a:t>  </a:t>
              </a:r>
              <a:r>
                <a:rPr lang="en-US" sz="2560" kern="12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a</a:t>
              </a:r>
              <a:r>
                <a:rPr lang="en-US" sz="2560" kern="1200" baseline="-25000" dirty="0">
                  <a:solidFill>
                    <a:prstClr val="black"/>
                  </a:solidFill>
                </a:rPr>
                <a:t>9</a:t>
              </a:r>
              <a:r>
                <a:rPr lang="en-US" sz="2560" kern="1200" dirty="0">
                  <a:solidFill>
                    <a:prstClr val="black"/>
                  </a:solidFill>
                </a:rPr>
                <a:t>  </a:t>
              </a:r>
              <a:r>
                <a:rPr lang="en-US" sz="2560" kern="12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a</a:t>
              </a:r>
              <a:r>
                <a:rPr lang="en-US" sz="2560" kern="1200" baseline="-25000" dirty="0">
                  <a:solidFill>
                    <a:prstClr val="black"/>
                  </a:solidFill>
                </a:rPr>
                <a:t>10</a:t>
              </a:r>
              <a:r>
                <a:rPr lang="en-US" sz="2560" kern="1200" dirty="0">
                  <a:solidFill>
                    <a:prstClr val="black"/>
                  </a:solidFill>
                </a:rPr>
                <a:t> …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200562" y="5534420"/>
            <a:ext cx="13017218" cy="617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hangingPunct="1"/>
            <a:r>
              <a:rPr lang="en-US" sz="3413" kern="1200" dirty="0">
                <a:solidFill>
                  <a:prstClr val="black"/>
                </a:solidFill>
              </a:rPr>
              <a:t>=  </a:t>
            </a:r>
            <a:r>
              <a:rPr lang="en-US" sz="3413" kern="1200" dirty="0" err="1">
                <a:solidFill>
                  <a:prstClr val="black"/>
                </a:solidFill>
              </a:rPr>
              <a:t>g</a:t>
            </a:r>
            <a:r>
              <a:rPr lang="en-US" sz="3413" kern="1200" baseline="-25000" dirty="0" err="1">
                <a:solidFill>
                  <a:prstClr val="black"/>
                </a:solidFill>
              </a:rPr>
              <a:t>n</a:t>
            </a:r>
            <a:r>
              <a:rPr lang="en-US" sz="3413" kern="1200" dirty="0">
                <a:solidFill>
                  <a:prstClr val="black"/>
                </a:solidFill>
              </a:rPr>
              <a:t> + (1-</a:t>
            </a:r>
            <a:r>
              <a:rPr lang="en-US" sz="3413" kern="1200" dirty="0">
                <a:solidFill>
                  <a:prstClr val="black"/>
                </a:solidFill>
                <a:latin typeface="Symbol" charset="2"/>
                <a:cs typeface="Symbol" charset="2"/>
              </a:rPr>
              <a:t>a</a:t>
            </a:r>
            <a:r>
              <a:rPr lang="en-US" sz="3413" kern="1200" baseline="-25000" dirty="0">
                <a:solidFill>
                  <a:prstClr val="black"/>
                </a:solidFill>
              </a:rPr>
              <a:t>n</a:t>
            </a:r>
            <a:r>
              <a:rPr lang="en-US" sz="3413" kern="1200" dirty="0">
                <a:solidFill>
                  <a:prstClr val="black"/>
                </a:solidFill>
              </a:rPr>
              <a:t>)(g</a:t>
            </a:r>
            <a:r>
              <a:rPr lang="en-US" sz="3413" kern="1200" baseline="-25000" dirty="0">
                <a:solidFill>
                  <a:prstClr val="black"/>
                </a:solidFill>
              </a:rPr>
              <a:t>n-1</a:t>
            </a:r>
            <a:r>
              <a:rPr lang="en-US" sz="3413" kern="1200" dirty="0">
                <a:solidFill>
                  <a:prstClr val="black"/>
                </a:solidFill>
              </a:rPr>
              <a:t>+(1-</a:t>
            </a:r>
            <a:r>
              <a:rPr lang="en-US" sz="3413" kern="1200" dirty="0">
                <a:solidFill>
                  <a:prstClr val="black"/>
                </a:solidFill>
                <a:latin typeface="Symbol" charset="2"/>
                <a:cs typeface="Symbol" charset="2"/>
              </a:rPr>
              <a:t>a</a:t>
            </a:r>
            <a:r>
              <a:rPr lang="en-US" sz="3413" kern="1200" baseline="-25000" dirty="0">
                <a:solidFill>
                  <a:prstClr val="black"/>
                </a:solidFill>
              </a:rPr>
              <a:t>n-1</a:t>
            </a:r>
            <a:r>
              <a:rPr lang="en-US" sz="3413" kern="1200" dirty="0">
                <a:solidFill>
                  <a:prstClr val="black"/>
                </a:solidFill>
              </a:rPr>
              <a:t>)(g</a:t>
            </a:r>
            <a:r>
              <a:rPr lang="en-US" sz="3413" kern="1200" baseline="-25000" dirty="0">
                <a:solidFill>
                  <a:prstClr val="black"/>
                </a:solidFill>
              </a:rPr>
              <a:t>n-2</a:t>
            </a:r>
            <a:r>
              <a:rPr lang="en-US" sz="3413" kern="1200" dirty="0">
                <a:solidFill>
                  <a:prstClr val="black"/>
                </a:solidFill>
              </a:rPr>
              <a:t>+ (1-</a:t>
            </a:r>
            <a:r>
              <a:rPr lang="en-US" sz="3413" kern="1200" dirty="0">
                <a:solidFill>
                  <a:prstClr val="black"/>
                </a:solidFill>
                <a:latin typeface="Symbol" charset="2"/>
                <a:cs typeface="Symbol" charset="2"/>
              </a:rPr>
              <a:t>a</a:t>
            </a:r>
            <a:r>
              <a:rPr lang="en-US" sz="3413" kern="1200" baseline="-25000" dirty="0">
                <a:solidFill>
                  <a:prstClr val="black"/>
                </a:solidFill>
              </a:rPr>
              <a:t>n-2</a:t>
            </a:r>
            <a:r>
              <a:rPr lang="en-US" sz="3413" kern="1200" dirty="0">
                <a:solidFill>
                  <a:prstClr val="black"/>
                </a:solidFill>
              </a:rPr>
              <a:t>(…. (1-</a:t>
            </a:r>
            <a:r>
              <a:rPr lang="en-US" sz="3413" kern="1200" dirty="0">
                <a:solidFill>
                  <a:prstClr val="black"/>
                </a:solidFill>
                <a:latin typeface="Symbol" charset="2"/>
                <a:cs typeface="Symbol" charset="2"/>
              </a:rPr>
              <a:t>a</a:t>
            </a:r>
            <a:r>
              <a:rPr lang="en-US" sz="3413" kern="1200" baseline="-25000" dirty="0">
                <a:solidFill>
                  <a:prstClr val="black"/>
                </a:solidFill>
              </a:rPr>
              <a:t>2</a:t>
            </a:r>
            <a:r>
              <a:rPr lang="en-US" sz="3413" kern="1200" dirty="0">
                <a:solidFill>
                  <a:prstClr val="black"/>
                </a:solidFill>
              </a:rPr>
              <a:t>)(g</a:t>
            </a:r>
            <a:r>
              <a:rPr lang="en-US" sz="3413" kern="1200" baseline="-25000" dirty="0">
                <a:solidFill>
                  <a:prstClr val="black"/>
                </a:solidFill>
              </a:rPr>
              <a:t>2</a:t>
            </a:r>
            <a:r>
              <a:rPr lang="en-US" sz="3413" kern="1200" dirty="0">
                <a:solidFill>
                  <a:prstClr val="black"/>
                </a:solidFill>
              </a:rPr>
              <a:t>+(1-</a:t>
            </a:r>
            <a:r>
              <a:rPr lang="en-US" sz="3413" kern="1200" dirty="0">
                <a:solidFill>
                  <a:prstClr val="black"/>
                </a:solidFill>
                <a:latin typeface="Symbol" charset="2"/>
                <a:cs typeface="Symbol" charset="2"/>
              </a:rPr>
              <a:t>a</a:t>
            </a:r>
            <a:r>
              <a:rPr lang="en-US" sz="3413" kern="1200" baseline="-25000" dirty="0">
                <a:solidFill>
                  <a:prstClr val="black"/>
                </a:solidFill>
              </a:rPr>
              <a:t>1</a:t>
            </a:r>
            <a:r>
              <a:rPr lang="en-US" sz="3413" kern="1200" dirty="0">
                <a:solidFill>
                  <a:prstClr val="black"/>
                </a:solidFill>
              </a:rPr>
              <a:t>)(g</a:t>
            </a:r>
            <a:r>
              <a:rPr lang="en-US" sz="3413" kern="1200" baseline="-25000" dirty="0">
                <a:solidFill>
                  <a:prstClr val="black"/>
                </a:solidFill>
              </a:rPr>
              <a:t>1</a:t>
            </a:r>
            <a:r>
              <a:rPr lang="en-US" sz="3413" kern="1200" dirty="0">
                <a:solidFill>
                  <a:prstClr val="black"/>
                </a:solidFill>
              </a:rPr>
              <a:t>+I</a:t>
            </a:r>
            <a:r>
              <a:rPr lang="en-US" sz="3413" kern="1200" baseline="-25000" dirty="0">
                <a:solidFill>
                  <a:prstClr val="black"/>
                </a:solidFill>
              </a:rPr>
              <a:t>0</a:t>
            </a:r>
            <a:r>
              <a:rPr lang="en-US" sz="3413" kern="1200" dirty="0">
                <a:solidFill>
                  <a:prstClr val="black"/>
                </a:solidFill>
              </a:rPr>
              <a:t>)))))…)))))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934500" y="4515373"/>
            <a:ext cx="3406702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hangingPunct="1"/>
            <a:r>
              <a:rPr lang="en-US" sz="2560" kern="1200" dirty="0">
                <a:solidFill>
                  <a:prstClr val="black"/>
                </a:solidFill>
              </a:rPr>
              <a:t>(                                         )</a:t>
            </a:r>
          </a:p>
        </p:txBody>
      </p:sp>
    </p:spTree>
    <p:extLst>
      <p:ext uri="{BB962C8B-B14F-4D97-AF65-F5344CB8AC3E}">
        <p14:creationId xmlns:p14="http://schemas.microsoft.com/office/powerpoint/2010/main" val="25160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7" grpId="0" animBg="1"/>
      <p:bldP spid="5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Casting Algorithm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413" dirty="0"/>
              <a:t>	 For each pixel  </a:t>
            </a:r>
          </a:p>
          <a:p>
            <a:pPr lvl="1"/>
            <a:r>
              <a:rPr lang="en-US" sz="2844" dirty="0"/>
              <a:t>Cast a ray into the volume</a:t>
            </a:r>
          </a:p>
          <a:p>
            <a:pPr lvl="1"/>
            <a:r>
              <a:rPr lang="en-US" sz="2844" dirty="0"/>
              <a:t>Linearly interpolate data values from cell (</a:t>
            </a:r>
            <a:r>
              <a:rPr lang="en-US" sz="2844" dirty="0" err="1"/>
              <a:t>voxel</a:t>
            </a:r>
            <a:r>
              <a:rPr lang="en-US" sz="2844" dirty="0"/>
              <a:t>) corners </a:t>
            </a:r>
          </a:p>
          <a:p>
            <a:pPr lvl="1"/>
            <a:r>
              <a:rPr lang="en-US" sz="2844" dirty="0"/>
              <a:t>Convert the data values to optical properties (color and opacity)</a:t>
            </a:r>
          </a:p>
          <a:p>
            <a:pPr lvl="1"/>
            <a:r>
              <a:rPr lang="en-US" sz="2844" dirty="0"/>
              <a:t>Composite  the optical properties </a:t>
            </a:r>
          </a:p>
          <a:p>
            <a:pPr lvl="1"/>
            <a:r>
              <a:rPr lang="en-US" sz="2844" dirty="0"/>
              <a:t>Return the final color</a:t>
            </a:r>
          </a:p>
          <a:p>
            <a:endParaRPr lang="en-US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50240" y="6368822"/>
            <a:ext cx="2969882" cy="2197046"/>
            <a:chOff x="3168" y="1920"/>
            <a:chExt cx="1776" cy="1296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auto">
            <a:xfrm flipH="1">
              <a:off x="3168" y="1920"/>
              <a:ext cx="48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3168" y="2448"/>
              <a:ext cx="13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3648" y="1920"/>
              <a:ext cx="12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 flipV="1">
              <a:off x="4512" y="1920"/>
              <a:ext cx="432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>
              <a:off x="3168" y="2448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4512" y="2448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H="1">
              <a:off x="4944" y="1920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3168" y="3216"/>
              <a:ext cx="13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 flipV="1">
              <a:off x="4512" y="2784"/>
              <a:ext cx="432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3648" y="1920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 flipH="1">
              <a:off x="3168" y="2784"/>
              <a:ext cx="48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>
              <a:off x="3648" y="2784"/>
              <a:ext cx="12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</p:grpSp>
      <p:sp>
        <p:nvSpPr>
          <p:cNvPr id="17" name="Line 30"/>
          <p:cNvSpPr>
            <a:spLocks noChangeShapeType="1"/>
          </p:cNvSpPr>
          <p:nvPr/>
        </p:nvSpPr>
        <p:spPr bwMode="auto">
          <a:xfrm flipH="1">
            <a:off x="859125" y="7154126"/>
            <a:ext cx="4480846" cy="628319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miter lim="800000"/>
            <a:headEnd type="none" w="lg" len="lg"/>
            <a:tailEnd type="triangle" w="lg" len="lg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pPr algn="l" defTabSz="650230" hangingPunct="1"/>
            <a:endParaRPr lang="en-US" sz="2560" kern="1200">
              <a:solidFill>
                <a:prstClr val="black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 rot="2440625">
            <a:off x="5708043" y="6830505"/>
            <a:ext cx="292742" cy="366175"/>
            <a:chOff x="5329762" y="3583635"/>
            <a:chExt cx="225751" cy="228859"/>
          </a:xfrm>
        </p:grpSpPr>
        <p:sp>
          <p:nvSpPr>
            <p:cNvPr id="19" name="Line 38"/>
            <p:cNvSpPr>
              <a:spLocks noChangeShapeType="1"/>
            </p:cNvSpPr>
            <p:nvPr/>
          </p:nvSpPr>
          <p:spPr bwMode="auto">
            <a:xfrm flipV="1">
              <a:off x="5329762" y="3583635"/>
              <a:ext cx="225751" cy="11442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0" name="Line 39"/>
            <p:cNvSpPr>
              <a:spLocks noChangeShapeType="1"/>
            </p:cNvSpPr>
            <p:nvPr/>
          </p:nvSpPr>
          <p:spPr bwMode="auto">
            <a:xfrm flipH="1">
              <a:off x="5499075" y="3583635"/>
              <a:ext cx="56438" cy="22885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1" name="Line 40"/>
            <p:cNvSpPr>
              <a:spLocks noChangeShapeType="1"/>
            </p:cNvSpPr>
            <p:nvPr/>
          </p:nvSpPr>
          <p:spPr bwMode="auto">
            <a:xfrm>
              <a:off x="5442637" y="3640850"/>
              <a:ext cx="0" cy="5721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2" name="Line 42"/>
            <p:cNvSpPr>
              <a:spLocks noChangeShapeType="1"/>
            </p:cNvSpPr>
            <p:nvPr/>
          </p:nvSpPr>
          <p:spPr bwMode="auto">
            <a:xfrm>
              <a:off x="5442637" y="3698064"/>
              <a:ext cx="56438" cy="5721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891886" y="5897242"/>
            <a:ext cx="1094886" cy="3444911"/>
            <a:chOff x="5690159" y="3984240"/>
            <a:chExt cx="769842" cy="2422203"/>
          </a:xfrm>
        </p:grpSpPr>
        <p:grpSp>
          <p:nvGrpSpPr>
            <p:cNvPr id="33" name="Group 52"/>
            <p:cNvGrpSpPr/>
            <p:nvPr/>
          </p:nvGrpSpPr>
          <p:grpSpPr>
            <a:xfrm>
              <a:off x="5693407" y="3984240"/>
              <a:ext cx="763344" cy="2422203"/>
              <a:chOff x="5670770" y="4247957"/>
              <a:chExt cx="763344" cy="2422203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 rot="5400000">
                <a:off x="5482340" y="4436387"/>
                <a:ext cx="1140202" cy="76334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rot="5400000">
                <a:off x="5031396" y="6027534"/>
                <a:ext cx="1282000" cy="325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rot="5400000">
                <a:off x="5902112" y="4777770"/>
                <a:ext cx="1060753" cy="325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rot="5400000">
                <a:off x="5370625" y="5609919"/>
                <a:ext cx="1360385" cy="76009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Connector 33"/>
            <p:cNvCxnSpPr/>
            <p:nvPr/>
          </p:nvCxnSpPr>
          <p:spPr>
            <a:xfrm rot="5400000">
              <a:off x="5765071" y="4712232"/>
              <a:ext cx="1133661" cy="3251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>
              <a:off x="5622830" y="4961857"/>
              <a:ext cx="1140204" cy="3251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5439662" y="5222845"/>
              <a:ext cx="1197989" cy="1588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>
              <a:off x="5282205" y="5473376"/>
              <a:ext cx="1191392" cy="1588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5400000">
              <a:off x="5564132" y="4461783"/>
              <a:ext cx="1038579" cy="746656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5400000">
              <a:off x="5501729" y="4757412"/>
              <a:ext cx="1140202" cy="763341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>
              <a:off x="5439338" y="5049205"/>
              <a:ext cx="1291417" cy="749909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4306296" y="7050395"/>
            <a:ext cx="304892" cy="355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hangingPunct="1"/>
            <a:r>
              <a:rPr lang="en-US" sz="1707" b="1" kern="1200" dirty="0">
                <a:solidFill>
                  <a:prstClr val="black"/>
                </a:solidFill>
              </a:rPr>
              <a:t>X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6906717" y="4969941"/>
            <a:ext cx="4495478" cy="4321557"/>
            <a:chOff x="4826005" y="3772370"/>
            <a:chExt cx="3160883" cy="3038595"/>
          </a:xfrm>
        </p:grpSpPr>
        <p:sp>
          <p:nvSpPr>
            <p:cNvPr id="81" name="Oval 80"/>
            <p:cNvSpPr/>
            <p:nvPr/>
          </p:nvSpPr>
          <p:spPr>
            <a:xfrm>
              <a:off x="4826005" y="3772370"/>
              <a:ext cx="3160883" cy="303859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50230" hangingPunct="1"/>
              <a:endParaRPr lang="en-US" sz="2560" kern="1200">
                <a:solidFill>
                  <a:prstClr val="white"/>
                </a:solidFill>
              </a:endParaRPr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5334000" y="4135211"/>
              <a:ext cx="2047920" cy="2379889"/>
              <a:chOff x="5257800" y="2209800"/>
              <a:chExt cx="2971800" cy="3886200"/>
            </a:xfrm>
          </p:grpSpPr>
          <p:grpSp>
            <p:nvGrpSpPr>
              <p:cNvPr id="46" name="Group 24"/>
              <p:cNvGrpSpPr>
                <a:grpSpLocks/>
              </p:cNvGrpSpPr>
              <p:nvPr/>
            </p:nvGrpSpPr>
            <p:grpSpPr bwMode="auto">
              <a:xfrm>
                <a:off x="5257800" y="3048000"/>
                <a:ext cx="2971800" cy="2286000"/>
                <a:chOff x="3120" y="1824"/>
                <a:chExt cx="1872" cy="1440"/>
              </a:xfrm>
            </p:grpSpPr>
            <p:grpSp>
              <p:nvGrpSpPr>
                <p:cNvPr id="47" name="Group 15"/>
                <p:cNvGrpSpPr>
                  <a:grpSpLocks/>
                </p:cNvGrpSpPr>
                <p:nvPr/>
              </p:nvGrpSpPr>
              <p:grpSpPr bwMode="auto">
                <a:xfrm>
                  <a:off x="3168" y="1920"/>
                  <a:ext cx="1776" cy="1296"/>
                  <a:chOff x="3168" y="1920"/>
                  <a:chExt cx="1776" cy="1296"/>
                </a:xfrm>
              </p:grpSpPr>
              <p:sp>
                <p:nvSpPr>
                  <p:cNvPr id="56" name="Line 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168" y="1920"/>
                    <a:ext cx="480" cy="52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</a:bodyPr>
                  <a:lstStyle/>
                  <a:p>
                    <a:pPr algn="l" defTabSz="650230" hangingPunct="1"/>
                    <a:endParaRPr lang="en-US" sz="2560" kern="12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7" name="Line 4"/>
                  <p:cNvSpPr>
                    <a:spLocks noChangeShapeType="1"/>
                  </p:cNvSpPr>
                  <p:nvPr/>
                </p:nvSpPr>
                <p:spPr bwMode="auto">
                  <a:xfrm>
                    <a:off x="3168" y="2448"/>
                    <a:ext cx="134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</a:bodyPr>
                  <a:lstStyle/>
                  <a:p>
                    <a:pPr algn="l" defTabSz="650230" hangingPunct="1"/>
                    <a:endParaRPr lang="en-US" sz="2560" kern="12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8" name="Line 5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1920"/>
                    <a:ext cx="129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</a:bodyPr>
                  <a:lstStyle/>
                  <a:p>
                    <a:pPr algn="l" defTabSz="650230" hangingPunct="1"/>
                    <a:endParaRPr lang="en-US" sz="2560" kern="12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9" name="Line 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12" y="1920"/>
                    <a:ext cx="432" cy="52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</a:bodyPr>
                  <a:lstStyle/>
                  <a:p>
                    <a:pPr algn="l" defTabSz="650230" hangingPunct="1"/>
                    <a:endParaRPr lang="en-US" sz="2560" kern="12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0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3168" y="2448"/>
                    <a:ext cx="0" cy="7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</a:bodyPr>
                  <a:lstStyle/>
                  <a:p>
                    <a:pPr algn="l" defTabSz="650230" hangingPunct="1"/>
                    <a:endParaRPr lang="en-US" sz="2560" kern="12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1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4512" y="2448"/>
                    <a:ext cx="0" cy="7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</a:bodyPr>
                  <a:lstStyle/>
                  <a:p>
                    <a:pPr algn="l" defTabSz="650230" hangingPunct="1"/>
                    <a:endParaRPr lang="en-US" sz="2560" kern="12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2" name="Line 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44" y="1920"/>
                    <a:ext cx="0" cy="86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</a:bodyPr>
                  <a:lstStyle/>
                  <a:p>
                    <a:pPr algn="l" defTabSz="650230" hangingPunct="1"/>
                    <a:endParaRPr lang="en-US" sz="2560" kern="12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3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3168" y="3216"/>
                    <a:ext cx="134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</a:bodyPr>
                  <a:lstStyle/>
                  <a:p>
                    <a:pPr algn="l" defTabSz="650230" hangingPunct="1"/>
                    <a:endParaRPr lang="en-US" sz="2560" kern="12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4" name="Line 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12" y="2784"/>
                    <a:ext cx="432" cy="43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</a:bodyPr>
                  <a:lstStyle/>
                  <a:p>
                    <a:pPr algn="l" defTabSz="650230" hangingPunct="1"/>
                    <a:endParaRPr lang="en-US" sz="2560" kern="12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5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1920"/>
                    <a:ext cx="0" cy="86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</a:bodyPr>
                  <a:lstStyle/>
                  <a:p>
                    <a:pPr algn="l" defTabSz="650230" hangingPunct="1"/>
                    <a:endParaRPr lang="en-US" sz="2560" kern="12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6" name="Line 1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168" y="2784"/>
                    <a:ext cx="480" cy="43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</a:bodyPr>
                  <a:lstStyle/>
                  <a:p>
                    <a:pPr algn="l" defTabSz="650230" hangingPunct="1"/>
                    <a:endParaRPr lang="en-US" sz="2560" kern="12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7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2784"/>
                    <a:ext cx="129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</a:bodyPr>
                  <a:lstStyle/>
                  <a:p>
                    <a:pPr algn="l" defTabSz="650230" hangingPunct="1"/>
                    <a:endParaRPr lang="en-US" sz="2560" kern="1200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48" name="Oval 16"/>
                <p:cNvSpPr>
                  <a:spLocks noChangeArrowheads="1"/>
                </p:cNvSpPr>
                <p:nvPr/>
              </p:nvSpPr>
              <p:spPr bwMode="auto">
                <a:xfrm>
                  <a:off x="3600" y="1824"/>
                  <a:ext cx="144" cy="14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 defTabSz="650230" hangingPunct="1"/>
                  <a:endParaRPr lang="en-US" sz="2560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" name="Oval 17"/>
                <p:cNvSpPr>
                  <a:spLocks noChangeArrowheads="1"/>
                </p:cNvSpPr>
                <p:nvPr/>
              </p:nvSpPr>
              <p:spPr bwMode="auto">
                <a:xfrm>
                  <a:off x="4848" y="1824"/>
                  <a:ext cx="144" cy="14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 defTabSz="650230" hangingPunct="1"/>
                  <a:endParaRPr lang="en-US" sz="2560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" name="Oval 18"/>
                <p:cNvSpPr>
                  <a:spLocks noChangeArrowheads="1"/>
                </p:cNvSpPr>
                <p:nvPr/>
              </p:nvSpPr>
              <p:spPr bwMode="auto">
                <a:xfrm>
                  <a:off x="3120" y="2352"/>
                  <a:ext cx="144" cy="14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 defTabSz="650230" hangingPunct="1"/>
                  <a:endParaRPr lang="en-US" sz="2560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" name="Oval 19"/>
                <p:cNvSpPr>
                  <a:spLocks noChangeArrowheads="1"/>
                </p:cNvSpPr>
                <p:nvPr/>
              </p:nvSpPr>
              <p:spPr bwMode="auto">
                <a:xfrm>
                  <a:off x="4416" y="2352"/>
                  <a:ext cx="144" cy="14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 defTabSz="650230" hangingPunct="1"/>
                  <a:endParaRPr lang="en-US" sz="2560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" name="Oval 20"/>
                <p:cNvSpPr>
                  <a:spLocks noChangeArrowheads="1"/>
                </p:cNvSpPr>
                <p:nvPr/>
              </p:nvSpPr>
              <p:spPr bwMode="auto">
                <a:xfrm>
                  <a:off x="3600" y="2688"/>
                  <a:ext cx="144" cy="14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 defTabSz="650230" hangingPunct="1"/>
                  <a:endParaRPr lang="en-US" sz="2560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" name="Oval 21"/>
                <p:cNvSpPr>
                  <a:spLocks noChangeArrowheads="1"/>
                </p:cNvSpPr>
                <p:nvPr/>
              </p:nvSpPr>
              <p:spPr bwMode="auto">
                <a:xfrm>
                  <a:off x="3120" y="3120"/>
                  <a:ext cx="144" cy="14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 defTabSz="650230" hangingPunct="1"/>
                  <a:endParaRPr lang="en-US" sz="2560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" name="Oval 22"/>
                <p:cNvSpPr>
                  <a:spLocks noChangeArrowheads="1"/>
                </p:cNvSpPr>
                <p:nvPr/>
              </p:nvSpPr>
              <p:spPr bwMode="auto">
                <a:xfrm>
                  <a:off x="4416" y="3120"/>
                  <a:ext cx="144" cy="14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 defTabSz="650230" hangingPunct="1"/>
                  <a:endParaRPr lang="en-US" sz="2560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" name="Oval 23"/>
                <p:cNvSpPr>
                  <a:spLocks noChangeArrowheads="1"/>
                </p:cNvSpPr>
                <p:nvPr/>
              </p:nvSpPr>
              <p:spPr bwMode="auto">
                <a:xfrm>
                  <a:off x="4848" y="2688"/>
                  <a:ext cx="144" cy="14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 defTabSz="650230" hangingPunct="1"/>
                  <a:endParaRPr lang="en-US" sz="2560" kern="120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68" name="Oval 26"/>
              <p:cNvSpPr>
                <a:spLocks noChangeArrowheads="1"/>
              </p:cNvSpPr>
              <p:nvPr/>
            </p:nvSpPr>
            <p:spPr bwMode="auto">
              <a:xfrm>
                <a:off x="6705600" y="4191000"/>
                <a:ext cx="152400" cy="152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Line 30"/>
              <p:cNvSpPr>
                <a:spLocks noChangeShapeType="1"/>
              </p:cNvSpPr>
              <p:nvPr/>
            </p:nvSpPr>
            <p:spPr bwMode="auto">
              <a:xfrm flipH="1">
                <a:off x="5638800" y="2209800"/>
                <a:ext cx="2438400" cy="388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lg" len="lg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Oval 43"/>
              <p:cNvSpPr>
                <a:spLocks noChangeArrowheads="1"/>
              </p:cNvSpPr>
              <p:nvPr/>
            </p:nvSpPr>
            <p:spPr bwMode="auto">
              <a:xfrm>
                <a:off x="7162800" y="3429000"/>
                <a:ext cx="152400" cy="152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Oval 44"/>
              <p:cNvSpPr>
                <a:spLocks noChangeArrowheads="1"/>
              </p:cNvSpPr>
              <p:nvPr/>
            </p:nvSpPr>
            <p:spPr bwMode="auto">
              <a:xfrm>
                <a:off x="6096000" y="5105400"/>
                <a:ext cx="152400" cy="152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Text Box 45"/>
              <p:cNvSpPr txBox="1">
                <a:spLocks noChangeArrowheads="1"/>
              </p:cNvSpPr>
              <p:nvPr/>
            </p:nvSpPr>
            <p:spPr bwMode="auto">
              <a:xfrm>
                <a:off x="6626391" y="3145304"/>
                <a:ext cx="835505" cy="6085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l" defTabSz="650230" hangingPunct="1"/>
                <a:r>
                  <a:rPr lang="en-US" sz="2844" kern="1200" dirty="0">
                    <a:solidFill>
                      <a:prstClr val="black"/>
                    </a:solidFill>
                  </a:rPr>
                  <a:t>g1</a:t>
                </a:r>
              </a:p>
            </p:txBody>
          </p:sp>
          <p:sp>
            <p:nvSpPr>
              <p:cNvPr id="77" name="Text Box 46"/>
              <p:cNvSpPr txBox="1">
                <a:spLocks noChangeArrowheads="1"/>
              </p:cNvSpPr>
              <p:nvPr/>
            </p:nvSpPr>
            <p:spPr bwMode="auto">
              <a:xfrm>
                <a:off x="6187043" y="3766105"/>
                <a:ext cx="1261201" cy="6085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l" defTabSz="650230" hangingPunct="1"/>
                <a:r>
                  <a:rPr lang="en-US" sz="2844" kern="1200" dirty="0">
                    <a:solidFill>
                      <a:prstClr val="black"/>
                    </a:solidFill>
                  </a:rPr>
                  <a:t>g2</a:t>
                </a:r>
              </a:p>
            </p:txBody>
          </p:sp>
          <p:sp>
            <p:nvSpPr>
              <p:cNvPr id="78" name="Text Box 47"/>
              <p:cNvSpPr txBox="1">
                <a:spLocks noChangeArrowheads="1"/>
              </p:cNvSpPr>
              <p:nvPr/>
            </p:nvSpPr>
            <p:spPr bwMode="auto">
              <a:xfrm>
                <a:off x="5563336" y="4577501"/>
                <a:ext cx="1171807" cy="6085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l" defTabSz="650230" hangingPunct="1"/>
                <a:r>
                  <a:rPr lang="en-US" sz="2844" kern="1200" dirty="0">
                    <a:solidFill>
                      <a:prstClr val="black"/>
                    </a:solidFill>
                  </a:rPr>
                  <a:t>g3</a:t>
                </a:r>
              </a:p>
            </p:txBody>
          </p:sp>
        </p:grpSp>
      </p:grpSp>
      <p:sp>
        <p:nvSpPr>
          <p:cNvPr id="80" name="Cube 79"/>
          <p:cNvSpPr/>
          <p:nvPr/>
        </p:nvSpPr>
        <p:spPr>
          <a:xfrm>
            <a:off x="2220986" y="7407379"/>
            <a:ext cx="414761" cy="333700"/>
          </a:xfrm>
          <a:prstGeom prst="cube">
            <a:avLst/>
          </a:prstGeom>
          <a:noFill/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50230" hangingPunct="1"/>
            <a:endParaRPr lang="en-US" sz="256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86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ounded Rectangle 55"/>
          <p:cNvSpPr/>
          <p:nvPr/>
        </p:nvSpPr>
        <p:spPr>
          <a:xfrm>
            <a:off x="990077" y="4695662"/>
            <a:ext cx="10489469" cy="361296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50230" hangingPunct="1"/>
            <a:endParaRPr lang="en-US" sz="2560" kern="1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Shading and </a:t>
            </a:r>
            <a:r>
              <a:rPr lang="en-US" altLang="zh-TW" dirty="0" err="1"/>
              <a:t>Classificaton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244" y="2206020"/>
            <a:ext cx="11704320" cy="747776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Shading: computer a color for every sample in the volume </a:t>
            </a:r>
          </a:p>
          <a:p>
            <a:r>
              <a:rPr lang="en-US" dirty="0"/>
              <a:t>Classification: computer an opacity for every sample in the volume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is often done through a table (transfer function) lookup 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3311335" y="5804015"/>
            <a:ext cx="1733973" cy="1408853"/>
            <a:chOff x="3120" y="1824"/>
            <a:chExt cx="1872" cy="1440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3168" y="1920"/>
              <a:ext cx="1776" cy="1296"/>
              <a:chOff x="3168" y="1920"/>
              <a:chExt cx="1776" cy="1296"/>
            </a:xfrm>
          </p:grpSpPr>
          <p:sp>
            <p:nvSpPr>
              <p:cNvPr id="14" name="Line 6"/>
              <p:cNvSpPr>
                <a:spLocks noChangeShapeType="1"/>
              </p:cNvSpPr>
              <p:nvPr/>
            </p:nvSpPr>
            <p:spPr bwMode="auto">
              <a:xfrm flipH="1">
                <a:off x="3168" y="1920"/>
                <a:ext cx="48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Line 7"/>
              <p:cNvSpPr>
                <a:spLocks noChangeShapeType="1"/>
              </p:cNvSpPr>
              <p:nvPr/>
            </p:nvSpPr>
            <p:spPr bwMode="auto">
              <a:xfrm>
                <a:off x="3168" y="2448"/>
                <a:ext cx="13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Line 8"/>
              <p:cNvSpPr>
                <a:spLocks noChangeShapeType="1"/>
              </p:cNvSpPr>
              <p:nvPr/>
            </p:nvSpPr>
            <p:spPr bwMode="auto">
              <a:xfrm>
                <a:off x="3648" y="1920"/>
                <a:ext cx="12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Line 9"/>
              <p:cNvSpPr>
                <a:spLocks noChangeShapeType="1"/>
              </p:cNvSpPr>
              <p:nvPr/>
            </p:nvSpPr>
            <p:spPr bwMode="auto">
              <a:xfrm flipV="1">
                <a:off x="4512" y="1920"/>
                <a:ext cx="432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Line 10"/>
              <p:cNvSpPr>
                <a:spLocks noChangeShapeType="1"/>
              </p:cNvSpPr>
              <p:nvPr/>
            </p:nvSpPr>
            <p:spPr bwMode="auto">
              <a:xfrm>
                <a:off x="3168" y="2448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Line 11"/>
              <p:cNvSpPr>
                <a:spLocks noChangeShapeType="1"/>
              </p:cNvSpPr>
              <p:nvPr/>
            </p:nvSpPr>
            <p:spPr bwMode="auto">
              <a:xfrm>
                <a:off x="4512" y="2448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Line 12"/>
              <p:cNvSpPr>
                <a:spLocks noChangeShapeType="1"/>
              </p:cNvSpPr>
              <p:nvPr/>
            </p:nvSpPr>
            <p:spPr bwMode="auto">
              <a:xfrm flipH="1">
                <a:off x="4944" y="1920"/>
                <a:ext cx="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Line 13"/>
              <p:cNvSpPr>
                <a:spLocks noChangeShapeType="1"/>
              </p:cNvSpPr>
              <p:nvPr/>
            </p:nvSpPr>
            <p:spPr bwMode="auto">
              <a:xfrm>
                <a:off x="3168" y="3216"/>
                <a:ext cx="13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Line 14"/>
              <p:cNvSpPr>
                <a:spLocks noChangeShapeType="1"/>
              </p:cNvSpPr>
              <p:nvPr/>
            </p:nvSpPr>
            <p:spPr bwMode="auto">
              <a:xfrm flipV="1">
                <a:off x="4512" y="2784"/>
                <a:ext cx="432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Line 15"/>
              <p:cNvSpPr>
                <a:spLocks noChangeShapeType="1"/>
              </p:cNvSpPr>
              <p:nvPr/>
            </p:nvSpPr>
            <p:spPr bwMode="auto">
              <a:xfrm>
                <a:off x="3648" y="1920"/>
                <a:ext cx="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Line 16"/>
              <p:cNvSpPr>
                <a:spLocks noChangeShapeType="1"/>
              </p:cNvSpPr>
              <p:nvPr/>
            </p:nvSpPr>
            <p:spPr bwMode="auto">
              <a:xfrm flipH="1">
                <a:off x="3168" y="2784"/>
                <a:ext cx="480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Line 17"/>
              <p:cNvSpPr>
                <a:spLocks noChangeShapeType="1"/>
              </p:cNvSpPr>
              <p:nvPr/>
            </p:nvSpPr>
            <p:spPr bwMode="auto">
              <a:xfrm>
                <a:off x="3648" y="2784"/>
                <a:ext cx="12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" name="Oval 18"/>
            <p:cNvSpPr>
              <a:spLocks noChangeArrowheads="1"/>
            </p:cNvSpPr>
            <p:nvPr/>
          </p:nvSpPr>
          <p:spPr bwMode="auto">
            <a:xfrm>
              <a:off x="3600" y="1824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7" name="Oval 19"/>
            <p:cNvSpPr>
              <a:spLocks noChangeArrowheads="1"/>
            </p:cNvSpPr>
            <p:nvPr/>
          </p:nvSpPr>
          <p:spPr bwMode="auto">
            <a:xfrm>
              <a:off x="4848" y="1824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8" name="Oval 20"/>
            <p:cNvSpPr>
              <a:spLocks noChangeArrowheads="1"/>
            </p:cNvSpPr>
            <p:nvPr/>
          </p:nvSpPr>
          <p:spPr bwMode="auto">
            <a:xfrm>
              <a:off x="3120" y="2352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9" name="Oval 21"/>
            <p:cNvSpPr>
              <a:spLocks noChangeArrowheads="1"/>
            </p:cNvSpPr>
            <p:nvPr/>
          </p:nvSpPr>
          <p:spPr bwMode="auto">
            <a:xfrm>
              <a:off x="4416" y="2352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10" name="Oval 22"/>
            <p:cNvSpPr>
              <a:spLocks noChangeArrowheads="1"/>
            </p:cNvSpPr>
            <p:nvPr/>
          </p:nvSpPr>
          <p:spPr bwMode="auto">
            <a:xfrm>
              <a:off x="3600" y="2688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11" name="Oval 23"/>
            <p:cNvSpPr>
              <a:spLocks noChangeArrowheads="1"/>
            </p:cNvSpPr>
            <p:nvPr/>
          </p:nvSpPr>
          <p:spPr bwMode="auto">
            <a:xfrm>
              <a:off x="3120" y="3120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12" name="Oval 24"/>
            <p:cNvSpPr>
              <a:spLocks noChangeArrowheads="1"/>
            </p:cNvSpPr>
            <p:nvPr/>
          </p:nvSpPr>
          <p:spPr bwMode="auto">
            <a:xfrm>
              <a:off x="4416" y="3120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13" name="Oval 25"/>
            <p:cNvSpPr>
              <a:spLocks noChangeArrowheads="1"/>
            </p:cNvSpPr>
            <p:nvPr/>
          </p:nvSpPr>
          <p:spPr bwMode="auto">
            <a:xfrm>
              <a:off x="4848" y="2688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</p:grp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3744545" y="5850074"/>
            <a:ext cx="731290" cy="53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defTabSz="650230" hangingPunct="1"/>
            <a:r>
              <a:rPr lang="en-US" sz="2844" kern="1200" dirty="0" err="1">
                <a:solidFill>
                  <a:prstClr val="black"/>
                </a:solidFill>
              </a:rPr>
              <a:t>f(x</a:t>
            </a:r>
            <a:r>
              <a:rPr lang="en-US" sz="2844" kern="1200" baseline="-25000" dirty="0" err="1">
                <a:solidFill>
                  <a:prstClr val="black"/>
                </a:solidFill>
              </a:rPr>
              <a:t>i</a:t>
            </a:r>
            <a:r>
              <a:rPr lang="en-US" sz="2844" kern="12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50" name="AutoShape 50"/>
          <p:cNvSpPr>
            <a:spLocks noChangeArrowheads="1"/>
          </p:cNvSpPr>
          <p:nvPr/>
        </p:nvSpPr>
        <p:spPr bwMode="auto">
          <a:xfrm>
            <a:off x="5803921" y="6345882"/>
            <a:ext cx="650240" cy="325120"/>
          </a:xfrm>
          <a:prstGeom prst="rightArrow">
            <a:avLst>
              <a:gd name="adj1" fmla="val 50000"/>
              <a:gd name="adj2" fmla="val 5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l" defTabSz="650230" hangingPunct="1"/>
            <a:endParaRPr lang="en-US" sz="2560" kern="1200">
              <a:solidFill>
                <a:prstClr val="black"/>
              </a:solidFill>
            </a:endParaRPr>
          </a:p>
        </p:txBody>
      </p:sp>
      <p:sp>
        <p:nvSpPr>
          <p:cNvPr id="51" name="Line 30"/>
          <p:cNvSpPr>
            <a:spLocks noChangeShapeType="1"/>
          </p:cNvSpPr>
          <p:nvPr/>
        </p:nvSpPr>
        <p:spPr bwMode="auto">
          <a:xfrm flipH="1">
            <a:off x="3177006" y="4789314"/>
            <a:ext cx="2389824" cy="3384731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lg" len="lg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pPr algn="l" defTabSz="650230" hangingPunct="1"/>
            <a:endParaRPr lang="en-US" sz="2560" kern="1200">
              <a:solidFill>
                <a:prstClr val="black"/>
              </a:solidFill>
            </a:endParaRPr>
          </a:p>
        </p:txBody>
      </p:sp>
      <p:sp>
        <p:nvSpPr>
          <p:cNvPr id="52" name="Oval 43"/>
          <p:cNvSpPr>
            <a:spLocks noChangeArrowheads="1"/>
          </p:cNvSpPr>
          <p:nvPr/>
        </p:nvSpPr>
        <p:spPr bwMode="auto">
          <a:xfrm>
            <a:off x="4495796" y="6106780"/>
            <a:ext cx="149365" cy="13273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l" defTabSz="650230" hangingPunct="1"/>
            <a:endParaRPr lang="en-US" sz="2560" kern="1200">
              <a:solidFill>
                <a:prstClr val="black"/>
              </a:solidFill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6700382" y="4794529"/>
            <a:ext cx="3394776" cy="3384731"/>
            <a:chOff x="4711206" y="3371153"/>
            <a:chExt cx="2386952" cy="2379889"/>
          </a:xfrm>
        </p:grpSpPr>
        <p:grpSp>
          <p:nvGrpSpPr>
            <p:cNvPr id="27" name="Group 27"/>
            <p:cNvGrpSpPr>
              <a:grpSpLocks/>
            </p:cNvGrpSpPr>
            <p:nvPr/>
          </p:nvGrpSpPr>
          <p:grpSpPr bwMode="auto">
            <a:xfrm>
              <a:off x="4947303" y="4061190"/>
              <a:ext cx="1143000" cy="1066800"/>
              <a:chOff x="3120" y="1824"/>
              <a:chExt cx="1872" cy="1440"/>
            </a:xfrm>
          </p:grpSpPr>
          <p:grpSp>
            <p:nvGrpSpPr>
              <p:cNvPr id="28" name="Group 28"/>
              <p:cNvGrpSpPr>
                <a:grpSpLocks/>
              </p:cNvGrpSpPr>
              <p:nvPr/>
            </p:nvGrpSpPr>
            <p:grpSpPr bwMode="auto">
              <a:xfrm>
                <a:off x="3168" y="1920"/>
                <a:ext cx="1776" cy="1296"/>
                <a:chOff x="3168" y="1920"/>
                <a:chExt cx="1776" cy="1296"/>
              </a:xfrm>
            </p:grpSpPr>
            <p:sp>
              <p:nvSpPr>
                <p:cNvPr id="37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3168" y="1920"/>
                  <a:ext cx="480" cy="52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</a:bodyPr>
                <a:lstStyle/>
                <a:p>
                  <a:pPr algn="l" defTabSz="650230" hangingPunct="1"/>
                  <a:endParaRPr lang="en-US" sz="2560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" name="Line 30"/>
                <p:cNvSpPr>
                  <a:spLocks noChangeShapeType="1"/>
                </p:cNvSpPr>
                <p:nvPr/>
              </p:nvSpPr>
              <p:spPr bwMode="auto">
                <a:xfrm>
                  <a:off x="3168" y="2448"/>
                  <a:ext cx="13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</a:bodyPr>
                <a:lstStyle/>
                <a:p>
                  <a:pPr algn="l" defTabSz="650230" hangingPunct="1"/>
                  <a:endParaRPr lang="en-US" sz="2560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" name="Line 31"/>
                <p:cNvSpPr>
                  <a:spLocks noChangeShapeType="1"/>
                </p:cNvSpPr>
                <p:nvPr/>
              </p:nvSpPr>
              <p:spPr bwMode="auto">
                <a:xfrm>
                  <a:off x="3648" y="1920"/>
                  <a:ext cx="12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</a:bodyPr>
                <a:lstStyle/>
                <a:p>
                  <a:pPr algn="l" defTabSz="650230" hangingPunct="1"/>
                  <a:endParaRPr lang="en-US" sz="2560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4512" y="1920"/>
                  <a:ext cx="432" cy="52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</a:bodyPr>
                <a:lstStyle/>
                <a:p>
                  <a:pPr algn="l" defTabSz="650230" hangingPunct="1"/>
                  <a:endParaRPr lang="en-US" sz="2560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" name="Line 33"/>
                <p:cNvSpPr>
                  <a:spLocks noChangeShapeType="1"/>
                </p:cNvSpPr>
                <p:nvPr/>
              </p:nvSpPr>
              <p:spPr bwMode="auto">
                <a:xfrm>
                  <a:off x="3168" y="2448"/>
                  <a:ext cx="0" cy="7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</a:bodyPr>
                <a:lstStyle/>
                <a:p>
                  <a:pPr algn="l" defTabSz="650230" hangingPunct="1"/>
                  <a:endParaRPr lang="en-US" sz="2560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" name="Line 34"/>
                <p:cNvSpPr>
                  <a:spLocks noChangeShapeType="1"/>
                </p:cNvSpPr>
                <p:nvPr/>
              </p:nvSpPr>
              <p:spPr bwMode="auto">
                <a:xfrm>
                  <a:off x="4512" y="2448"/>
                  <a:ext cx="0" cy="7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</a:bodyPr>
                <a:lstStyle/>
                <a:p>
                  <a:pPr algn="l" defTabSz="650230" hangingPunct="1"/>
                  <a:endParaRPr lang="en-US" sz="2560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4944" y="1920"/>
                  <a:ext cx="0" cy="86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</a:bodyPr>
                <a:lstStyle/>
                <a:p>
                  <a:pPr algn="l" defTabSz="650230" hangingPunct="1"/>
                  <a:endParaRPr lang="en-US" sz="2560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" name="Line 36"/>
                <p:cNvSpPr>
                  <a:spLocks noChangeShapeType="1"/>
                </p:cNvSpPr>
                <p:nvPr/>
              </p:nvSpPr>
              <p:spPr bwMode="auto">
                <a:xfrm>
                  <a:off x="3168" y="3216"/>
                  <a:ext cx="13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</a:bodyPr>
                <a:lstStyle/>
                <a:p>
                  <a:pPr algn="l" defTabSz="650230" hangingPunct="1"/>
                  <a:endParaRPr lang="en-US" sz="2560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4512" y="2784"/>
                  <a:ext cx="432" cy="4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</a:bodyPr>
                <a:lstStyle/>
                <a:p>
                  <a:pPr algn="l" defTabSz="650230" hangingPunct="1"/>
                  <a:endParaRPr lang="en-US" sz="2560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" name="Line 38"/>
                <p:cNvSpPr>
                  <a:spLocks noChangeShapeType="1"/>
                </p:cNvSpPr>
                <p:nvPr/>
              </p:nvSpPr>
              <p:spPr bwMode="auto">
                <a:xfrm>
                  <a:off x="3648" y="1920"/>
                  <a:ext cx="0" cy="86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</a:bodyPr>
                <a:lstStyle/>
                <a:p>
                  <a:pPr algn="l" defTabSz="650230" hangingPunct="1"/>
                  <a:endParaRPr lang="en-US" sz="2560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3168" y="2784"/>
                  <a:ext cx="480" cy="4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</a:bodyPr>
                <a:lstStyle/>
                <a:p>
                  <a:pPr algn="l" defTabSz="650230" hangingPunct="1"/>
                  <a:endParaRPr lang="en-US" sz="2560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" name="Line 40"/>
                <p:cNvSpPr>
                  <a:spLocks noChangeShapeType="1"/>
                </p:cNvSpPr>
                <p:nvPr/>
              </p:nvSpPr>
              <p:spPr bwMode="auto">
                <a:xfrm>
                  <a:off x="3648" y="2784"/>
                  <a:ext cx="12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</a:bodyPr>
                <a:lstStyle/>
                <a:p>
                  <a:pPr algn="l" defTabSz="650230" hangingPunct="1"/>
                  <a:endParaRPr lang="en-US" sz="2560" kern="120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9" name="Oval 41"/>
              <p:cNvSpPr>
                <a:spLocks noChangeArrowheads="1"/>
              </p:cNvSpPr>
              <p:nvPr/>
            </p:nvSpPr>
            <p:spPr bwMode="auto">
              <a:xfrm>
                <a:off x="3600" y="1824"/>
                <a:ext cx="144" cy="14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Oval 42"/>
              <p:cNvSpPr>
                <a:spLocks noChangeArrowheads="1"/>
              </p:cNvSpPr>
              <p:nvPr/>
            </p:nvSpPr>
            <p:spPr bwMode="auto">
              <a:xfrm>
                <a:off x="4848" y="1824"/>
                <a:ext cx="144" cy="14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Oval 43"/>
              <p:cNvSpPr>
                <a:spLocks noChangeArrowheads="1"/>
              </p:cNvSpPr>
              <p:nvPr/>
            </p:nvSpPr>
            <p:spPr bwMode="auto">
              <a:xfrm>
                <a:off x="3120" y="2352"/>
                <a:ext cx="144" cy="14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Oval 44"/>
              <p:cNvSpPr>
                <a:spLocks noChangeArrowheads="1"/>
              </p:cNvSpPr>
              <p:nvPr/>
            </p:nvSpPr>
            <p:spPr bwMode="auto">
              <a:xfrm>
                <a:off x="4416" y="2352"/>
                <a:ext cx="144" cy="14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Oval 45"/>
              <p:cNvSpPr>
                <a:spLocks noChangeArrowheads="1"/>
              </p:cNvSpPr>
              <p:nvPr/>
            </p:nvSpPr>
            <p:spPr bwMode="auto">
              <a:xfrm>
                <a:off x="3600" y="2688"/>
                <a:ext cx="144" cy="14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Oval 46"/>
              <p:cNvSpPr>
                <a:spLocks noChangeArrowheads="1"/>
              </p:cNvSpPr>
              <p:nvPr/>
            </p:nvSpPr>
            <p:spPr bwMode="auto">
              <a:xfrm>
                <a:off x="3120" y="3120"/>
                <a:ext cx="144" cy="14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Oval 47"/>
              <p:cNvSpPr>
                <a:spLocks noChangeArrowheads="1"/>
              </p:cNvSpPr>
              <p:nvPr/>
            </p:nvSpPr>
            <p:spPr bwMode="auto">
              <a:xfrm>
                <a:off x="4416" y="3120"/>
                <a:ext cx="144" cy="14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Oval 48"/>
              <p:cNvSpPr>
                <a:spLocks noChangeArrowheads="1"/>
              </p:cNvSpPr>
              <p:nvPr/>
            </p:nvSpPr>
            <p:spPr bwMode="auto">
              <a:xfrm>
                <a:off x="4848" y="2688"/>
                <a:ext cx="144" cy="14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9" name="Text Box 49"/>
            <p:cNvSpPr txBox="1">
              <a:spLocks noChangeArrowheads="1"/>
            </p:cNvSpPr>
            <p:nvPr/>
          </p:nvSpPr>
          <p:spPr bwMode="auto">
            <a:xfrm>
              <a:off x="6002380" y="4167870"/>
              <a:ext cx="1095778" cy="372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defTabSz="650230" hangingPunct="1"/>
              <a:r>
                <a:rPr lang="en-US" sz="2844" kern="1200" dirty="0" err="1">
                  <a:solidFill>
                    <a:prstClr val="black"/>
                  </a:solidFill>
                </a:rPr>
                <a:t>c(x</a:t>
              </a:r>
              <a:r>
                <a:rPr lang="en-US" sz="2844" kern="1200" baseline="-25000" dirty="0" err="1">
                  <a:solidFill>
                    <a:prstClr val="black"/>
                  </a:solidFill>
                </a:rPr>
                <a:t>i</a:t>
              </a:r>
              <a:r>
                <a:rPr lang="en-US" sz="2844" kern="1200" dirty="0">
                  <a:solidFill>
                    <a:prstClr val="black"/>
                  </a:solidFill>
                </a:rPr>
                <a:t>), </a:t>
              </a:r>
              <a:r>
                <a:rPr lang="en-US" sz="2844" kern="1200" dirty="0" err="1">
                  <a:solidFill>
                    <a:prstClr val="black"/>
                  </a:solidFill>
                </a:rPr>
                <a:t>a(x</a:t>
              </a:r>
              <a:r>
                <a:rPr lang="en-US" sz="2844" kern="1200" baseline="-25000" dirty="0" err="1">
                  <a:solidFill>
                    <a:prstClr val="black"/>
                  </a:solidFill>
                </a:rPr>
                <a:t>i</a:t>
              </a:r>
              <a:r>
                <a:rPr lang="en-US" sz="2844" kern="1200" dirty="0">
                  <a:solidFill>
                    <a:prstClr val="black"/>
                  </a:solidFill>
                </a:rPr>
                <a:t>)</a:t>
              </a:r>
            </a:p>
          </p:txBody>
        </p:sp>
        <p:sp>
          <p:nvSpPr>
            <p:cNvPr id="54" name="Line 30"/>
            <p:cNvSpPr>
              <a:spLocks noChangeShapeType="1"/>
            </p:cNvSpPr>
            <p:nvPr/>
          </p:nvSpPr>
          <p:spPr bwMode="auto">
            <a:xfrm flipH="1">
              <a:off x="4711206" y="3371153"/>
              <a:ext cx="1680345" cy="23798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lg" len="lg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55" name="Oval 43"/>
            <p:cNvSpPr>
              <a:spLocks noChangeArrowheads="1"/>
            </p:cNvSpPr>
            <p:nvPr/>
          </p:nvSpPr>
          <p:spPr bwMode="auto">
            <a:xfrm>
              <a:off x="5638481" y="4297496"/>
              <a:ext cx="105022" cy="933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22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xfrm>
            <a:off x="952500" y="1270000"/>
            <a:ext cx="11099800" cy="189163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91159" indent="-391159" defTabSz="514095">
              <a:spcBef>
                <a:spcPts val="3600"/>
              </a:spcBef>
              <a:defRPr sz="3168"/>
            </a:pPr>
            <a:r>
              <a:t>Isosurfacing is poor for ...</a:t>
            </a:r>
          </a:p>
          <a:p>
            <a:pPr marL="782319" lvl="1" indent="-391159" defTabSz="514095">
              <a:spcBef>
                <a:spcPts val="1400"/>
              </a:spcBef>
              <a:defRPr sz="3168"/>
            </a:pPr>
            <a:r>
              <a:t>Measured, "real-world" (noisy) data</a:t>
            </a:r>
          </a:p>
          <a:p>
            <a:pPr marL="782319" lvl="1" indent="-391159" defTabSz="514095">
              <a:spcBef>
                <a:spcPts val="1400"/>
              </a:spcBef>
              <a:defRPr sz="3168"/>
            </a:pPr>
            <a:r>
              <a:t>Amorphous, "soft" objects</a:t>
            </a:r>
          </a:p>
        </p:txBody>
      </p:sp>
      <p:pic>
        <p:nvPicPr>
          <p:cNvPr id="132" name="L19-combustion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42100" y="2959100"/>
            <a:ext cx="6057900" cy="6057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CTA_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00" y="4038600"/>
            <a:ext cx="5938752" cy="4953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/>
        </p:nvSpPr>
        <p:spPr>
          <a:xfrm>
            <a:off x="6611561" y="9091638"/>
            <a:ext cx="6118978" cy="511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200"/>
            </a:lvl1pPr>
          </a:lstStyle>
          <a:p>
            <a:r>
              <a:t>http://vis.cs.ucdavis.edu/gallery/Yu/combustion/</a:t>
            </a:r>
          </a:p>
        </p:txBody>
      </p:sp>
      <p:sp>
        <p:nvSpPr>
          <p:cNvPr id="135" name="Shape 135"/>
          <p:cNvSpPr/>
          <p:nvPr/>
        </p:nvSpPr>
        <p:spPr>
          <a:xfrm>
            <a:off x="590843" y="9091638"/>
            <a:ext cx="5178631" cy="511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200"/>
            </a:lvl1pPr>
          </a:lstStyle>
          <a:p>
            <a:r>
              <a:t>http://www.cg.informatik.uni-siegen.de/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3333" fill="hold"/>
                                        <p:tgtEl>
                                          <p:spTgt spid="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3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>
          <a:xfrm>
            <a:off x="307734" y="5623136"/>
            <a:ext cx="7767926" cy="363313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50230" hangingPunct="1"/>
            <a:endParaRPr lang="en-US" sz="2560" kern="1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the </a:t>
            </a:r>
            <a:r>
              <a:rPr lang="en-US" dirty="0" err="1"/>
              <a:t>Phong</a:t>
            </a:r>
            <a:r>
              <a:rPr lang="en-US" dirty="0"/>
              <a:t> illumination model </a:t>
            </a:r>
          </a:p>
          <a:p>
            <a:pPr>
              <a:buNone/>
            </a:pPr>
            <a:r>
              <a:rPr lang="en-US" dirty="0"/>
              <a:t>    illumination = ambient + diffuse + </a:t>
            </a:r>
            <a:r>
              <a:rPr lang="en-US" dirty="0" err="1"/>
              <a:t>specular</a:t>
            </a:r>
            <a:r>
              <a:rPr lang="en-US" dirty="0"/>
              <a:t> </a:t>
            </a:r>
          </a:p>
          <a:p>
            <a:pPr>
              <a:buNone/>
            </a:pPr>
            <a:r>
              <a:rPr lang="en-US" dirty="0"/>
              <a:t> </a:t>
            </a:r>
          </a:p>
        </p:txBody>
      </p: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8222827" y="6701407"/>
            <a:ext cx="4542649" cy="2519680"/>
            <a:chOff x="3076" y="2660"/>
            <a:chExt cx="2012" cy="1116"/>
          </a:xfrm>
        </p:grpSpPr>
        <p:sp>
          <p:nvSpPr>
            <p:cNvPr id="5" name="Freeform 7"/>
            <p:cNvSpPr>
              <a:spLocks/>
            </p:cNvSpPr>
            <p:nvPr/>
          </p:nvSpPr>
          <p:spPr bwMode="auto">
            <a:xfrm>
              <a:off x="3136" y="3456"/>
              <a:ext cx="1568" cy="320"/>
            </a:xfrm>
            <a:custGeom>
              <a:avLst/>
              <a:gdLst>
                <a:gd name="T0" fmla="*/ 184 w 1568"/>
                <a:gd name="T1" fmla="*/ 280 h 320"/>
                <a:gd name="T2" fmla="*/ 328 w 1568"/>
                <a:gd name="T3" fmla="*/ 136 h 320"/>
                <a:gd name="T4" fmla="*/ 568 w 1568"/>
                <a:gd name="T5" fmla="*/ 40 h 320"/>
                <a:gd name="T6" fmla="*/ 1048 w 1568"/>
                <a:gd name="T7" fmla="*/ 40 h 320"/>
                <a:gd name="T8" fmla="*/ 1432 w 1568"/>
                <a:gd name="T9" fmla="*/ 280 h 320"/>
                <a:gd name="T10" fmla="*/ 184 w 1568"/>
                <a:gd name="T11" fmla="*/ 280 h 3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68"/>
                <a:gd name="T19" fmla="*/ 0 h 320"/>
                <a:gd name="T20" fmla="*/ 1568 w 1568"/>
                <a:gd name="T21" fmla="*/ 320 h 3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68" h="320">
                  <a:moveTo>
                    <a:pt x="184" y="280"/>
                  </a:moveTo>
                  <a:cubicBezTo>
                    <a:pt x="0" y="256"/>
                    <a:pt x="264" y="176"/>
                    <a:pt x="328" y="136"/>
                  </a:cubicBezTo>
                  <a:cubicBezTo>
                    <a:pt x="392" y="96"/>
                    <a:pt x="448" y="56"/>
                    <a:pt x="568" y="40"/>
                  </a:cubicBezTo>
                  <a:cubicBezTo>
                    <a:pt x="688" y="24"/>
                    <a:pt x="904" y="0"/>
                    <a:pt x="1048" y="40"/>
                  </a:cubicBezTo>
                  <a:cubicBezTo>
                    <a:pt x="1192" y="80"/>
                    <a:pt x="1568" y="240"/>
                    <a:pt x="1432" y="280"/>
                  </a:cubicBezTo>
                  <a:cubicBezTo>
                    <a:pt x="1296" y="320"/>
                    <a:pt x="368" y="304"/>
                    <a:pt x="184" y="280"/>
                  </a:cubicBezTo>
                  <a:close/>
                </a:path>
              </a:pathLst>
            </a:cu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grpSp>
          <p:nvGrpSpPr>
            <p:cNvPr id="6" name="Group 8"/>
            <p:cNvGrpSpPr>
              <a:grpSpLocks/>
            </p:cNvGrpSpPr>
            <p:nvPr/>
          </p:nvGrpSpPr>
          <p:grpSpPr bwMode="auto">
            <a:xfrm>
              <a:off x="3076" y="2747"/>
              <a:ext cx="338" cy="387"/>
              <a:chOff x="1392" y="2496"/>
              <a:chExt cx="624" cy="672"/>
            </a:xfrm>
          </p:grpSpPr>
          <p:sp>
            <p:nvSpPr>
              <p:cNvPr id="27" name="Line 9"/>
              <p:cNvSpPr>
                <a:spLocks noChangeShapeType="1"/>
              </p:cNvSpPr>
              <p:nvPr/>
            </p:nvSpPr>
            <p:spPr bwMode="auto">
              <a:xfrm flipH="1" flipV="1">
                <a:off x="1392" y="2544"/>
                <a:ext cx="144" cy="96"/>
              </a:xfrm>
              <a:prstGeom prst="line">
                <a:avLst/>
              </a:prstGeom>
              <a:noFill/>
              <a:ln w="127000">
                <a:solidFill>
                  <a:srgbClr val="99CC00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Oval 10"/>
              <p:cNvSpPr>
                <a:spLocks noChangeArrowheads="1"/>
              </p:cNvSpPr>
              <p:nvPr/>
            </p:nvSpPr>
            <p:spPr bwMode="auto">
              <a:xfrm>
                <a:off x="1488" y="2592"/>
                <a:ext cx="240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Line 11"/>
              <p:cNvSpPr>
                <a:spLocks noChangeShapeType="1"/>
              </p:cNvSpPr>
              <p:nvPr/>
            </p:nvSpPr>
            <p:spPr bwMode="auto">
              <a:xfrm flipV="1">
                <a:off x="1776" y="2496"/>
                <a:ext cx="24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Line 12"/>
              <p:cNvSpPr>
                <a:spLocks noChangeShapeType="1"/>
              </p:cNvSpPr>
              <p:nvPr/>
            </p:nvSpPr>
            <p:spPr bwMode="auto">
              <a:xfrm>
                <a:off x="1776" y="2688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Line 13"/>
              <p:cNvSpPr>
                <a:spLocks noChangeShapeType="1"/>
              </p:cNvSpPr>
              <p:nvPr/>
            </p:nvSpPr>
            <p:spPr bwMode="auto">
              <a:xfrm>
                <a:off x="1776" y="2784"/>
                <a:ext cx="144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Line 14"/>
              <p:cNvSpPr>
                <a:spLocks noChangeShapeType="1"/>
              </p:cNvSpPr>
              <p:nvPr/>
            </p:nvSpPr>
            <p:spPr bwMode="auto">
              <a:xfrm>
                <a:off x="1680" y="2832"/>
                <a:ext cx="9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Line 15"/>
              <p:cNvSpPr>
                <a:spLocks noChangeShapeType="1"/>
              </p:cNvSpPr>
              <p:nvPr/>
            </p:nvSpPr>
            <p:spPr bwMode="auto">
              <a:xfrm>
                <a:off x="1584" y="2832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" name="Line 16"/>
            <p:cNvSpPr>
              <a:spLocks noChangeShapeType="1"/>
            </p:cNvSpPr>
            <p:nvPr/>
          </p:nvSpPr>
          <p:spPr bwMode="auto">
            <a:xfrm>
              <a:off x="3456" y="3024"/>
              <a:ext cx="48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 type="triangle" w="med" len="med"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8" name="Oval 17"/>
            <p:cNvSpPr>
              <a:spLocks noChangeArrowheads="1"/>
            </p:cNvSpPr>
            <p:nvPr/>
          </p:nvSpPr>
          <p:spPr bwMode="auto">
            <a:xfrm>
              <a:off x="3904" y="3456"/>
              <a:ext cx="96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9" name="Line 18"/>
            <p:cNvSpPr>
              <a:spLocks noChangeShapeType="1"/>
            </p:cNvSpPr>
            <p:nvPr/>
          </p:nvSpPr>
          <p:spPr bwMode="auto">
            <a:xfrm flipV="1">
              <a:off x="4032" y="3024"/>
              <a:ext cx="48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10" name="Line 19"/>
            <p:cNvSpPr>
              <a:spLocks noChangeShapeType="1"/>
            </p:cNvSpPr>
            <p:nvPr/>
          </p:nvSpPr>
          <p:spPr bwMode="auto">
            <a:xfrm flipV="1">
              <a:off x="3984" y="292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11" name="Text Box 20"/>
            <p:cNvSpPr txBox="1">
              <a:spLocks noChangeArrowheads="1"/>
            </p:cNvSpPr>
            <p:nvPr/>
          </p:nvSpPr>
          <p:spPr bwMode="auto">
            <a:xfrm>
              <a:off x="3782" y="3125"/>
              <a:ext cx="379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defTabSz="650230" hangingPunct="1"/>
              <a:r>
                <a:rPr lang="en-US" sz="2560" kern="1200">
                  <a:solidFill>
                    <a:prstClr val="black"/>
                  </a:solidFill>
                  <a:latin typeface="Symbol" pitchFamily="-112" charset="2"/>
                </a:rPr>
                <a:t>q    q</a:t>
              </a:r>
            </a:p>
          </p:txBody>
        </p:sp>
        <p:grpSp>
          <p:nvGrpSpPr>
            <p:cNvPr id="12" name="Group 21"/>
            <p:cNvGrpSpPr>
              <a:grpSpLocks/>
            </p:cNvGrpSpPr>
            <p:nvPr/>
          </p:nvGrpSpPr>
          <p:grpSpPr bwMode="auto">
            <a:xfrm>
              <a:off x="4896" y="3120"/>
              <a:ext cx="192" cy="192"/>
              <a:chOff x="2304" y="2832"/>
              <a:chExt cx="192" cy="192"/>
            </a:xfrm>
          </p:grpSpPr>
          <p:sp>
            <p:nvSpPr>
              <p:cNvPr id="20" name="Line 22"/>
              <p:cNvSpPr>
                <a:spLocks noChangeShapeType="1"/>
              </p:cNvSpPr>
              <p:nvPr/>
            </p:nvSpPr>
            <p:spPr bwMode="auto">
              <a:xfrm flipV="1">
                <a:off x="2304" y="2832"/>
                <a:ext cx="192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Line 23"/>
              <p:cNvSpPr>
                <a:spLocks noChangeShapeType="1"/>
              </p:cNvSpPr>
              <p:nvPr/>
            </p:nvSpPr>
            <p:spPr bwMode="auto">
              <a:xfrm flipH="1">
                <a:off x="2448" y="2832"/>
                <a:ext cx="48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24"/>
              <p:cNvSpPr>
                <a:spLocks/>
              </p:cNvSpPr>
              <p:nvPr/>
            </p:nvSpPr>
            <p:spPr bwMode="auto">
              <a:xfrm>
                <a:off x="2376" y="2871"/>
                <a:ext cx="90" cy="81"/>
              </a:xfrm>
              <a:custGeom>
                <a:avLst/>
                <a:gdLst>
                  <a:gd name="T0" fmla="*/ 0 w 90"/>
                  <a:gd name="T1" fmla="*/ 0 h 81"/>
                  <a:gd name="T2" fmla="*/ 90 w 90"/>
                  <a:gd name="T3" fmla="*/ 81 h 81"/>
                  <a:gd name="T4" fmla="*/ 0 60000 65536"/>
                  <a:gd name="T5" fmla="*/ 0 60000 65536"/>
                  <a:gd name="T6" fmla="*/ 0 w 90"/>
                  <a:gd name="T7" fmla="*/ 0 h 81"/>
                  <a:gd name="T8" fmla="*/ 90 w 90"/>
                  <a:gd name="T9" fmla="*/ 81 h 8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90" h="81">
                    <a:moveTo>
                      <a:pt x="0" y="0"/>
                    </a:moveTo>
                    <a:cubicBezTo>
                      <a:pt x="14" y="71"/>
                      <a:pt x="18" y="81"/>
                      <a:pt x="90" y="81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25"/>
              <p:cNvSpPr>
                <a:spLocks/>
              </p:cNvSpPr>
              <p:nvPr/>
            </p:nvSpPr>
            <p:spPr bwMode="auto">
              <a:xfrm>
                <a:off x="2418" y="2832"/>
                <a:ext cx="78" cy="84"/>
              </a:xfrm>
              <a:custGeom>
                <a:avLst/>
                <a:gdLst>
                  <a:gd name="T0" fmla="*/ 3 w 78"/>
                  <a:gd name="T1" fmla="*/ 21 h 84"/>
                  <a:gd name="T2" fmla="*/ 57 w 78"/>
                  <a:gd name="T3" fmla="*/ 84 h 84"/>
                  <a:gd name="T4" fmla="*/ 78 w 78"/>
                  <a:gd name="T5" fmla="*/ 0 h 84"/>
                  <a:gd name="T6" fmla="*/ 3 w 78"/>
                  <a:gd name="T7" fmla="*/ 21 h 8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8"/>
                  <a:gd name="T13" fmla="*/ 0 h 84"/>
                  <a:gd name="T14" fmla="*/ 78 w 78"/>
                  <a:gd name="T15" fmla="*/ 84 h 8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8" h="84">
                    <a:moveTo>
                      <a:pt x="3" y="21"/>
                    </a:moveTo>
                    <a:cubicBezTo>
                      <a:pt x="16" y="73"/>
                      <a:pt x="0" y="84"/>
                      <a:pt x="57" y="84"/>
                    </a:cubicBezTo>
                    <a:lnTo>
                      <a:pt x="78" y="0"/>
                    </a:lnTo>
                    <a:lnTo>
                      <a:pt x="3" y="21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Line 26"/>
              <p:cNvSpPr>
                <a:spLocks noChangeShapeType="1"/>
              </p:cNvSpPr>
              <p:nvPr/>
            </p:nvSpPr>
            <p:spPr bwMode="auto">
              <a:xfrm flipH="1">
                <a:off x="2352" y="2880"/>
                <a:ext cx="48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Line 27"/>
              <p:cNvSpPr>
                <a:spLocks noChangeShapeType="1"/>
              </p:cNvSpPr>
              <p:nvPr/>
            </p:nvSpPr>
            <p:spPr bwMode="auto">
              <a:xfrm flipH="1">
                <a:off x="2352" y="2928"/>
                <a:ext cx="48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Line 28"/>
              <p:cNvSpPr>
                <a:spLocks noChangeShapeType="1"/>
              </p:cNvSpPr>
              <p:nvPr/>
            </p:nvSpPr>
            <p:spPr bwMode="auto">
              <a:xfrm flipH="1">
                <a:off x="2400" y="2928"/>
                <a:ext cx="48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" name="Text Box 29"/>
            <p:cNvSpPr txBox="1">
              <a:spLocks noChangeArrowheads="1"/>
            </p:cNvSpPr>
            <p:nvPr/>
          </p:nvSpPr>
          <p:spPr bwMode="auto">
            <a:xfrm>
              <a:off x="3926" y="3460"/>
              <a:ext cx="616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defTabSz="650230" hangingPunct="1"/>
              <a:r>
                <a:rPr lang="en-US" sz="2560" kern="1200" dirty="0">
                  <a:solidFill>
                    <a:prstClr val="black"/>
                  </a:solidFill>
                </a:rPr>
                <a:t>Sample </a:t>
              </a:r>
              <a:r>
                <a:rPr lang="en-US" sz="2560" kern="1200" dirty="0" err="1">
                  <a:solidFill>
                    <a:prstClr val="black"/>
                  </a:solidFill>
                </a:rPr>
                <a:t>i</a:t>
              </a:r>
              <a:r>
                <a:rPr lang="en-US" sz="2560" kern="1200" dirty="0">
                  <a:solidFill>
                    <a:prstClr val="black"/>
                  </a:solidFill>
                </a:rPr>
                <a:t> </a:t>
              </a:r>
            </a:p>
          </p:txBody>
        </p:sp>
        <p:sp>
          <p:nvSpPr>
            <p:cNvPr id="14" name="Line 30"/>
            <p:cNvSpPr>
              <a:spLocks noChangeShapeType="1"/>
            </p:cNvSpPr>
            <p:nvPr/>
          </p:nvSpPr>
          <p:spPr bwMode="auto">
            <a:xfrm flipV="1">
              <a:off x="3984" y="3248"/>
              <a:ext cx="62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15" name="Text Box 31"/>
            <p:cNvSpPr txBox="1">
              <a:spLocks noChangeArrowheads="1"/>
            </p:cNvSpPr>
            <p:nvPr/>
          </p:nvSpPr>
          <p:spPr bwMode="auto">
            <a:xfrm>
              <a:off x="4310" y="3065"/>
              <a:ext cx="158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defTabSz="650230" hangingPunct="1"/>
              <a:r>
                <a:rPr lang="en-US" sz="2560" kern="1200">
                  <a:solidFill>
                    <a:prstClr val="black"/>
                  </a:solidFill>
                  <a:latin typeface="Symbol" pitchFamily="-112" charset="2"/>
                </a:rPr>
                <a:t>f</a:t>
              </a:r>
            </a:p>
          </p:txBody>
        </p:sp>
        <p:sp>
          <p:nvSpPr>
            <p:cNvPr id="16" name="Text Box 32"/>
            <p:cNvSpPr txBox="1">
              <a:spLocks noChangeArrowheads="1"/>
            </p:cNvSpPr>
            <p:nvPr/>
          </p:nvSpPr>
          <p:spPr bwMode="auto">
            <a:xfrm>
              <a:off x="4646" y="3140"/>
              <a:ext cx="164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defTabSz="650230" hangingPunct="1"/>
              <a:r>
                <a:rPr lang="en-US" sz="2560" kern="1200">
                  <a:solidFill>
                    <a:prstClr val="black"/>
                  </a:solidFill>
                </a:rPr>
                <a:t>V</a:t>
              </a:r>
            </a:p>
          </p:txBody>
        </p:sp>
        <p:sp>
          <p:nvSpPr>
            <p:cNvPr id="17" name="Text Box 33"/>
            <p:cNvSpPr txBox="1">
              <a:spLocks noChangeArrowheads="1"/>
            </p:cNvSpPr>
            <p:nvPr/>
          </p:nvSpPr>
          <p:spPr bwMode="auto">
            <a:xfrm>
              <a:off x="4358" y="2756"/>
              <a:ext cx="161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defTabSz="650230" hangingPunct="1"/>
              <a:r>
                <a:rPr lang="en-US" sz="2560" kern="1200">
                  <a:solidFill>
                    <a:prstClr val="black"/>
                  </a:solidFill>
                </a:rPr>
                <a:t>R</a:t>
              </a:r>
            </a:p>
          </p:txBody>
        </p:sp>
        <p:sp>
          <p:nvSpPr>
            <p:cNvPr id="18" name="Text Box 34"/>
            <p:cNvSpPr txBox="1">
              <a:spLocks noChangeArrowheads="1"/>
            </p:cNvSpPr>
            <p:nvPr/>
          </p:nvSpPr>
          <p:spPr bwMode="auto">
            <a:xfrm>
              <a:off x="3830" y="2660"/>
              <a:ext cx="176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defTabSz="650230" hangingPunct="1"/>
              <a:r>
                <a:rPr lang="en-US" sz="2560" kern="1200">
                  <a:solidFill>
                    <a:prstClr val="black"/>
                  </a:solidFill>
                </a:rPr>
                <a:t>N</a:t>
              </a:r>
            </a:p>
          </p:txBody>
        </p:sp>
        <p:sp>
          <p:nvSpPr>
            <p:cNvPr id="19" name="Text Box 35"/>
            <p:cNvSpPr txBox="1">
              <a:spLocks noChangeArrowheads="1"/>
            </p:cNvSpPr>
            <p:nvPr/>
          </p:nvSpPr>
          <p:spPr bwMode="auto">
            <a:xfrm>
              <a:off x="3446" y="2708"/>
              <a:ext cx="143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defTabSz="650230" hangingPunct="1"/>
              <a:r>
                <a:rPr lang="en-US" sz="2560" kern="1200">
                  <a:solidFill>
                    <a:prstClr val="black"/>
                  </a:solidFill>
                </a:rPr>
                <a:t>L</a:t>
              </a:r>
            </a:p>
          </p:txBody>
        </p:sp>
      </p:grpSp>
      <p:sp>
        <p:nvSpPr>
          <p:cNvPr id="34" name="Rectangle 33"/>
          <p:cNvSpPr/>
          <p:nvPr/>
        </p:nvSpPr>
        <p:spPr>
          <a:xfrm>
            <a:off x="650241" y="4053966"/>
            <a:ext cx="10789921" cy="705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50230" hangingPunct="1"/>
            <a:r>
              <a:rPr lang="en-US" sz="3413" kern="1200" dirty="0">
                <a:solidFill>
                  <a:srgbClr val="1F497D"/>
                </a:solidFill>
                <a:ea typeface="ＭＳ Ｐゴシック" pitchFamily="-112" charset="-128"/>
                <a:cs typeface="ＭＳ Ｐゴシック" pitchFamily="-112" charset="-128"/>
              </a:rPr>
              <a:t>         </a:t>
            </a:r>
            <a:r>
              <a:rPr lang="en-US" sz="3982" kern="1200" dirty="0">
                <a:solidFill>
                  <a:srgbClr val="1F497D"/>
                </a:solidFill>
                <a:ea typeface="ＭＳ Ｐゴシック" pitchFamily="-112" charset="-128"/>
                <a:cs typeface="ＭＳ Ｐゴシック" pitchFamily="-112" charset="-128"/>
              </a:rPr>
              <a:t>=  </a:t>
            </a:r>
            <a:r>
              <a:rPr lang="en-US" sz="3982" kern="1200" dirty="0" err="1">
                <a:solidFill>
                  <a:srgbClr val="1F497D"/>
                </a:solidFill>
                <a:ea typeface="ＭＳ Ｐゴシック" pitchFamily="-112" charset="-128"/>
                <a:cs typeface="ＭＳ Ｐゴシック" pitchFamily="-112" charset="-128"/>
              </a:rPr>
              <a:t>C(x</a:t>
            </a:r>
            <a:r>
              <a:rPr lang="en-US" sz="3982" kern="1200" baseline="-25000" dirty="0" err="1">
                <a:solidFill>
                  <a:srgbClr val="1F497D"/>
                </a:solidFill>
                <a:ea typeface="ＭＳ Ｐゴシック" pitchFamily="-112" charset="-128"/>
                <a:cs typeface="ＭＳ Ｐゴシック" pitchFamily="-112" charset="-128"/>
              </a:rPr>
              <a:t>i</a:t>
            </a:r>
            <a:r>
              <a:rPr lang="en-US" sz="3982" kern="1200" dirty="0">
                <a:solidFill>
                  <a:srgbClr val="1F497D"/>
                </a:solidFill>
                <a:ea typeface="ＭＳ Ｐゴシック" pitchFamily="-112" charset="-128"/>
                <a:cs typeface="ＭＳ Ｐゴシック" pitchFamily="-112" charset="-128"/>
              </a:rPr>
              <a:t>) </a:t>
            </a:r>
            <a:r>
              <a:rPr lang="en-US" sz="3982" kern="1200" dirty="0" err="1">
                <a:solidFill>
                  <a:srgbClr val="1F497D"/>
                </a:solidFill>
                <a:ea typeface="ＭＳ Ｐゴシック" pitchFamily="-112" charset="-128"/>
                <a:cs typeface="ＭＳ Ｐゴシック" pitchFamily="-112" charset="-128"/>
              </a:rPr>
              <a:t>x</a:t>
            </a:r>
            <a:r>
              <a:rPr lang="en-US" sz="3982" kern="1200" dirty="0">
                <a:solidFill>
                  <a:srgbClr val="1F497D"/>
                </a:solidFill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3982" kern="1200" dirty="0" err="1">
                <a:solidFill>
                  <a:srgbClr val="1F497D"/>
                </a:solidFill>
                <a:ea typeface="ＭＳ Ｐゴシック" pitchFamily="-112" charset="-128"/>
                <a:cs typeface="ＭＳ Ｐゴシック" pitchFamily="-112" charset="-128"/>
              </a:rPr>
              <a:t>I</a:t>
            </a:r>
            <a:r>
              <a:rPr lang="en-US" sz="3982" kern="1200" baseline="-25000" dirty="0" err="1">
                <a:solidFill>
                  <a:srgbClr val="1F497D"/>
                </a:solidFill>
                <a:ea typeface="ＭＳ Ｐゴシック" pitchFamily="-112" charset="-128"/>
                <a:cs typeface="ＭＳ Ｐゴシック" pitchFamily="-112" charset="-128"/>
              </a:rPr>
              <a:t>a</a:t>
            </a:r>
            <a:r>
              <a:rPr lang="en-US" sz="3982" kern="1200" dirty="0">
                <a:solidFill>
                  <a:srgbClr val="1F497D"/>
                </a:solidFill>
                <a:ea typeface="ＭＳ Ｐゴシック" pitchFamily="-112" charset="-128"/>
                <a:cs typeface="ＭＳ Ｐゴシック" pitchFamily="-112" charset="-128"/>
              </a:rPr>
              <a:t> + </a:t>
            </a:r>
            <a:r>
              <a:rPr lang="en-US" sz="3982" kern="1200" dirty="0" err="1">
                <a:solidFill>
                  <a:srgbClr val="1F497D"/>
                </a:solidFill>
                <a:ea typeface="ＭＳ Ｐゴシック" pitchFamily="-112" charset="-128"/>
                <a:cs typeface="ＭＳ Ｐゴシック" pitchFamily="-112" charset="-128"/>
              </a:rPr>
              <a:t>C(x</a:t>
            </a:r>
            <a:r>
              <a:rPr lang="en-US" sz="3982" kern="1200" baseline="-25000" dirty="0" err="1">
                <a:solidFill>
                  <a:srgbClr val="1F497D"/>
                </a:solidFill>
                <a:ea typeface="ＭＳ Ｐゴシック" pitchFamily="-112" charset="-128"/>
                <a:cs typeface="ＭＳ Ｐゴシック" pitchFamily="-112" charset="-128"/>
              </a:rPr>
              <a:t>i</a:t>
            </a:r>
            <a:r>
              <a:rPr lang="en-US" sz="3982" kern="1200" dirty="0">
                <a:solidFill>
                  <a:srgbClr val="1F497D"/>
                </a:solidFill>
                <a:ea typeface="ＭＳ Ｐゴシック" pitchFamily="-112" charset="-128"/>
                <a:cs typeface="ＭＳ Ｐゴシック" pitchFamily="-112" charset="-128"/>
              </a:rPr>
              <a:t>)  </a:t>
            </a:r>
            <a:r>
              <a:rPr lang="en-US" sz="3982" kern="1200" dirty="0" err="1">
                <a:solidFill>
                  <a:srgbClr val="1F497D"/>
                </a:solidFill>
                <a:ea typeface="ＭＳ Ｐゴシック" pitchFamily="-112" charset="-128"/>
                <a:cs typeface="ＭＳ Ｐゴシック" pitchFamily="-112" charset="-128"/>
              </a:rPr>
              <a:t>x</a:t>
            </a:r>
            <a:r>
              <a:rPr lang="en-US" sz="3982" kern="1200" dirty="0">
                <a:solidFill>
                  <a:srgbClr val="1F497D"/>
                </a:solidFill>
                <a:ea typeface="ＭＳ Ｐゴシック" pitchFamily="-112" charset="-128"/>
                <a:cs typeface="ＭＳ Ｐゴシック" pitchFamily="-112" charset="-128"/>
              </a:rPr>
              <a:t> I</a:t>
            </a:r>
            <a:r>
              <a:rPr lang="en-US" sz="3982" kern="1200" baseline="-25000" dirty="0">
                <a:solidFill>
                  <a:srgbClr val="1F497D"/>
                </a:solidFill>
                <a:ea typeface="ＭＳ Ｐゴシック" pitchFamily="-112" charset="-128"/>
                <a:cs typeface="ＭＳ Ｐゴシック" pitchFamily="-112" charset="-128"/>
              </a:rPr>
              <a:t>d</a:t>
            </a:r>
            <a:r>
              <a:rPr lang="en-US" sz="3982" kern="1200" dirty="0">
                <a:solidFill>
                  <a:srgbClr val="1F497D"/>
                </a:solidFill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3982" kern="1200" dirty="0" err="1">
                <a:solidFill>
                  <a:srgbClr val="1F497D"/>
                </a:solidFill>
                <a:ea typeface="ＭＳ Ｐゴシック" pitchFamily="-112" charset="-128"/>
                <a:cs typeface="ＭＳ Ｐゴシック" pitchFamily="-112" charset="-128"/>
              </a:rPr>
              <a:t>x</a:t>
            </a:r>
            <a:r>
              <a:rPr lang="en-US" sz="3982" kern="1200" dirty="0">
                <a:solidFill>
                  <a:srgbClr val="1F497D"/>
                </a:solidFill>
                <a:ea typeface="ＭＳ Ｐゴシック" pitchFamily="-112" charset="-128"/>
                <a:cs typeface="ＭＳ Ｐゴシック" pitchFamily="-112" charset="-128"/>
              </a:rPr>
              <a:t> (N.L) + </a:t>
            </a:r>
            <a:r>
              <a:rPr lang="en-US" sz="3982" kern="1200" dirty="0" err="1">
                <a:solidFill>
                  <a:srgbClr val="1F497D"/>
                </a:solidFill>
                <a:ea typeface="ＭＳ Ｐゴシック" pitchFamily="-112" charset="-128"/>
                <a:cs typeface="ＭＳ Ｐゴシック" pitchFamily="-112" charset="-128"/>
              </a:rPr>
              <a:t>C(x</a:t>
            </a:r>
            <a:r>
              <a:rPr lang="en-US" sz="3982" kern="1200" baseline="-25000" dirty="0" err="1">
                <a:solidFill>
                  <a:srgbClr val="1F497D"/>
                </a:solidFill>
                <a:ea typeface="ＭＳ Ｐゴシック" pitchFamily="-112" charset="-128"/>
                <a:cs typeface="ＭＳ Ｐゴシック" pitchFamily="-112" charset="-128"/>
              </a:rPr>
              <a:t>i</a:t>
            </a:r>
            <a:r>
              <a:rPr lang="en-US" sz="3982" kern="1200" dirty="0">
                <a:solidFill>
                  <a:srgbClr val="1F497D"/>
                </a:solidFill>
                <a:ea typeface="ＭＳ Ｐゴシック" pitchFamily="-112" charset="-128"/>
                <a:cs typeface="ＭＳ Ｐゴシック" pitchFamily="-112" charset="-128"/>
              </a:rPr>
              <a:t>) </a:t>
            </a:r>
            <a:r>
              <a:rPr lang="en-US" sz="3982" kern="1200" dirty="0" err="1">
                <a:solidFill>
                  <a:srgbClr val="1F497D"/>
                </a:solidFill>
                <a:ea typeface="ＭＳ Ｐゴシック" pitchFamily="-112" charset="-128"/>
                <a:cs typeface="ＭＳ Ｐゴシック" pitchFamily="-112" charset="-128"/>
              </a:rPr>
              <a:t>x</a:t>
            </a:r>
            <a:r>
              <a:rPr lang="en-US" sz="3982" kern="1200" dirty="0">
                <a:solidFill>
                  <a:srgbClr val="1F497D"/>
                </a:solidFill>
                <a:ea typeface="ＭＳ Ｐゴシック" pitchFamily="-112" charset="-128"/>
                <a:cs typeface="ＭＳ Ｐゴシック" pitchFamily="-112" charset="-128"/>
              </a:rPr>
              <a:t> I</a:t>
            </a:r>
            <a:r>
              <a:rPr lang="en-US" sz="3982" kern="1200" baseline="-25000" dirty="0">
                <a:solidFill>
                  <a:srgbClr val="1F497D"/>
                </a:solidFill>
                <a:ea typeface="ＭＳ Ｐゴシック" pitchFamily="-112" charset="-128"/>
                <a:cs typeface="ＭＳ Ｐゴシック" pitchFamily="-112" charset="-128"/>
              </a:rPr>
              <a:t>s</a:t>
            </a:r>
            <a:r>
              <a:rPr lang="en-US" sz="3982" kern="1200" dirty="0">
                <a:solidFill>
                  <a:srgbClr val="1F497D"/>
                </a:solidFill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3982" kern="1200" dirty="0" err="1">
                <a:solidFill>
                  <a:srgbClr val="1F497D"/>
                </a:solidFill>
                <a:ea typeface="ＭＳ Ｐゴシック" pitchFamily="-112" charset="-128"/>
                <a:cs typeface="ＭＳ Ｐゴシック" pitchFamily="-112" charset="-128"/>
              </a:rPr>
              <a:t>x</a:t>
            </a:r>
            <a:r>
              <a:rPr lang="en-US" sz="3982" kern="1200" dirty="0">
                <a:solidFill>
                  <a:srgbClr val="1F497D"/>
                </a:solidFill>
                <a:ea typeface="ＭＳ Ｐゴシック" pitchFamily="-112" charset="-128"/>
                <a:cs typeface="ＭＳ Ｐゴシック" pitchFamily="-112" charset="-128"/>
              </a:rPr>
              <a:t> (</a:t>
            </a:r>
            <a:r>
              <a:rPr lang="en-US" sz="3982" kern="1200" dirty="0" err="1">
                <a:solidFill>
                  <a:srgbClr val="1F497D"/>
                </a:solidFill>
                <a:ea typeface="ＭＳ Ｐゴシック" pitchFamily="-112" charset="-128"/>
                <a:cs typeface="ＭＳ Ｐゴシック" pitchFamily="-112" charset="-128"/>
              </a:rPr>
              <a:t>R.V)</a:t>
            </a:r>
            <a:r>
              <a:rPr lang="en-US" sz="3982" kern="1200" baseline="30000" dirty="0" err="1">
                <a:solidFill>
                  <a:srgbClr val="1F497D"/>
                </a:solidFill>
                <a:ea typeface="ＭＳ Ｐゴシック" pitchFamily="-112" charset="-128"/>
                <a:cs typeface="ＭＳ Ｐゴシック" pitchFamily="-112" charset="-128"/>
              </a:rPr>
              <a:t>n</a:t>
            </a:r>
            <a:endParaRPr lang="en-US" sz="3982" kern="1200" dirty="0">
              <a:solidFill>
                <a:srgbClr val="1F497D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55906" y="5623135"/>
            <a:ext cx="8625279" cy="3593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50230" hangingPunct="1"/>
            <a:r>
              <a:rPr lang="en-US" sz="2844" kern="1200" dirty="0" err="1">
                <a:solidFill>
                  <a:prstClr val="black"/>
                </a:solidFill>
              </a:rPr>
              <a:t>C(x</a:t>
            </a:r>
            <a:r>
              <a:rPr lang="en-US" sz="2844" kern="1200" baseline="-25000" dirty="0" err="1">
                <a:solidFill>
                  <a:prstClr val="black"/>
                </a:solidFill>
              </a:rPr>
              <a:t>i</a:t>
            </a:r>
            <a:r>
              <a:rPr lang="en-US" sz="2844" kern="1200" dirty="0">
                <a:solidFill>
                  <a:prstClr val="black"/>
                </a:solidFill>
              </a:rPr>
              <a:t>) : color of sample </a:t>
            </a:r>
            <a:r>
              <a:rPr lang="en-US" sz="2844" kern="1200" dirty="0" err="1">
                <a:solidFill>
                  <a:prstClr val="black"/>
                </a:solidFill>
              </a:rPr>
              <a:t>i</a:t>
            </a:r>
            <a:r>
              <a:rPr lang="en-US" sz="2844" kern="1200" dirty="0">
                <a:solidFill>
                  <a:prstClr val="black"/>
                </a:solidFill>
              </a:rPr>
              <a:t> </a:t>
            </a:r>
          </a:p>
          <a:p>
            <a:pPr algn="l" defTabSz="650230" hangingPunct="1"/>
            <a:r>
              <a:rPr lang="en-US" sz="2844" kern="1200" dirty="0" err="1">
                <a:solidFill>
                  <a:prstClr val="black"/>
                </a:solidFill>
              </a:rPr>
              <a:t>I</a:t>
            </a:r>
            <a:r>
              <a:rPr lang="en-US" sz="2844" kern="1200" baseline="-25000" dirty="0" err="1">
                <a:solidFill>
                  <a:prstClr val="black"/>
                </a:solidFill>
              </a:rPr>
              <a:t>a</a:t>
            </a:r>
            <a:r>
              <a:rPr lang="en-US" sz="2844" kern="1200" dirty="0">
                <a:solidFill>
                  <a:prstClr val="black"/>
                </a:solidFill>
              </a:rPr>
              <a:t>, I</a:t>
            </a:r>
            <a:r>
              <a:rPr lang="en-US" sz="2844" kern="1200" baseline="-25000" dirty="0">
                <a:solidFill>
                  <a:prstClr val="black"/>
                </a:solidFill>
              </a:rPr>
              <a:t>d</a:t>
            </a:r>
            <a:r>
              <a:rPr lang="en-US" sz="2844" kern="1200" dirty="0">
                <a:solidFill>
                  <a:prstClr val="black"/>
                </a:solidFill>
              </a:rPr>
              <a:t>, I</a:t>
            </a:r>
            <a:r>
              <a:rPr lang="en-US" sz="2844" kern="1200" baseline="-25000" dirty="0">
                <a:solidFill>
                  <a:prstClr val="black"/>
                </a:solidFill>
              </a:rPr>
              <a:t>s</a:t>
            </a:r>
            <a:r>
              <a:rPr lang="en-US" sz="2844" kern="1200" dirty="0">
                <a:solidFill>
                  <a:prstClr val="black"/>
                </a:solidFill>
              </a:rPr>
              <a:t>: light’s ambient, diffuse, and </a:t>
            </a:r>
            <a:r>
              <a:rPr lang="en-US" sz="2844" kern="1200" dirty="0" err="1">
                <a:solidFill>
                  <a:prstClr val="black"/>
                </a:solidFill>
              </a:rPr>
              <a:t>specular</a:t>
            </a:r>
            <a:r>
              <a:rPr lang="en-US" sz="2844" kern="1200" dirty="0">
                <a:solidFill>
                  <a:prstClr val="black"/>
                </a:solidFill>
              </a:rPr>
              <a:t> colors (usually set as white)</a:t>
            </a:r>
          </a:p>
          <a:p>
            <a:pPr algn="l" defTabSz="650230" hangingPunct="1"/>
            <a:r>
              <a:rPr lang="en-US" sz="2844" kern="1200" dirty="0">
                <a:solidFill>
                  <a:prstClr val="black"/>
                </a:solidFill>
              </a:rPr>
              <a:t>N: normal at sample </a:t>
            </a:r>
            <a:r>
              <a:rPr lang="en-US" sz="2844" kern="1200" dirty="0" err="1">
                <a:solidFill>
                  <a:prstClr val="black"/>
                </a:solidFill>
              </a:rPr>
              <a:t>i</a:t>
            </a:r>
            <a:r>
              <a:rPr lang="en-US" sz="2844" kern="1200" dirty="0">
                <a:solidFill>
                  <a:prstClr val="black"/>
                </a:solidFill>
              </a:rPr>
              <a:t> </a:t>
            </a:r>
          </a:p>
          <a:p>
            <a:pPr algn="l" defTabSz="650230" hangingPunct="1"/>
            <a:r>
              <a:rPr lang="en-US" sz="2844" kern="1200" dirty="0">
                <a:solidFill>
                  <a:prstClr val="black"/>
                </a:solidFill>
              </a:rPr>
              <a:t>V: vector from sample point to eye </a:t>
            </a:r>
          </a:p>
          <a:p>
            <a:pPr algn="l" defTabSz="650230" hangingPunct="1"/>
            <a:r>
              <a:rPr lang="en-US" sz="2844" kern="1200" dirty="0">
                <a:solidFill>
                  <a:prstClr val="black"/>
                </a:solidFill>
              </a:rPr>
              <a:t>L: light vector, from sample to light source</a:t>
            </a:r>
          </a:p>
          <a:p>
            <a:pPr algn="l" defTabSz="650230" hangingPunct="1"/>
            <a:r>
              <a:rPr lang="en-US" sz="2844" kern="1200" dirty="0">
                <a:solidFill>
                  <a:prstClr val="black"/>
                </a:solidFill>
              </a:rPr>
              <a:t>R: reflection vector of light vector </a:t>
            </a:r>
          </a:p>
          <a:p>
            <a:pPr algn="l" defTabSz="650230" hangingPunct="1"/>
            <a:r>
              <a:rPr lang="en-US" sz="2844" kern="1200" dirty="0" err="1">
                <a:solidFill>
                  <a:prstClr val="black"/>
                </a:solidFill>
              </a:rPr>
              <a:t>n</a:t>
            </a:r>
            <a:r>
              <a:rPr lang="en-US" sz="2844" kern="1200" dirty="0">
                <a:solidFill>
                  <a:prstClr val="black"/>
                </a:solidFill>
              </a:rPr>
              <a:t>: shininess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072615" y="4053965"/>
            <a:ext cx="1774022" cy="923664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50230" hangingPunct="1"/>
            <a:endParaRPr lang="en-US" sz="2560" kern="120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223421" y="4053965"/>
            <a:ext cx="3207893" cy="923664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50230" hangingPunct="1"/>
            <a:endParaRPr lang="en-US" sz="2560" kern="120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795783" y="4053965"/>
            <a:ext cx="3321515" cy="923664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50230" hangingPunct="1"/>
            <a:endParaRPr lang="en-US" sz="256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1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Estimation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to compute the sample normal N? </a:t>
            </a:r>
          </a:p>
          <a:p>
            <a:pPr lvl="1"/>
            <a:r>
              <a:rPr lang="en-US" dirty="0"/>
              <a:t>Normal: a vector that is perpendicular to the local surface, which is the gradient of the sample point</a:t>
            </a:r>
          </a:p>
          <a:p>
            <a:pPr lvl="1">
              <a:buNone/>
            </a:pPr>
            <a:r>
              <a:rPr lang="en-US" sz="1422" dirty="0"/>
              <a:t> </a:t>
            </a:r>
          </a:p>
          <a:p>
            <a:pPr marL="731509" indent="-731509">
              <a:buFont typeface="+mj-lt"/>
              <a:buAutoNum type="arabicPeriod"/>
            </a:pPr>
            <a:r>
              <a:rPr lang="en-US" sz="3413" dirty="0"/>
              <a:t>Compute the gradient G at the cell corners using </a:t>
            </a:r>
            <a:r>
              <a:rPr lang="en-US" sz="3413" i="1" dirty="0"/>
              <a:t>central difference </a:t>
            </a:r>
          </a:p>
          <a:p>
            <a:pPr marL="731509" indent="-731509">
              <a:buFont typeface="+mj-lt"/>
              <a:buAutoNum type="arabicPeriod"/>
            </a:pPr>
            <a:r>
              <a:rPr lang="en-US" sz="3413" dirty="0"/>
              <a:t>Linearly interpolate the gradients 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587356" y="6996770"/>
            <a:ext cx="3024003" cy="2492587"/>
            <a:chOff x="838200" y="4343400"/>
            <a:chExt cx="2126252" cy="1752600"/>
          </a:xfrm>
        </p:grpSpPr>
        <p:sp>
          <p:nvSpPr>
            <p:cNvPr id="4" name="Line 4"/>
            <p:cNvSpPr>
              <a:spLocks noChangeShapeType="1"/>
            </p:cNvSpPr>
            <p:nvPr/>
          </p:nvSpPr>
          <p:spPr bwMode="auto">
            <a:xfrm flipH="1">
              <a:off x="838200" y="4343400"/>
              <a:ext cx="76200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838200" y="5181600"/>
              <a:ext cx="1447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1600200" y="4343400"/>
              <a:ext cx="1143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 flipH="1">
              <a:off x="2286000" y="4343400"/>
              <a:ext cx="45720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838200" y="5181600"/>
              <a:ext cx="0" cy="914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2286000" y="5181600"/>
              <a:ext cx="0" cy="914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838200" y="6096000"/>
              <a:ext cx="1447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2743200" y="4343400"/>
              <a:ext cx="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H="1">
              <a:off x="2286000" y="5181600"/>
              <a:ext cx="457200" cy="914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>
              <a:off x="1219200" y="4724400"/>
              <a:ext cx="1295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>
              <a:off x="2514600" y="4724400"/>
              <a:ext cx="0" cy="914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 flipH="1">
              <a:off x="1600200" y="4343400"/>
              <a:ext cx="53340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>
              <a:off x="1600200" y="5181600"/>
              <a:ext cx="0" cy="914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>
              <a:off x="838200" y="5715000"/>
              <a:ext cx="1447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 flipV="1">
              <a:off x="2286000" y="4800600"/>
              <a:ext cx="457200" cy="914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>
              <a:off x="1600200" y="4343400"/>
              <a:ext cx="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 flipH="1">
              <a:off x="838200" y="5105400"/>
              <a:ext cx="762000" cy="990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1600200" y="5105400"/>
              <a:ext cx="1143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>
              <a:off x="1219200" y="4724400"/>
              <a:ext cx="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V="1">
              <a:off x="838200" y="4800600"/>
              <a:ext cx="762000" cy="914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>
              <a:off x="1219200" y="5562600"/>
              <a:ext cx="1295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5" name="Line 25"/>
            <p:cNvSpPr>
              <a:spLocks noChangeShapeType="1"/>
            </p:cNvSpPr>
            <p:nvPr/>
          </p:nvSpPr>
          <p:spPr bwMode="auto">
            <a:xfrm flipV="1">
              <a:off x="1600200" y="5105400"/>
              <a:ext cx="533400" cy="990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6" name="Line 26"/>
            <p:cNvSpPr>
              <a:spLocks noChangeShapeType="1"/>
            </p:cNvSpPr>
            <p:nvPr/>
          </p:nvSpPr>
          <p:spPr bwMode="auto">
            <a:xfrm flipV="1">
              <a:off x="2133600" y="4343400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7" name="Line 27"/>
            <p:cNvSpPr>
              <a:spLocks noChangeShapeType="1"/>
            </p:cNvSpPr>
            <p:nvPr/>
          </p:nvSpPr>
          <p:spPr bwMode="auto">
            <a:xfrm>
              <a:off x="1219200" y="5257800"/>
              <a:ext cx="1295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8" name="Line 28"/>
            <p:cNvSpPr>
              <a:spLocks noChangeShapeType="1"/>
            </p:cNvSpPr>
            <p:nvPr/>
          </p:nvSpPr>
          <p:spPr bwMode="auto">
            <a:xfrm flipV="1">
              <a:off x="1600200" y="4800600"/>
              <a:ext cx="533400" cy="914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9" name="Line 29"/>
            <p:cNvSpPr>
              <a:spLocks noChangeShapeType="1"/>
            </p:cNvSpPr>
            <p:nvPr/>
          </p:nvSpPr>
          <p:spPr bwMode="auto">
            <a:xfrm>
              <a:off x="1600200" y="4800600"/>
              <a:ext cx="1143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30" name="Line 31"/>
            <p:cNvSpPr>
              <a:spLocks noChangeShapeType="1"/>
            </p:cNvSpPr>
            <p:nvPr/>
          </p:nvSpPr>
          <p:spPr bwMode="auto">
            <a:xfrm flipH="1">
              <a:off x="1828799" y="5143500"/>
              <a:ext cx="1135653" cy="114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lg" len="lg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</p:grpSp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3">
            <a:lum contrast="78000"/>
          </a:blip>
          <a:stretch>
            <a:fillRect/>
          </a:stretch>
        </p:blipFill>
        <p:spPr>
          <a:xfrm>
            <a:off x="3611360" y="7339952"/>
            <a:ext cx="9326545" cy="61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31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982" dirty="0"/>
              <a:t>Classification: mapping from data values to opacities</a:t>
            </a:r>
          </a:p>
          <a:p>
            <a:endParaRPr lang="en-US" dirty="0"/>
          </a:p>
          <a:p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 lvl="1"/>
            <a:r>
              <a:rPr lang="en-US" sz="3413" dirty="0"/>
              <a:t>Region of interest: high opacity</a:t>
            </a:r>
          </a:p>
          <a:p>
            <a:pPr lvl="1"/>
            <a:r>
              <a:rPr lang="en-US" sz="3413" dirty="0"/>
              <a:t>Rest: translucent or transparent</a:t>
            </a:r>
          </a:p>
          <a:p>
            <a:r>
              <a:rPr lang="en-US" sz="3982" dirty="0"/>
              <a:t>The opacity function, or called transfer function, is given by the user  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785190" y="3325446"/>
            <a:ext cx="8569371" cy="2366076"/>
            <a:chOff x="700957" y="2710797"/>
            <a:chExt cx="7916832" cy="2170933"/>
          </a:xfrm>
        </p:grpSpPr>
        <p:grpSp>
          <p:nvGrpSpPr>
            <p:cNvPr id="11" name="Group 10"/>
            <p:cNvGrpSpPr/>
            <p:nvPr/>
          </p:nvGrpSpPr>
          <p:grpSpPr>
            <a:xfrm>
              <a:off x="700957" y="2710797"/>
              <a:ext cx="7916832" cy="926230"/>
              <a:chOff x="935069" y="1417638"/>
              <a:chExt cx="7916832" cy="926230"/>
            </a:xfrm>
          </p:grpSpPr>
          <p:pic>
            <p:nvPicPr>
              <p:cNvPr id="12" name="Picture 11" descr="latex-image-1.pd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00170" y="1475807"/>
                <a:ext cx="7571980" cy="815040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935069" y="1417638"/>
                <a:ext cx="7916832" cy="9262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50230" hangingPunct="1"/>
                <a:endParaRPr lang="en-US" sz="2560" kern="1200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>
            <a:xfrm rot="16200000" flipV="1">
              <a:off x="2966379" y="3748219"/>
              <a:ext cx="688344" cy="969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8881" y="4097238"/>
              <a:ext cx="1561513" cy="784492"/>
            </a:xfrm>
            <a:prstGeom prst="rect">
              <a:avLst/>
            </a:prstGeom>
          </p:spPr>
        </p:pic>
        <p:pic>
          <p:nvPicPr>
            <p:cNvPr id="16" name="Picture 15" descr="latex-image-1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52200" y="4064755"/>
              <a:ext cx="2436518" cy="807280"/>
            </a:xfrm>
            <a:prstGeom prst="rect">
              <a:avLst/>
            </a:prstGeom>
          </p:spPr>
        </p:pic>
        <p:cxnSp>
          <p:nvCxnSpPr>
            <p:cNvPr id="17" name="Straight Arrow Connector 16"/>
            <p:cNvCxnSpPr/>
            <p:nvPr/>
          </p:nvCxnSpPr>
          <p:spPr>
            <a:xfrm rot="16200000" flipV="1">
              <a:off x="6087893" y="3748219"/>
              <a:ext cx="688344" cy="969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7144615" y="5057423"/>
            <a:ext cx="4272402" cy="454899"/>
            <a:chOff x="5023557" y="3556000"/>
            <a:chExt cx="3004033" cy="319851"/>
          </a:xfrm>
        </p:grpSpPr>
        <p:sp>
          <p:nvSpPr>
            <p:cNvPr id="19" name="Oval 18"/>
            <p:cNvSpPr/>
            <p:nvPr/>
          </p:nvSpPr>
          <p:spPr>
            <a:xfrm>
              <a:off x="5023557" y="3574814"/>
              <a:ext cx="295866" cy="301037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50230" hangingPunct="1"/>
              <a:endParaRPr lang="en-US" sz="2560" kern="1200">
                <a:solidFill>
                  <a:prstClr val="white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7731724" y="3556000"/>
              <a:ext cx="295866" cy="301037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50230" hangingPunct="1"/>
              <a:endParaRPr lang="en-US" sz="2560" kern="12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0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Sampling 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477760" y="4334933"/>
            <a:ext cx="4226560" cy="3251200"/>
            <a:chOff x="3120" y="1824"/>
            <a:chExt cx="1872" cy="1440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168" y="1920"/>
              <a:ext cx="1776" cy="1296"/>
              <a:chOff x="3168" y="1920"/>
              <a:chExt cx="1776" cy="1296"/>
            </a:xfrm>
          </p:grpSpPr>
          <p:sp>
            <p:nvSpPr>
              <p:cNvPr id="219141" name="Line 5"/>
              <p:cNvSpPr>
                <a:spLocks noChangeShapeType="1"/>
              </p:cNvSpPr>
              <p:nvPr/>
            </p:nvSpPr>
            <p:spPr bwMode="auto">
              <a:xfrm flipH="1">
                <a:off x="3168" y="1920"/>
                <a:ext cx="48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9142" name="Line 6"/>
              <p:cNvSpPr>
                <a:spLocks noChangeShapeType="1"/>
              </p:cNvSpPr>
              <p:nvPr/>
            </p:nvSpPr>
            <p:spPr bwMode="auto">
              <a:xfrm>
                <a:off x="3168" y="2448"/>
                <a:ext cx="13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9143" name="Line 7"/>
              <p:cNvSpPr>
                <a:spLocks noChangeShapeType="1"/>
              </p:cNvSpPr>
              <p:nvPr/>
            </p:nvSpPr>
            <p:spPr bwMode="auto">
              <a:xfrm>
                <a:off x="3648" y="1920"/>
                <a:ext cx="12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9144" name="Line 8"/>
              <p:cNvSpPr>
                <a:spLocks noChangeShapeType="1"/>
              </p:cNvSpPr>
              <p:nvPr/>
            </p:nvSpPr>
            <p:spPr bwMode="auto">
              <a:xfrm flipV="1">
                <a:off x="4512" y="1920"/>
                <a:ext cx="432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9145" name="Line 9"/>
              <p:cNvSpPr>
                <a:spLocks noChangeShapeType="1"/>
              </p:cNvSpPr>
              <p:nvPr/>
            </p:nvSpPr>
            <p:spPr bwMode="auto">
              <a:xfrm>
                <a:off x="3168" y="2448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9146" name="Line 10"/>
              <p:cNvSpPr>
                <a:spLocks noChangeShapeType="1"/>
              </p:cNvSpPr>
              <p:nvPr/>
            </p:nvSpPr>
            <p:spPr bwMode="auto">
              <a:xfrm>
                <a:off x="4512" y="2448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9147" name="Line 11"/>
              <p:cNvSpPr>
                <a:spLocks noChangeShapeType="1"/>
              </p:cNvSpPr>
              <p:nvPr/>
            </p:nvSpPr>
            <p:spPr bwMode="auto">
              <a:xfrm flipH="1">
                <a:off x="4944" y="1920"/>
                <a:ext cx="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9148" name="Line 12"/>
              <p:cNvSpPr>
                <a:spLocks noChangeShapeType="1"/>
              </p:cNvSpPr>
              <p:nvPr/>
            </p:nvSpPr>
            <p:spPr bwMode="auto">
              <a:xfrm>
                <a:off x="3168" y="3216"/>
                <a:ext cx="13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9149" name="Line 13"/>
              <p:cNvSpPr>
                <a:spLocks noChangeShapeType="1"/>
              </p:cNvSpPr>
              <p:nvPr/>
            </p:nvSpPr>
            <p:spPr bwMode="auto">
              <a:xfrm flipV="1">
                <a:off x="4512" y="2784"/>
                <a:ext cx="432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9150" name="Line 14"/>
              <p:cNvSpPr>
                <a:spLocks noChangeShapeType="1"/>
              </p:cNvSpPr>
              <p:nvPr/>
            </p:nvSpPr>
            <p:spPr bwMode="auto">
              <a:xfrm>
                <a:off x="3648" y="1920"/>
                <a:ext cx="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9151" name="Line 15"/>
              <p:cNvSpPr>
                <a:spLocks noChangeShapeType="1"/>
              </p:cNvSpPr>
              <p:nvPr/>
            </p:nvSpPr>
            <p:spPr bwMode="auto">
              <a:xfrm flipH="1">
                <a:off x="3168" y="2784"/>
                <a:ext cx="480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9152" name="Line 16"/>
              <p:cNvSpPr>
                <a:spLocks noChangeShapeType="1"/>
              </p:cNvSpPr>
              <p:nvPr/>
            </p:nvSpPr>
            <p:spPr bwMode="auto">
              <a:xfrm>
                <a:off x="3648" y="2784"/>
                <a:ext cx="12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19153" name="Oval 17"/>
            <p:cNvSpPr>
              <a:spLocks noChangeArrowheads="1"/>
            </p:cNvSpPr>
            <p:nvPr/>
          </p:nvSpPr>
          <p:spPr bwMode="auto">
            <a:xfrm>
              <a:off x="3600" y="1824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19154" name="Oval 18"/>
            <p:cNvSpPr>
              <a:spLocks noChangeArrowheads="1"/>
            </p:cNvSpPr>
            <p:nvPr/>
          </p:nvSpPr>
          <p:spPr bwMode="auto">
            <a:xfrm>
              <a:off x="4848" y="1824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19155" name="Oval 19"/>
            <p:cNvSpPr>
              <a:spLocks noChangeArrowheads="1"/>
            </p:cNvSpPr>
            <p:nvPr/>
          </p:nvSpPr>
          <p:spPr bwMode="auto">
            <a:xfrm>
              <a:off x="3120" y="2352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19156" name="Oval 20"/>
            <p:cNvSpPr>
              <a:spLocks noChangeArrowheads="1"/>
            </p:cNvSpPr>
            <p:nvPr/>
          </p:nvSpPr>
          <p:spPr bwMode="auto">
            <a:xfrm>
              <a:off x="4416" y="2352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19157" name="Oval 21"/>
            <p:cNvSpPr>
              <a:spLocks noChangeArrowheads="1"/>
            </p:cNvSpPr>
            <p:nvPr/>
          </p:nvSpPr>
          <p:spPr bwMode="auto">
            <a:xfrm>
              <a:off x="3600" y="2688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19158" name="Oval 22"/>
            <p:cNvSpPr>
              <a:spLocks noChangeArrowheads="1"/>
            </p:cNvSpPr>
            <p:nvPr/>
          </p:nvSpPr>
          <p:spPr bwMode="auto">
            <a:xfrm>
              <a:off x="3120" y="3120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19159" name="Oval 23"/>
            <p:cNvSpPr>
              <a:spLocks noChangeArrowheads="1"/>
            </p:cNvSpPr>
            <p:nvPr/>
          </p:nvSpPr>
          <p:spPr bwMode="auto">
            <a:xfrm>
              <a:off x="4416" y="3120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19160" name="Oval 24"/>
            <p:cNvSpPr>
              <a:spLocks noChangeArrowheads="1"/>
            </p:cNvSpPr>
            <p:nvPr/>
          </p:nvSpPr>
          <p:spPr bwMode="auto">
            <a:xfrm>
              <a:off x="4848" y="2688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</p:grpSp>
      <p:sp>
        <p:nvSpPr>
          <p:cNvPr id="219161" name="Oval 25"/>
          <p:cNvSpPr>
            <a:spLocks noChangeArrowheads="1"/>
          </p:cNvSpPr>
          <p:nvPr/>
        </p:nvSpPr>
        <p:spPr bwMode="auto">
          <a:xfrm>
            <a:off x="9536853" y="5960533"/>
            <a:ext cx="216747" cy="21674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l" defTabSz="650230" hangingPunct="1"/>
            <a:endParaRPr lang="en-US" sz="2560" kern="1200">
              <a:solidFill>
                <a:prstClr val="black"/>
              </a:solidFill>
            </a:endParaRPr>
          </a:p>
        </p:txBody>
      </p:sp>
      <p:sp>
        <p:nvSpPr>
          <p:cNvPr id="219162" name="Line 26"/>
          <p:cNvSpPr>
            <a:spLocks noChangeShapeType="1"/>
          </p:cNvSpPr>
          <p:nvPr/>
        </p:nvSpPr>
        <p:spPr bwMode="auto">
          <a:xfrm flipH="1">
            <a:off x="8019627" y="3142827"/>
            <a:ext cx="3467947" cy="552704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lg" len="lg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pPr algn="l" defTabSz="650230" hangingPunct="1"/>
            <a:endParaRPr lang="en-US" sz="2560" kern="1200">
              <a:solidFill>
                <a:prstClr val="black"/>
              </a:solidFill>
            </a:endParaRPr>
          </a:p>
        </p:txBody>
      </p:sp>
      <p:sp>
        <p:nvSpPr>
          <p:cNvPr id="219163" name="Line 27"/>
          <p:cNvSpPr>
            <a:spLocks noChangeShapeType="1"/>
          </p:cNvSpPr>
          <p:nvPr/>
        </p:nvSpPr>
        <p:spPr bwMode="auto">
          <a:xfrm flipV="1">
            <a:off x="11270827" y="2926080"/>
            <a:ext cx="433493" cy="21674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pPr algn="l" defTabSz="650230" hangingPunct="1"/>
            <a:endParaRPr lang="en-US" sz="2560" kern="1200">
              <a:solidFill>
                <a:prstClr val="black"/>
              </a:solidFill>
            </a:endParaRPr>
          </a:p>
        </p:txBody>
      </p:sp>
      <p:sp>
        <p:nvSpPr>
          <p:cNvPr id="219164" name="Line 28"/>
          <p:cNvSpPr>
            <a:spLocks noChangeShapeType="1"/>
          </p:cNvSpPr>
          <p:nvPr/>
        </p:nvSpPr>
        <p:spPr bwMode="auto">
          <a:xfrm flipH="1">
            <a:off x="11595947" y="2926080"/>
            <a:ext cx="108373" cy="433493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pPr algn="l" defTabSz="650230" hangingPunct="1"/>
            <a:endParaRPr lang="en-US" sz="2560" kern="1200">
              <a:solidFill>
                <a:prstClr val="black"/>
              </a:solidFill>
            </a:endParaRPr>
          </a:p>
        </p:txBody>
      </p:sp>
      <p:sp>
        <p:nvSpPr>
          <p:cNvPr id="219165" name="Line 29"/>
          <p:cNvSpPr>
            <a:spLocks noChangeShapeType="1"/>
          </p:cNvSpPr>
          <p:nvPr/>
        </p:nvSpPr>
        <p:spPr bwMode="auto">
          <a:xfrm>
            <a:off x="11487573" y="3034454"/>
            <a:ext cx="0" cy="108373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pPr algn="l" defTabSz="650230" hangingPunct="1"/>
            <a:endParaRPr lang="en-US" sz="2560" kern="1200">
              <a:solidFill>
                <a:prstClr val="black"/>
              </a:solidFill>
            </a:endParaRPr>
          </a:p>
        </p:txBody>
      </p:sp>
      <p:sp>
        <p:nvSpPr>
          <p:cNvPr id="219166" name="Line 30"/>
          <p:cNvSpPr>
            <a:spLocks noChangeShapeType="1"/>
          </p:cNvSpPr>
          <p:nvPr/>
        </p:nvSpPr>
        <p:spPr bwMode="auto">
          <a:xfrm>
            <a:off x="11487574" y="3142827"/>
            <a:ext cx="108373" cy="108373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pPr algn="l" defTabSz="650230" hangingPunct="1"/>
            <a:endParaRPr lang="en-US" sz="2560" kern="1200">
              <a:solidFill>
                <a:prstClr val="black"/>
              </a:solidFill>
            </a:endParaRPr>
          </a:p>
        </p:txBody>
      </p:sp>
      <p:sp>
        <p:nvSpPr>
          <p:cNvPr id="219167" name="Oval 31"/>
          <p:cNvSpPr>
            <a:spLocks noChangeArrowheads="1"/>
          </p:cNvSpPr>
          <p:nvPr/>
        </p:nvSpPr>
        <p:spPr bwMode="auto">
          <a:xfrm>
            <a:off x="10187093" y="4876800"/>
            <a:ext cx="216747" cy="21674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l" defTabSz="650230" hangingPunct="1"/>
            <a:endParaRPr lang="en-US" sz="2560" kern="1200">
              <a:solidFill>
                <a:prstClr val="black"/>
              </a:solidFill>
            </a:endParaRPr>
          </a:p>
        </p:txBody>
      </p:sp>
      <p:sp>
        <p:nvSpPr>
          <p:cNvPr id="219168" name="Oval 32"/>
          <p:cNvSpPr>
            <a:spLocks noChangeArrowheads="1"/>
          </p:cNvSpPr>
          <p:nvPr/>
        </p:nvSpPr>
        <p:spPr bwMode="auto">
          <a:xfrm>
            <a:off x="8669867" y="7261013"/>
            <a:ext cx="216747" cy="21674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l" defTabSz="650230" hangingPunct="1"/>
            <a:endParaRPr lang="en-US" sz="2560" kern="1200">
              <a:solidFill>
                <a:prstClr val="black"/>
              </a:solidFill>
            </a:endParaRPr>
          </a:p>
        </p:txBody>
      </p:sp>
      <p:sp>
        <p:nvSpPr>
          <p:cNvPr id="219169" name="Text Box 33"/>
          <p:cNvSpPr txBox="1">
            <a:spLocks noChangeArrowheads="1"/>
          </p:cNvSpPr>
          <p:nvPr/>
        </p:nvSpPr>
        <p:spPr bwMode="auto">
          <a:xfrm>
            <a:off x="9622649" y="4560712"/>
            <a:ext cx="522900" cy="53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defTabSz="650230" hangingPunct="1"/>
            <a:r>
              <a:rPr lang="en-US" sz="2844" kern="1200">
                <a:solidFill>
                  <a:prstClr val="black"/>
                </a:solidFill>
              </a:rPr>
              <a:t>c1</a:t>
            </a:r>
          </a:p>
        </p:txBody>
      </p:sp>
      <p:sp>
        <p:nvSpPr>
          <p:cNvPr id="219170" name="Text Box 34"/>
          <p:cNvSpPr txBox="1">
            <a:spLocks noChangeArrowheads="1"/>
          </p:cNvSpPr>
          <p:nvPr/>
        </p:nvSpPr>
        <p:spPr bwMode="auto">
          <a:xfrm>
            <a:off x="8994987" y="5721210"/>
            <a:ext cx="522900" cy="53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defTabSz="650230" hangingPunct="1"/>
            <a:r>
              <a:rPr lang="en-US" sz="2844" kern="1200">
                <a:solidFill>
                  <a:prstClr val="black"/>
                </a:solidFill>
              </a:rPr>
              <a:t>c2</a:t>
            </a:r>
          </a:p>
        </p:txBody>
      </p:sp>
      <p:sp>
        <p:nvSpPr>
          <p:cNvPr id="219171" name="Text Box 35"/>
          <p:cNvSpPr txBox="1">
            <a:spLocks noChangeArrowheads="1"/>
          </p:cNvSpPr>
          <p:nvPr/>
        </p:nvSpPr>
        <p:spPr bwMode="auto">
          <a:xfrm>
            <a:off x="8236373" y="6804943"/>
            <a:ext cx="522900" cy="53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defTabSz="650230" hangingPunct="1"/>
            <a:r>
              <a:rPr lang="en-US" sz="2844" kern="1200">
                <a:solidFill>
                  <a:prstClr val="black"/>
                </a:solidFill>
              </a:rPr>
              <a:t>c3</a:t>
            </a:r>
          </a:p>
        </p:txBody>
      </p:sp>
      <p:sp>
        <p:nvSpPr>
          <p:cNvPr id="219173" name="Text Box 37"/>
          <p:cNvSpPr txBox="1">
            <a:spLocks noChangeArrowheads="1"/>
          </p:cNvSpPr>
          <p:nvPr/>
        </p:nvSpPr>
        <p:spPr bwMode="auto">
          <a:xfrm>
            <a:off x="447541" y="2832212"/>
            <a:ext cx="7075078" cy="5738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defTabSz="650230" hangingPunct="1">
              <a:buFont typeface="Arial"/>
              <a:buChar char="•"/>
            </a:pPr>
            <a:r>
              <a:rPr lang="en-US" sz="3413" kern="1200" dirty="0">
                <a:solidFill>
                  <a:prstClr val="black"/>
                </a:solidFill>
              </a:rPr>
              <a:t> Sample the volume at discrete</a:t>
            </a:r>
          </a:p>
          <a:p>
            <a:pPr algn="l" defTabSz="650230" hangingPunct="1"/>
            <a:r>
              <a:rPr lang="en-US" sz="3413" kern="1200" dirty="0">
                <a:solidFill>
                  <a:prstClr val="black"/>
                </a:solidFill>
              </a:rPr>
              <a:t>  points along the ray</a:t>
            </a:r>
          </a:p>
          <a:p>
            <a:pPr algn="l" defTabSz="650230" hangingPunct="1"/>
            <a:endParaRPr lang="en-US" sz="1422" kern="1200" dirty="0">
              <a:solidFill>
                <a:prstClr val="black"/>
              </a:solidFill>
            </a:endParaRPr>
          </a:p>
          <a:p>
            <a:pPr algn="l" defTabSz="650230" hangingPunct="1">
              <a:buFont typeface="Arial"/>
              <a:buChar char="•"/>
            </a:pPr>
            <a:r>
              <a:rPr lang="en-US" sz="3413" kern="1200" dirty="0">
                <a:solidFill>
                  <a:prstClr val="black"/>
                </a:solidFill>
              </a:rPr>
              <a:t> Perform tri-linear interpolation to get</a:t>
            </a:r>
          </a:p>
          <a:p>
            <a:pPr algn="l" defTabSz="650230" hangingPunct="1"/>
            <a:r>
              <a:rPr lang="en-US" sz="3413" kern="1200" dirty="0">
                <a:solidFill>
                  <a:prstClr val="black"/>
                </a:solidFill>
              </a:rPr>
              <a:t>  the sample values </a:t>
            </a:r>
          </a:p>
          <a:p>
            <a:pPr algn="l" defTabSz="650230" hangingPunct="1"/>
            <a:endParaRPr lang="en-US" sz="1422" kern="1200" dirty="0">
              <a:solidFill>
                <a:prstClr val="black"/>
              </a:solidFill>
            </a:endParaRPr>
          </a:p>
          <a:p>
            <a:pPr algn="l" defTabSz="650230" hangingPunct="1">
              <a:buFont typeface="Arial"/>
              <a:buChar char="•"/>
            </a:pPr>
            <a:r>
              <a:rPr lang="en-US" sz="3413" kern="1200" dirty="0">
                <a:solidFill>
                  <a:prstClr val="black"/>
                </a:solidFill>
              </a:rPr>
              <a:t> Look up the transfer function to </a:t>
            </a:r>
          </a:p>
          <a:p>
            <a:pPr algn="l" defTabSz="650230" hangingPunct="1"/>
            <a:r>
              <a:rPr lang="en-US" sz="3413" kern="1200" dirty="0">
                <a:solidFill>
                  <a:prstClr val="black"/>
                </a:solidFill>
              </a:rPr>
              <a:t>  get the color and opacity </a:t>
            </a:r>
          </a:p>
          <a:p>
            <a:pPr algn="l" defTabSz="650230" hangingPunct="1"/>
            <a:endParaRPr lang="en-US" sz="1422" kern="1200" dirty="0">
              <a:solidFill>
                <a:prstClr val="black"/>
              </a:solidFill>
            </a:endParaRPr>
          </a:p>
          <a:p>
            <a:pPr algn="l" defTabSz="650230" hangingPunct="1">
              <a:buFont typeface="Arial"/>
              <a:buChar char="•"/>
            </a:pPr>
            <a:r>
              <a:rPr lang="en-US" sz="3413" kern="1200" dirty="0">
                <a:solidFill>
                  <a:prstClr val="black"/>
                </a:solidFill>
              </a:rPr>
              <a:t> Compositing the color/opacity</a:t>
            </a:r>
          </a:p>
          <a:p>
            <a:pPr algn="l" defTabSz="650230" hangingPunct="1"/>
            <a:r>
              <a:rPr lang="en-US" sz="3413" kern="1200" dirty="0">
                <a:solidFill>
                  <a:prstClr val="black"/>
                </a:solidFill>
              </a:rPr>
              <a:t> (front-to-back or back-to-front)   </a:t>
            </a:r>
          </a:p>
          <a:p>
            <a:pPr algn="l" defTabSz="650230" hangingPunct="1"/>
            <a:endParaRPr lang="en-US" sz="2560" kern="1200" dirty="0">
              <a:solidFill>
                <a:prstClr val="black"/>
              </a:solidFill>
            </a:endParaRPr>
          </a:p>
          <a:p>
            <a:pPr algn="l" defTabSz="650230" hangingPunct="1"/>
            <a:r>
              <a:rPr lang="en-US" sz="2560" kern="1200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06364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Back-to-Front Compositing 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152640" y="3576320"/>
            <a:ext cx="4226560" cy="3251200"/>
            <a:chOff x="3120" y="1824"/>
            <a:chExt cx="1872" cy="1440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168" y="1920"/>
              <a:ext cx="1776" cy="1296"/>
              <a:chOff x="3168" y="1920"/>
              <a:chExt cx="1776" cy="1296"/>
            </a:xfrm>
          </p:grpSpPr>
          <p:sp>
            <p:nvSpPr>
              <p:cNvPr id="221189" name="Line 5"/>
              <p:cNvSpPr>
                <a:spLocks noChangeShapeType="1"/>
              </p:cNvSpPr>
              <p:nvPr/>
            </p:nvSpPr>
            <p:spPr bwMode="auto">
              <a:xfrm flipH="1">
                <a:off x="3168" y="1920"/>
                <a:ext cx="48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1190" name="Line 6"/>
              <p:cNvSpPr>
                <a:spLocks noChangeShapeType="1"/>
              </p:cNvSpPr>
              <p:nvPr/>
            </p:nvSpPr>
            <p:spPr bwMode="auto">
              <a:xfrm>
                <a:off x="3168" y="2448"/>
                <a:ext cx="13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1191" name="Line 7"/>
              <p:cNvSpPr>
                <a:spLocks noChangeShapeType="1"/>
              </p:cNvSpPr>
              <p:nvPr/>
            </p:nvSpPr>
            <p:spPr bwMode="auto">
              <a:xfrm>
                <a:off x="3648" y="1920"/>
                <a:ext cx="12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1192" name="Line 8"/>
              <p:cNvSpPr>
                <a:spLocks noChangeShapeType="1"/>
              </p:cNvSpPr>
              <p:nvPr/>
            </p:nvSpPr>
            <p:spPr bwMode="auto">
              <a:xfrm flipV="1">
                <a:off x="4512" y="1920"/>
                <a:ext cx="432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1193" name="Line 9"/>
              <p:cNvSpPr>
                <a:spLocks noChangeShapeType="1"/>
              </p:cNvSpPr>
              <p:nvPr/>
            </p:nvSpPr>
            <p:spPr bwMode="auto">
              <a:xfrm>
                <a:off x="3168" y="2448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1194" name="Line 10"/>
              <p:cNvSpPr>
                <a:spLocks noChangeShapeType="1"/>
              </p:cNvSpPr>
              <p:nvPr/>
            </p:nvSpPr>
            <p:spPr bwMode="auto">
              <a:xfrm>
                <a:off x="4512" y="2448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1195" name="Line 11"/>
              <p:cNvSpPr>
                <a:spLocks noChangeShapeType="1"/>
              </p:cNvSpPr>
              <p:nvPr/>
            </p:nvSpPr>
            <p:spPr bwMode="auto">
              <a:xfrm flipH="1">
                <a:off x="4944" y="1920"/>
                <a:ext cx="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1196" name="Line 12"/>
              <p:cNvSpPr>
                <a:spLocks noChangeShapeType="1"/>
              </p:cNvSpPr>
              <p:nvPr/>
            </p:nvSpPr>
            <p:spPr bwMode="auto">
              <a:xfrm>
                <a:off x="3168" y="3216"/>
                <a:ext cx="13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1197" name="Line 13"/>
              <p:cNvSpPr>
                <a:spLocks noChangeShapeType="1"/>
              </p:cNvSpPr>
              <p:nvPr/>
            </p:nvSpPr>
            <p:spPr bwMode="auto">
              <a:xfrm flipV="1">
                <a:off x="4512" y="2784"/>
                <a:ext cx="432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1198" name="Line 14"/>
              <p:cNvSpPr>
                <a:spLocks noChangeShapeType="1"/>
              </p:cNvSpPr>
              <p:nvPr/>
            </p:nvSpPr>
            <p:spPr bwMode="auto">
              <a:xfrm>
                <a:off x="3648" y="1920"/>
                <a:ext cx="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1199" name="Line 15"/>
              <p:cNvSpPr>
                <a:spLocks noChangeShapeType="1"/>
              </p:cNvSpPr>
              <p:nvPr/>
            </p:nvSpPr>
            <p:spPr bwMode="auto">
              <a:xfrm flipH="1">
                <a:off x="3168" y="2784"/>
                <a:ext cx="480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1200" name="Line 16"/>
              <p:cNvSpPr>
                <a:spLocks noChangeShapeType="1"/>
              </p:cNvSpPr>
              <p:nvPr/>
            </p:nvSpPr>
            <p:spPr bwMode="auto">
              <a:xfrm>
                <a:off x="3648" y="2784"/>
                <a:ext cx="12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21201" name="Oval 17"/>
            <p:cNvSpPr>
              <a:spLocks noChangeArrowheads="1"/>
            </p:cNvSpPr>
            <p:nvPr/>
          </p:nvSpPr>
          <p:spPr bwMode="auto">
            <a:xfrm>
              <a:off x="3600" y="1824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21202" name="Oval 18"/>
            <p:cNvSpPr>
              <a:spLocks noChangeArrowheads="1"/>
            </p:cNvSpPr>
            <p:nvPr/>
          </p:nvSpPr>
          <p:spPr bwMode="auto">
            <a:xfrm>
              <a:off x="4848" y="1824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21203" name="Oval 19"/>
            <p:cNvSpPr>
              <a:spLocks noChangeArrowheads="1"/>
            </p:cNvSpPr>
            <p:nvPr/>
          </p:nvSpPr>
          <p:spPr bwMode="auto">
            <a:xfrm>
              <a:off x="3120" y="2352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21204" name="Oval 20"/>
            <p:cNvSpPr>
              <a:spLocks noChangeArrowheads="1"/>
            </p:cNvSpPr>
            <p:nvPr/>
          </p:nvSpPr>
          <p:spPr bwMode="auto">
            <a:xfrm>
              <a:off x="4416" y="2352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21205" name="Oval 21"/>
            <p:cNvSpPr>
              <a:spLocks noChangeArrowheads="1"/>
            </p:cNvSpPr>
            <p:nvPr/>
          </p:nvSpPr>
          <p:spPr bwMode="auto">
            <a:xfrm>
              <a:off x="3600" y="2688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21206" name="Oval 22"/>
            <p:cNvSpPr>
              <a:spLocks noChangeArrowheads="1"/>
            </p:cNvSpPr>
            <p:nvPr/>
          </p:nvSpPr>
          <p:spPr bwMode="auto">
            <a:xfrm>
              <a:off x="3120" y="3120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21207" name="Oval 23"/>
            <p:cNvSpPr>
              <a:spLocks noChangeArrowheads="1"/>
            </p:cNvSpPr>
            <p:nvPr/>
          </p:nvSpPr>
          <p:spPr bwMode="auto">
            <a:xfrm>
              <a:off x="4416" y="3120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21208" name="Oval 24"/>
            <p:cNvSpPr>
              <a:spLocks noChangeArrowheads="1"/>
            </p:cNvSpPr>
            <p:nvPr/>
          </p:nvSpPr>
          <p:spPr bwMode="auto">
            <a:xfrm>
              <a:off x="4848" y="2688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</p:grpSp>
      <p:sp>
        <p:nvSpPr>
          <p:cNvPr id="221209" name="Oval 25"/>
          <p:cNvSpPr>
            <a:spLocks noChangeArrowheads="1"/>
          </p:cNvSpPr>
          <p:nvPr/>
        </p:nvSpPr>
        <p:spPr bwMode="auto">
          <a:xfrm>
            <a:off x="9211733" y="5201920"/>
            <a:ext cx="216747" cy="21674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l" defTabSz="650230" hangingPunct="1"/>
            <a:endParaRPr lang="en-US" sz="2560" kern="1200">
              <a:solidFill>
                <a:prstClr val="black"/>
              </a:solidFill>
            </a:endParaRPr>
          </a:p>
        </p:txBody>
      </p:sp>
      <p:sp>
        <p:nvSpPr>
          <p:cNvPr id="221210" name="Line 26"/>
          <p:cNvSpPr>
            <a:spLocks noChangeShapeType="1"/>
          </p:cNvSpPr>
          <p:nvPr/>
        </p:nvSpPr>
        <p:spPr bwMode="auto">
          <a:xfrm flipH="1">
            <a:off x="7694507" y="2384213"/>
            <a:ext cx="3467947" cy="552704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lg" len="lg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pPr algn="l" defTabSz="650230" hangingPunct="1"/>
            <a:endParaRPr lang="en-US" sz="2560" kern="1200">
              <a:solidFill>
                <a:prstClr val="black"/>
              </a:solidFill>
            </a:endParaRPr>
          </a:p>
        </p:txBody>
      </p:sp>
      <p:sp>
        <p:nvSpPr>
          <p:cNvPr id="221211" name="Line 27"/>
          <p:cNvSpPr>
            <a:spLocks noChangeShapeType="1"/>
          </p:cNvSpPr>
          <p:nvPr/>
        </p:nvSpPr>
        <p:spPr bwMode="auto">
          <a:xfrm flipV="1">
            <a:off x="10945707" y="2167467"/>
            <a:ext cx="433493" cy="21674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pPr algn="l" defTabSz="650230" hangingPunct="1"/>
            <a:endParaRPr lang="en-US" sz="2560" kern="1200">
              <a:solidFill>
                <a:prstClr val="black"/>
              </a:solidFill>
            </a:endParaRPr>
          </a:p>
        </p:txBody>
      </p:sp>
      <p:sp>
        <p:nvSpPr>
          <p:cNvPr id="221212" name="Line 28"/>
          <p:cNvSpPr>
            <a:spLocks noChangeShapeType="1"/>
          </p:cNvSpPr>
          <p:nvPr/>
        </p:nvSpPr>
        <p:spPr bwMode="auto">
          <a:xfrm flipH="1">
            <a:off x="11270827" y="2167467"/>
            <a:ext cx="108373" cy="433493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pPr algn="l" defTabSz="650230" hangingPunct="1"/>
            <a:endParaRPr lang="en-US" sz="2560" kern="1200">
              <a:solidFill>
                <a:prstClr val="black"/>
              </a:solidFill>
            </a:endParaRPr>
          </a:p>
        </p:txBody>
      </p:sp>
      <p:sp>
        <p:nvSpPr>
          <p:cNvPr id="221213" name="Line 29"/>
          <p:cNvSpPr>
            <a:spLocks noChangeShapeType="1"/>
          </p:cNvSpPr>
          <p:nvPr/>
        </p:nvSpPr>
        <p:spPr bwMode="auto">
          <a:xfrm>
            <a:off x="11162453" y="2275840"/>
            <a:ext cx="0" cy="108373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pPr algn="l" defTabSz="650230" hangingPunct="1"/>
            <a:endParaRPr lang="en-US" sz="2560" kern="1200">
              <a:solidFill>
                <a:prstClr val="black"/>
              </a:solidFill>
            </a:endParaRPr>
          </a:p>
        </p:txBody>
      </p:sp>
      <p:sp>
        <p:nvSpPr>
          <p:cNvPr id="221214" name="Line 30"/>
          <p:cNvSpPr>
            <a:spLocks noChangeShapeType="1"/>
          </p:cNvSpPr>
          <p:nvPr/>
        </p:nvSpPr>
        <p:spPr bwMode="auto">
          <a:xfrm>
            <a:off x="11162454" y="2384214"/>
            <a:ext cx="108373" cy="108373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pPr algn="l" defTabSz="650230" hangingPunct="1"/>
            <a:endParaRPr lang="en-US" sz="2560" kern="1200">
              <a:solidFill>
                <a:prstClr val="black"/>
              </a:solidFill>
            </a:endParaRPr>
          </a:p>
        </p:txBody>
      </p:sp>
      <p:sp>
        <p:nvSpPr>
          <p:cNvPr id="221215" name="Oval 31"/>
          <p:cNvSpPr>
            <a:spLocks noChangeArrowheads="1"/>
          </p:cNvSpPr>
          <p:nvPr/>
        </p:nvSpPr>
        <p:spPr bwMode="auto">
          <a:xfrm>
            <a:off x="9861973" y="4118187"/>
            <a:ext cx="216747" cy="21674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l" defTabSz="650230" hangingPunct="1"/>
            <a:endParaRPr lang="en-US" sz="2560" kern="1200">
              <a:solidFill>
                <a:prstClr val="black"/>
              </a:solidFill>
            </a:endParaRPr>
          </a:p>
        </p:txBody>
      </p:sp>
      <p:sp>
        <p:nvSpPr>
          <p:cNvPr id="221216" name="Oval 32"/>
          <p:cNvSpPr>
            <a:spLocks noChangeArrowheads="1"/>
          </p:cNvSpPr>
          <p:nvPr/>
        </p:nvSpPr>
        <p:spPr bwMode="auto">
          <a:xfrm>
            <a:off x="8344747" y="6502400"/>
            <a:ext cx="216747" cy="21674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l" defTabSz="650230" hangingPunct="1"/>
            <a:endParaRPr lang="en-US" sz="2560" kern="1200">
              <a:solidFill>
                <a:prstClr val="black"/>
              </a:solidFill>
            </a:endParaRPr>
          </a:p>
        </p:txBody>
      </p:sp>
      <p:sp>
        <p:nvSpPr>
          <p:cNvPr id="221217" name="Text Box 33"/>
          <p:cNvSpPr txBox="1">
            <a:spLocks noChangeArrowheads="1"/>
          </p:cNvSpPr>
          <p:nvPr/>
        </p:nvSpPr>
        <p:spPr bwMode="auto">
          <a:xfrm>
            <a:off x="9297529" y="3802098"/>
            <a:ext cx="522900" cy="53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defTabSz="650230" hangingPunct="1"/>
            <a:r>
              <a:rPr lang="en-US" sz="2844" kern="1200">
                <a:solidFill>
                  <a:prstClr val="black"/>
                </a:solidFill>
              </a:rPr>
              <a:t>c1</a:t>
            </a:r>
          </a:p>
        </p:txBody>
      </p:sp>
      <p:sp>
        <p:nvSpPr>
          <p:cNvPr id="221218" name="Text Box 34"/>
          <p:cNvSpPr txBox="1">
            <a:spLocks noChangeArrowheads="1"/>
          </p:cNvSpPr>
          <p:nvPr/>
        </p:nvSpPr>
        <p:spPr bwMode="auto">
          <a:xfrm>
            <a:off x="8669867" y="4962596"/>
            <a:ext cx="522900" cy="53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defTabSz="650230" hangingPunct="1"/>
            <a:r>
              <a:rPr lang="en-US" sz="2844" kern="1200">
                <a:solidFill>
                  <a:prstClr val="black"/>
                </a:solidFill>
              </a:rPr>
              <a:t>c2</a:t>
            </a:r>
          </a:p>
        </p:txBody>
      </p:sp>
      <p:sp>
        <p:nvSpPr>
          <p:cNvPr id="221219" name="Text Box 35"/>
          <p:cNvSpPr txBox="1">
            <a:spLocks noChangeArrowheads="1"/>
          </p:cNvSpPr>
          <p:nvPr/>
        </p:nvSpPr>
        <p:spPr bwMode="auto">
          <a:xfrm>
            <a:off x="7911253" y="6046330"/>
            <a:ext cx="522900" cy="53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defTabSz="650230" hangingPunct="1"/>
            <a:r>
              <a:rPr lang="en-US" sz="2844" kern="1200">
                <a:solidFill>
                  <a:prstClr val="black"/>
                </a:solidFill>
              </a:rPr>
              <a:t>c3</a:t>
            </a:r>
          </a:p>
        </p:txBody>
      </p:sp>
      <p:sp>
        <p:nvSpPr>
          <p:cNvPr id="221220" name="Text Box 36"/>
          <p:cNvSpPr txBox="1">
            <a:spLocks noChangeArrowheads="1"/>
          </p:cNvSpPr>
          <p:nvPr/>
        </p:nvSpPr>
        <p:spPr bwMode="auto">
          <a:xfrm>
            <a:off x="627662" y="2307631"/>
            <a:ext cx="6381106" cy="639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defTabSz="650230" hangingPunct="1"/>
            <a:r>
              <a:rPr lang="en-US" sz="3413" kern="1200" dirty="0">
                <a:solidFill>
                  <a:prstClr val="black"/>
                </a:solidFill>
              </a:rPr>
              <a:t>The initial pixel color = Black </a:t>
            </a:r>
          </a:p>
          <a:p>
            <a:pPr algn="l" defTabSz="650230" hangingPunct="1"/>
            <a:endParaRPr lang="en-US" sz="3413" kern="1200" dirty="0">
              <a:solidFill>
                <a:prstClr val="black"/>
              </a:solidFill>
            </a:endParaRPr>
          </a:p>
          <a:p>
            <a:pPr algn="l" defTabSz="650230" hangingPunct="1"/>
            <a:r>
              <a:rPr lang="en-US" sz="3413" kern="1200" dirty="0">
                <a:solidFill>
                  <a:prstClr val="black"/>
                </a:solidFill>
              </a:rPr>
              <a:t>Back-to-Front compositing: </a:t>
            </a:r>
          </a:p>
          <a:p>
            <a:pPr algn="l" defTabSz="650230" hangingPunct="1"/>
            <a:r>
              <a:rPr lang="en-US" sz="3413" kern="1200" dirty="0">
                <a:solidFill>
                  <a:prstClr val="black"/>
                </a:solidFill>
              </a:rPr>
              <a:t>use ‘under’ operator</a:t>
            </a:r>
          </a:p>
          <a:p>
            <a:pPr algn="l" defTabSz="650230" hangingPunct="1"/>
            <a:endParaRPr lang="en-US" sz="3413" kern="1200" dirty="0">
              <a:solidFill>
                <a:prstClr val="black"/>
              </a:solidFill>
            </a:endParaRPr>
          </a:p>
          <a:p>
            <a:pPr algn="l" defTabSz="650230" hangingPunct="1"/>
            <a:r>
              <a:rPr lang="en-US" sz="3413" kern="1200" dirty="0">
                <a:solidFill>
                  <a:prstClr val="black"/>
                </a:solidFill>
              </a:rPr>
              <a:t>C = C1 ‘under’ background</a:t>
            </a:r>
          </a:p>
          <a:p>
            <a:pPr algn="l" defTabSz="650230" hangingPunct="1"/>
            <a:r>
              <a:rPr lang="en-US" sz="3413" kern="1200" dirty="0">
                <a:solidFill>
                  <a:prstClr val="black"/>
                </a:solidFill>
              </a:rPr>
              <a:t>C = C2 ‘under C </a:t>
            </a:r>
          </a:p>
          <a:p>
            <a:pPr algn="l" defTabSz="650230" hangingPunct="1"/>
            <a:r>
              <a:rPr lang="en-US" sz="3413" kern="1200" dirty="0">
                <a:solidFill>
                  <a:prstClr val="black"/>
                </a:solidFill>
              </a:rPr>
              <a:t>C = C3 ‘under C</a:t>
            </a:r>
          </a:p>
          <a:p>
            <a:pPr algn="l" defTabSz="650230" hangingPunct="1"/>
            <a:r>
              <a:rPr lang="en-US" sz="3413" kern="1200" dirty="0">
                <a:solidFill>
                  <a:prstClr val="black"/>
                </a:solidFill>
              </a:rPr>
              <a:t>…</a:t>
            </a:r>
          </a:p>
          <a:p>
            <a:pPr algn="l" defTabSz="650230" hangingPunct="1"/>
            <a:endParaRPr lang="en-US" sz="3413" kern="1200" dirty="0">
              <a:solidFill>
                <a:prstClr val="black"/>
              </a:solidFill>
            </a:endParaRPr>
          </a:p>
          <a:p>
            <a:pPr algn="l" defTabSz="650230" hangingPunct="1"/>
            <a:r>
              <a:rPr lang="en-US" sz="3413" kern="1200" dirty="0" err="1">
                <a:solidFill>
                  <a:prstClr val="black"/>
                </a:solidFill>
              </a:rPr>
              <a:t>C</a:t>
            </a:r>
            <a:r>
              <a:rPr lang="en-US" sz="3413" kern="1200" baseline="-25000" dirty="0" err="1">
                <a:solidFill>
                  <a:prstClr val="black"/>
                </a:solidFill>
              </a:rPr>
              <a:t>out</a:t>
            </a:r>
            <a:r>
              <a:rPr lang="en-US" sz="3413" kern="1200" dirty="0">
                <a:solidFill>
                  <a:prstClr val="black"/>
                </a:solidFill>
              </a:rPr>
              <a:t> = </a:t>
            </a:r>
            <a:r>
              <a:rPr lang="en-US" sz="3413" kern="1200" dirty="0" err="1">
                <a:solidFill>
                  <a:prstClr val="black"/>
                </a:solidFill>
              </a:rPr>
              <a:t>C</a:t>
            </a:r>
            <a:r>
              <a:rPr lang="en-US" sz="3413" kern="1200" baseline="-25000" dirty="0" err="1">
                <a:solidFill>
                  <a:prstClr val="black"/>
                </a:solidFill>
              </a:rPr>
              <a:t>in</a:t>
            </a:r>
            <a:r>
              <a:rPr lang="en-US" sz="3413" kern="1200" dirty="0">
                <a:solidFill>
                  <a:prstClr val="black"/>
                </a:solidFill>
              </a:rPr>
              <a:t> * (1-</a:t>
            </a:r>
            <a:r>
              <a:rPr lang="en-US" sz="3413" kern="1200" dirty="0">
                <a:solidFill>
                  <a:prstClr val="black"/>
                </a:solidFill>
                <a:latin typeface="Symbol" pitchFamily="-112" charset="2"/>
              </a:rPr>
              <a:t>a</a:t>
            </a:r>
            <a:r>
              <a:rPr lang="en-US" sz="3413" kern="1200" dirty="0">
                <a:solidFill>
                  <a:prstClr val="black"/>
                </a:solidFill>
              </a:rPr>
              <a:t>(x)) + </a:t>
            </a:r>
            <a:r>
              <a:rPr lang="en-US" sz="3413" kern="1200" dirty="0" err="1">
                <a:solidFill>
                  <a:prstClr val="black"/>
                </a:solidFill>
              </a:rPr>
              <a:t>C(x</a:t>
            </a:r>
            <a:r>
              <a:rPr lang="en-US" sz="3413" kern="1200" dirty="0">
                <a:solidFill>
                  <a:prstClr val="black"/>
                </a:solidFill>
              </a:rPr>
              <a:t>)*</a:t>
            </a:r>
            <a:r>
              <a:rPr lang="en-US" sz="3413" kern="1200" dirty="0" err="1">
                <a:solidFill>
                  <a:prstClr val="black"/>
                </a:solidFill>
                <a:latin typeface="Symbol" pitchFamily="-112" charset="2"/>
              </a:rPr>
              <a:t>a</a:t>
            </a:r>
            <a:r>
              <a:rPr lang="en-US" sz="3413" kern="1200" dirty="0" err="1">
                <a:solidFill>
                  <a:prstClr val="black"/>
                </a:solidFill>
              </a:rPr>
              <a:t>(x</a:t>
            </a:r>
            <a:r>
              <a:rPr lang="en-US" sz="3413" kern="1200" dirty="0">
                <a:solidFill>
                  <a:prstClr val="black"/>
                </a:solidFill>
              </a:rPr>
              <a:t>) </a:t>
            </a:r>
          </a:p>
          <a:p>
            <a:pPr algn="l" defTabSz="650230" hangingPunct="1"/>
            <a:r>
              <a:rPr lang="en-US" sz="3413" kern="1200" dirty="0">
                <a:solidFill>
                  <a:prstClr val="black"/>
                </a:solidFill>
              </a:rPr>
              <a:t>(this is the alpha blending formula)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27663" y="7341146"/>
            <a:ext cx="6633351" cy="1401067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50230" hangingPunct="1"/>
            <a:endParaRPr lang="en-US" sz="256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591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152640" y="3576320"/>
            <a:ext cx="4226560" cy="3251200"/>
            <a:chOff x="3120" y="1824"/>
            <a:chExt cx="1872" cy="1440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168" y="1920"/>
              <a:ext cx="1776" cy="1296"/>
              <a:chOff x="3168" y="1920"/>
              <a:chExt cx="1776" cy="1296"/>
            </a:xfrm>
          </p:grpSpPr>
          <p:sp>
            <p:nvSpPr>
              <p:cNvPr id="222214" name="Line 6"/>
              <p:cNvSpPr>
                <a:spLocks noChangeShapeType="1"/>
              </p:cNvSpPr>
              <p:nvPr/>
            </p:nvSpPr>
            <p:spPr bwMode="auto">
              <a:xfrm flipH="1">
                <a:off x="3168" y="1920"/>
                <a:ext cx="48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2215" name="Line 7"/>
              <p:cNvSpPr>
                <a:spLocks noChangeShapeType="1"/>
              </p:cNvSpPr>
              <p:nvPr/>
            </p:nvSpPr>
            <p:spPr bwMode="auto">
              <a:xfrm>
                <a:off x="3168" y="2448"/>
                <a:ext cx="13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2216" name="Line 8"/>
              <p:cNvSpPr>
                <a:spLocks noChangeShapeType="1"/>
              </p:cNvSpPr>
              <p:nvPr/>
            </p:nvSpPr>
            <p:spPr bwMode="auto">
              <a:xfrm>
                <a:off x="3648" y="1920"/>
                <a:ext cx="12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2217" name="Line 9"/>
              <p:cNvSpPr>
                <a:spLocks noChangeShapeType="1"/>
              </p:cNvSpPr>
              <p:nvPr/>
            </p:nvSpPr>
            <p:spPr bwMode="auto">
              <a:xfrm flipV="1">
                <a:off x="4512" y="1920"/>
                <a:ext cx="432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2218" name="Line 10"/>
              <p:cNvSpPr>
                <a:spLocks noChangeShapeType="1"/>
              </p:cNvSpPr>
              <p:nvPr/>
            </p:nvSpPr>
            <p:spPr bwMode="auto">
              <a:xfrm>
                <a:off x="3168" y="2448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2219" name="Line 11"/>
              <p:cNvSpPr>
                <a:spLocks noChangeShapeType="1"/>
              </p:cNvSpPr>
              <p:nvPr/>
            </p:nvSpPr>
            <p:spPr bwMode="auto">
              <a:xfrm>
                <a:off x="4512" y="2448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2220" name="Line 12"/>
              <p:cNvSpPr>
                <a:spLocks noChangeShapeType="1"/>
              </p:cNvSpPr>
              <p:nvPr/>
            </p:nvSpPr>
            <p:spPr bwMode="auto">
              <a:xfrm flipH="1">
                <a:off x="4944" y="1920"/>
                <a:ext cx="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2221" name="Line 13"/>
              <p:cNvSpPr>
                <a:spLocks noChangeShapeType="1"/>
              </p:cNvSpPr>
              <p:nvPr/>
            </p:nvSpPr>
            <p:spPr bwMode="auto">
              <a:xfrm>
                <a:off x="3168" y="3216"/>
                <a:ext cx="13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2222" name="Line 14"/>
              <p:cNvSpPr>
                <a:spLocks noChangeShapeType="1"/>
              </p:cNvSpPr>
              <p:nvPr/>
            </p:nvSpPr>
            <p:spPr bwMode="auto">
              <a:xfrm flipV="1">
                <a:off x="4512" y="2784"/>
                <a:ext cx="432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2223" name="Line 15"/>
              <p:cNvSpPr>
                <a:spLocks noChangeShapeType="1"/>
              </p:cNvSpPr>
              <p:nvPr/>
            </p:nvSpPr>
            <p:spPr bwMode="auto">
              <a:xfrm>
                <a:off x="3648" y="1920"/>
                <a:ext cx="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2224" name="Line 16"/>
              <p:cNvSpPr>
                <a:spLocks noChangeShapeType="1"/>
              </p:cNvSpPr>
              <p:nvPr/>
            </p:nvSpPr>
            <p:spPr bwMode="auto">
              <a:xfrm flipH="1">
                <a:off x="3168" y="2784"/>
                <a:ext cx="480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2225" name="Line 17"/>
              <p:cNvSpPr>
                <a:spLocks noChangeShapeType="1"/>
              </p:cNvSpPr>
              <p:nvPr/>
            </p:nvSpPr>
            <p:spPr bwMode="auto">
              <a:xfrm>
                <a:off x="3648" y="2784"/>
                <a:ext cx="12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l" defTabSz="650230" hangingPunct="1"/>
                <a:endParaRPr lang="en-US" sz="2560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22226" name="Oval 18"/>
            <p:cNvSpPr>
              <a:spLocks noChangeArrowheads="1"/>
            </p:cNvSpPr>
            <p:nvPr/>
          </p:nvSpPr>
          <p:spPr bwMode="auto">
            <a:xfrm>
              <a:off x="3600" y="1824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22227" name="Oval 19"/>
            <p:cNvSpPr>
              <a:spLocks noChangeArrowheads="1"/>
            </p:cNvSpPr>
            <p:nvPr/>
          </p:nvSpPr>
          <p:spPr bwMode="auto">
            <a:xfrm>
              <a:off x="4848" y="1824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22228" name="Oval 20"/>
            <p:cNvSpPr>
              <a:spLocks noChangeArrowheads="1"/>
            </p:cNvSpPr>
            <p:nvPr/>
          </p:nvSpPr>
          <p:spPr bwMode="auto">
            <a:xfrm>
              <a:off x="3120" y="2352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22229" name="Oval 21"/>
            <p:cNvSpPr>
              <a:spLocks noChangeArrowheads="1"/>
            </p:cNvSpPr>
            <p:nvPr/>
          </p:nvSpPr>
          <p:spPr bwMode="auto">
            <a:xfrm>
              <a:off x="4416" y="2352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22230" name="Oval 22"/>
            <p:cNvSpPr>
              <a:spLocks noChangeArrowheads="1"/>
            </p:cNvSpPr>
            <p:nvPr/>
          </p:nvSpPr>
          <p:spPr bwMode="auto">
            <a:xfrm>
              <a:off x="3600" y="2688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22231" name="Oval 23"/>
            <p:cNvSpPr>
              <a:spLocks noChangeArrowheads="1"/>
            </p:cNvSpPr>
            <p:nvPr/>
          </p:nvSpPr>
          <p:spPr bwMode="auto">
            <a:xfrm>
              <a:off x="3120" y="3120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22232" name="Oval 24"/>
            <p:cNvSpPr>
              <a:spLocks noChangeArrowheads="1"/>
            </p:cNvSpPr>
            <p:nvPr/>
          </p:nvSpPr>
          <p:spPr bwMode="auto">
            <a:xfrm>
              <a:off x="4416" y="3120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  <p:sp>
          <p:nvSpPr>
            <p:cNvPr id="222233" name="Oval 25"/>
            <p:cNvSpPr>
              <a:spLocks noChangeArrowheads="1"/>
            </p:cNvSpPr>
            <p:nvPr/>
          </p:nvSpPr>
          <p:spPr bwMode="auto">
            <a:xfrm>
              <a:off x="4848" y="2688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50230" hangingPunct="1"/>
              <a:endParaRPr lang="en-US" sz="2560" kern="1200">
                <a:solidFill>
                  <a:prstClr val="black"/>
                </a:solidFill>
              </a:endParaRPr>
            </a:p>
          </p:txBody>
        </p:sp>
      </p:grpSp>
      <p:sp>
        <p:nvSpPr>
          <p:cNvPr id="222234" name="Oval 26"/>
          <p:cNvSpPr>
            <a:spLocks noChangeArrowheads="1"/>
          </p:cNvSpPr>
          <p:nvPr/>
        </p:nvSpPr>
        <p:spPr bwMode="auto">
          <a:xfrm>
            <a:off x="9211733" y="5201920"/>
            <a:ext cx="216747" cy="21674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l" defTabSz="650230" hangingPunct="1"/>
            <a:endParaRPr lang="en-US" sz="2560" kern="1200">
              <a:solidFill>
                <a:prstClr val="black"/>
              </a:solidFill>
            </a:endParaRPr>
          </a:p>
        </p:txBody>
      </p:sp>
      <p:sp>
        <p:nvSpPr>
          <p:cNvPr id="222235" name="Line 27"/>
          <p:cNvSpPr>
            <a:spLocks noChangeShapeType="1"/>
          </p:cNvSpPr>
          <p:nvPr/>
        </p:nvSpPr>
        <p:spPr bwMode="auto">
          <a:xfrm flipH="1">
            <a:off x="7694507" y="2384213"/>
            <a:ext cx="3467947" cy="552704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lg" len="lg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pPr algn="l" defTabSz="650230" hangingPunct="1"/>
            <a:endParaRPr lang="en-US" sz="2560" kern="1200">
              <a:solidFill>
                <a:prstClr val="black"/>
              </a:solidFill>
            </a:endParaRPr>
          </a:p>
        </p:txBody>
      </p:sp>
      <p:sp>
        <p:nvSpPr>
          <p:cNvPr id="222236" name="Line 28"/>
          <p:cNvSpPr>
            <a:spLocks noChangeShapeType="1"/>
          </p:cNvSpPr>
          <p:nvPr/>
        </p:nvSpPr>
        <p:spPr bwMode="auto">
          <a:xfrm flipV="1">
            <a:off x="10945707" y="2167467"/>
            <a:ext cx="433493" cy="21674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pPr algn="l" defTabSz="650230" hangingPunct="1"/>
            <a:endParaRPr lang="en-US" sz="2560" kern="1200">
              <a:solidFill>
                <a:prstClr val="black"/>
              </a:solidFill>
            </a:endParaRPr>
          </a:p>
        </p:txBody>
      </p:sp>
      <p:sp>
        <p:nvSpPr>
          <p:cNvPr id="222237" name="Line 29"/>
          <p:cNvSpPr>
            <a:spLocks noChangeShapeType="1"/>
          </p:cNvSpPr>
          <p:nvPr/>
        </p:nvSpPr>
        <p:spPr bwMode="auto">
          <a:xfrm flipH="1">
            <a:off x="11270827" y="2167467"/>
            <a:ext cx="108373" cy="433493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pPr algn="l" defTabSz="650230" hangingPunct="1"/>
            <a:endParaRPr lang="en-US" sz="2560" kern="1200">
              <a:solidFill>
                <a:prstClr val="black"/>
              </a:solidFill>
            </a:endParaRPr>
          </a:p>
        </p:txBody>
      </p:sp>
      <p:sp>
        <p:nvSpPr>
          <p:cNvPr id="222238" name="Line 30"/>
          <p:cNvSpPr>
            <a:spLocks noChangeShapeType="1"/>
          </p:cNvSpPr>
          <p:nvPr/>
        </p:nvSpPr>
        <p:spPr bwMode="auto">
          <a:xfrm>
            <a:off x="11162453" y="2275840"/>
            <a:ext cx="0" cy="108373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pPr algn="l" defTabSz="650230" hangingPunct="1"/>
            <a:endParaRPr lang="en-US" sz="2560" kern="1200">
              <a:solidFill>
                <a:prstClr val="black"/>
              </a:solidFill>
            </a:endParaRPr>
          </a:p>
        </p:txBody>
      </p:sp>
      <p:sp>
        <p:nvSpPr>
          <p:cNvPr id="222239" name="Line 31"/>
          <p:cNvSpPr>
            <a:spLocks noChangeShapeType="1"/>
          </p:cNvSpPr>
          <p:nvPr/>
        </p:nvSpPr>
        <p:spPr bwMode="auto">
          <a:xfrm>
            <a:off x="11162454" y="2384214"/>
            <a:ext cx="108373" cy="108373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pPr algn="l" defTabSz="650230" hangingPunct="1"/>
            <a:endParaRPr lang="en-US" sz="2560" kern="1200">
              <a:solidFill>
                <a:prstClr val="black"/>
              </a:solidFill>
            </a:endParaRPr>
          </a:p>
        </p:txBody>
      </p:sp>
      <p:sp>
        <p:nvSpPr>
          <p:cNvPr id="222240" name="Oval 32"/>
          <p:cNvSpPr>
            <a:spLocks noChangeArrowheads="1"/>
          </p:cNvSpPr>
          <p:nvPr/>
        </p:nvSpPr>
        <p:spPr bwMode="auto">
          <a:xfrm>
            <a:off x="9861973" y="4118187"/>
            <a:ext cx="216747" cy="21674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l" defTabSz="650230" hangingPunct="1"/>
            <a:endParaRPr lang="en-US" sz="2560" kern="1200">
              <a:solidFill>
                <a:prstClr val="black"/>
              </a:solidFill>
            </a:endParaRPr>
          </a:p>
        </p:txBody>
      </p:sp>
      <p:sp>
        <p:nvSpPr>
          <p:cNvPr id="222241" name="Oval 33"/>
          <p:cNvSpPr>
            <a:spLocks noChangeArrowheads="1"/>
          </p:cNvSpPr>
          <p:nvPr/>
        </p:nvSpPr>
        <p:spPr bwMode="auto">
          <a:xfrm>
            <a:off x="8344747" y="6502400"/>
            <a:ext cx="216747" cy="21674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l" defTabSz="650230" hangingPunct="1"/>
            <a:endParaRPr lang="en-US" sz="2560" kern="1200">
              <a:solidFill>
                <a:prstClr val="black"/>
              </a:solidFill>
            </a:endParaRPr>
          </a:p>
        </p:txBody>
      </p:sp>
      <p:sp>
        <p:nvSpPr>
          <p:cNvPr id="222242" name="Text Box 34"/>
          <p:cNvSpPr txBox="1">
            <a:spLocks noChangeArrowheads="1"/>
          </p:cNvSpPr>
          <p:nvPr/>
        </p:nvSpPr>
        <p:spPr bwMode="auto">
          <a:xfrm>
            <a:off x="9297529" y="3802098"/>
            <a:ext cx="522900" cy="53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defTabSz="650230" hangingPunct="1"/>
            <a:r>
              <a:rPr lang="en-US" sz="2844" kern="1200">
                <a:solidFill>
                  <a:prstClr val="black"/>
                </a:solidFill>
              </a:rPr>
              <a:t>c1</a:t>
            </a:r>
          </a:p>
        </p:txBody>
      </p:sp>
      <p:sp>
        <p:nvSpPr>
          <p:cNvPr id="222243" name="Text Box 35"/>
          <p:cNvSpPr txBox="1">
            <a:spLocks noChangeArrowheads="1"/>
          </p:cNvSpPr>
          <p:nvPr/>
        </p:nvSpPr>
        <p:spPr bwMode="auto">
          <a:xfrm>
            <a:off x="8669867" y="4962596"/>
            <a:ext cx="522900" cy="53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defTabSz="650230" hangingPunct="1"/>
            <a:r>
              <a:rPr lang="en-US" sz="2844" kern="1200">
                <a:solidFill>
                  <a:prstClr val="black"/>
                </a:solidFill>
              </a:rPr>
              <a:t>c2</a:t>
            </a:r>
          </a:p>
        </p:txBody>
      </p:sp>
      <p:sp>
        <p:nvSpPr>
          <p:cNvPr id="222244" name="Text Box 36"/>
          <p:cNvSpPr txBox="1">
            <a:spLocks noChangeArrowheads="1"/>
          </p:cNvSpPr>
          <p:nvPr/>
        </p:nvSpPr>
        <p:spPr bwMode="auto">
          <a:xfrm>
            <a:off x="7911253" y="6046330"/>
            <a:ext cx="522900" cy="53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defTabSz="650230" hangingPunct="1"/>
            <a:r>
              <a:rPr lang="en-US" sz="2844" kern="1200">
                <a:solidFill>
                  <a:prstClr val="black"/>
                </a:solidFill>
              </a:rPr>
              <a:t>c3</a:t>
            </a:r>
          </a:p>
        </p:txBody>
      </p:sp>
      <p:sp>
        <p:nvSpPr>
          <p:cNvPr id="222245" name="Text Box 37"/>
          <p:cNvSpPr txBox="1">
            <a:spLocks noChangeArrowheads="1"/>
          </p:cNvSpPr>
          <p:nvPr/>
        </p:nvSpPr>
        <p:spPr bwMode="auto">
          <a:xfrm>
            <a:off x="627662" y="2859656"/>
            <a:ext cx="5497018" cy="573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defTabSz="650230" hangingPunct="1"/>
            <a:endParaRPr lang="en-US" sz="2560" kern="1200" dirty="0">
              <a:solidFill>
                <a:prstClr val="black"/>
              </a:solidFill>
            </a:endParaRPr>
          </a:p>
          <a:p>
            <a:pPr algn="l" defTabSz="650230" hangingPunct="1"/>
            <a:r>
              <a:rPr lang="en-US" sz="3413" kern="1200" dirty="0">
                <a:solidFill>
                  <a:prstClr val="black"/>
                </a:solidFill>
              </a:rPr>
              <a:t>Front-to-Back compositing: </a:t>
            </a:r>
          </a:p>
          <a:p>
            <a:pPr algn="l" defTabSz="650230" hangingPunct="1"/>
            <a:r>
              <a:rPr lang="en-US" sz="3413" kern="1200" dirty="0">
                <a:solidFill>
                  <a:prstClr val="black"/>
                </a:solidFill>
              </a:rPr>
              <a:t>use ‘over’ operator</a:t>
            </a:r>
          </a:p>
          <a:p>
            <a:pPr algn="l" defTabSz="650230" hangingPunct="1"/>
            <a:endParaRPr lang="en-US" sz="3413" kern="1200" dirty="0">
              <a:solidFill>
                <a:prstClr val="black"/>
              </a:solidFill>
            </a:endParaRPr>
          </a:p>
          <a:p>
            <a:pPr algn="l" defTabSz="650230" hangingPunct="1"/>
            <a:r>
              <a:rPr lang="en-US" sz="3413" kern="1200" dirty="0">
                <a:solidFill>
                  <a:prstClr val="black"/>
                </a:solidFill>
              </a:rPr>
              <a:t>C = background ‘over’ C1</a:t>
            </a:r>
          </a:p>
          <a:p>
            <a:pPr algn="l" defTabSz="650230" hangingPunct="1"/>
            <a:r>
              <a:rPr lang="en-US" sz="3413" kern="1200" dirty="0">
                <a:solidFill>
                  <a:prstClr val="black"/>
                </a:solidFill>
              </a:rPr>
              <a:t>C = C ‘over’ C2 </a:t>
            </a:r>
          </a:p>
          <a:p>
            <a:pPr algn="l" defTabSz="650230" hangingPunct="1"/>
            <a:r>
              <a:rPr lang="en-US" sz="3413" kern="1200" dirty="0">
                <a:solidFill>
                  <a:prstClr val="black"/>
                </a:solidFill>
              </a:rPr>
              <a:t>C = C ‘over’ C3</a:t>
            </a:r>
          </a:p>
          <a:p>
            <a:pPr algn="l" defTabSz="650230" hangingPunct="1"/>
            <a:r>
              <a:rPr lang="en-US" sz="3413" kern="1200" dirty="0">
                <a:solidFill>
                  <a:prstClr val="black"/>
                </a:solidFill>
              </a:rPr>
              <a:t>…</a:t>
            </a:r>
          </a:p>
          <a:p>
            <a:pPr algn="l" defTabSz="650230" hangingPunct="1"/>
            <a:endParaRPr lang="en-US" sz="3413" kern="1200" dirty="0">
              <a:solidFill>
                <a:prstClr val="black"/>
              </a:solidFill>
            </a:endParaRPr>
          </a:p>
          <a:p>
            <a:pPr algn="l" defTabSz="650230" hangingPunct="1"/>
            <a:r>
              <a:rPr lang="en-US" sz="3413" kern="1200" dirty="0" err="1">
                <a:solidFill>
                  <a:prstClr val="black"/>
                </a:solidFill>
              </a:rPr>
              <a:t>C</a:t>
            </a:r>
            <a:r>
              <a:rPr lang="en-US" sz="3413" kern="1200" baseline="-25000" dirty="0" err="1">
                <a:solidFill>
                  <a:prstClr val="black"/>
                </a:solidFill>
              </a:rPr>
              <a:t>out</a:t>
            </a:r>
            <a:r>
              <a:rPr lang="en-US" sz="3413" kern="1200" dirty="0">
                <a:solidFill>
                  <a:prstClr val="black"/>
                </a:solidFill>
              </a:rPr>
              <a:t> = </a:t>
            </a:r>
            <a:r>
              <a:rPr lang="en-US" sz="3413" kern="1200" dirty="0" err="1">
                <a:solidFill>
                  <a:prstClr val="black"/>
                </a:solidFill>
              </a:rPr>
              <a:t>C</a:t>
            </a:r>
            <a:r>
              <a:rPr lang="en-US" sz="3413" kern="1200" baseline="-25000" dirty="0" err="1">
                <a:solidFill>
                  <a:prstClr val="black"/>
                </a:solidFill>
              </a:rPr>
              <a:t>in</a:t>
            </a:r>
            <a:r>
              <a:rPr lang="en-US" sz="3413" kern="1200" baseline="-25000" dirty="0">
                <a:solidFill>
                  <a:prstClr val="black"/>
                </a:solidFill>
              </a:rPr>
              <a:t> </a:t>
            </a:r>
            <a:r>
              <a:rPr lang="en-US" sz="3413" kern="1200" dirty="0">
                <a:solidFill>
                  <a:prstClr val="black"/>
                </a:solidFill>
              </a:rPr>
              <a:t>+ </a:t>
            </a:r>
            <a:r>
              <a:rPr lang="en-US" sz="3413" kern="1200" dirty="0" err="1">
                <a:solidFill>
                  <a:prstClr val="black"/>
                </a:solidFill>
              </a:rPr>
              <a:t>C(x</a:t>
            </a:r>
            <a:r>
              <a:rPr lang="en-US" sz="3413" kern="1200" dirty="0">
                <a:solidFill>
                  <a:prstClr val="black"/>
                </a:solidFill>
              </a:rPr>
              <a:t>)</a:t>
            </a:r>
            <a:r>
              <a:rPr lang="en-US" sz="3413" kern="1200" dirty="0">
                <a:solidFill>
                  <a:prstClr val="black"/>
                </a:solidFill>
                <a:latin typeface="Symbol" pitchFamily="-112" charset="2"/>
              </a:rPr>
              <a:t> </a:t>
            </a:r>
            <a:r>
              <a:rPr lang="en-US" sz="3413" kern="1200" dirty="0" err="1">
                <a:solidFill>
                  <a:prstClr val="black"/>
                </a:solidFill>
                <a:latin typeface="Symbol" pitchFamily="-112" charset="2"/>
              </a:rPr>
              <a:t>a</a:t>
            </a:r>
            <a:r>
              <a:rPr lang="en-US" sz="3413" kern="1200" dirty="0" err="1">
                <a:solidFill>
                  <a:prstClr val="black"/>
                </a:solidFill>
              </a:rPr>
              <a:t>(x</a:t>
            </a:r>
            <a:r>
              <a:rPr lang="en-US" sz="3413" kern="1200" dirty="0">
                <a:solidFill>
                  <a:prstClr val="black"/>
                </a:solidFill>
              </a:rPr>
              <a:t>) *(1- </a:t>
            </a:r>
            <a:r>
              <a:rPr lang="en-US" sz="3413" kern="1200" dirty="0" err="1">
                <a:solidFill>
                  <a:prstClr val="black"/>
                </a:solidFill>
                <a:latin typeface="Symbol" pitchFamily="-112" charset="2"/>
              </a:rPr>
              <a:t>a</a:t>
            </a:r>
            <a:r>
              <a:rPr lang="en-US" sz="3413" kern="1200" baseline="-25000" dirty="0" err="1">
                <a:solidFill>
                  <a:prstClr val="black"/>
                </a:solidFill>
              </a:rPr>
              <a:t>in</a:t>
            </a:r>
            <a:r>
              <a:rPr lang="en-US" sz="3413" kern="1200" dirty="0">
                <a:solidFill>
                  <a:prstClr val="black"/>
                </a:solidFill>
                <a:latin typeface="Symbol" pitchFamily="-112" charset="2"/>
              </a:rPr>
              <a:t>);  </a:t>
            </a:r>
          </a:p>
          <a:p>
            <a:pPr algn="l" defTabSz="650230" hangingPunct="1"/>
            <a:r>
              <a:rPr lang="en-US" sz="3413" kern="1200" dirty="0" err="1">
                <a:solidFill>
                  <a:prstClr val="black"/>
                </a:solidFill>
                <a:latin typeface="Symbol" pitchFamily="-112" charset="2"/>
              </a:rPr>
              <a:t>a</a:t>
            </a:r>
            <a:r>
              <a:rPr lang="en-US" sz="3413" kern="1200" baseline="-25000" dirty="0" err="1">
                <a:solidFill>
                  <a:prstClr val="black"/>
                </a:solidFill>
              </a:rPr>
              <a:t>out</a:t>
            </a:r>
            <a:r>
              <a:rPr lang="en-US" sz="3413" kern="1200" dirty="0">
                <a:solidFill>
                  <a:prstClr val="black"/>
                </a:solidFill>
              </a:rPr>
              <a:t> = </a:t>
            </a:r>
            <a:r>
              <a:rPr lang="en-US" sz="3413" kern="1200" dirty="0" err="1">
                <a:solidFill>
                  <a:prstClr val="black"/>
                </a:solidFill>
                <a:latin typeface="Symbol" pitchFamily="-112" charset="2"/>
              </a:rPr>
              <a:t>a</a:t>
            </a:r>
            <a:r>
              <a:rPr lang="en-US" sz="3413" kern="1200" baseline="-25000" dirty="0" err="1">
                <a:solidFill>
                  <a:prstClr val="black"/>
                </a:solidFill>
              </a:rPr>
              <a:t>in</a:t>
            </a:r>
            <a:r>
              <a:rPr lang="en-US" sz="3413" kern="1200" dirty="0">
                <a:solidFill>
                  <a:prstClr val="black"/>
                </a:solidFill>
              </a:rPr>
              <a:t> + </a:t>
            </a:r>
            <a:r>
              <a:rPr lang="en-US" sz="3413" kern="1200" dirty="0" err="1">
                <a:solidFill>
                  <a:prstClr val="black"/>
                </a:solidFill>
                <a:latin typeface="Symbol" pitchFamily="-112" charset="2"/>
              </a:rPr>
              <a:t>a</a:t>
            </a:r>
            <a:r>
              <a:rPr lang="en-US" sz="3413" kern="1200" dirty="0" err="1">
                <a:solidFill>
                  <a:prstClr val="black"/>
                </a:solidFill>
              </a:rPr>
              <a:t>(x</a:t>
            </a:r>
            <a:r>
              <a:rPr lang="en-US" sz="3413" kern="1200" dirty="0">
                <a:solidFill>
                  <a:prstClr val="black"/>
                </a:solidFill>
              </a:rPr>
              <a:t>) *(1-</a:t>
            </a:r>
            <a:r>
              <a:rPr lang="en-US" sz="3413" kern="1200" dirty="0">
                <a:solidFill>
                  <a:prstClr val="black"/>
                </a:solidFill>
                <a:latin typeface="Symbol" pitchFamily="-112" charset="2"/>
              </a:rPr>
              <a:t>a</a:t>
            </a:r>
            <a:r>
              <a:rPr lang="en-US" sz="3413" kern="1200" baseline="-25000" dirty="0">
                <a:solidFill>
                  <a:prstClr val="black"/>
                </a:solidFill>
              </a:rPr>
              <a:t>in</a:t>
            </a:r>
            <a:r>
              <a:rPr lang="en-US" sz="3413" kern="12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130048" tIns="65024" rIns="130048" bIns="65024" rtlCol="0" anchor="ctr">
            <a:normAutofit/>
          </a:bodyPr>
          <a:lstStyle/>
          <a:p>
            <a:pPr defTabSz="650230" hangingPunct="1">
              <a:spcBef>
                <a:spcPct val="0"/>
              </a:spcBef>
              <a:defRPr/>
            </a:pPr>
            <a:r>
              <a:rPr lang="en-US" sz="6258" kern="1200" dirty="0">
                <a:solidFill>
                  <a:prstClr val="black"/>
                </a:solidFill>
              </a:rPr>
              <a:t>Front-to-Back Compositing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27663" y="7341146"/>
            <a:ext cx="5548799" cy="1401067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50230" hangingPunct="1"/>
            <a:endParaRPr lang="en-US" sz="256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0678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>
            <a:spLocks noGrp="1"/>
          </p:cNvSpPr>
          <p:nvPr>
            <p:ph type="body" sz="half" idx="1"/>
          </p:nvPr>
        </p:nvSpPr>
        <p:spPr>
          <a:xfrm>
            <a:off x="952500" y="1270000"/>
            <a:ext cx="11099800" cy="3672293"/>
          </a:xfrm>
          <a:prstGeom prst="rect">
            <a:avLst/>
          </a:prstGeom>
        </p:spPr>
        <p:txBody>
          <a:bodyPr/>
          <a:lstStyle/>
          <a:p>
            <a:r>
              <a:t>We perform a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numerical approximation</a:t>
            </a:r>
            <a:r>
              <a:t> of volume rendering integral</a:t>
            </a:r>
          </a:p>
          <a:p>
            <a:r>
              <a:t>Idea: resample volume at equispaced intervals along the ray</a:t>
            </a:r>
          </a:p>
          <a:p>
            <a:pPr lvl="1">
              <a:spcBef>
                <a:spcPts val="1600"/>
              </a:spcBef>
            </a:pPr>
            <a:r>
              <a:t>Use trilinear interpolation</a:t>
            </a:r>
          </a:p>
        </p:txBody>
      </p:sp>
      <p:grpSp>
        <p:nvGrpSpPr>
          <p:cNvPr id="506" name="Group 506"/>
          <p:cNvGrpSpPr/>
          <p:nvPr/>
        </p:nvGrpSpPr>
        <p:grpSpPr>
          <a:xfrm>
            <a:off x="1341120" y="7281333"/>
            <a:ext cx="1282701" cy="763130"/>
            <a:chOff x="0" y="0"/>
            <a:chExt cx="1282700" cy="763128"/>
          </a:xfrm>
        </p:grpSpPr>
        <p:sp>
          <p:nvSpPr>
            <p:cNvPr id="502" name="Shape 502"/>
            <p:cNvSpPr/>
            <p:nvPr/>
          </p:nvSpPr>
          <p:spPr>
            <a:xfrm>
              <a:off x="29351" y="133208"/>
              <a:ext cx="1118993" cy="611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5" h="21600" extrusionOk="0">
                  <a:moveTo>
                    <a:pt x="15720" y="0"/>
                  </a:moveTo>
                  <a:cubicBezTo>
                    <a:pt x="12680" y="3029"/>
                    <a:pt x="12240" y="4543"/>
                    <a:pt x="0" y="19129"/>
                  </a:cubicBezTo>
                  <a:cubicBezTo>
                    <a:pt x="9840" y="20803"/>
                    <a:pt x="11640" y="20803"/>
                    <a:pt x="18560" y="21600"/>
                  </a:cubicBezTo>
                  <a:cubicBezTo>
                    <a:pt x="19800" y="17934"/>
                    <a:pt x="21600" y="7652"/>
                    <a:pt x="1572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8ACFF"/>
                </a:gs>
                <a:gs pos="100000">
                  <a:srgbClr val="FFFFFF"/>
                </a:gs>
              </a:gsLst>
              <a:lin ang="0" scaled="0"/>
            </a:gradFill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03" name="Shape 503"/>
            <p:cNvSpPr/>
            <p:nvPr/>
          </p:nvSpPr>
          <p:spPr>
            <a:xfrm>
              <a:off x="0" y="0"/>
              <a:ext cx="1282700" cy="763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90" y="0"/>
                  </a:moveTo>
                  <a:lnTo>
                    <a:pt x="0" y="19491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04" name="Shape 504"/>
            <p:cNvSpPr/>
            <p:nvPr/>
          </p:nvSpPr>
          <p:spPr>
            <a:xfrm rot="20520000">
              <a:off x="907872" y="203472"/>
              <a:ext cx="225779" cy="453814"/>
            </a:xfrm>
            <a:prstGeom prst="ellipse">
              <a:avLst/>
            </a:prstGeom>
            <a:solidFill>
              <a:srgbClr val="424242"/>
            </a:solidFill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05" name="Shape 505"/>
            <p:cNvSpPr/>
            <p:nvPr/>
          </p:nvSpPr>
          <p:spPr>
            <a:xfrm rot="20520000">
              <a:off x="1016735" y="298024"/>
              <a:ext cx="76766" cy="241583"/>
            </a:xfrm>
            <a:prstGeom prst="ellipse">
              <a:avLst/>
            </a:prstGeom>
            <a:solidFill>
              <a:srgbClr val="000000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pic>
        <p:nvPicPr>
          <p:cNvPr id="507" name="ray_casting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982524" y="4502008"/>
            <a:ext cx="9204961" cy="39353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Ray-Casting Highlights</a:t>
            </a:r>
          </a:p>
        </p:txBody>
      </p:sp>
      <p:sp>
        <p:nvSpPr>
          <p:cNvPr id="524" name="Shape 52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Advantages</a:t>
            </a:r>
          </a:p>
          <a:p>
            <a:pPr lvl="1">
              <a:spcBef>
                <a:spcPts val="1600"/>
              </a:spcBef>
            </a:pPr>
            <a:r>
              <a:t>Simple algorithm</a:t>
            </a:r>
          </a:p>
          <a:p>
            <a:pPr lvl="1">
              <a:spcBef>
                <a:spcPts val="1600"/>
              </a:spcBef>
            </a:pPr>
            <a:r>
              <a:t>Inherently parallel</a:t>
            </a:r>
          </a:p>
          <a:p>
            <a:pPr lvl="1">
              <a:spcBef>
                <a:spcPts val="1600"/>
              </a:spcBef>
            </a:pPr>
            <a:r>
              <a:t>Can add features (like a ray-tracer)</a:t>
            </a:r>
          </a:p>
          <a:p>
            <a:r>
              <a:t>Disadvantages</a:t>
            </a:r>
          </a:p>
          <a:p>
            <a:pPr lvl="1">
              <a:spcBef>
                <a:spcPts val="1600"/>
              </a:spcBef>
            </a:pPr>
            <a:r>
              <a:t>Slow (lots of rays, lots of samples)</a:t>
            </a:r>
          </a:p>
          <a:p>
            <a:pPr lvl="1">
              <a:spcBef>
                <a:spcPts val="1600"/>
              </a:spcBef>
            </a:pPr>
            <a:r>
              <a:t>Must sample densely</a:t>
            </a:r>
          </a:p>
          <a:p>
            <a:pPr lvl="1">
              <a:spcBef>
                <a:spcPts val="1600"/>
              </a:spcBef>
            </a:pPr>
            <a:r>
              <a:t>Requires data set in memory</a:t>
            </a:r>
          </a:p>
        </p:txBody>
      </p:sp>
    </p:spTree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Object-Ordered Approaches</a:t>
            </a:r>
          </a:p>
        </p:txBody>
      </p:sp>
    </p:spTree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1366233"/>
          </a:xfrm>
          <a:prstGeom prst="rect">
            <a:avLst/>
          </a:prstGeom>
        </p:spPr>
        <p:txBody>
          <a:bodyPr/>
          <a:lstStyle/>
          <a:p>
            <a:r>
              <a:t>Object order approach</a:t>
            </a:r>
          </a:p>
        </p:txBody>
      </p:sp>
      <p:sp>
        <p:nvSpPr>
          <p:cNvPr id="529" name="Shape 529"/>
          <p:cNvSpPr/>
          <p:nvPr/>
        </p:nvSpPr>
        <p:spPr>
          <a:xfrm>
            <a:off x="2265910" y="2666153"/>
            <a:ext cx="268056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>
                <a:srgbClr val="000951"/>
              </a:buClr>
              <a:buFont typeface="Helvetica"/>
            </a:lvl1pPr>
          </a:lstStyle>
          <a:p>
            <a:r>
              <a:t>Image Plane</a:t>
            </a:r>
          </a:p>
        </p:txBody>
      </p:sp>
      <p:sp>
        <p:nvSpPr>
          <p:cNvPr id="530" name="Shape 530"/>
          <p:cNvSpPr/>
          <p:nvPr/>
        </p:nvSpPr>
        <p:spPr>
          <a:xfrm>
            <a:off x="147134" y="7512932"/>
            <a:ext cx="10817698" cy="1743076"/>
          </a:xfrm>
          <a:prstGeom prst="rect">
            <a:avLst/>
          </a:prstGeom>
          <a:solidFill>
            <a:srgbClr val="FFFB00"/>
          </a:solidFill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buClr>
                <a:srgbClr val="000000"/>
              </a:buClr>
              <a:buFont typeface="Helvetica"/>
              <a:defRPr>
                <a:latin typeface="Courier"/>
                <a:ea typeface="Courier"/>
                <a:cs typeface="Courier"/>
                <a:sym typeface="Courier"/>
              </a:defRPr>
            </a:pPr>
            <a:r>
              <a:t>For each slice {</a:t>
            </a:r>
          </a:p>
          <a:p>
            <a:pPr algn="l">
              <a:buClr>
                <a:srgbClr val="000000"/>
              </a:buClr>
              <a:buFont typeface="Helvetica"/>
              <a:defRPr>
                <a:latin typeface="Courier"/>
                <a:ea typeface="Courier"/>
                <a:cs typeface="Courier"/>
                <a:sym typeface="Courier"/>
              </a:defRPr>
            </a:pPr>
            <a:r>
              <a:t>   calculate contribution to the image</a:t>
            </a:r>
          </a:p>
          <a:p>
            <a:pPr algn="l">
              <a:buClr>
                <a:srgbClr val="000000"/>
              </a:buClr>
              <a:buFont typeface="Helvetica"/>
              <a:defRPr>
                <a:latin typeface="Courier"/>
                <a:ea typeface="Courier"/>
                <a:cs typeface="Courier"/>
                <a:sym typeface="Courier"/>
              </a:defRPr>
            </a:pPr>
            <a:r>
              <a:t>}</a:t>
            </a:r>
          </a:p>
        </p:txBody>
      </p:sp>
      <p:sp>
        <p:nvSpPr>
          <p:cNvPr id="531" name="Shape 531"/>
          <p:cNvSpPr/>
          <p:nvPr/>
        </p:nvSpPr>
        <p:spPr>
          <a:xfrm>
            <a:off x="5664764" y="2327486"/>
            <a:ext cx="193040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000951"/>
              </a:buClr>
              <a:buFont typeface="Helvetica"/>
            </a:lvl1pPr>
          </a:lstStyle>
          <a:p>
            <a:r>
              <a:t>Data Set</a:t>
            </a:r>
          </a:p>
        </p:txBody>
      </p:sp>
      <p:sp>
        <p:nvSpPr>
          <p:cNvPr id="532" name="Shape 532"/>
          <p:cNvSpPr/>
          <p:nvPr/>
        </p:nvSpPr>
        <p:spPr>
          <a:xfrm>
            <a:off x="1575287" y="3995984"/>
            <a:ext cx="87645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>
                <a:srgbClr val="000951"/>
              </a:buClr>
              <a:buFont typeface="Helvetica"/>
            </a:lvl1pPr>
          </a:lstStyle>
          <a:p>
            <a:r>
              <a:t>Eye</a:t>
            </a:r>
          </a:p>
        </p:txBody>
      </p:sp>
      <p:pic>
        <p:nvPicPr>
          <p:cNvPr id="533" name="slice03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20940000">
            <a:off x="6712204" y="2907874"/>
            <a:ext cx="3481494" cy="3506330"/>
          </a:xfrm>
          <a:prstGeom prst="rect">
            <a:avLst/>
          </a:prstGeom>
          <a:ln w="38100">
            <a:solidFill>
              <a:srgbClr val="A8D200"/>
            </a:solidFill>
            <a:miter lim="400000"/>
          </a:ln>
        </p:spPr>
      </p:pic>
      <p:grpSp>
        <p:nvGrpSpPr>
          <p:cNvPr id="548" name="Group 548"/>
          <p:cNvGrpSpPr/>
          <p:nvPr/>
        </p:nvGrpSpPr>
        <p:grpSpPr>
          <a:xfrm rot="21480000">
            <a:off x="2577940" y="1723797"/>
            <a:ext cx="8082251" cy="6423850"/>
            <a:chOff x="103177" y="258093"/>
            <a:chExt cx="8082250" cy="6423848"/>
          </a:xfrm>
        </p:grpSpPr>
        <p:grpSp>
          <p:nvGrpSpPr>
            <p:cNvPr id="546" name="Group 546"/>
            <p:cNvGrpSpPr/>
            <p:nvPr/>
          </p:nvGrpSpPr>
          <p:grpSpPr>
            <a:xfrm>
              <a:off x="103177" y="258093"/>
              <a:ext cx="8082252" cy="6423849"/>
              <a:chOff x="103177" y="258093"/>
              <a:chExt cx="8082250" cy="6423848"/>
            </a:xfrm>
          </p:grpSpPr>
          <p:sp>
            <p:nvSpPr>
              <p:cNvPr id="534" name="Shape 534"/>
              <p:cNvSpPr/>
              <p:nvPr/>
            </p:nvSpPr>
            <p:spPr>
              <a:xfrm flipV="1">
                <a:off x="107880" y="2234753"/>
                <a:ext cx="7992535" cy="1029548"/>
              </a:xfrm>
              <a:prstGeom prst="line">
                <a:avLst/>
              </a:prstGeom>
              <a:noFill/>
              <a:ln w="19050" cap="flat">
                <a:solidFill>
                  <a:srgbClr val="FFD3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535" name="Shape 535"/>
              <p:cNvSpPr/>
              <p:nvPr/>
            </p:nvSpPr>
            <p:spPr>
              <a:xfrm flipV="1">
                <a:off x="106212" y="1530583"/>
                <a:ext cx="7884162" cy="1733974"/>
              </a:xfrm>
              <a:prstGeom prst="line">
                <a:avLst/>
              </a:prstGeom>
              <a:noFill/>
              <a:ln w="19050" cap="flat">
                <a:solidFill>
                  <a:srgbClr val="FFD3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536" name="Shape 536"/>
              <p:cNvSpPr/>
              <p:nvPr/>
            </p:nvSpPr>
            <p:spPr>
              <a:xfrm flipV="1">
                <a:off x="104700" y="894210"/>
                <a:ext cx="7748694" cy="2370667"/>
              </a:xfrm>
              <a:prstGeom prst="line">
                <a:avLst/>
              </a:prstGeom>
              <a:noFill/>
              <a:ln w="19050" cap="flat">
                <a:solidFill>
                  <a:srgbClr val="FFD3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537" name="Shape 537"/>
              <p:cNvSpPr/>
              <p:nvPr/>
            </p:nvSpPr>
            <p:spPr>
              <a:xfrm flipV="1">
                <a:off x="103177" y="258093"/>
                <a:ext cx="7504855" cy="3007361"/>
              </a:xfrm>
              <a:prstGeom prst="line">
                <a:avLst/>
              </a:prstGeom>
              <a:noFill/>
              <a:ln w="19050" cap="flat">
                <a:solidFill>
                  <a:srgbClr val="FFD3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538" name="Shape 538"/>
              <p:cNvSpPr/>
              <p:nvPr/>
            </p:nvSpPr>
            <p:spPr>
              <a:xfrm>
                <a:off x="110312" y="3264169"/>
                <a:ext cx="8046721" cy="839894"/>
              </a:xfrm>
              <a:prstGeom prst="line">
                <a:avLst/>
              </a:prstGeom>
              <a:noFill/>
              <a:ln w="19050" cap="flat">
                <a:solidFill>
                  <a:srgbClr val="FFD3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539" name="Shape 539"/>
              <p:cNvSpPr/>
              <p:nvPr/>
            </p:nvSpPr>
            <p:spPr>
              <a:xfrm>
                <a:off x="110303" y="3264456"/>
                <a:ext cx="7924801" cy="1463041"/>
              </a:xfrm>
              <a:prstGeom prst="line">
                <a:avLst/>
              </a:prstGeom>
              <a:noFill/>
              <a:ln w="19050" cap="flat">
                <a:solidFill>
                  <a:srgbClr val="FFD3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540" name="Shape 540"/>
              <p:cNvSpPr/>
              <p:nvPr/>
            </p:nvSpPr>
            <p:spPr>
              <a:xfrm>
                <a:off x="110292" y="3264742"/>
                <a:ext cx="7802880" cy="2004907"/>
              </a:xfrm>
              <a:prstGeom prst="line">
                <a:avLst/>
              </a:prstGeom>
              <a:noFill/>
              <a:ln w="19050" cap="flat">
                <a:solidFill>
                  <a:srgbClr val="FFD3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541" name="Shape 541"/>
              <p:cNvSpPr/>
              <p:nvPr/>
            </p:nvSpPr>
            <p:spPr>
              <a:xfrm>
                <a:off x="110279" y="3265125"/>
                <a:ext cx="7640321" cy="2479041"/>
              </a:xfrm>
              <a:prstGeom prst="line">
                <a:avLst/>
              </a:prstGeom>
              <a:noFill/>
              <a:ln w="19050" cap="flat">
                <a:solidFill>
                  <a:srgbClr val="FFD3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542" name="Shape 542"/>
              <p:cNvSpPr/>
              <p:nvPr/>
            </p:nvSpPr>
            <p:spPr>
              <a:xfrm>
                <a:off x="110266" y="3265510"/>
                <a:ext cx="7477762" cy="2966721"/>
              </a:xfrm>
              <a:prstGeom prst="line">
                <a:avLst/>
              </a:prstGeom>
              <a:noFill/>
              <a:ln w="19050" cap="flat">
                <a:solidFill>
                  <a:srgbClr val="FFD3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543" name="Shape 543"/>
              <p:cNvSpPr/>
              <p:nvPr/>
            </p:nvSpPr>
            <p:spPr>
              <a:xfrm>
                <a:off x="110251" y="3265924"/>
                <a:ext cx="7301655" cy="3416019"/>
              </a:xfrm>
              <a:prstGeom prst="line">
                <a:avLst/>
              </a:prstGeom>
              <a:noFill/>
              <a:ln w="19050" cap="flat">
                <a:solidFill>
                  <a:srgbClr val="FFD3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544" name="Shape 544"/>
              <p:cNvSpPr/>
              <p:nvPr/>
            </p:nvSpPr>
            <p:spPr>
              <a:xfrm>
                <a:off x="137372" y="3250590"/>
                <a:ext cx="8033175" cy="298028"/>
              </a:xfrm>
              <a:prstGeom prst="line">
                <a:avLst/>
              </a:prstGeom>
              <a:noFill/>
              <a:ln w="19050" cap="flat">
                <a:solidFill>
                  <a:srgbClr val="FFD3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545" name="Shape 545"/>
              <p:cNvSpPr/>
              <p:nvPr/>
            </p:nvSpPr>
            <p:spPr>
              <a:xfrm flipV="1">
                <a:off x="109356" y="2857701"/>
                <a:ext cx="8076073" cy="406401"/>
              </a:xfrm>
              <a:prstGeom prst="line">
                <a:avLst/>
              </a:prstGeom>
              <a:noFill/>
              <a:ln w="19050" cap="flat">
                <a:solidFill>
                  <a:srgbClr val="FFD3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sp>
          <p:nvSpPr>
            <p:cNvPr id="547" name="Shape 547"/>
            <p:cNvSpPr/>
            <p:nvPr/>
          </p:nvSpPr>
          <p:spPr>
            <a:xfrm flipH="1">
              <a:off x="7396133" y="270206"/>
              <a:ext cx="787096" cy="6403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52" h="21600" extrusionOk="0">
                  <a:moveTo>
                    <a:pt x="16252" y="21600"/>
                  </a:moveTo>
                  <a:cubicBezTo>
                    <a:pt x="-3648" y="14825"/>
                    <a:pt x="-5348" y="6990"/>
                    <a:pt x="11565" y="0"/>
                  </a:cubicBezTo>
                </a:path>
              </a:pathLst>
            </a:custGeom>
            <a:noFill/>
            <a:ln w="19050" cap="flat">
              <a:solidFill>
                <a:srgbClr val="FFD3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pic>
        <p:nvPicPr>
          <p:cNvPr id="549" name="Fig_EyePoint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011680" y="4506524"/>
            <a:ext cx="988907" cy="747325"/>
          </a:xfrm>
          <a:prstGeom prst="rect">
            <a:avLst/>
          </a:prstGeom>
          <a:ln w="12700">
            <a:miter lim="400000"/>
          </a:ln>
        </p:spPr>
      </p:pic>
      <p:sp>
        <p:nvSpPr>
          <p:cNvPr id="550" name="Shape 550"/>
          <p:cNvSpPr/>
          <p:nvPr/>
        </p:nvSpPr>
        <p:spPr>
          <a:xfrm>
            <a:off x="4578773" y="3418275"/>
            <a:ext cx="12701" cy="2768601"/>
          </a:xfrm>
          <a:prstGeom prst="line">
            <a:avLst/>
          </a:prstGeom>
          <a:ln w="76200">
            <a:solidFill>
              <a:srgbClr val="4349AA"/>
            </a:solidFill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569" name="Group 569"/>
          <p:cNvGrpSpPr/>
          <p:nvPr/>
        </p:nvGrpSpPr>
        <p:grpSpPr>
          <a:xfrm>
            <a:off x="4529102" y="3454400"/>
            <a:ext cx="133210" cy="2679983"/>
            <a:chOff x="0" y="0"/>
            <a:chExt cx="133209" cy="2679982"/>
          </a:xfrm>
        </p:grpSpPr>
        <p:sp>
          <p:nvSpPr>
            <p:cNvPr id="551" name="Shape 551"/>
            <p:cNvSpPr/>
            <p:nvPr/>
          </p:nvSpPr>
          <p:spPr>
            <a:xfrm>
              <a:off x="2258" y="1207911"/>
              <a:ext cx="130952" cy="112890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52" name="Shape 552"/>
            <p:cNvSpPr/>
            <p:nvPr/>
          </p:nvSpPr>
          <p:spPr>
            <a:xfrm>
              <a:off x="0" y="1056640"/>
              <a:ext cx="130952" cy="112890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53" name="Shape 553"/>
            <p:cNvSpPr/>
            <p:nvPr/>
          </p:nvSpPr>
          <p:spPr>
            <a:xfrm>
              <a:off x="2258" y="905369"/>
              <a:ext cx="130952" cy="112890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54" name="Shape 554"/>
            <p:cNvSpPr/>
            <p:nvPr/>
          </p:nvSpPr>
          <p:spPr>
            <a:xfrm>
              <a:off x="0" y="749300"/>
              <a:ext cx="130952" cy="112889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55" name="Shape 555"/>
            <p:cNvSpPr/>
            <p:nvPr/>
          </p:nvSpPr>
          <p:spPr>
            <a:xfrm>
              <a:off x="2258" y="602826"/>
              <a:ext cx="130952" cy="112890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56" name="Shape 556"/>
            <p:cNvSpPr/>
            <p:nvPr/>
          </p:nvSpPr>
          <p:spPr>
            <a:xfrm>
              <a:off x="0" y="451555"/>
              <a:ext cx="130952" cy="112890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57" name="Shape 557"/>
            <p:cNvSpPr/>
            <p:nvPr/>
          </p:nvSpPr>
          <p:spPr>
            <a:xfrm>
              <a:off x="2258" y="300284"/>
              <a:ext cx="130952" cy="112890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58" name="Shape 558"/>
            <p:cNvSpPr/>
            <p:nvPr/>
          </p:nvSpPr>
          <p:spPr>
            <a:xfrm>
              <a:off x="0" y="149013"/>
              <a:ext cx="130952" cy="112890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59" name="Shape 559"/>
            <p:cNvSpPr/>
            <p:nvPr/>
          </p:nvSpPr>
          <p:spPr>
            <a:xfrm>
              <a:off x="2258" y="1810737"/>
              <a:ext cx="130952" cy="112890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60" name="Shape 560"/>
            <p:cNvSpPr/>
            <p:nvPr/>
          </p:nvSpPr>
          <p:spPr>
            <a:xfrm>
              <a:off x="0" y="1659466"/>
              <a:ext cx="130952" cy="112890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61" name="Shape 561"/>
            <p:cNvSpPr/>
            <p:nvPr/>
          </p:nvSpPr>
          <p:spPr>
            <a:xfrm>
              <a:off x="2258" y="1508195"/>
              <a:ext cx="130952" cy="112890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62" name="Shape 562"/>
            <p:cNvSpPr/>
            <p:nvPr/>
          </p:nvSpPr>
          <p:spPr>
            <a:xfrm>
              <a:off x="0" y="1356924"/>
              <a:ext cx="130952" cy="112890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63" name="Shape 563"/>
            <p:cNvSpPr/>
            <p:nvPr/>
          </p:nvSpPr>
          <p:spPr>
            <a:xfrm>
              <a:off x="2258" y="2413000"/>
              <a:ext cx="130952" cy="112889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64" name="Shape 564"/>
            <p:cNvSpPr/>
            <p:nvPr/>
          </p:nvSpPr>
          <p:spPr>
            <a:xfrm>
              <a:off x="0" y="2264551"/>
              <a:ext cx="130952" cy="112890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65" name="Shape 565"/>
            <p:cNvSpPr/>
            <p:nvPr/>
          </p:nvSpPr>
          <p:spPr>
            <a:xfrm>
              <a:off x="2258" y="2113280"/>
              <a:ext cx="130952" cy="112890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66" name="Shape 566"/>
            <p:cNvSpPr/>
            <p:nvPr/>
          </p:nvSpPr>
          <p:spPr>
            <a:xfrm>
              <a:off x="0" y="1962008"/>
              <a:ext cx="130952" cy="112890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67" name="Shape 567"/>
            <p:cNvSpPr/>
            <p:nvPr/>
          </p:nvSpPr>
          <p:spPr>
            <a:xfrm>
              <a:off x="0" y="0"/>
              <a:ext cx="130952" cy="112889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68" name="Shape 568"/>
            <p:cNvSpPr/>
            <p:nvPr/>
          </p:nvSpPr>
          <p:spPr>
            <a:xfrm>
              <a:off x="0" y="2567093"/>
              <a:ext cx="130952" cy="112890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570" name="Shape 570"/>
          <p:cNvSpPr/>
          <p:nvPr/>
        </p:nvSpPr>
        <p:spPr>
          <a:xfrm>
            <a:off x="6324035" y="3217333"/>
            <a:ext cx="754099" cy="3571805"/>
          </a:xfrm>
          <a:prstGeom prst="line">
            <a:avLst/>
          </a:prstGeom>
          <a:ln w="76200">
            <a:solidFill>
              <a:srgbClr val="4180FF"/>
            </a:solidFill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1" name="Shape 571"/>
          <p:cNvSpPr/>
          <p:nvPr/>
        </p:nvSpPr>
        <p:spPr>
          <a:xfrm>
            <a:off x="6273800" y="3154115"/>
            <a:ext cx="127000" cy="127001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72" name="Shape 572"/>
          <p:cNvSpPr/>
          <p:nvPr/>
        </p:nvSpPr>
        <p:spPr>
          <a:xfrm>
            <a:off x="6337582" y="3474720"/>
            <a:ext cx="127001" cy="127001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73" name="Shape 573"/>
          <p:cNvSpPr/>
          <p:nvPr/>
        </p:nvSpPr>
        <p:spPr>
          <a:xfrm>
            <a:off x="6407573" y="3797582"/>
            <a:ext cx="127001" cy="127001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74" name="Shape 574"/>
          <p:cNvSpPr/>
          <p:nvPr/>
        </p:nvSpPr>
        <p:spPr>
          <a:xfrm>
            <a:off x="6475306" y="4120444"/>
            <a:ext cx="127001" cy="127001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75" name="Shape 575"/>
          <p:cNvSpPr/>
          <p:nvPr/>
        </p:nvSpPr>
        <p:spPr>
          <a:xfrm>
            <a:off x="6545298" y="4441049"/>
            <a:ext cx="127001" cy="127001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76" name="Shape 576"/>
          <p:cNvSpPr/>
          <p:nvPr/>
        </p:nvSpPr>
        <p:spPr>
          <a:xfrm>
            <a:off x="6613031" y="4763911"/>
            <a:ext cx="127001" cy="127001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77" name="Shape 577"/>
          <p:cNvSpPr/>
          <p:nvPr/>
        </p:nvSpPr>
        <p:spPr>
          <a:xfrm>
            <a:off x="6680200" y="5086773"/>
            <a:ext cx="127000" cy="127001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78" name="Shape 578"/>
          <p:cNvSpPr/>
          <p:nvPr/>
        </p:nvSpPr>
        <p:spPr>
          <a:xfrm>
            <a:off x="6750755" y="5409635"/>
            <a:ext cx="127001" cy="127001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79" name="Shape 579"/>
          <p:cNvSpPr/>
          <p:nvPr/>
        </p:nvSpPr>
        <p:spPr>
          <a:xfrm>
            <a:off x="6820746" y="5730240"/>
            <a:ext cx="127001" cy="127001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80" name="Shape 580"/>
          <p:cNvSpPr/>
          <p:nvPr/>
        </p:nvSpPr>
        <p:spPr>
          <a:xfrm>
            <a:off x="6888480" y="6053102"/>
            <a:ext cx="127001" cy="127001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81" name="Shape 581"/>
          <p:cNvSpPr/>
          <p:nvPr/>
        </p:nvSpPr>
        <p:spPr>
          <a:xfrm>
            <a:off x="7023100" y="6698826"/>
            <a:ext cx="127000" cy="127001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82" name="Shape 582"/>
          <p:cNvSpPr/>
          <p:nvPr/>
        </p:nvSpPr>
        <p:spPr>
          <a:xfrm>
            <a:off x="6958471" y="6375400"/>
            <a:ext cx="127001" cy="127000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83" name="Shape 583"/>
          <p:cNvSpPr/>
          <p:nvPr/>
        </p:nvSpPr>
        <p:spPr>
          <a:xfrm>
            <a:off x="6591300" y="3057031"/>
            <a:ext cx="800100" cy="3903699"/>
          </a:xfrm>
          <a:prstGeom prst="line">
            <a:avLst/>
          </a:prstGeom>
          <a:ln w="76200">
            <a:solidFill>
              <a:srgbClr val="4180FF"/>
            </a:solidFill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4" name="Shape 584"/>
          <p:cNvSpPr/>
          <p:nvPr/>
        </p:nvSpPr>
        <p:spPr>
          <a:xfrm>
            <a:off x="6536266" y="3014133"/>
            <a:ext cx="127001" cy="127001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85" name="Shape 585"/>
          <p:cNvSpPr/>
          <p:nvPr/>
        </p:nvSpPr>
        <p:spPr>
          <a:xfrm>
            <a:off x="6616700" y="3364088"/>
            <a:ext cx="127000" cy="127001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86" name="Shape 586"/>
          <p:cNvSpPr/>
          <p:nvPr/>
        </p:nvSpPr>
        <p:spPr>
          <a:xfrm>
            <a:off x="6680200" y="3714044"/>
            <a:ext cx="127000" cy="127001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87" name="Shape 587"/>
          <p:cNvSpPr/>
          <p:nvPr/>
        </p:nvSpPr>
        <p:spPr>
          <a:xfrm>
            <a:off x="6756400" y="4066258"/>
            <a:ext cx="127000" cy="127001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88" name="Shape 588"/>
          <p:cNvSpPr/>
          <p:nvPr/>
        </p:nvSpPr>
        <p:spPr>
          <a:xfrm>
            <a:off x="6832600" y="4416213"/>
            <a:ext cx="127000" cy="127001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89" name="Shape 589"/>
          <p:cNvSpPr/>
          <p:nvPr/>
        </p:nvSpPr>
        <p:spPr>
          <a:xfrm>
            <a:off x="6896100" y="4762500"/>
            <a:ext cx="127000" cy="127000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90" name="Shape 590"/>
          <p:cNvSpPr/>
          <p:nvPr/>
        </p:nvSpPr>
        <p:spPr>
          <a:xfrm>
            <a:off x="6974275" y="5118382"/>
            <a:ext cx="127001" cy="127001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91" name="Shape 591"/>
          <p:cNvSpPr/>
          <p:nvPr/>
        </p:nvSpPr>
        <p:spPr>
          <a:xfrm>
            <a:off x="7046524" y="5470595"/>
            <a:ext cx="127001" cy="127001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92" name="Shape 592"/>
          <p:cNvSpPr/>
          <p:nvPr/>
        </p:nvSpPr>
        <p:spPr>
          <a:xfrm>
            <a:off x="7118773" y="5820551"/>
            <a:ext cx="127001" cy="127001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93" name="Shape 593"/>
          <p:cNvSpPr/>
          <p:nvPr/>
        </p:nvSpPr>
        <p:spPr>
          <a:xfrm>
            <a:off x="7191022" y="6172764"/>
            <a:ext cx="127001" cy="127001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94" name="Shape 594"/>
          <p:cNvSpPr/>
          <p:nvPr/>
        </p:nvSpPr>
        <p:spPr>
          <a:xfrm>
            <a:off x="7335520" y="6874933"/>
            <a:ext cx="127001" cy="127001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95" name="Shape 595"/>
          <p:cNvSpPr/>
          <p:nvPr/>
        </p:nvSpPr>
        <p:spPr>
          <a:xfrm>
            <a:off x="7263271" y="6522720"/>
            <a:ext cx="127001" cy="127001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96" name="Shape 596"/>
          <p:cNvSpPr/>
          <p:nvPr/>
        </p:nvSpPr>
        <p:spPr>
          <a:xfrm>
            <a:off x="6874933" y="2930595"/>
            <a:ext cx="862472" cy="4191001"/>
          </a:xfrm>
          <a:prstGeom prst="line">
            <a:avLst/>
          </a:prstGeom>
          <a:ln w="76200">
            <a:solidFill>
              <a:srgbClr val="4180FF"/>
            </a:solidFill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97" name="Shape 597"/>
          <p:cNvSpPr/>
          <p:nvPr/>
        </p:nvSpPr>
        <p:spPr>
          <a:xfrm>
            <a:off x="6818489" y="2887697"/>
            <a:ext cx="127001" cy="127001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98" name="Shape 598"/>
          <p:cNvSpPr/>
          <p:nvPr/>
        </p:nvSpPr>
        <p:spPr>
          <a:xfrm>
            <a:off x="6897511" y="3264746"/>
            <a:ext cx="127001" cy="127001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99" name="Shape 599"/>
          <p:cNvSpPr/>
          <p:nvPr/>
        </p:nvSpPr>
        <p:spPr>
          <a:xfrm>
            <a:off x="6976533" y="3641795"/>
            <a:ext cx="127001" cy="127001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00" name="Shape 600"/>
          <p:cNvSpPr/>
          <p:nvPr/>
        </p:nvSpPr>
        <p:spPr>
          <a:xfrm>
            <a:off x="7055555" y="4018844"/>
            <a:ext cx="127001" cy="127001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01" name="Shape 601"/>
          <p:cNvSpPr/>
          <p:nvPr/>
        </p:nvSpPr>
        <p:spPr>
          <a:xfrm>
            <a:off x="7137400" y="4395893"/>
            <a:ext cx="127000" cy="127001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02" name="Shape 602"/>
          <p:cNvSpPr/>
          <p:nvPr/>
        </p:nvSpPr>
        <p:spPr>
          <a:xfrm>
            <a:off x="7213600" y="4772942"/>
            <a:ext cx="127000" cy="127001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03" name="Shape 603"/>
          <p:cNvSpPr/>
          <p:nvPr/>
        </p:nvSpPr>
        <p:spPr>
          <a:xfrm>
            <a:off x="7292622" y="5149991"/>
            <a:ext cx="127001" cy="127001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04" name="Shape 604"/>
          <p:cNvSpPr/>
          <p:nvPr/>
        </p:nvSpPr>
        <p:spPr>
          <a:xfrm>
            <a:off x="7371644" y="5524500"/>
            <a:ext cx="127001" cy="127000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05" name="Shape 605"/>
          <p:cNvSpPr/>
          <p:nvPr/>
        </p:nvSpPr>
        <p:spPr>
          <a:xfrm>
            <a:off x="7450666" y="5904088"/>
            <a:ext cx="127001" cy="127001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06" name="Shape 606"/>
          <p:cNvSpPr/>
          <p:nvPr/>
        </p:nvSpPr>
        <p:spPr>
          <a:xfrm>
            <a:off x="7529689" y="6281137"/>
            <a:ext cx="127001" cy="127001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07" name="Shape 607"/>
          <p:cNvSpPr/>
          <p:nvPr/>
        </p:nvSpPr>
        <p:spPr>
          <a:xfrm>
            <a:off x="7685475" y="7035235"/>
            <a:ext cx="127001" cy="127001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08" name="Shape 608"/>
          <p:cNvSpPr/>
          <p:nvPr/>
        </p:nvSpPr>
        <p:spPr>
          <a:xfrm>
            <a:off x="7608711" y="6658186"/>
            <a:ext cx="127001" cy="127001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9" presetClass="entr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9" presetClass="entr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9" presetClass="entr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9" presetClass="entr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9" presetClass="entr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33860 0.079861" pathEditMode="relative">
                                      <p:cBhvr>
                                        <p:cTn id="65" dur="10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39070 0.066670" pathEditMode="relative">
                                      <p:cBhvr>
                                        <p:cTn id="68" dur="1000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44270 0.050000" pathEditMode="relative">
                                      <p:cBhvr>
                                        <p:cTn id="71" dur="10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49480 0.037500" pathEditMode="relative">
                                      <p:cBhvr>
                                        <p:cTn id="74" dur="10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55200 0.020140" pathEditMode="relative">
                                      <p:cBhvr>
                                        <p:cTn id="77" dur="100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59382 0.004157" pathEditMode="relative">
                                      <p:cBhvr>
                                        <p:cTn id="80" dur="10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65100 -0.013201" pathEditMode="relative">
                                      <p:cBhvr>
                                        <p:cTn id="83" dur="10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70832 -0.031939" pathEditMode="relative">
                                      <p:cBhvr>
                                        <p:cTn id="86" dur="10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76560 -0.047919" pathEditMode="relative">
                                      <p:cBhvr>
                                        <p:cTn id="89" dur="10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83331 -0.067357" pathEditMode="relative">
                                      <p:cBhvr>
                                        <p:cTn id="92" dur="100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88019 -0.086125" pathEditMode="relative">
                                      <p:cBhvr>
                                        <p:cTn id="95" dur="1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93751 -0.102783" pathEditMode="relative">
                                      <p:cBhvr>
                                        <p:cTn id="98" dur="1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" presetClass="exit" presetSubtype="0" fill="hold" grpId="2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" presetClass="exit" presetSubtype="0" fill="hold" grpId="2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" presetClass="exit" presetSubtype="0" fill="hold" grpId="2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exit" presetSubtype="0" fill="hold" grpId="3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" presetClass="exit" presetSubtype="0" fill="hold" grpId="3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" presetClass="exit" presetSubtype="0" fill="hold" grpId="3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" presetClass="exit" presetSubtype="0" fill="hold" grpId="3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" presetClass="exit" presetSubtype="0" fill="hold" grpId="3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1" presetClass="exit" presetSubtype="0" fill="hold" grpId="3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1" presetClass="exit" presetSubtype="0" fill="hold" grpId="3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1" presetClass="exit" presetSubtype="0" fill="hold" grpId="3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1" presetClass="exit" presetSubtype="0" fill="hold" grpId="3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9" presetClass="exit" fill="hold" grpId="3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38" dur="500" fill="hold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2" presetClass="entr" presetSubtype="1" fill="hold" grpId="4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2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9" presetClass="entr" fill="hold" grpId="4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7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1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9" presetClass="entr" fill="hold" grpId="4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1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10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9" presetClass="entr" fill="hold" grpId="4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5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000"/>
                            </p:stCondLst>
                            <p:childTnLst>
                              <p:par>
                                <p:cTn id="158" presetID="9" presetClass="entr" fill="hold" grpId="4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9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10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000"/>
                            </p:stCondLst>
                            <p:childTnLst>
                              <p:par>
                                <p:cTn id="162" presetID="9" presetClass="entr" fill="hold" grpId="4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3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1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6" presetID="9" presetClass="entr" fill="hold" grpId="4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7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10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6000"/>
                            </p:stCondLst>
                            <p:childTnLst>
                              <p:par>
                                <p:cTn id="170" presetID="9" presetClass="entr" fill="hold" grpId="4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1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2" dur="10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7000"/>
                            </p:stCondLst>
                            <p:childTnLst>
                              <p:par>
                                <p:cTn id="174" presetID="9" presetClass="entr" fill="hold" grpId="4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5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10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000"/>
                            </p:stCondLst>
                            <p:childTnLst>
                              <p:par>
                                <p:cTn id="178" presetID="9" presetClass="entr" fill="hold" grpId="4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9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0" dur="10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9000"/>
                            </p:stCondLst>
                            <p:childTnLst>
                              <p:par>
                                <p:cTn id="182" presetID="9" presetClass="entr" fill="hold" grpId="5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3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10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6" presetID="9" presetClass="entr" fill="hold" grpId="5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7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8" dur="10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0" presetID="9" presetClass="entr" fill="hold" grpId="5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1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2" dur="10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54680 0.093750" pathEditMode="relative">
                                      <p:cBhvr>
                                        <p:cTn id="196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60406 0.077779" pathEditMode="relative">
                                      <p:cBhvr>
                                        <p:cTn id="199" dur="100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66670 0.059718" pathEditMode="relative">
                                      <p:cBhvr>
                                        <p:cTn id="202" dur="10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70844 0.043750" pathEditMode="relative">
                                      <p:cBhvr>
                                        <p:cTn id="205" dur="10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76559 0.022219" pathEditMode="relative">
                                      <p:cBhvr>
                                        <p:cTn id="208" dur="10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82823 0.002780" pathEditMode="relative">
                                      <p:cBhvr>
                                        <p:cTn id="211" dur="1000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87504 -0.017360" pathEditMode="relative">
                                      <p:cBhvr>
                                        <p:cTn id="214" dur="100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95829 -0.036799" pathEditMode="relative">
                                      <p:cBhvr>
                                        <p:cTn id="217" dur="1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99483 -0.057639" pathEditMode="relative">
                                      <p:cBhvr>
                                        <p:cTn id="220" dur="1000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204677 -0.080548" pathEditMode="relative">
                                      <p:cBhvr>
                                        <p:cTn id="223" dur="10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216136 -0.121527" pathEditMode="relative">
                                      <p:cBhvr>
                                        <p:cTn id="226" dur="10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210422 -0.102779" pathEditMode="relative">
                                      <p:cBhvr>
                                        <p:cTn id="229" dur="1000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000"/>
                            </p:stCondLst>
                            <p:childTnLst>
                              <p:par>
                                <p:cTn id="231" presetID="1" presetClass="exit" presetSubtype="0" fill="hold" grpId="6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000"/>
                            </p:stCondLst>
                            <p:childTnLst>
                              <p:par>
                                <p:cTn id="234" presetID="1" presetClass="exit" presetSubtype="0" fill="hold" grpId="6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000"/>
                            </p:stCondLst>
                            <p:childTnLst>
                              <p:par>
                                <p:cTn id="237" presetID="1" presetClass="exit" presetSubtype="0" fill="hold" grpId="6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000"/>
                            </p:stCondLst>
                            <p:childTnLst>
                              <p:par>
                                <p:cTn id="240" presetID="1" presetClass="exit" presetSubtype="0" fill="hold" grpId="6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000"/>
                            </p:stCondLst>
                            <p:childTnLst>
                              <p:par>
                                <p:cTn id="243" presetID="1" presetClass="exit" presetSubtype="0" fill="hold" grpId="6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000"/>
                            </p:stCondLst>
                            <p:childTnLst>
                              <p:par>
                                <p:cTn id="246" presetID="1" presetClass="exit" presetSubtype="0" fill="hold" grpId="7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000"/>
                            </p:stCondLst>
                            <p:childTnLst>
                              <p:par>
                                <p:cTn id="249" presetID="1" presetClass="exit" presetSubtype="0" fill="hold" grpId="7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1" presetClass="exit" presetSubtype="0" fill="hold" grpId="7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5" presetID="1" presetClass="exit" presetSubtype="0" fill="hold" grpId="7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000"/>
                            </p:stCondLst>
                            <p:childTnLst>
                              <p:par>
                                <p:cTn id="258" presetID="1" presetClass="exit" presetSubtype="0" fill="hold" grpId="7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000"/>
                            </p:stCondLst>
                            <p:childTnLst>
                              <p:par>
                                <p:cTn id="261" presetID="1" presetClass="exit" presetSubtype="0" fill="hold" grpId="7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000"/>
                            </p:stCondLst>
                            <p:childTnLst>
                              <p:par>
                                <p:cTn id="264" presetID="1" presetClass="exit" presetSubtype="0" fill="hold" grpId="7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9" presetClass="exit" fill="hold" grpId="7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69" dur="500" fill="hold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500"/>
                            </p:stCondLst>
                            <p:childTnLst>
                              <p:par>
                                <p:cTn id="272" presetID="22" presetClass="entr" presetSubtype="4" fill="hold" grpId="7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3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9" presetClass="entr" fill="hold" grpId="7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8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9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500"/>
                            </p:stCondLst>
                            <p:childTnLst>
                              <p:par>
                                <p:cTn id="281" presetID="9" presetClass="entr" fill="hold" grpId="8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2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3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00"/>
                            </p:stCondLst>
                            <p:childTnLst>
                              <p:par>
                                <p:cTn id="285" presetID="9" presetClass="entr" fill="hold" grpId="8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6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7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500"/>
                            </p:stCondLst>
                            <p:childTnLst>
                              <p:par>
                                <p:cTn id="289" presetID="9" presetClass="entr" fill="hold" grpId="8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1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000"/>
                            </p:stCondLst>
                            <p:childTnLst>
                              <p:par>
                                <p:cTn id="293" presetID="9" presetClass="entr" fill="hold" grpId="8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4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5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500"/>
                            </p:stCondLst>
                            <p:childTnLst>
                              <p:par>
                                <p:cTn id="297" presetID="9" presetClass="entr" fill="hold" grpId="8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8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9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3000"/>
                            </p:stCondLst>
                            <p:childTnLst>
                              <p:par>
                                <p:cTn id="301" presetID="9" presetClass="entr" fill="hold" grpId="8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2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3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3500"/>
                            </p:stCondLst>
                            <p:childTnLst>
                              <p:par>
                                <p:cTn id="305" presetID="9" presetClass="entr" fill="hold" grpId="8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6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7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4000"/>
                            </p:stCondLst>
                            <p:childTnLst>
                              <p:par>
                                <p:cTn id="309" presetID="9" presetClass="entr" fill="hold" grpId="8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1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4500"/>
                            </p:stCondLst>
                            <p:childTnLst>
                              <p:par>
                                <p:cTn id="313" presetID="9" presetClass="entr" fill="hold" grpId="8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4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5"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5000"/>
                            </p:stCondLst>
                            <p:childTnLst>
                              <p:par>
                                <p:cTn id="317" presetID="9" presetClass="entr" fill="hold" grpId="8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8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9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5500"/>
                            </p:stCondLst>
                            <p:childTnLst>
                              <p:par>
                                <p:cTn id="321" presetID="9" presetClass="entr" fill="hold" grpId="9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2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3"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76050 0.104860" pathEditMode="relative">
                                      <p:cBhvr>
                                        <p:cTn id="326" dur="10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82287 0.088204" pathEditMode="relative">
                                      <p:cBhvr>
                                        <p:cTn id="329" dur="100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89061 0.067361" pathEditMode="relative">
                                      <p:cBhvr>
                                        <p:cTn id="332" dur="1000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94274 0.047919" pathEditMode="relative">
                                      <p:cBhvr>
                                        <p:cTn id="335" dur="100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202078 0.024996" pathEditMode="relative">
                                      <p:cBhvr>
                                        <p:cTn id="338" dur="10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206251 0.002093" pathEditMode="relative">
                                      <p:cBhvr>
                                        <p:cTn id="341" dur="10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210945 -0.020829" pathEditMode="relative">
                                      <p:cBhvr>
                                        <p:cTn id="344" dur="1000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219789 -0.043752" pathEditMode="relative">
                                      <p:cBhvr>
                                        <p:cTn id="347" dur="10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225002 -0.067374" pathEditMode="relative">
                                      <p:cBhvr>
                                        <p:cTn id="350" dur="100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231246 -0.090967" pathEditMode="relative">
                                      <p:cBhvr>
                                        <p:cTn id="353" dur="10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242697 -0.137502" pathEditMode="relative">
                                      <p:cBhvr>
                                        <p:cTn id="356" dur="100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235939 -0.115970" pathEditMode="relative">
                                      <p:cBhvr>
                                        <p:cTn id="359" dur="100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000"/>
                            </p:stCondLst>
                            <p:childTnLst>
                              <p:par>
                                <p:cTn id="361" presetID="1" presetClass="exit" presetSubtype="0" fill="hold" grpId="10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000"/>
                            </p:stCondLst>
                            <p:childTnLst>
                              <p:par>
                                <p:cTn id="364" presetID="1" presetClass="exit" presetSubtype="0" fill="hold" grpId="10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000"/>
                            </p:stCondLst>
                            <p:childTnLst>
                              <p:par>
                                <p:cTn id="367" presetID="1" presetClass="exit" presetSubtype="0" fill="hold" grpId="10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000"/>
                            </p:stCondLst>
                            <p:childTnLst>
                              <p:par>
                                <p:cTn id="370" presetID="1" presetClass="exit" presetSubtype="0" fill="hold" grpId="10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000"/>
                            </p:stCondLst>
                            <p:childTnLst>
                              <p:par>
                                <p:cTn id="373" presetID="1" presetClass="exit" presetSubtype="0" fill="hold" grpId="10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000"/>
                            </p:stCondLst>
                            <p:childTnLst>
                              <p:par>
                                <p:cTn id="376" presetID="1" presetClass="exit" presetSubtype="0" fill="hold" grpId="10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000"/>
                            </p:stCondLst>
                            <p:childTnLst>
                              <p:par>
                                <p:cTn id="379" presetID="1" presetClass="exit" presetSubtype="0" fill="hold" grpId="10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000"/>
                            </p:stCondLst>
                            <p:childTnLst>
                              <p:par>
                                <p:cTn id="382" presetID="1" presetClass="exit" presetSubtype="0" fill="hold" grpId="1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00"/>
                            </p:stCondLst>
                            <p:childTnLst>
                              <p:par>
                                <p:cTn id="385" presetID="1" presetClass="exit" presetSubtype="0" fill="hold" grpId="1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8" presetID="1" presetClass="exit" presetSubtype="0" fill="hold" grpId="1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000"/>
                            </p:stCondLst>
                            <p:childTnLst>
                              <p:par>
                                <p:cTn id="391" presetID="1" presetClass="exit" presetSubtype="0" fill="hold" grpId="1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000"/>
                            </p:stCondLst>
                            <p:childTnLst>
                              <p:par>
                                <p:cTn id="394" presetID="1" presetClass="exit" presetSubtype="0" fill="hold" grpId="1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0" grpId="1" animBg="1" advAuto="0"/>
      <p:bldP spid="570" grpId="14" animBg="1" advAuto="0"/>
      <p:bldP spid="570" grpId="39" animBg="1" advAuto="0"/>
      <p:bldP spid="571" grpId="2" animBg="1" advAuto="0"/>
      <p:bldP spid="571" grpId="38" animBg="1" advAuto="0"/>
      <p:bldP spid="572" grpId="3" animBg="1" advAuto="0"/>
      <p:bldP spid="572" grpId="37" animBg="1" advAuto="0"/>
      <p:bldP spid="573" grpId="4" animBg="1" advAuto="0"/>
      <p:bldP spid="573" grpId="36" animBg="1" advAuto="0"/>
      <p:bldP spid="574" grpId="5" animBg="1" advAuto="0"/>
      <p:bldP spid="574" grpId="35" animBg="1" advAuto="0"/>
      <p:bldP spid="575" grpId="6" animBg="1" advAuto="0"/>
      <p:bldP spid="575" grpId="34" animBg="1" advAuto="0"/>
      <p:bldP spid="576" grpId="7" animBg="1" advAuto="0"/>
      <p:bldP spid="576" grpId="33" animBg="1" advAuto="0"/>
      <p:bldP spid="577" grpId="8" animBg="1" advAuto="0"/>
      <p:bldP spid="577" grpId="32" animBg="1" advAuto="0"/>
      <p:bldP spid="578" grpId="9" animBg="1" advAuto="0"/>
      <p:bldP spid="578" grpId="31" animBg="1" advAuto="0"/>
      <p:bldP spid="579" grpId="10" animBg="1" advAuto="0"/>
      <p:bldP spid="579" grpId="30" animBg="1" advAuto="0"/>
      <p:bldP spid="580" grpId="11" animBg="1" advAuto="0"/>
      <p:bldP spid="580" grpId="29" animBg="1" advAuto="0"/>
      <p:bldP spid="581" grpId="12" animBg="1" advAuto="0"/>
      <p:bldP spid="581" grpId="27" animBg="1" advAuto="0"/>
      <p:bldP spid="582" grpId="13" animBg="1" advAuto="0"/>
      <p:bldP spid="582" grpId="28" animBg="1" advAuto="0"/>
      <p:bldP spid="583" grpId="40" animBg="1" advAuto="0"/>
      <p:bldP spid="583" grpId="77" animBg="1" advAuto="0"/>
      <p:bldP spid="584" grpId="41" animBg="1" advAuto="0"/>
      <p:bldP spid="584" grpId="65" animBg="1" advAuto="0"/>
      <p:bldP spid="585" grpId="42" animBg="1" advAuto="0"/>
      <p:bldP spid="585" grpId="66" animBg="1" advAuto="0"/>
      <p:bldP spid="586" grpId="43" animBg="1" advAuto="0"/>
      <p:bldP spid="586" grpId="67" animBg="1" advAuto="0"/>
      <p:bldP spid="587" grpId="44" animBg="1" advAuto="0"/>
      <p:bldP spid="587" grpId="68" animBg="1" advAuto="0"/>
      <p:bldP spid="588" grpId="45" animBg="1" advAuto="0"/>
      <p:bldP spid="588" grpId="69" animBg="1" advAuto="0"/>
      <p:bldP spid="589" grpId="46" animBg="1" advAuto="0"/>
      <p:bldP spid="589" grpId="70" animBg="1" advAuto="0"/>
      <p:bldP spid="590" grpId="47" animBg="1" advAuto="0"/>
      <p:bldP spid="590" grpId="71" animBg="1" advAuto="0"/>
      <p:bldP spid="591" grpId="48" animBg="1" advAuto="0"/>
      <p:bldP spid="591" grpId="72" animBg="1" advAuto="0"/>
      <p:bldP spid="592" grpId="49" animBg="1" advAuto="0"/>
      <p:bldP spid="592" grpId="73" animBg="1" advAuto="0"/>
      <p:bldP spid="593" grpId="50" animBg="1" advAuto="0"/>
      <p:bldP spid="593" grpId="74" animBg="1" advAuto="0"/>
      <p:bldP spid="594" grpId="51" animBg="1" advAuto="0"/>
      <p:bldP spid="594" grpId="75" animBg="1" advAuto="0"/>
      <p:bldP spid="595" grpId="52" animBg="1" advAuto="0"/>
      <p:bldP spid="595" grpId="76" animBg="1" advAuto="0"/>
      <p:bldP spid="596" grpId="78" animBg="1" advAuto="0"/>
      <p:bldP spid="597" grpId="79" animBg="1" advAuto="0"/>
      <p:bldP spid="597" grpId="103" animBg="1" advAuto="0"/>
      <p:bldP spid="598" grpId="80" animBg="1" advAuto="0"/>
      <p:bldP spid="598" grpId="104" animBg="1" advAuto="0"/>
      <p:bldP spid="599" grpId="81" animBg="1" advAuto="0"/>
      <p:bldP spid="599" grpId="105" animBg="1" advAuto="0"/>
      <p:bldP spid="600" grpId="82" animBg="1" advAuto="0"/>
      <p:bldP spid="600" grpId="106" animBg="1" advAuto="0"/>
      <p:bldP spid="601" grpId="83" animBg="1" advAuto="0"/>
      <p:bldP spid="601" grpId="107" animBg="1" advAuto="0"/>
      <p:bldP spid="602" grpId="84" animBg="1" advAuto="0"/>
      <p:bldP spid="602" grpId="108" animBg="1" advAuto="0"/>
      <p:bldP spid="603" grpId="85" animBg="1" advAuto="0"/>
      <p:bldP spid="603" grpId="109" animBg="1" advAuto="0"/>
      <p:bldP spid="604" grpId="86" animBg="1" advAuto="0"/>
      <p:bldP spid="604" grpId="110" animBg="1" advAuto="0"/>
      <p:bldP spid="605" grpId="87" animBg="1" advAuto="0"/>
      <p:bldP spid="605" grpId="111" animBg="1" advAuto="0"/>
      <p:bldP spid="606" grpId="88" animBg="1" advAuto="0"/>
      <p:bldP spid="606" grpId="112" animBg="1" advAuto="0"/>
      <p:bldP spid="607" grpId="89" animBg="1" advAuto="0"/>
      <p:bldP spid="607" grpId="113" animBg="1" advAuto="0"/>
      <p:bldP spid="608" grpId="90" animBg="1" advAuto="0"/>
      <p:bldP spid="608" grpId="114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11099800" cy="3945636"/>
          </a:xfrm>
          <a:prstGeom prst="rect">
            <a:avLst/>
          </a:prstGeom>
        </p:spPr>
        <p:txBody>
          <a:bodyPr/>
          <a:lstStyle/>
          <a:p>
            <a:r>
              <a:t>Allows every voxel to contribute to image</a:t>
            </a:r>
          </a:p>
          <a:p>
            <a:r>
              <a:t>Provides greater flexibility</a:t>
            </a:r>
          </a:p>
        </p:txBody>
      </p:sp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2516">
              <a:defRPr sz="7840"/>
            </a:lvl1pPr>
          </a:lstStyle>
          <a:p>
            <a:r>
              <a:t>Why Volume Rendering?</a:t>
            </a:r>
          </a:p>
        </p:txBody>
      </p:sp>
      <p:pic>
        <p:nvPicPr>
          <p:cNvPr id="139" name="levoyhead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508875" y="4737100"/>
            <a:ext cx="4776788" cy="4179888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/>
          <p:nvPr/>
        </p:nvSpPr>
        <p:spPr>
          <a:xfrm>
            <a:off x="5887544" y="9035209"/>
            <a:ext cx="655167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Marc Levoy, Display of Surfaces from Volume Data, 1988</a:t>
            </a:r>
          </a:p>
        </p:txBody>
      </p:sp>
    </p:spTree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Object Order: Splatting</a:t>
            </a:r>
          </a:p>
        </p:txBody>
      </p:sp>
      <p:pic>
        <p:nvPicPr>
          <p:cNvPr id="611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071" y="2120782"/>
            <a:ext cx="7536873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612" name="Shape 612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77689" cy="6286500"/>
          </a:xfrm>
          <a:prstGeom prst="rect">
            <a:avLst/>
          </a:prstGeom>
        </p:spPr>
        <p:txBody>
          <a:bodyPr/>
          <a:lstStyle/>
          <a:p>
            <a:pPr marL="288925" indent="-288925" defTabSz="379729">
              <a:spcBef>
                <a:spcPts val="2700"/>
              </a:spcBef>
              <a:defRPr sz="2340"/>
            </a:pPr>
            <a:r>
              <a:t>Main Idea: Throw voxels to the image</a:t>
            </a:r>
          </a:p>
          <a:p>
            <a:pPr marL="577850" lvl="1" indent="-288925" defTabSz="379729">
              <a:spcBef>
                <a:spcPts val="1000"/>
              </a:spcBef>
              <a:defRPr sz="2340"/>
            </a:pPr>
            <a:r>
              <a:t>Front-To-Back or Back-To-Front </a:t>
            </a:r>
            <a:br/>
            <a:endParaRPr/>
          </a:p>
          <a:p>
            <a:pPr marL="288925" indent="-288925" defTabSz="379729">
              <a:spcBef>
                <a:spcPts val="2700"/>
              </a:spcBef>
              <a:defRPr sz="2340"/>
            </a:pPr>
            <a:r>
              <a:t>Original method - fast, poor quality, many many improvements since then!</a:t>
            </a:r>
          </a:p>
          <a:p>
            <a:pPr marL="577850" lvl="1" indent="-288925" defTabSz="379729">
              <a:spcBef>
                <a:spcPts val="1000"/>
              </a:spcBef>
              <a:defRPr sz="2340"/>
            </a:pPr>
            <a:r>
              <a:t>Crawfis’93: textured splats</a:t>
            </a:r>
          </a:p>
          <a:p>
            <a:pPr marL="577850" lvl="1" indent="-288925" defTabSz="379729">
              <a:spcBef>
                <a:spcPts val="1000"/>
              </a:spcBef>
              <a:defRPr sz="2340"/>
            </a:pPr>
            <a:r>
              <a:t>Swan’96, Mueller’97: anti-aliasing</a:t>
            </a:r>
          </a:p>
          <a:p>
            <a:pPr marL="577850" lvl="1" indent="-288925" defTabSz="379729">
              <a:spcBef>
                <a:spcPts val="1000"/>
              </a:spcBef>
              <a:defRPr sz="2340"/>
            </a:pPr>
            <a:r>
              <a:t>Mueller’98: image-aligned sheet-based splatting </a:t>
            </a:r>
          </a:p>
          <a:p>
            <a:pPr marL="577850" lvl="1" indent="-288925" defTabSz="379729">
              <a:spcBef>
                <a:spcPts val="1000"/>
              </a:spcBef>
              <a:defRPr sz="2340"/>
            </a:pPr>
            <a:r>
              <a:t>Mueller’99: post-classified splatting </a:t>
            </a:r>
          </a:p>
          <a:p>
            <a:pPr marL="577850" lvl="1" indent="-288925" defTabSz="379729">
              <a:spcBef>
                <a:spcPts val="1000"/>
              </a:spcBef>
              <a:defRPr sz="2340"/>
            </a:pPr>
            <a:r>
              <a:t>Huang’00: new splat primitive: FastSplats </a:t>
            </a:r>
          </a:p>
        </p:txBody>
      </p:sp>
    </p:spTree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/>
              <a:t>Splatting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8853" y="2600960"/>
            <a:ext cx="10403840" cy="411818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sz="3982"/>
              <a:t>Volume = field of 3D interpolation kernel</a:t>
            </a:r>
          </a:p>
          <a:p>
            <a:pPr lvl="1" eaLnBrk="1" hangingPunct="1">
              <a:defRPr/>
            </a:pPr>
            <a:r>
              <a:rPr lang="en-US" altLang="x-none" sz="3413"/>
              <a:t>One kernel at each grid voxel</a:t>
            </a:r>
            <a:endParaRPr lang="en-US" altLang="x-none"/>
          </a:p>
          <a:p>
            <a:pPr eaLnBrk="1" hangingPunct="1">
              <a:defRPr/>
            </a:pPr>
            <a:r>
              <a:rPr lang="en-US" altLang="x-none" sz="3982"/>
              <a:t>Each kernel leaves a 2D </a:t>
            </a:r>
            <a:r>
              <a:rPr lang="en-US" altLang="x-none" sz="3982" i="1"/>
              <a:t>footprint</a:t>
            </a:r>
            <a:r>
              <a:rPr lang="en-US" altLang="x-none" sz="3982"/>
              <a:t> on screen</a:t>
            </a:r>
          </a:p>
          <a:p>
            <a:pPr lvl="1" eaLnBrk="1" hangingPunct="1">
              <a:defRPr/>
            </a:pPr>
            <a:r>
              <a:rPr lang="en-US" altLang="x-none" sz="3413"/>
              <a:t>Voxel contribution = footprint ·(C, </a:t>
            </a:r>
            <a:r>
              <a:rPr lang="en-US" altLang="x-none" sz="3413">
                <a:sym typeface="Symbol" charset="2"/>
              </a:rPr>
              <a:t>opacity)</a:t>
            </a:r>
          </a:p>
          <a:p>
            <a:pPr eaLnBrk="1" hangingPunct="1">
              <a:defRPr/>
            </a:pPr>
            <a:r>
              <a:rPr lang="en-US" altLang="x-none" sz="3982"/>
              <a:t>Weighted footprints accumulate into image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083733" y="7206827"/>
            <a:ext cx="2533066" cy="617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defTabSz="1300460" eaLnBrk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x-none" sz="3413" kern="1200"/>
              <a:t>voxel kernels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8489245" y="7044267"/>
            <a:ext cx="3991751" cy="1142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300460" eaLnBrk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x-none" sz="3413" kern="1200"/>
              <a:t>screen footprints = </a:t>
            </a:r>
            <a:r>
              <a:rPr lang="en-US" altLang="x-none" sz="3413" i="1" kern="1200"/>
              <a:t>splats</a:t>
            </a:r>
            <a:endParaRPr lang="en-US" altLang="x-none" sz="3413" kern="1200"/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7622258" y="8814365"/>
            <a:ext cx="1625600" cy="617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defTabSz="1300460" eaLnBrk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x-none" sz="3413" kern="1200"/>
              <a:t>screen</a:t>
            </a:r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>
            <a:off x="7622258" y="6845582"/>
            <a:ext cx="0" cy="2492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3413" kern="1200"/>
          </a:p>
        </p:txBody>
      </p:sp>
      <p:grpSp>
        <p:nvGrpSpPr>
          <p:cNvPr id="5127" name="Group 8"/>
          <p:cNvGrpSpPr>
            <a:grpSpLocks/>
          </p:cNvGrpSpPr>
          <p:nvPr/>
        </p:nvGrpSpPr>
        <p:grpSpPr bwMode="auto">
          <a:xfrm>
            <a:off x="4045938" y="6953955"/>
            <a:ext cx="2167467" cy="2167467"/>
            <a:chOff x="1240" y="1776"/>
            <a:chExt cx="960" cy="960"/>
          </a:xfrm>
        </p:grpSpPr>
        <p:sp>
          <p:nvSpPr>
            <p:cNvPr id="12297" name="Line 9"/>
            <p:cNvSpPr>
              <a:spLocks noChangeShapeType="1"/>
            </p:cNvSpPr>
            <p:nvPr/>
          </p:nvSpPr>
          <p:spPr bwMode="auto">
            <a:xfrm>
              <a:off x="1240" y="1776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2298" name="Line 10"/>
            <p:cNvSpPr>
              <a:spLocks noChangeShapeType="1"/>
            </p:cNvSpPr>
            <p:nvPr/>
          </p:nvSpPr>
          <p:spPr bwMode="auto">
            <a:xfrm>
              <a:off x="1240" y="2736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2299" name="Line 11"/>
            <p:cNvSpPr>
              <a:spLocks noChangeShapeType="1"/>
            </p:cNvSpPr>
            <p:nvPr/>
          </p:nvSpPr>
          <p:spPr bwMode="auto">
            <a:xfrm>
              <a:off x="1240" y="1776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2300" name="Line 12"/>
            <p:cNvSpPr>
              <a:spLocks noChangeShapeType="1"/>
            </p:cNvSpPr>
            <p:nvPr/>
          </p:nvSpPr>
          <p:spPr bwMode="auto">
            <a:xfrm>
              <a:off x="1432" y="1776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2301" name="Line 13"/>
            <p:cNvSpPr>
              <a:spLocks noChangeShapeType="1"/>
            </p:cNvSpPr>
            <p:nvPr/>
          </p:nvSpPr>
          <p:spPr bwMode="auto">
            <a:xfrm>
              <a:off x="1624" y="1776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2302" name="Line 14"/>
            <p:cNvSpPr>
              <a:spLocks noChangeShapeType="1"/>
            </p:cNvSpPr>
            <p:nvPr/>
          </p:nvSpPr>
          <p:spPr bwMode="auto">
            <a:xfrm>
              <a:off x="1816" y="1776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2303" name="Line 15"/>
            <p:cNvSpPr>
              <a:spLocks noChangeShapeType="1"/>
            </p:cNvSpPr>
            <p:nvPr/>
          </p:nvSpPr>
          <p:spPr bwMode="auto">
            <a:xfrm>
              <a:off x="2008" y="1776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2304" name="Line 16"/>
            <p:cNvSpPr>
              <a:spLocks noChangeShapeType="1"/>
            </p:cNvSpPr>
            <p:nvPr/>
          </p:nvSpPr>
          <p:spPr bwMode="auto">
            <a:xfrm>
              <a:off x="2200" y="1776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2305" name="Line 17"/>
            <p:cNvSpPr>
              <a:spLocks noChangeShapeType="1"/>
            </p:cNvSpPr>
            <p:nvPr/>
          </p:nvSpPr>
          <p:spPr bwMode="auto">
            <a:xfrm>
              <a:off x="1240" y="196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2306" name="Line 18"/>
            <p:cNvSpPr>
              <a:spLocks noChangeShapeType="1"/>
            </p:cNvSpPr>
            <p:nvPr/>
          </p:nvSpPr>
          <p:spPr bwMode="auto">
            <a:xfrm>
              <a:off x="1240" y="2160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2307" name="Line 19"/>
            <p:cNvSpPr>
              <a:spLocks noChangeShapeType="1"/>
            </p:cNvSpPr>
            <p:nvPr/>
          </p:nvSpPr>
          <p:spPr bwMode="auto">
            <a:xfrm>
              <a:off x="1240" y="2352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2308" name="Line 20"/>
            <p:cNvSpPr>
              <a:spLocks noChangeShapeType="1"/>
            </p:cNvSpPr>
            <p:nvPr/>
          </p:nvSpPr>
          <p:spPr bwMode="auto">
            <a:xfrm>
              <a:off x="1240" y="2544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</p:grpSp>
      <p:grpSp>
        <p:nvGrpSpPr>
          <p:cNvPr id="5128" name="Group 21"/>
          <p:cNvGrpSpPr>
            <a:grpSpLocks/>
          </p:cNvGrpSpPr>
          <p:nvPr/>
        </p:nvGrpSpPr>
        <p:grpSpPr bwMode="auto">
          <a:xfrm>
            <a:off x="4371058" y="7315200"/>
            <a:ext cx="1932658" cy="1499164"/>
            <a:chOff x="3048" y="2120"/>
            <a:chExt cx="856" cy="664"/>
          </a:xfrm>
        </p:grpSpPr>
        <p:sp>
          <p:nvSpPr>
            <p:cNvPr id="12310" name="Oval 22"/>
            <p:cNvSpPr>
              <a:spLocks noChangeArrowheads="1"/>
            </p:cNvSpPr>
            <p:nvPr/>
          </p:nvSpPr>
          <p:spPr bwMode="auto">
            <a:xfrm>
              <a:off x="3048" y="2304"/>
              <a:ext cx="480" cy="480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2311" name="Oval 23"/>
            <p:cNvSpPr>
              <a:spLocks noChangeArrowheads="1"/>
            </p:cNvSpPr>
            <p:nvPr/>
          </p:nvSpPr>
          <p:spPr bwMode="auto">
            <a:xfrm>
              <a:off x="3424" y="2120"/>
              <a:ext cx="480" cy="48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</p:grpSp>
    </p:spTree>
    <p:extLst>
      <p:ext uri="{BB962C8B-B14F-4D97-AF65-F5344CB8AC3E}">
        <p14:creationId xmlns:p14="http://schemas.microsoft.com/office/powerpoint/2010/main" val="18208447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/>
              <a:t>Splatting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8854" y="2727395"/>
            <a:ext cx="11487573" cy="411818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/>
              <a:t>Volume = field of 3D interpolation kernel</a:t>
            </a:r>
          </a:p>
          <a:p>
            <a:pPr lvl="1" eaLnBrk="1" hangingPunct="1">
              <a:defRPr/>
            </a:pPr>
            <a:r>
              <a:rPr lang="en-US" altLang="x-none"/>
              <a:t>One kernel at each grid voxel</a:t>
            </a:r>
            <a:endParaRPr lang="en-US" altLang="x-none" sz="4551"/>
          </a:p>
          <a:p>
            <a:pPr eaLnBrk="1" hangingPunct="1">
              <a:defRPr/>
            </a:pPr>
            <a:r>
              <a:rPr lang="en-US" altLang="x-none"/>
              <a:t>Each kernel leaves a 2D </a:t>
            </a:r>
            <a:r>
              <a:rPr lang="en-US" altLang="x-none" i="1"/>
              <a:t>footprint</a:t>
            </a:r>
            <a:r>
              <a:rPr lang="en-US" altLang="x-none"/>
              <a:t> on screen</a:t>
            </a:r>
          </a:p>
          <a:p>
            <a:pPr lvl="1" eaLnBrk="1" hangingPunct="1">
              <a:defRPr/>
            </a:pPr>
            <a:r>
              <a:rPr lang="en-US" altLang="x-none"/>
              <a:t>Voxel contribution = footprint ·(C, </a:t>
            </a:r>
            <a:r>
              <a:rPr lang="en-US" altLang="x-none">
                <a:sym typeface="Symbol" charset="2"/>
              </a:rPr>
              <a:t>opacity)</a:t>
            </a:r>
          </a:p>
          <a:p>
            <a:pPr eaLnBrk="1" hangingPunct="1">
              <a:defRPr/>
            </a:pPr>
            <a:r>
              <a:rPr lang="en-US" altLang="x-none"/>
              <a:t>Weighted footprints accumulate into image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083733" y="7206827"/>
            <a:ext cx="2533066" cy="617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defTabSz="1300460" eaLnBrk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x-none" sz="3413" kern="1200"/>
              <a:t>voxel kernels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8489245" y="7044267"/>
            <a:ext cx="3991751" cy="1142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300460" eaLnBrk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x-none" sz="3413" kern="1200"/>
              <a:t>screen footprints = </a:t>
            </a:r>
            <a:r>
              <a:rPr lang="en-US" altLang="x-none" sz="3413" i="1" kern="1200"/>
              <a:t>splats</a:t>
            </a:r>
            <a:endParaRPr lang="en-US" altLang="x-none" sz="3413" kern="1200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7622258" y="8814365"/>
            <a:ext cx="1625600" cy="617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defTabSz="1300460" eaLnBrk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x-none" sz="3413" kern="1200"/>
              <a:t>screen</a:t>
            </a:r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7622258" y="6845582"/>
            <a:ext cx="0" cy="2492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3413" kern="1200"/>
          </a:p>
        </p:txBody>
      </p:sp>
      <p:grpSp>
        <p:nvGrpSpPr>
          <p:cNvPr id="6151" name="Group 8"/>
          <p:cNvGrpSpPr>
            <a:grpSpLocks/>
          </p:cNvGrpSpPr>
          <p:nvPr/>
        </p:nvGrpSpPr>
        <p:grpSpPr bwMode="auto">
          <a:xfrm>
            <a:off x="4045938" y="6953955"/>
            <a:ext cx="2167467" cy="2167467"/>
            <a:chOff x="1240" y="1776"/>
            <a:chExt cx="960" cy="960"/>
          </a:xfrm>
        </p:grpSpPr>
        <p:sp>
          <p:nvSpPr>
            <p:cNvPr id="13321" name="Line 9"/>
            <p:cNvSpPr>
              <a:spLocks noChangeShapeType="1"/>
            </p:cNvSpPr>
            <p:nvPr/>
          </p:nvSpPr>
          <p:spPr bwMode="auto">
            <a:xfrm>
              <a:off x="1240" y="1776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3322" name="Line 10"/>
            <p:cNvSpPr>
              <a:spLocks noChangeShapeType="1"/>
            </p:cNvSpPr>
            <p:nvPr/>
          </p:nvSpPr>
          <p:spPr bwMode="auto">
            <a:xfrm>
              <a:off x="1240" y="2736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3323" name="Line 11"/>
            <p:cNvSpPr>
              <a:spLocks noChangeShapeType="1"/>
            </p:cNvSpPr>
            <p:nvPr/>
          </p:nvSpPr>
          <p:spPr bwMode="auto">
            <a:xfrm>
              <a:off x="1240" y="1776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3324" name="Line 12"/>
            <p:cNvSpPr>
              <a:spLocks noChangeShapeType="1"/>
            </p:cNvSpPr>
            <p:nvPr/>
          </p:nvSpPr>
          <p:spPr bwMode="auto">
            <a:xfrm>
              <a:off x="1432" y="1776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3325" name="Line 13"/>
            <p:cNvSpPr>
              <a:spLocks noChangeShapeType="1"/>
            </p:cNvSpPr>
            <p:nvPr/>
          </p:nvSpPr>
          <p:spPr bwMode="auto">
            <a:xfrm>
              <a:off x="1624" y="1776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3326" name="Line 14"/>
            <p:cNvSpPr>
              <a:spLocks noChangeShapeType="1"/>
            </p:cNvSpPr>
            <p:nvPr/>
          </p:nvSpPr>
          <p:spPr bwMode="auto">
            <a:xfrm>
              <a:off x="1816" y="1776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3327" name="Line 15"/>
            <p:cNvSpPr>
              <a:spLocks noChangeShapeType="1"/>
            </p:cNvSpPr>
            <p:nvPr/>
          </p:nvSpPr>
          <p:spPr bwMode="auto">
            <a:xfrm>
              <a:off x="2008" y="1776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3328" name="Line 16"/>
            <p:cNvSpPr>
              <a:spLocks noChangeShapeType="1"/>
            </p:cNvSpPr>
            <p:nvPr/>
          </p:nvSpPr>
          <p:spPr bwMode="auto">
            <a:xfrm>
              <a:off x="2200" y="1776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3329" name="Line 17"/>
            <p:cNvSpPr>
              <a:spLocks noChangeShapeType="1"/>
            </p:cNvSpPr>
            <p:nvPr/>
          </p:nvSpPr>
          <p:spPr bwMode="auto">
            <a:xfrm>
              <a:off x="1240" y="196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3330" name="Line 18"/>
            <p:cNvSpPr>
              <a:spLocks noChangeShapeType="1"/>
            </p:cNvSpPr>
            <p:nvPr/>
          </p:nvSpPr>
          <p:spPr bwMode="auto">
            <a:xfrm>
              <a:off x="1240" y="2160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3331" name="Line 19"/>
            <p:cNvSpPr>
              <a:spLocks noChangeShapeType="1"/>
            </p:cNvSpPr>
            <p:nvPr/>
          </p:nvSpPr>
          <p:spPr bwMode="auto">
            <a:xfrm>
              <a:off x="1240" y="2352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3332" name="Line 20"/>
            <p:cNvSpPr>
              <a:spLocks noChangeShapeType="1"/>
            </p:cNvSpPr>
            <p:nvPr/>
          </p:nvSpPr>
          <p:spPr bwMode="auto">
            <a:xfrm>
              <a:off x="1240" y="2544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</p:grpSp>
      <p:grpSp>
        <p:nvGrpSpPr>
          <p:cNvPr id="6152" name="Group 21"/>
          <p:cNvGrpSpPr>
            <a:grpSpLocks/>
          </p:cNvGrpSpPr>
          <p:nvPr/>
        </p:nvGrpSpPr>
        <p:grpSpPr bwMode="auto">
          <a:xfrm>
            <a:off x="4371058" y="7315200"/>
            <a:ext cx="4454596" cy="1499164"/>
            <a:chOff x="3024" y="1496"/>
            <a:chExt cx="1973" cy="664"/>
          </a:xfrm>
        </p:grpSpPr>
        <p:grpSp>
          <p:nvGrpSpPr>
            <p:cNvPr id="6153" name="Group 22"/>
            <p:cNvGrpSpPr>
              <a:grpSpLocks/>
            </p:cNvGrpSpPr>
            <p:nvPr/>
          </p:nvGrpSpPr>
          <p:grpSpPr bwMode="auto">
            <a:xfrm>
              <a:off x="3024" y="1496"/>
              <a:ext cx="856" cy="664"/>
              <a:chOff x="3048" y="2120"/>
              <a:chExt cx="856" cy="664"/>
            </a:xfrm>
          </p:grpSpPr>
          <p:sp>
            <p:nvSpPr>
              <p:cNvPr id="13335" name="Oval 23"/>
              <p:cNvSpPr>
                <a:spLocks noChangeArrowheads="1"/>
              </p:cNvSpPr>
              <p:nvPr/>
            </p:nvSpPr>
            <p:spPr bwMode="auto">
              <a:xfrm>
                <a:off x="3048" y="2304"/>
                <a:ext cx="480" cy="480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defTabSz="130046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413" kern="1200"/>
              </a:p>
            </p:txBody>
          </p:sp>
          <p:sp>
            <p:nvSpPr>
              <p:cNvPr id="13336" name="Oval 24"/>
              <p:cNvSpPr>
                <a:spLocks noChangeArrowheads="1"/>
              </p:cNvSpPr>
              <p:nvPr/>
            </p:nvSpPr>
            <p:spPr bwMode="auto">
              <a:xfrm>
                <a:off x="3424" y="2120"/>
                <a:ext cx="480" cy="48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defTabSz="130046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413" kern="1200"/>
              </a:p>
            </p:txBody>
          </p:sp>
        </p:grpSp>
        <p:grpSp>
          <p:nvGrpSpPr>
            <p:cNvPr id="6154" name="Group 25"/>
            <p:cNvGrpSpPr>
              <a:grpSpLocks/>
            </p:cNvGrpSpPr>
            <p:nvPr/>
          </p:nvGrpSpPr>
          <p:grpSpPr bwMode="auto">
            <a:xfrm>
              <a:off x="4470" y="1505"/>
              <a:ext cx="527" cy="466"/>
              <a:chOff x="4454" y="2345"/>
              <a:chExt cx="527" cy="466"/>
            </a:xfrm>
          </p:grpSpPr>
          <p:sp>
            <p:nvSpPr>
              <p:cNvPr id="13338" name="Freeform 26"/>
              <p:cNvSpPr>
                <a:spLocks/>
              </p:cNvSpPr>
              <p:nvPr/>
            </p:nvSpPr>
            <p:spPr bwMode="auto">
              <a:xfrm rot="5482004">
                <a:off x="4602" y="2199"/>
                <a:ext cx="233" cy="525"/>
              </a:xfrm>
              <a:custGeom>
                <a:avLst/>
                <a:gdLst>
                  <a:gd name="T0" fmla="*/ 0 w 568"/>
                  <a:gd name="T1" fmla="*/ 375 h 375"/>
                  <a:gd name="T2" fmla="*/ 187 w 568"/>
                  <a:gd name="T3" fmla="*/ 250 h 375"/>
                  <a:gd name="T4" fmla="*/ 413 w 568"/>
                  <a:gd name="T5" fmla="*/ 16 h 375"/>
                  <a:gd name="T6" fmla="*/ 568 w 568"/>
                  <a:gd name="T7" fmla="*/ 8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8" h="375">
                    <a:moveTo>
                      <a:pt x="0" y="375"/>
                    </a:moveTo>
                    <a:cubicBezTo>
                      <a:pt x="75" y="349"/>
                      <a:pt x="123" y="293"/>
                      <a:pt x="187" y="250"/>
                    </a:cubicBezTo>
                    <a:cubicBezTo>
                      <a:pt x="247" y="160"/>
                      <a:pt x="307" y="56"/>
                      <a:pt x="413" y="16"/>
                    </a:cubicBezTo>
                    <a:cubicBezTo>
                      <a:pt x="454" y="0"/>
                      <a:pt x="542" y="8"/>
                      <a:pt x="568" y="8"/>
                    </a:cubicBezTo>
                  </a:path>
                </a:pathLst>
              </a:cu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defTabSz="130046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413" kern="1200"/>
              </a:p>
            </p:txBody>
          </p:sp>
          <p:sp>
            <p:nvSpPr>
              <p:cNvPr id="13339" name="Freeform 27"/>
              <p:cNvSpPr>
                <a:spLocks/>
              </p:cNvSpPr>
              <p:nvPr/>
            </p:nvSpPr>
            <p:spPr bwMode="auto">
              <a:xfrm rot="5482004" flipH="1">
                <a:off x="4600" y="2432"/>
                <a:ext cx="233" cy="525"/>
              </a:xfrm>
              <a:custGeom>
                <a:avLst/>
                <a:gdLst>
                  <a:gd name="T0" fmla="*/ 0 w 568"/>
                  <a:gd name="T1" fmla="*/ 375 h 375"/>
                  <a:gd name="T2" fmla="*/ 187 w 568"/>
                  <a:gd name="T3" fmla="*/ 250 h 375"/>
                  <a:gd name="T4" fmla="*/ 413 w 568"/>
                  <a:gd name="T5" fmla="*/ 16 h 375"/>
                  <a:gd name="T6" fmla="*/ 568 w 568"/>
                  <a:gd name="T7" fmla="*/ 8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8" h="375">
                    <a:moveTo>
                      <a:pt x="0" y="375"/>
                    </a:moveTo>
                    <a:cubicBezTo>
                      <a:pt x="75" y="349"/>
                      <a:pt x="123" y="293"/>
                      <a:pt x="187" y="250"/>
                    </a:cubicBezTo>
                    <a:cubicBezTo>
                      <a:pt x="247" y="160"/>
                      <a:pt x="307" y="56"/>
                      <a:pt x="413" y="16"/>
                    </a:cubicBezTo>
                    <a:cubicBezTo>
                      <a:pt x="454" y="0"/>
                      <a:pt x="542" y="8"/>
                      <a:pt x="568" y="8"/>
                    </a:cubicBezTo>
                  </a:path>
                </a:pathLst>
              </a:cu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defTabSz="130046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413" kern="1200"/>
              </a:p>
            </p:txBody>
          </p:sp>
        </p:grpSp>
        <p:sp>
          <p:nvSpPr>
            <p:cNvPr id="13340" name="Line 28"/>
            <p:cNvSpPr>
              <a:spLocks noChangeShapeType="1"/>
            </p:cNvSpPr>
            <p:nvPr/>
          </p:nvSpPr>
          <p:spPr bwMode="auto">
            <a:xfrm>
              <a:off x="3672" y="1736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</p:grpSp>
    </p:spTree>
    <p:extLst>
      <p:ext uri="{BB962C8B-B14F-4D97-AF65-F5344CB8AC3E}">
        <p14:creationId xmlns:p14="http://schemas.microsoft.com/office/powerpoint/2010/main" val="12954577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/>
              <a:t>Splatting</a:t>
            </a:r>
          </a:p>
        </p:txBody>
      </p:sp>
      <p:sp>
        <p:nvSpPr>
          <p:cNvPr id="1433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408854" y="2727395"/>
            <a:ext cx="11487573" cy="411818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/>
              <a:t>Volume = field of 3D interpolation kernel</a:t>
            </a:r>
          </a:p>
          <a:p>
            <a:pPr lvl="1" eaLnBrk="1" hangingPunct="1">
              <a:defRPr/>
            </a:pPr>
            <a:r>
              <a:rPr lang="en-US" altLang="x-none"/>
              <a:t>One kernel at each grid voxel</a:t>
            </a:r>
            <a:endParaRPr lang="en-US" altLang="x-none" sz="4551"/>
          </a:p>
          <a:p>
            <a:pPr eaLnBrk="1" hangingPunct="1">
              <a:defRPr/>
            </a:pPr>
            <a:r>
              <a:rPr lang="en-US" altLang="x-none"/>
              <a:t>Each kernel leaves a 2D </a:t>
            </a:r>
            <a:r>
              <a:rPr lang="en-US" altLang="x-none" i="1"/>
              <a:t>footprint</a:t>
            </a:r>
            <a:r>
              <a:rPr lang="en-US" altLang="x-none"/>
              <a:t> on screen</a:t>
            </a:r>
          </a:p>
          <a:p>
            <a:pPr lvl="1" eaLnBrk="1" hangingPunct="1">
              <a:defRPr/>
            </a:pPr>
            <a:r>
              <a:rPr lang="en-US" altLang="x-none"/>
              <a:t>Voxel contribution = footprint ·(C, </a:t>
            </a:r>
            <a:r>
              <a:rPr lang="en-US" altLang="x-none">
                <a:sym typeface="Symbol" charset="2"/>
              </a:rPr>
              <a:t>opacity)</a:t>
            </a:r>
          </a:p>
          <a:p>
            <a:pPr eaLnBrk="1" hangingPunct="1">
              <a:defRPr/>
            </a:pPr>
            <a:r>
              <a:rPr lang="en-US" altLang="x-none"/>
              <a:t>Weighted footprints accumulate into image</a:t>
            </a:r>
          </a:p>
        </p:txBody>
      </p:sp>
      <p:sp>
        <p:nvSpPr>
          <p:cNvPr id="14340" name="Text Box 1028"/>
          <p:cNvSpPr txBox="1">
            <a:spLocks noChangeArrowheads="1"/>
          </p:cNvSpPr>
          <p:nvPr/>
        </p:nvSpPr>
        <p:spPr bwMode="auto">
          <a:xfrm>
            <a:off x="1083733" y="7206827"/>
            <a:ext cx="2533066" cy="617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defTabSz="1300460" eaLnBrk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x-none" sz="3413" kern="1200"/>
              <a:t>voxel kernels</a:t>
            </a:r>
          </a:p>
        </p:txBody>
      </p:sp>
      <p:sp>
        <p:nvSpPr>
          <p:cNvPr id="14341" name="Text Box 1029"/>
          <p:cNvSpPr txBox="1">
            <a:spLocks noChangeArrowheads="1"/>
          </p:cNvSpPr>
          <p:nvPr/>
        </p:nvSpPr>
        <p:spPr bwMode="auto">
          <a:xfrm>
            <a:off x="8489245" y="7044267"/>
            <a:ext cx="3991751" cy="1142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300460" eaLnBrk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x-none" sz="3413" kern="1200"/>
              <a:t>screen footprints = </a:t>
            </a:r>
            <a:r>
              <a:rPr lang="en-US" altLang="x-none" sz="3413" i="1" kern="1200"/>
              <a:t>splats</a:t>
            </a:r>
            <a:endParaRPr lang="en-US" altLang="x-none" sz="3413" kern="1200"/>
          </a:p>
        </p:txBody>
      </p:sp>
      <p:sp>
        <p:nvSpPr>
          <p:cNvPr id="14342" name="Text Box 1030"/>
          <p:cNvSpPr txBox="1">
            <a:spLocks noChangeArrowheads="1"/>
          </p:cNvSpPr>
          <p:nvPr/>
        </p:nvSpPr>
        <p:spPr bwMode="auto">
          <a:xfrm>
            <a:off x="7622258" y="8814365"/>
            <a:ext cx="1625600" cy="617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defTabSz="1300460" eaLnBrk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x-none" sz="3413" kern="1200"/>
              <a:t>screen</a:t>
            </a:r>
          </a:p>
        </p:txBody>
      </p:sp>
      <p:sp>
        <p:nvSpPr>
          <p:cNvPr id="14343" name="Line 1031"/>
          <p:cNvSpPr>
            <a:spLocks noChangeShapeType="1"/>
          </p:cNvSpPr>
          <p:nvPr/>
        </p:nvSpPr>
        <p:spPr bwMode="auto">
          <a:xfrm>
            <a:off x="7622258" y="6845582"/>
            <a:ext cx="0" cy="2492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3413" kern="1200"/>
          </a:p>
        </p:txBody>
      </p:sp>
      <p:grpSp>
        <p:nvGrpSpPr>
          <p:cNvPr id="7175" name="Group 1032"/>
          <p:cNvGrpSpPr>
            <a:grpSpLocks/>
          </p:cNvGrpSpPr>
          <p:nvPr/>
        </p:nvGrpSpPr>
        <p:grpSpPr bwMode="auto">
          <a:xfrm>
            <a:off x="4045938" y="6953955"/>
            <a:ext cx="2167467" cy="2167467"/>
            <a:chOff x="1240" y="1776"/>
            <a:chExt cx="960" cy="960"/>
          </a:xfrm>
        </p:grpSpPr>
        <p:sp>
          <p:nvSpPr>
            <p:cNvPr id="14345" name="Line 1033"/>
            <p:cNvSpPr>
              <a:spLocks noChangeShapeType="1"/>
            </p:cNvSpPr>
            <p:nvPr/>
          </p:nvSpPr>
          <p:spPr bwMode="auto">
            <a:xfrm>
              <a:off x="1240" y="1776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4346" name="Line 1034"/>
            <p:cNvSpPr>
              <a:spLocks noChangeShapeType="1"/>
            </p:cNvSpPr>
            <p:nvPr/>
          </p:nvSpPr>
          <p:spPr bwMode="auto">
            <a:xfrm>
              <a:off x="1240" y="2736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4347" name="Line 1035"/>
            <p:cNvSpPr>
              <a:spLocks noChangeShapeType="1"/>
            </p:cNvSpPr>
            <p:nvPr/>
          </p:nvSpPr>
          <p:spPr bwMode="auto">
            <a:xfrm>
              <a:off x="1240" y="1776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4348" name="Line 1036"/>
            <p:cNvSpPr>
              <a:spLocks noChangeShapeType="1"/>
            </p:cNvSpPr>
            <p:nvPr/>
          </p:nvSpPr>
          <p:spPr bwMode="auto">
            <a:xfrm>
              <a:off x="1432" y="1776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4349" name="Line 1037"/>
            <p:cNvSpPr>
              <a:spLocks noChangeShapeType="1"/>
            </p:cNvSpPr>
            <p:nvPr/>
          </p:nvSpPr>
          <p:spPr bwMode="auto">
            <a:xfrm>
              <a:off x="1624" y="1776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4350" name="Line 1038"/>
            <p:cNvSpPr>
              <a:spLocks noChangeShapeType="1"/>
            </p:cNvSpPr>
            <p:nvPr/>
          </p:nvSpPr>
          <p:spPr bwMode="auto">
            <a:xfrm>
              <a:off x="1816" y="1776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4351" name="Line 1039"/>
            <p:cNvSpPr>
              <a:spLocks noChangeShapeType="1"/>
            </p:cNvSpPr>
            <p:nvPr/>
          </p:nvSpPr>
          <p:spPr bwMode="auto">
            <a:xfrm>
              <a:off x="2008" y="1776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4352" name="Line 1040"/>
            <p:cNvSpPr>
              <a:spLocks noChangeShapeType="1"/>
            </p:cNvSpPr>
            <p:nvPr/>
          </p:nvSpPr>
          <p:spPr bwMode="auto">
            <a:xfrm>
              <a:off x="2200" y="1776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4353" name="Line 1041"/>
            <p:cNvSpPr>
              <a:spLocks noChangeShapeType="1"/>
            </p:cNvSpPr>
            <p:nvPr/>
          </p:nvSpPr>
          <p:spPr bwMode="auto">
            <a:xfrm>
              <a:off x="1240" y="196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4354" name="Line 1042"/>
            <p:cNvSpPr>
              <a:spLocks noChangeShapeType="1"/>
            </p:cNvSpPr>
            <p:nvPr/>
          </p:nvSpPr>
          <p:spPr bwMode="auto">
            <a:xfrm>
              <a:off x="1240" y="2160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4355" name="Line 1043"/>
            <p:cNvSpPr>
              <a:spLocks noChangeShapeType="1"/>
            </p:cNvSpPr>
            <p:nvPr/>
          </p:nvSpPr>
          <p:spPr bwMode="auto">
            <a:xfrm>
              <a:off x="1240" y="2352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4356" name="Line 1044"/>
            <p:cNvSpPr>
              <a:spLocks noChangeShapeType="1"/>
            </p:cNvSpPr>
            <p:nvPr/>
          </p:nvSpPr>
          <p:spPr bwMode="auto">
            <a:xfrm>
              <a:off x="1240" y="2544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</p:grpSp>
      <p:grpSp>
        <p:nvGrpSpPr>
          <p:cNvPr id="7176" name="Group 1045"/>
          <p:cNvGrpSpPr>
            <a:grpSpLocks/>
          </p:cNvGrpSpPr>
          <p:nvPr/>
        </p:nvGrpSpPr>
        <p:grpSpPr bwMode="auto">
          <a:xfrm>
            <a:off x="4371058" y="7315201"/>
            <a:ext cx="4454596" cy="1539804"/>
            <a:chOff x="608" y="3232"/>
            <a:chExt cx="1973" cy="682"/>
          </a:xfrm>
        </p:grpSpPr>
        <p:grpSp>
          <p:nvGrpSpPr>
            <p:cNvPr id="7177" name="Group 1046"/>
            <p:cNvGrpSpPr>
              <a:grpSpLocks/>
            </p:cNvGrpSpPr>
            <p:nvPr/>
          </p:nvGrpSpPr>
          <p:grpSpPr bwMode="auto">
            <a:xfrm rot="5482004">
              <a:off x="1982" y="3514"/>
              <a:ext cx="466" cy="333"/>
              <a:chOff x="2946" y="3216"/>
              <a:chExt cx="828" cy="377"/>
            </a:xfrm>
          </p:grpSpPr>
          <p:sp>
            <p:nvSpPr>
              <p:cNvPr id="14359" name="Freeform 1047"/>
              <p:cNvSpPr>
                <a:spLocks/>
              </p:cNvSpPr>
              <p:nvPr/>
            </p:nvSpPr>
            <p:spPr bwMode="auto">
              <a:xfrm>
                <a:off x="2947" y="3220"/>
                <a:ext cx="414" cy="375"/>
              </a:xfrm>
              <a:custGeom>
                <a:avLst/>
                <a:gdLst>
                  <a:gd name="T0" fmla="*/ 0 w 568"/>
                  <a:gd name="T1" fmla="*/ 375 h 375"/>
                  <a:gd name="T2" fmla="*/ 187 w 568"/>
                  <a:gd name="T3" fmla="*/ 250 h 375"/>
                  <a:gd name="T4" fmla="*/ 413 w 568"/>
                  <a:gd name="T5" fmla="*/ 16 h 375"/>
                  <a:gd name="T6" fmla="*/ 568 w 568"/>
                  <a:gd name="T7" fmla="*/ 8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8" h="375">
                    <a:moveTo>
                      <a:pt x="0" y="375"/>
                    </a:moveTo>
                    <a:cubicBezTo>
                      <a:pt x="75" y="349"/>
                      <a:pt x="123" y="293"/>
                      <a:pt x="187" y="250"/>
                    </a:cubicBezTo>
                    <a:cubicBezTo>
                      <a:pt x="247" y="160"/>
                      <a:pt x="307" y="56"/>
                      <a:pt x="413" y="16"/>
                    </a:cubicBezTo>
                    <a:cubicBezTo>
                      <a:pt x="454" y="0"/>
                      <a:pt x="542" y="8"/>
                      <a:pt x="568" y="8"/>
                    </a:cubicBezTo>
                  </a:path>
                </a:pathLst>
              </a:custGeom>
              <a:noFill/>
              <a:ln w="22225">
                <a:solidFill>
                  <a:srgbClr val="3399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defTabSz="130046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413" kern="1200"/>
              </a:p>
            </p:txBody>
          </p:sp>
          <p:sp>
            <p:nvSpPr>
              <p:cNvPr id="14360" name="Freeform 1048"/>
              <p:cNvSpPr>
                <a:spLocks/>
              </p:cNvSpPr>
              <p:nvPr/>
            </p:nvSpPr>
            <p:spPr bwMode="auto">
              <a:xfrm flipH="1">
                <a:off x="3359" y="3217"/>
                <a:ext cx="414" cy="375"/>
              </a:xfrm>
              <a:custGeom>
                <a:avLst/>
                <a:gdLst>
                  <a:gd name="T0" fmla="*/ 0 w 568"/>
                  <a:gd name="T1" fmla="*/ 375 h 375"/>
                  <a:gd name="T2" fmla="*/ 187 w 568"/>
                  <a:gd name="T3" fmla="*/ 250 h 375"/>
                  <a:gd name="T4" fmla="*/ 413 w 568"/>
                  <a:gd name="T5" fmla="*/ 16 h 375"/>
                  <a:gd name="T6" fmla="*/ 568 w 568"/>
                  <a:gd name="T7" fmla="*/ 8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8" h="375">
                    <a:moveTo>
                      <a:pt x="0" y="375"/>
                    </a:moveTo>
                    <a:cubicBezTo>
                      <a:pt x="75" y="349"/>
                      <a:pt x="123" y="293"/>
                      <a:pt x="187" y="250"/>
                    </a:cubicBezTo>
                    <a:cubicBezTo>
                      <a:pt x="247" y="160"/>
                      <a:pt x="307" y="56"/>
                      <a:pt x="413" y="16"/>
                    </a:cubicBezTo>
                    <a:cubicBezTo>
                      <a:pt x="454" y="0"/>
                      <a:pt x="542" y="8"/>
                      <a:pt x="568" y="8"/>
                    </a:cubicBezTo>
                  </a:path>
                </a:pathLst>
              </a:custGeom>
              <a:noFill/>
              <a:ln w="22225">
                <a:solidFill>
                  <a:srgbClr val="3399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defTabSz="130046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413" kern="1200"/>
              </a:p>
            </p:txBody>
          </p:sp>
        </p:grpSp>
        <p:sp>
          <p:nvSpPr>
            <p:cNvPr id="14361" name="Oval 1049"/>
            <p:cNvSpPr>
              <a:spLocks noChangeArrowheads="1"/>
            </p:cNvSpPr>
            <p:nvPr/>
          </p:nvSpPr>
          <p:spPr bwMode="auto">
            <a:xfrm>
              <a:off x="608" y="3416"/>
              <a:ext cx="480" cy="480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4362" name="Line 1050"/>
            <p:cNvSpPr>
              <a:spLocks noChangeShapeType="1"/>
            </p:cNvSpPr>
            <p:nvPr/>
          </p:nvSpPr>
          <p:spPr bwMode="auto">
            <a:xfrm>
              <a:off x="864" y="3672"/>
              <a:ext cx="9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grpSp>
          <p:nvGrpSpPr>
            <p:cNvPr id="7180" name="Group 1051"/>
            <p:cNvGrpSpPr>
              <a:grpSpLocks/>
            </p:cNvGrpSpPr>
            <p:nvPr/>
          </p:nvGrpSpPr>
          <p:grpSpPr bwMode="auto">
            <a:xfrm>
              <a:off x="2054" y="3241"/>
              <a:ext cx="527" cy="466"/>
              <a:chOff x="4454" y="2345"/>
              <a:chExt cx="527" cy="466"/>
            </a:xfrm>
          </p:grpSpPr>
          <p:sp>
            <p:nvSpPr>
              <p:cNvPr id="14364" name="Freeform 1052"/>
              <p:cNvSpPr>
                <a:spLocks/>
              </p:cNvSpPr>
              <p:nvPr/>
            </p:nvSpPr>
            <p:spPr bwMode="auto">
              <a:xfrm rot="5482004">
                <a:off x="4602" y="2199"/>
                <a:ext cx="233" cy="525"/>
              </a:xfrm>
              <a:custGeom>
                <a:avLst/>
                <a:gdLst>
                  <a:gd name="T0" fmla="*/ 0 w 568"/>
                  <a:gd name="T1" fmla="*/ 375 h 375"/>
                  <a:gd name="T2" fmla="*/ 187 w 568"/>
                  <a:gd name="T3" fmla="*/ 250 h 375"/>
                  <a:gd name="T4" fmla="*/ 413 w 568"/>
                  <a:gd name="T5" fmla="*/ 16 h 375"/>
                  <a:gd name="T6" fmla="*/ 568 w 568"/>
                  <a:gd name="T7" fmla="*/ 8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8" h="375">
                    <a:moveTo>
                      <a:pt x="0" y="375"/>
                    </a:moveTo>
                    <a:cubicBezTo>
                      <a:pt x="75" y="349"/>
                      <a:pt x="123" y="293"/>
                      <a:pt x="187" y="250"/>
                    </a:cubicBezTo>
                    <a:cubicBezTo>
                      <a:pt x="247" y="160"/>
                      <a:pt x="307" y="56"/>
                      <a:pt x="413" y="16"/>
                    </a:cubicBezTo>
                    <a:cubicBezTo>
                      <a:pt x="454" y="0"/>
                      <a:pt x="542" y="8"/>
                      <a:pt x="568" y="8"/>
                    </a:cubicBezTo>
                  </a:path>
                </a:pathLst>
              </a:cu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defTabSz="130046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413" kern="1200"/>
              </a:p>
            </p:txBody>
          </p:sp>
          <p:sp>
            <p:nvSpPr>
              <p:cNvPr id="14365" name="Freeform 1053"/>
              <p:cNvSpPr>
                <a:spLocks/>
              </p:cNvSpPr>
              <p:nvPr/>
            </p:nvSpPr>
            <p:spPr bwMode="auto">
              <a:xfrm rot="5482004" flipH="1">
                <a:off x="4600" y="2432"/>
                <a:ext cx="233" cy="525"/>
              </a:xfrm>
              <a:custGeom>
                <a:avLst/>
                <a:gdLst>
                  <a:gd name="T0" fmla="*/ 0 w 568"/>
                  <a:gd name="T1" fmla="*/ 375 h 375"/>
                  <a:gd name="T2" fmla="*/ 187 w 568"/>
                  <a:gd name="T3" fmla="*/ 250 h 375"/>
                  <a:gd name="T4" fmla="*/ 413 w 568"/>
                  <a:gd name="T5" fmla="*/ 16 h 375"/>
                  <a:gd name="T6" fmla="*/ 568 w 568"/>
                  <a:gd name="T7" fmla="*/ 8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8" h="375">
                    <a:moveTo>
                      <a:pt x="0" y="375"/>
                    </a:moveTo>
                    <a:cubicBezTo>
                      <a:pt x="75" y="349"/>
                      <a:pt x="123" y="293"/>
                      <a:pt x="187" y="250"/>
                    </a:cubicBezTo>
                    <a:cubicBezTo>
                      <a:pt x="247" y="160"/>
                      <a:pt x="307" y="56"/>
                      <a:pt x="413" y="16"/>
                    </a:cubicBezTo>
                    <a:cubicBezTo>
                      <a:pt x="454" y="0"/>
                      <a:pt x="542" y="8"/>
                      <a:pt x="568" y="8"/>
                    </a:cubicBezTo>
                  </a:path>
                </a:pathLst>
              </a:cu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defTabSz="130046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413" kern="1200"/>
              </a:p>
            </p:txBody>
          </p:sp>
        </p:grpSp>
        <p:sp>
          <p:nvSpPr>
            <p:cNvPr id="14366" name="Oval 1054"/>
            <p:cNvSpPr>
              <a:spLocks noChangeArrowheads="1"/>
            </p:cNvSpPr>
            <p:nvPr/>
          </p:nvSpPr>
          <p:spPr bwMode="auto">
            <a:xfrm>
              <a:off x="992" y="3232"/>
              <a:ext cx="480" cy="48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</p:grpSp>
    </p:spTree>
    <p:extLst>
      <p:ext uri="{BB962C8B-B14F-4D97-AF65-F5344CB8AC3E}">
        <p14:creationId xmlns:p14="http://schemas.microsoft.com/office/powerpoint/2010/main" val="15697119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/>
              <a:t>Splatting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8854" y="2817707"/>
            <a:ext cx="11487573" cy="411818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/>
              <a:t>Volume = field of 3D interpolation kernel</a:t>
            </a:r>
          </a:p>
          <a:p>
            <a:pPr lvl="1" eaLnBrk="1" hangingPunct="1">
              <a:defRPr/>
            </a:pPr>
            <a:r>
              <a:rPr lang="en-US" altLang="x-none"/>
              <a:t>One kernel at each grid voxel</a:t>
            </a:r>
            <a:endParaRPr lang="en-US" altLang="x-none" sz="4551"/>
          </a:p>
          <a:p>
            <a:pPr eaLnBrk="1" hangingPunct="1">
              <a:defRPr/>
            </a:pPr>
            <a:r>
              <a:rPr lang="en-US" altLang="x-none"/>
              <a:t>Each kernel leaves a 2D </a:t>
            </a:r>
            <a:r>
              <a:rPr lang="en-US" altLang="x-none" i="1"/>
              <a:t>footprint</a:t>
            </a:r>
            <a:r>
              <a:rPr lang="en-US" altLang="x-none"/>
              <a:t> on screen</a:t>
            </a:r>
          </a:p>
          <a:p>
            <a:pPr lvl="1" eaLnBrk="1" hangingPunct="1">
              <a:defRPr/>
            </a:pPr>
            <a:r>
              <a:rPr lang="en-US" altLang="x-none"/>
              <a:t>Voxel contribution = footprint ·(C, </a:t>
            </a:r>
            <a:r>
              <a:rPr lang="en-US" altLang="x-none">
                <a:sym typeface="Symbol" charset="2"/>
              </a:rPr>
              <a:t>opacity)</a:t>
            </a:r>
          </a:p>
          <a:p>
            <a:pPr eaLnBrk="1" hangingPunct="1">
              <a:defRPr/>
            </a:pPr>
            <a:r>
              <a:rPr lang="en-US" altLang="x-none"/>
              <a:t>Weighted footprints accumulate into image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083733" y="7206827"/>
            <a:ext cx="2533066" cy="617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defTabSz="1300460" eaLnBrk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x-none" sz="3413" kern="1200"/>
              <a:t>voxel kernels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8489245" y="7044267"/>
            <a:ext cx="3991751" cy="1142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300460" eaLnBrk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x-none" sz="3413" kern="1200"/>
              <a:t>screen footprints = </a:t>
            </a:r>
            <a:r>
              <a:rPr lang="en-US" altLang="x-none" sz="3413" i="1" kern="1200"/>
              <a:t>splats</a:t>
            </a:r>
            <a:endParaRPr lang="en-US" altLang="x-none" sz="3413" kern="1200"/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7622258" y="8814365"/>
            <a:ext cx="1625600" cy="617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defTabSz="1300460" eaLnBrk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x-none" sz="3413" kern="1200"/>
              <a:t>screen</a:t>
            </a:r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7622258" y="6845582"/>
            <a:ext cx="0" cy="2492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3413" kern="1200"/>
          </a:p>
        </p:txBody>
      </p:sp>
      <p:grpSp>
        <p:nvGrpSpPr>
          <p:cNvPr id="8199" name="Group 8"/>
          <p:cNvGrpSpPr>
            <a:grpSpLocks/>
          </p:cNvGrpSpPr>
          <p:nvPr/>
        </p:nvGrpSpPr>
        <p:grpSpPr bwMode="auto">
          <a:xfrm>
            <a:off x="4045938" y="6953955"/>
            <a:ext cx="2167467" cy="2167467"/>
            <a:chOff x="1240" y="1776"/>
            <a:chExt cx="960" cy="960"/>
          </a:xfrm>
        </p:grpSpPr>
        <p:sp>
          <p:nvSpPr>
            <p:cNvPr id="15369" name="Line 9"/>
            <p:cNvSpPr>
              <a:spLocks noChangeShapeType="1"/>
            </p:cNvSpPr>
            <p:nvPr/>
          </p:nvSpPr>
          <p:spPr bwMode="auto">
            <a:xfrm>
              <a:off x="1240" y="1776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5370" name="Line 10"/>
            <p:cNvSpPr>
              <a:spLocks noChangeShapeType="1"/>
            </p:cNvSpPr>
            <p:nvPr/>
          </p:nvSpPr>
          <p:spPr bwMode="auto">
            <a:xfrm>
              <a:off x="1240" y="2736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5371" name="Line 11"/>
            <p:cNvSpPr>
              <a:spLocks noChangeShapeType="1"/>
            </p:cNvSpPr>
            <p:nvPr/>
          </p:nvSpPr>
          <p:spPr bwMode="auto">
            <a:xfrm>
              <a:off x="1240" y="1776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5372" name="Line 12"/>
            <p:cNvSpPr>
              <a:spLocks noChangeShapeType="1"/>
            </p:cNvSpPr>
            <p:nvPr/>
          </p:nvSpPr>
          <p:spPr bwMode="auto">
            <a:xfrm>
              <a:off x="1432" y="1776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5373" name="Line 13"/>
            <p:cNvSpPr>
              <a:spLocks noChangeShapeType="1"/>
            </p:cNvSpPr>
            <p:nvPr/>
          </p:nvSpPr>
          <p:spPr bwMode="auto">
            <a:xfrm>
              <a:off x="1624" y="1776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5374" name="Line 14"/>
            <p:cNvSpPr>
              <a:spLocks noChangeShapeType="1"/>
            </p:cNvSpPr>
            <p:nvPr/>
          </p:nvSpPr>
          <p:spPr bwMode="auto">
            <a:xfrm>
              <a:off x="1816" y="1776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5375" name="Line 15"/>
            <p:cNvSpPr>
              <a:spLocks noChangeShapeType="1"/>
            </p:cNvSpPr>
            <p:nvPr/>
          </p:nvSpPr>
          <p:spPr bwMode="auto">
            <a:xfrm>
              <a:off x="2008" y="1776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5376" name="Line 16"/>
            <p:cNvSpPr>
              <a:spLocks noChangeShapeType="1"/>
            </p:cNvSpPr>
            <p:nvPr/>
          </p:nvSpPr>
          <p:spPr bwMode="auto">
            <a:xfrm>
              <a:off x="2200" y="1776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>
              <a:off x="1240" y="196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5378" name="Line 18"/>
            <p:cNvSpPr>
              <a:spLocks noChangeShapeType="1"/>
            </p:cNvSpPr>
            <p:nvPr/>
          </p:nvSpPr>
          <p:spPr bwMode="auto">
            <a:xfrm>
              <a:off x="1240" y="2160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5379" name="Line 19"/>
            <p:cNvSpPr>
              <a:spLocks noChangeShapeType="1"/>
            </p:cNvSpPr>
            <p:nvPr/>
          </p:nvSpPr>
          <p:spPr bwMode="auto">
            <a:xfrm>
              <a:off x="1240" y="2352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5380" name="Line 20"/>
            <p:cNvSpPr>
              <a:spLocks noChangeShapeType="1"/>
            </p:cNvSpPr>
            <p:nvPr/>
          </p:nvSpPr>
          <p:spPr bwMode="auto">
            <a:xfrm>
              <a:off x="1240" y="2544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</p:grpSp>
      <p:grpSp>
        <p:nvGrpSpPr>
          <p:cNvPr id="8200" name="Group 21"/>
          <p:cNvGrpSpPr>
            <a:grpSpLocks/>
          </p:cNvGrpSpPr>
          <p:nvPr/>
        </p:nvGrpSpPr>
        <p:grpSpPr bwMode="auto">
          <a:xfrm>
            <a:off x="4371059" y="7315200"/>
            <a:ext cx="4513298" cy="1535289"/>
            <a:chOff x="3408" y="2872"/>
            <a:chExt cx="1999" cy="680"/>
          </a:xfrm>
        </p:grpSpPr>
        <p:sp>
          <p:nvSpPr>
            <p:cNvPr id="15382" name="Freeform 22"/>
            <p:cNvSpPr>
              <a:spLocks/>
            </p:cNvSpPr>
            <p:nvPr/>
          </p:nvSpPr>
          <p:spPr bwMode="auto">
            <a:xfrm>
              <a:off x="4856" y="2872"/>
              <a:ext cx="551" cy="680"/>
            </a:xfrm>
            <a:custGeom>
              <a:avLst/>
              <a:gdLst>
                <a:gd name="T0" fmla="*/ 8 w 551"/>
                <a:gd name="T1" fmla="*/ 0 h 680"/>
                <a:gd name="T2" fmla="*/ 280 w 551"/>
                <a:gd name="T3" fmla="*/ 112 h 680"/>
                <a:gd name="T4" fmla="*/ 520 w 551"/>
                <a:gd name="T5" fmla="*/ 184 h 680"/>
                <a:gd name="T6" fmla="*/ 496 w 551"/>
                <a:gd name="T7" fmla="*/ 320 h 680"/>
                <a:gd name="T8" fmla="*/ 432 w 551"/>
                <a:gd name="T9" fmla="*/ 416 h 680"/>
                <a:gd name="T10" fmla="*/ 376 w 551"/>
                <a:gd name="T11" fmla="*/ 512 h 680"/>
                <a:gd name="T12" fmla="*/ 152 w 551"/>
                <a:gd name="T13" fmla="*/ 592 h 680"/>
                <a:gd name="T14" fmla="*/ 32 w 551"/>
                <a:gd name="T15" fmla="*/ 632 h 680"/>
                <a:gd name="T16" fmla="*/ 0 w 551"/>
                <a:gd name="T17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1" h="680">
                  <a:moveTo>
                    <a:pt x="8" y="0"/>
                  </a:moveTo>
                  <a:cubicBezTo>
                    <a:pt x="110" y="25"/>
                    <a:pt x="183" y="80"/>
                    <a:pt x="280" y="112"/>
                  </a:cubicBezTo>
                  <a:cubicBezTo>
                    <a:pt x="358" y="138"/>
                    <a:pt x="450" y="137"/>
                    <a:pt x="520" y="184"/>
                  </a:cubicBezTo>
                  <a:cubicBezTo>
                    <a:pt x="538" y="237"/>
                    <a:pt x="551" y="284"/>
                    <a:pt x="496" y="320"/>
                  </a:cubicBezTo>
                  <a:cubicBezTo>
                    <a:pt x="481" y="342"/>
                    <a:pt x="441" y="388"/>
                    <a:pt x="432" y="416"/>
                  </a:cubicBezTo>
                  <a:cubicBezTo>
                    <a:pt x="423" y="442"/>
                    <a:pt x="398" y="498"/>
                    <a:pt x="376" y="512"/>
                  </a:cubicBezTo>
                  <a:cubicBezTo>
                    <a:pt x="314" y="554"/>
                    <a:pt x="225" y="571"/>
                    <a:pt x="152" y="592"/>
                  </a:cubicBezTo>
                  <a:cubicBezTo>
                    <a:pt x="109" y="604"/>
                    <a:pt x="70" y="607"/>
                    <a:pt x="32" y="632"/>
                  </a:cubicBezTo>
                  <a:cubicBezTo>
                    <a:pt x="21" y="648"/>
                    <a:pt x="0" y="680"/>
                    <a:pt x="0" y="680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5383" name="Oval 23"/>
            <p:cNvSpPr>
              <a:spLocks noChangeArrowheads="1"/>
            </p:cNvSpPr>
            <p:nvPr/>
          </p:nvSpPr>
          <p:spPr bwMode="auto">
            <a:xfrm>
              <a:off x="3408" y="3056"/>
              <a:ext cx="480" cy="480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  <p:sp>
          <p:nvSpPr>
            <p:cNvPr id="15384" name="Oval 24"/>
            <p:cNvSpPr>
              <a:spLocks noChangeArrowheads="1"/>
            </p:cNvSpPr>
            <p:nvPr/>
          </p:nvSpPr>
          <p:spPr bwMode="auto">
            <a:xfrm>
              <a:off x="3784" y="2872"/>
              <a:ext cx="480" cy="48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/>
            </a:p>
          </p:txBody>
        </p:sp>
      </p:grpSp>
    </p:spTree>
    <p:extLst>
      <p:ext uri="{BB962C8B-B14F-4D97-AF65-F5344CB8AC3E}">
        <p14:creationId xmlns:p14="http://schemas.microsoft.com/office/powerpoint/2010/main" val="3126612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/>
              <a:t>Ray-casting -</a:t>
            </a:r>
            <a:r>
              <a:rPr lang="en-US" altLang="x-none" sz="5120"/>
              <a:t> revisited</a:t>
            </a:r>
            <a:r>
              <a:rPr lang="en-US" altLang="x-none"/>
              <a:t> 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6068907" y="3684694"/>
            <a:ext cx="5093547" cy="617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defTabSz="1300460" eaLnBrk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x-none" sz="3413" kern="1200">
                <a:solidFill>
                  <a:srgbClr val="00CC99"/>
                </a:solidFill>
                <a:latin typeface="Times New Roman" charset="0"/>
              </a:rPr>
              <a:t>color c = c </a:t>
            </a:r>
            <a:r>
              <a:rPr lang="en-US" altLang="x-none" sz="3413" kern="1200" baseline="-25000">
                <a:solidFill>
                  <a:srgbClr val="00CC99"/>
                </a:solidFill>
                <a:latin typeface="Times New Roman" charset="0"/>
              </a:rPr>
              <a:t>s </a:t>
            </a:r>
            <a:r>
              <a:rPr lang="en-US" altLang="x-none" sz="3413" kern="1200">
                <a:solidFill>
                  <a:srgbClr val="00CC99"/>
                </a:solidFill>
                <a:latin typeface="Times New Roman" charset="0"/>
                <a:sym typeface="Symbol" charset="2"/>
              </a:rPr>
              <a:t></a:t>
            </a:r>
            <a:r>
              <a:rPr lang="en-US" altLang="x-none" sz="3413" kern="1200" baseline="-25000">
                <a:solidFill>
                  <a:srgbClr val="00CC99"/>
                </a:solidFill>
                <a:latin typeface="Times New Roman" charset="0"/>
                <a:sym typeface="Symbol" charset="2"/>
              </a:rPr>
              <a:t>s</a:t>
            </a:r>
            <a:r>
              <a:rPr lang="en-US" altLang="x-none" sz="3413" kern="1200">
                <a:solidFill>
                  <a:srgbClr val="00CC99"/>
                </a:solidFill>
                <a:latin typeface="Times New Roman" charset="0"/>
              </a:rPr>
              <a:t>(1 - </a:t>
            </a:r>
            <a:r>
              <a:rPr lang="en-US" altLang="x-none" sz="3413" kern="1200">
                <a:solidFill>
                  <a:srgbClr val="00CC99"/>
                </a:solidFill>
                <a:latin typeface="Times New Roman" charset="0"/>
                <a:sym typeface="Symbol" charset="2"/>
              </a:rPr>
              <a:t></a:t>
            </a:r>
            <a:r>
              <a:rPr lang="en-US" altLang="x-none" sz="3413" kern="1200">
                <a:solidFill>
                  <a:srgbClr val="00CC99"/>
                </a:solidFill>
                <a:latin typeface="Times New Roman" charset="0"/>
              </a:rPr>
              <a:t>) + c</a:t>
            </a:r>
            <a:r>
              <a:rPr lang="en-US" altLang="x-none" sz="3413" kern="1200">
                <a:latin typeface="Times New Roman" charset="0"/>
              </a:rPr>
              <a:t>  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7369387" y="4443307"/>
            <a:ext cx="5093547" cy="617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defTabSz="1300460" eaLnBrk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x-none" sz="3413" kern="1200">
                <a:solidFill>
                  <a:srgbClr val="FF0000"/>
                </a:solidFill>
                <a:latin typeface="Times New Roman" charset="0"/>
              </a:rPr>
              <a:t>opacity </a:t>
            </a:r>
            <a:r>
              <a:rPr lang="en-US" altLang="x-none" sz="3413" kern="1200">
                <a:solidFill>
                  <a:srgbClr val="FF0000"/>
                </a:solidFill>
                <a:latin typeface="Times New Roman" charset="0"/>
                <a:sym typeface="Symbol" charset="2"/>
              </a:rPr>
              <a:t></a:t>
            </a:r>
            <a:r>
              <a:rPr lang="en-US" altLang="x-none" sz="3413" kern="1200" baseline="-25000"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n-US" altLang="x-none" sz="3413" kern="1200">
                <a:solidFill>
                  <a:srgbClr val="FF0000"/>
                </a:solidFill>
                <a:latin typeface="Times New Roman" charset="0"/>
              </a:rPr>
              <a:t>= </a:t>
            </a:r>
            <a:r>
              <a:rPr lang="en-US" altLang="x-none" sz="3413" kern="1200">
                <a:solidFill>
                  <a:srgbClr val="FF0000"/>
                </a:solidFill>
                <a:latin typeface="Times New Roman" charset="0"/>
                <a:sym typeface="Symbol" charset="2"/>
              </a:rPr>
              <a:t> </a:t>
            </a:r>
            <a:r>
              <a:rPr lang="en-US" altLang="x-none" sz="3413" kern="1200" baseline="-25000">
                <a:solidFill>
                  <a:srgbClr val="FF0000"/>
                </a:solidFill>
                <a:latin typeface="Times New Roman" charset="0"/>
                <a:sym typeface="Symbol" charset="2"/>
              </a:rPr>
              <a:t>s </a:t>
            </a:r>
            <a:r>
              <a:rPr lang="en-US" altLang="x-none" sz="3413" kern="1200">
                <a:solidFill>
                  <a:srgbClr val="FF0000"/>
                </a:solidFill>
                <a:latin typeface="Times New Roman" charset="0"/>
              </a:rPr>
              <a:t>(1 - </a:t>
            </a:r>
            <a:r>
              <a:rPr lang="en-US" altLang="x-none" sz="3413" kern="1200">
                <a:solidFill>
                  <a:srgbClr val="FF0000"/>
                </a:solidFill>
                <a:latin typeface="Times New Roman" charset="0"/>
                <a:sym typeface="Symbol" charset="2"/>
              </a:rPr>
              <a:t></a:t>
            </a:r>
            <a:r>
              <a:rPr lang="en-US" altLang="x-none" sz="3413" kern="1200">
                <a:solidFill>
                  <a:srgbClr val="FF0000"/>
                </a:solidFill>
                <a:latin typeface="Times New Roman" charset="0"/>
              </a:rPr>
              <a:t>) + </a:t>
            </a:r>
            <a:r>
              <a:rPr lang="en-US" altLang="x-none" sz="3413" kern="1200">
                <a:solidFill>
                  <a:srgbClr val="FF0000"/>
                </a:solidFill>
                <a:latin typeface="Times New Roman" charset="0"/>
                <a:sym typeface="Symbol" charset="2"/>
              </a:rPr>
              <a:t></a:t>
            </a:r>
          </a:p>
        </p:txBody>
      </p:sp>
      <p:sp>
        <p:nvSpPr>
          <p:cNvPr id="7173" name="AutoShape 5"/>
          <p:cNvSpPr>
            <a:spLocks noChangeArrowheads="1"/>
          </p:cNvSpPr>
          <p:nvPr/>
        </p:nvSpPr>
        <p:spPr bwMode="auto">
          <a:xfrm rot="1630016">
            <a:off x="7604196" y="7224889"/>
            <a:ext cx="1174044" cy="559929"/>
          </a:xfrm>
          <a:prstGeom prst="leftArrow">
            <a:avLst>
              <a:gd name="adj1" fmla="val 50000"/>
              <a:gd name="adj2" fmla="val 52419"/>
            </a:avLst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3413" kern="1200">
              <a:latin typeface="Times New Roman" charset="0"/>
            </a:endParaRPr>
          </a:p>
        </p:txBody>
      </p:sp>
      <p:sp>
        <p:nvSpPr>
          <p:cNvPr id="7174" name="Freeform 6"/>
          <p:cNvSpPr>
            <a:spLocks/>
          </p:cNvSpPr>
          <p:nvPr/>
        </p:nvSpPr>
        <p:spPr bwMode="auto">
          <a:xfrm rot="-6400616">
            <a:off x="2249877" y="4243494"/>
            <a:ext cx="1650435" cy="1323058"/>
          </a:xfrm>
          <a:custGeom>
            <a:avLst/>
            <a:gdLst>
              <a:gd name="T0" fmla="*/ 351 w 615"/>
              <a:gd name="T1" fmla="*/ 39 h 445"/>
              <a:gd name="T2" fmla="*/ 125 w 615"/>
              <a:gd name="T3" fmla="*/ 47 h 445"/>
              <a:gd name="T4" fmla="*/ 55 w 615"/>
              <a:gd name="T5" fmla="*/ 86 h 445"/>
              <a:gd name="T6" fmla="*/ 0 w 615"/>
              <a:gd name="T7" fmla="*/ 203 h 445"/>
              <a:gd name="T8" fmla="*/ 148 w 615"/>
              <a:gd name="T9" fmla="*/ 398 h 445"/>
              <a:gd name="T10" fmla="*/ 523 w 615"/>
              <a:gd name="T11" fmla="*/ 398 h 445"/>
              <a:gd name="T12" fmla="*/ 593 w 615"/>
              <a:gd name="T13" fmla="*/ 312 h 445"/>
              <a:gd name="T14" fmla="*/ 608 w 615"/>
              <a:gd name="T15" fmla="*/ 219 h 445"/>
              <a:gd name="T16" fmla="*/ 593 w 615"/>
              <a:gd name="T17" fmla="*/ 102 h 445"/>
              <a:gd name="T18" fmla="*/ 429 w 615"/>
              <a:gd name="T19" fmla="*/ 0 h 445"/>
              <a:gd name="T20" fmla="*/ 374 w 615"/>
              <a:gd name="T21" fmla="*/ 8 h 445"/>
              <a:gd name="T22" fmla="*/ 359 w 615"/>
              <a:gd name="T23" fmla="*/ 32 h 445"/>
              <a:gd name="T24" fmla="*/ 351 w 615"/>
              <a:gd name="T25" fmla="*/ 39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15" h="445">
                <a:moveTo>
                  <a:pt x="351" y="39"/>
                </a:moveTo>
                <a:cubicBezTo>
                  <a:pt x="278" y="17"/>
                  <a:pt x="198" y="28"/>
                  <a:pt x="125" y="47"/>
                </a:cubicBezTo>
                <a:cubicBezTo>
                  <a:pt x="102" y="61"/>
                  <a:pt x="77" y="70"/>
                  <a:pt x="55" y="86"/>
                </a:cubicBezTo>
                <a:cubicBezTo>
                  <a:pt x="18" y="113"/>
                  <a:pt x="9" y="161"/>
                  <a:pt x="0" y="203"/>
                </a:cubicBezTo>
                <a:cubicBezTo>
                  <a:pt x="12" y="308"/>
                  <a:pt x="40" y="370"/>
                  <a:pt x="148" y="398"/>
                </a:cubicBezTo>
                <a:cubicBezTo>
                  <a:pt x="223" y="445"/>
                  <a:pt x="430" y="403"/>
                  <a:pt x="523" y="398"/>
                </a:cubicBezTo>
                <a:cubicBezTo>
                  <a:pt x="587" y="355"/>
                  <a:pt x="560" y="375"/>
                  <a:pt x="593" y="312"/>
                </a:cubicBezTo>
                <a:cubicBezTo>
                  <a:pt x="596" y="295"/>
                  <a:pt x="608" y="231"/>
                  <a:pt x="608" y="219"/>
                </a:cubicBezTo>
                <a:cubicBezTo>
                  <a:pt x="608" y="180"/>
                  <a:pt x="615" y="135"/>
                  <a:pt x="593" y="102"/>
                </a:cubicBezTo>
                <a:cubicBezTo>
                  <a:pt x="555" y="45"/>
                  <a:pt x="489" y="21"/>
                  <a:pt x="429" y="0"/>
                </a:cubicBezTo>
                <a:cubicBezTo>
                  <a:pt x="411" y="3"/>
                  <a:pt x="391" y="0"/>
                  <a:pt x="374" y="8"/>
                </a:cubicBezTo>
                <a:cubicBezTo>
                  <a:pt x="365" y="12"/>
                  <a:pt x="367" y="27"/>
                  <a:pt x="359" y="32"/>
                </a:cubicBezTo>
                <a:cubicBezTo>
                  <a:pt x="346" y="41"/>
                  <a:pt x="299" y="39"/>
                  <a:pt x="351" y="39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3413" kern="1200">
              <a:latin typeface="Times New Roman" charset="0"/>
            </a:endParaRPr>
          </a:p>
        </p:txBody>
      </p:sp>
      <p:grpSp>
        <p:nvGrpSpPr>
          <p:cNvPr id="9222" name="Group 7"/>
          <p:cNvGrpSpPr>
            <a:grpSpLocks/>
          </p:cNvGrpSpPr>
          <p:nvPr/>
        </p:nvGrpSpPr>
        <p:grpSpPr bwMode="auto">
          <a:xfrm rot="-5452321">
            <a:off x="2022970" y="3709529"/>
            <a:ext cx="2158436" cy="2298418"/>
            <a:chOff x="2017" y="2174"/>
            <a:chExt cx="821" cy="820"/>
          </a:xfrm>
        </p:grpSpPr>
        <p:sp>
          <p:nvSpPr>
            <p:cNvPr id="7176" name="Line 8"/>
            <p:cNvSpPr>
              <a:spLocks noChangeShapeType="1"/>
            </p:cNvSpPr>
            <p:nvPr/>
          </p:nvSpPr>
          <p:spPr bwMode="auto">
            <a:xfrm>
              <a:off x="2018" y="2337"/>
              <a:ext cx="82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177" name="Line 9"/>
            <p:cNvSpPr>
              <a:spLocks noChangeShapeType="1"/>
            </p:cNvSpPr>
            <p:nvPr/>
          </p:nvSpPr>
          <p:spPr bwMode="auto">
            <a:xfrm>
              <a:off x="2018" y="2174"/>
              <a:ext cx="82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178" name="Line 10"/>
            <p:cNvSpPr>
              <a:spLocks noChangeShapeType="1"/>
            </p:cNvSpPr>
            <p:nvPr/>
          </p:nvSpPr>
          <p:spPr bwMode="auto">
            <a:xfrm>
              <a:off x="2017" y="2502"/>
              <a:ext cx="82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179" name="Line 11"/>
            <p:cNvSpPr>
              <a:spLocks noChangeShapeType="1"/>
            </p:cNvSpPr>
            <p:nvPr/>
          </p:nvSpPr>
          <p:spPr bwMode="auto">
            <a:xfrm>
              <a:off x="2017" y="2993"/>
              <a:ext cx="82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180" name="Line 12"/>
            <p:cNvSpPr>
              <a:spLocks noChangeShapeType="1"/>
            </p:cNvSpPr>
            <p:nvPr/>
          </p:nvSpPr>
          <p:spPr bwMode="auto">
            <a:xfrm>
              <a:off x="2017" y="2665"/>
              <a:ext cx="82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181" name="Line 13"/>
            <p:cNvSpPr>
              <a:spLocks noChangeShapeType="1"/>
            </p:cNvSpPr>
            <p:nvPr/>
          </p:nvSpPr>
          <p:spPr bwMode="auto">
            <a:xfrm>
              <a:off x="2017" y="2829"/>
              <a:ext cx="82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182" name="Line 14"/>
            <p:cNvSpPr>
              <a:spLocks noChangeShapeType="1"/>
            </p:cNvSpPr>
            <p:nvPr/>
          </p:nvSpPr>
          <p:spPr bwMode="auto">
            <a:xfrm>
              <a:off x="2018" y="2174"/>
              <a:ext cx="0" cy="8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183" name="Line 15"/>
            <p:cNvSpPr>
              <a:spLocks noChangeShapeType="1"/>
            </p:cNvSpPr>
            <p:nvPr/>
          </p:nvSpPr>
          <p:spPr bwMode="auto">
            <a:xfrm>
              <a:off x="2183" y="2174"/>
              <a:ext cx="0" cy="8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184" name="Line 16"/>
            <p:cNvSpPr>
              <a:spLocks noChangeShapeType="1"/>
            </p:cNvSpPr>
            <p:nvPr/>
          </p:nvSpPr>
          <p:spPr bwMode="auto">
            <a:xfrm>
              <a:off x="2346" y="2174"/>
              <a:ext cx="0" cy="8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185" name="Line 17"/>
            <p:cNvSpPr>
              <a:spLocks noChangeShapeType="1"/>
            </p:cNvSpPr>
            <p:nvPr/>
          </p:nvSpPr>
          <p:spPr bwMode="auto">
            <a:xfrm>
              <a:off x="2510" y="2174"/>
              <a:ext cx="0" cy="8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186" name="Line 18"/>
            <p:cNvSpPr>
              <a:spLocks noChangeShapeType="1"/>
            </p:cNvSpPr>
            <p:nvPr/>
          </p:nvSpPr>
          <p:spPr bwMode="auto">
            <a:xfrm>
              <a:off x="2674" y="2173"/>
              <a:ext cx="0" cy="8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187" name="Line 19"/>
            <p:cNvSpPr>
              <a:spLocks noChangeShapeType="1"/>
            </p:cNvSpPr>
            <p:nvPr/>
          </p:nvSpPr>
          <p:spPr bwMode="auto">
            <a:xfrm>
              <a:off x="2838" y="2173"/>
              <a:ext cx="0" cy="8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</p:grpSp>
      <p:sp>
        <p:nvSpPr>
          <p:cNvPr id="7188" name="Oval 20"/>
          <p:cNvSpPr>
            <a:spLocks noChangeArrowheads="1"/>
          </p:cNvSpPr>
          <p:nvPr/>
        </p:nvSpPr>
        <p:spPr bwMode="auto">
          <a:xfrm>
            <a:off x="2813192" y="4154312"/>
            <a:ext cx="106116" cy="10611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3413" kern="1200">
              <a:latin typeface="Times New Roman" charset="0"/>
            </a:endParaRPr>
          </a:p>
        </p:txBody>
      </p:sp>
      <p:sp>
        <p:nvSpPr>
          <p:cNvPr id="7189" name="Oval 21"/>
          <p:cNvSpPr>
            <a:spLocks noChangeArrowheads="1"/>
          </p:cNvSpPr>
          <p:nvPr/>
        </p:nvSpPr>
        <p:spPr bwMode="auto">
          <a:xfrm>
            <a:off x="3255716" y="4163343"/>
            <a:ext cx="106116" cy="10611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3413" kern="1200">
              <a:latin typeface="Times New Roman" charset="0"/>
            </a:endParaRPr>
          </a:p>
        </p:txBody>
      </p:sp>
      <p:sp>
        <p:nvSpPr>
          <p:cNvPr id="7190" name="Oval 22"/>
          <p:cNvSpPr>
            <a:spLocks noChangeArrowheads="1"/>
          </p:cNvSpPr>
          <p:nvPr/>
        </p:nvSpPr>
        <p:spPr bwMode="auto">
          <a:xfrm>
            <a:off x="2822223" y="4578774"/>
            <a:ext cx="106116" cy="10611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3413" kern="1200">
              <a:latin typeface="Times New Roman" charset="0"/>
            </a:endParaRPr>
          </a:p>
        </p:txBody>
      </p:sp>
      <p:sp>
        <p:nvSpPr>
          <p:cNvPr id="7191" name="Oval 23"/>
          <p:cNvSpPr>
            <a:spLocks noChangeArrowheads="1"/>
          </p:cNvSpPr>
          <p:nvPr/>
        </p:nvSpPr>
        <p:spPr bwMode="auto">
          <a:xfrm>
            <a:off x="3282810" y="4578774"/>
            <a:ext cx="106116" cy="10611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3413" kern="1200">
              <a:latin typeface="Times New Roman" charset="0"/>
            </a:endParaRPr>
          </a:p>
        </p:txBody>
      </p:sp>
      <p:sp>
        <p:nvSpPr>
          <p:cNvPr id="7192" name="Oval 24"/>
          <p:cNvSpPr>
            <a:spLocks noChangeArrowheads="1"/>
          </p:cNvSpPr>
          <p:nvPr/>
        </p:nvSpPr>
        <p:spPr bwMode="auto">
          <a:xfrm>
            <a:off x="2831254" y="5048392"/>
            <a:ext cx="106116" cy="10611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3413" kern="1200">
              <a:latin typeface="Times New Roman" charset="0"/>
            </a:endParaRPr>
          </a:p>
        </p:txBody>
      </p:sp>
      <p:sp>
        <p:nvSpPr>
          <p:cNvPr id="7193" name="Oval 25"/>
          <p:cNvSpPr>
            <a:spLocks noChangeArrowheads="1"/>
          </p:cNvSpPr>
          <p:nvPr/>
        </p:nvSpPr>
        <p:spPr bwMode="auto">
          <a:xfrm>
            <a:off x="3291841" y="5436730"/>
            <a:ext cx="106116" cy="10611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3413" kern="1200">
              <a:latin typeface="Times New Roman" charset="0"/>
            </a:endParaRPr>
          </a:p>
        </p:txBody>
      </p:sp>
      <p:sp>
        <p:nvSpPr>
          <p:cNvPr id="7194" name="Oval 26"/>
          <p:cNvSpPr>
            <a:spLocks noChangeArrowheads="1"/>
          </p:cNvSpPr>
          <p:nvPr/>
        </p:nvSpPr>
        <p:spPr bwMode="auto">
          <a:xfrm>
            <a:off x="3291841" y="5030330"/>
            <a:ext cx="106116" cy="10611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3413" kern="1200">
              <a:latin typeface="Times New Roman" charset="0"/>
            </a:endParaRPr>
          </a:p>
        </p:txBody>
      </p:sp>
      <p:sp>
        <p:nvSpPr>
          <p:cNvPr id="7195" name="Oval 27"/>
          <p:cNvSpPr>
            <a:spLocks noChangeArrowheads="1"/>
          </p:cNvSpPr>
          <p:nvPr/>
        </p:nvSpPr>
        <p:spPr bwMode="auto">
          <a:xfrm>
            <a:off x="2831254" y="5445761"/>
            <a:ext cx="106116" cy="10611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3413" kern="1200">
              <a:latin typeface="Times New Roman" charset="0"/>
            </a:endParaRPr>
          </a:p>
        </p:txBody>
      </p:sp>
      <p:sp>
        <p:nvSpPr>
          <p:cNvPr id="7196" name="Oval 28"/>
          <p:cNvSpPr>
            <a:spLocks noChangeArrowheads="1"/>
          </p:cNvSpPr>
          <p:nvPr/>
        </p:nvSpPr>
        <p:spPr bwMode="auto">
          <a:xfrm>
            <a:off x="2131342" y="4352996"/>
            <a:ext cx="559929" cy="433493"/>
          </a:xfrm>
          <a:prstGeom prst="ellipse">
            <a:avLst/>
          </a:prstGeom>
          <a:solidFill>
            <a:srgbClr val="993366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3413" kern="1200">
              <a:latin typeface="Times New Roman" charset="0"/>
            </a:endParaRPr>
          </a:p>
        </p:txBody>
      </p:sp>
      <p:sp>
        <p:nvSpPr>
          <p:cNvPr id="7197" name="Oval 29"/>
          <p:cNvSpPr>
            <a:spLocks noChangeArrowheads="1"/>
          </p:cNvSpPr>
          <p:nvPr/>
        </p:nvSpPr>
        <p:spPr bwMode="auto">
          <a:xfrm>
            <a:off x="2361636" y="4605868"/>
            <a:ext cx="106116" cy="106116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3413" kern="1200">
              <a:latin typeface="Times New Roman" charset="0"/>
            </a:endParaRPr>
          </a:p>
        </p:txBody>
      </p:sp>
      <p:sp>
        <p:nvSpPr>
          <p:cNvPr id="7198" name="Line 30"/>
          <p:cNvSpPr>
            <a:spLocks noChangeShapeType="1"/>
          </p:cNvSpPr>
          <p:nvPr/>
        </p:nvSpPr>
        <p:spPr bwMode="auto">
          <a:xfrm rot="1606866">
            <a:off x="6454987" y="4651022"/>
            <a:ext cx="0" cy="4009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3413" kern="1200">
              <a:latin typeface="Times New Roman" charset="0"/>
            </a:endParaRPr>
          </a:p>
        </p:txBody>
      </p:sp>
      <p:sp>
        <p:nvSpPr>
          <p:cNvPr id="7199" name="Line 31"/>
          <p:cNvSpPr>
            <a:spLocks noChangeShapeType="1"/>
          </p:cNvSpPr>
          <p:nvPr/>
        </p:nvSpPr>
        <p:spPr bwMode="auto">
          <a:xfrm rot="1606866">
            <a:off x="5271912" y="4054969"/>
            <a:ext cx="0" cy="4009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3413" kern="1200">
              <a:latin typeface="Times New Roman" charset="0"/>
            </a:endParaRPr>
          </a:p>
        </p:txBody>
      </p:sp>
      <p:sp>
        <p:nvSpPr>
          <p:cNvPr id="7200" name="Freeform 32"/>
          <p:cNvSpPr>
            <a:spLocks/>
          </p:cNvSpPr>
          <p:nvPr/>
        </p:nvSpPr>
        <p:spPr bwMode="auto">
          <a:xfrm>
            <a:off x="2727396" y="2619022"/>
            <a:ext cx="2041031" cy="2257778"/>
          </a:xfrm>
          <a:custGeom>
            <a:avLst/>
            <a:gdLst>
              <a:gd name="T0" fmla="*/ 0 w 808"/>
              <a:gd name="T1" fmla="*/ 0 h 920"/>
              <a:gd name="T2" fmla="*/ 280 w 808"/>
              <a:gd name="T3" fmla="*/ 40 h 920"/>
              <a:gd name="T4" fmla="*/ 416 w 808"/>
              <a:gd name="T5" fmla="*/ 80 h 920"/>
              <a:gd name="T6" fmla="*/ 448 w 808"/>
              <a:gd name="T7" fmla="*/ 104 h 920"/>
              <a:gd name="T8" fmla="*/ 480 w 808"/>
              <a:gd name="T9" fmla="*/ 112 h 920"/>
              <a:gd name="T10" fmla="*/ 528 w 808"/>
              <a:gd name="T11" fmla="*/ 144 h 920"/>
              <a:gd name="T12" fmla="*/ 768 w 808"/>
              <a:gd name="T13" fmla="*/ 416 h 920"/>
              <a:gd name="T14" fmla="*/ 808 w 808"/>
              <a:gd name="T15" fmla="*/ 544 h 920"/>
              <a:gd name="T16" fmla="*/ 800 w 808"/>
              <a:gd name="T17" fmla="*/ 712 h 920"/>
              <a:gd name="T18" fmla="*/ 672 w 808"/>
              <a:gd name="T19" fmla="*/ 896 h 920"/>
              <a:gd name="T20" fmla="*/ 656 w 808"/>
              <a:gd name="T21" fmla="*/ 920 h 9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08" h="920">
                <a:moveTo>
                  <a:pt x="0" y="0"/>
                </a:moveTo>
                <a:cubicBezTo>
                  <a:pt x="97" y="10"/>
                  <a:pt x="185" y="26"/>
                  <a:pt x="280" y="40"/>
                </a:cubicBezTo>
                <a:cubicBezTo>
                  <a:pt x="325" y="55"/>
                  <a:pt x="371" y="65"/>
                  <a:pt x="416" y="80"/>
                </a:cubicBezTo>
                <a:cubicBezTo>
                  <a:pt x="427" y="88"/>
                  <a:pt x="436" y="98"/>
                  <a:pt x="448" y="104"/>
                </a:cubicBezTo>
                <a:cubicBezTo>
                  <a:pt x="458" y="109"/>
                  <a:pt x="470" y="107"/>
                  <a:pt x="480" y="112"/>
                </a:cubicBezTo>
                <a:cubicBezTo>
                  <a:pt x="564" y="160"/>
                  <a:pt x="453" y="119"/>
                  <a:pt x="528" y="144"/>
                </a:cubicBezTo>
                <a:cubicBezTo>
                  <a:pt x="618" y="211"/>
                  <a:pt x="721" y="311"/>
                  <a:pt x="768" y="416"/>
                </a:cubicBezTo>
                <a:cubicBezTo>
                  <a:pt x="786" y="457"/>
                  <a:pt x="794" y="502"/>
                  <a:pt x="808" y="544"/>
                </a:cubicBezTo>
                <a:cubicBezTo>
                  <a:pt x="805" y="600"/>
                  <a:pt x="806" y="656"/>
                  <a:pt x="800" y="712"/>
                </a:cubicBezTo>
                <a:cubicBezTo>
                  <a:pt x="793" y="776"/>
                  <a:pt x="724" y="861"/>
                  <a:pt x="672" y="896"/>
                </a:cubicBezTo>
                <a:cubicBezTo>
                  <a:pt x="667" y="904"/>
                  <a:pt x="656" y="920"/>
                  <a:pt x="656" y="92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3413" kern="1200">
              <a:latin typeface="Times New Roman" charset="0"/>
            </a:endParaRPr>
          </a:p>
        </p:txBody>
      </p:sp>
      <p:grpSp>
        <p:nvGrpSpPr>
          <p:cNvPr id="9236" name="Group 33"/>
          <p:cNvGrpSpPr>
            <a:grpSpLocks/>
          </p:cNvGrpSpPr>
          <p:nvPr/>
        </p:nvGrpSpPr>
        <p:grpSpPr bwMode="auto">
          <a:xfrm>
            <a:off x="2147147" y="1625600"/>
            <a:ext cx="1192107" cy="1860409"/>
            <a:chOff x="4551" y="2568"/>
            <a:chExt cx="528" cy="824"/>
          </a:xfrm>
        </p:grpSpPr>
        <p:sp>
          <p:nvSpPr>
            <p:cNvPr id="7202" name="Line 34"/>
            <p:cNvSpPr>
              <a:spLocks noChangeShapeType="1"/>
            </p:cNvSpPr>
            <p:nvPr/>
          </p:nvSpPr>
          <p:spPr bwMode="auto">
            <a:xfrm flipV="1">
              <a:off x="4551" y="2568"/>
              <a:ext cx="288" cy="67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203" name="Line 35"/>
            <p:cNvSpPr>
              <a:spLocks noChangeShapeType="1"/>
            </p:cNvSpPr>
            <p:nvPr/>
          </p:nvSpPr>
          <p:spPr bwMode="auto">
            <a:xfrm>
              <a:off x="4839" y="2568"/>
              <a:ext cx="240" cy="67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204" name="Oval 36"/>
            <p:cNvSpPr>
              <a:spLocks noChangeArrowheads="1"/>
            </p:cNvSpPr>
            <p:nvPr/>
          </p:nvSpPr>
          <p:spPr bwMode="auto">
            <a:xfrm>
              <a:off x="4552" y="3104"/>
              <a:ext cx="520" cy="288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</p:grpSp>
      <p:grpSp>
        <p:nvGrpSpPr>
          <p:cNvPr id="9237" name="Group 37"/>
          <p:cNvGrpSpPr>
            <a:grpSpLocks/>
          </p:cNvGrpSpPr>
          <p:nvPr/>
        </p:nvGrpSpPr>
        <p:grpSpPr bwMode="auto">
          <a:xfrm>
            <a:off x="1882987" y="3705015"/>
            <a:ext cx="2429369" cy="2287128"/>
            <a:chOff x="834" y="1641"/>
            <a:chExt cx="1076" cy="1013"/>
          </a:xfrm>
        </p:grpSpPr>
        <p:sp>
          <p:nvSpPr>
            <p:cNvPr id="7206" name="Oval 38"/>
            <p:cNvSpPr>
              <a:spLocks noChangeArrowheads="1"/>
            </p:cNvSpPr>
            <p:nvPr/>
          </p:nvSpPr>
          <p:spPr bwMode="auto">
            <a:xfrm>
              <a:off x="1860" y="2406"/>
              <a:ext cx="47" cy="4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207" name="Freeform 39"/>
            <p:cNvSpPr>
              <a:spLocks/>
            </p:cNvSpPr>
            <p:nvPr/>
          </p:nvSpPr>
          <p:spPr bwMode="auto">
            <a:xfrm rot="-6400616">
              <a:off x="997" y="1879"/>
              <a:ext cx="731" cy="586"/>
            </a:xfrm>
            <a:custGeom>
              <a:avLst/>
              <a:gdLst>
                <a:gd name="T0" fmla="*/ 351 w 615"/>
                <a:gd name="T1" fmla="*/ 39 h 445"/>
                <a:gd name="T2" fmla="*/ 125 w 615"/>
                <a:gd name="T3" fmla="*/ 47 h 445"/>
                <a:gd name="T4" fmla="*/ 55 w 615"/>
                <a:gd name="T5" fmla="*/ 86 h 445"/>
                <a:gd name="T6" fmla="*/ 0 w 615"/>
                <a:gd name="T7" fmla="*/ 203 h 445"/>
                <a:gd name="T8" fmla="*/ 148 w 615"/>
                <a:gd name="T9" fmla="*/ 398 h 445"/>
                <a:gd name="T10" fmla="*/ 523 w 615"/>
                <a:gd name="T11" fmla="*/ 398 h 445"/>
                <a:gd name="T12" fmla="*/ 593 w 615"/>
                <a:gd name="T13" fmla="*/ 312 h 445"/>
                <a:gd name="T14" fmla="*/ 608 w 615"/>
                <a:gd name="T15" fmla="*/ 219 h 445"/>
                <a:gd name="T16" fmla="*/ 593 w 615"/>
                <a:gd name="T17" fmla="*/ 102 h 445"/>
                <a:gd name="T18" fmla="*/ 429 w 615"/>
                <a:gd name="T19" fmla="*/ 0 h 445"/>
                <a:gd name="T20" fmla="*/ 374 w 615"/>
                <a:gd name="T21" fmla="*/ 8 h 445"/>
                <a:gd name="T22" fmla="*/ 359 w 615"/>
                <a:gd name="T23" fmla="*/ 32 h 445"/>
                <a:gd name="T24" fmla="*/ 351 w 615"/>
                <a:gd name="T25" fmla="*/ 39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5" h="445">
                  <a:moveTo>
                    <a:pt x="351" y="39"/>
                  </a:moveTo>
                  <a:cubicBezTo>
                    <a:pt x="278" y="17"/>
                    <a:pt x="198" y="28"/>
                    <a:pt x="125" y="47"/>
                  </a:cubicBezTo>
                  <a:cubicBezTo>
                    <a:pt x="102" y="61"/>
                    <a:pt x="77" y="70"/>
                    <a:pt x="55" y="86"/>
                  </a:cubicBezTo>
                  <a:cubicBezTo>
                    <a:pt x="18" y="113"/>
                    <a:pt x="9" y="161"/>
                    <a:pt x="0" y="203"/>
                  </a:cubicBezTo>
                  <a:cubicBezTo>
                    <a:pt x="12" y="308"/>
                    <a:pt x="40" y="370"/>
                    <a:pt x="148" y="398"/>
                  </a:cubicBezTo>
                  <a:cubicBezTo>
                    <a:pt x="223" y="445"/>
                    <a:pt x="430" y="403"/>
                    <a:pt x="523" y="398"/>
                  </a:cubicBezTo>
                  <a:cubicBezTo>
                    <a:pt x="587" y="355"/>
                    <a:pt x="560" y="375"/>
                    <a:pt x="593" y="312"/>
                  </a:cubicBezTo>
                  <a:cubicBezTo>
                    <a:pt x="596" y="295"/>
                    <a:pt x="608" y="231"/>
                    <a:pt x="608" y="219"/>
                  </a:cubicBezTo>
                  <a:cubicBezTo>
                    <a:pt x="608" y="180"/>
                    <a:pt x="615" y="135"/>
                    <a:pt x="593" y="102"/>
                  </a:cubicBezTo>
                  <a:cubicBezTo>
                    <a:pt x="555" y="45"/>
                    <a:pt x="489" y="21"/>
                    <a:pt x="429" y="0"/>
                  </a:cubicBezTo>
                  <a:cubicBezTo>
                    <a:pt x="411" y="3"/>
                    <a:pt x="391" y="0"/>
                    <a:pt x="374" y="8"/>
                  </a:cubicBezTo>
                  <a:cubicBezTo>
                    <a:pt x="365" y="12"/>
                    <a:pt x="367" y="27"/>
                    <a:pt x="359" y="32"/>
                  </a:cubicBezTo>
                  <a:cubicBezTo>
                    <a:pt x="346" y="41"/>
                    <a:pt x="299" y="39"/>
                    <a:pt x="351" y="39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grpSp>
          <p:nvGrpSpPr>
            <p:cNvPr id="9253" name="Group 40"/>
            <p:cNvGrpSpPr>
              <a:grpSpLocks/>
            </p:cNvGrpSpPr>
            <p:nvPr/>
          </p:nvGrpSpPr>
          <p:grpSpPr bwMode="auto">
            <a:xfrm rot="-5452321">
              <a:off x="896" y="1643"/>
              <a:ext cx="956" cy="1018"/>
              <a:chOff x="2017" y="2174"/>
              <a:chExt cx="821" cy="820"/>
            </a:xfrm>
          </p:grpSpPr>
          <p:sp>
            <p:nvSpPr>
              <p:cNvPr id="7209" name="Line 41"/>
              <p:cNvSpPr>
                <a:spLocks noChangeShapeType="1"/>
              </p:cNvSpPr>
              <p:nvPr/>
            </p:nvSpPr>
            <p:spPr bwMode="auto">
              <a:xfrm>
                <a:off x="2018" y="2337"/>
                <a:ext cx="82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defTabSz="130046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413" kern="1200">
                  <a:latin typeface="Times New Roman" charset="0"/>
                </a:endParaRPr>
              </a:p>
            </p:txBody>
          </p:sp>
          <p:sp>
            <p:nvSpPr>
              <p:cNvPr id="7210" name="Line 42"/>
              <p:cNvSpPr>
                <a:spLocks noChangeShapeType="1"/>
              </p:cNvSpPr>
              <p:nvPr/>
            </p:nvSpPr>
            <p:spPr bwMode="auto">
              <a:xfrm>
                <a:off x="2018" y="2174"/>
                <a:ext cx="82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defTabSz="130046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413" kern="1200">
                  <a:latin typeface="Times New Roman" charset="0"/>
                </a:endParaRPr>
              </a:p>
            </p:txBody>
          </p:sp>
          <p:sp>
            <p:nvSpPr>
              <p:cNvPr id="7211" name="Line 43"/>
              <p:cNvSpPr>
                <a:spLocks noChangeShapeType="1"/>
              </p:cNvSpPr>
              <p:nvPr/>
            </p:nvSpPr>
            <p:spPr bwMode="auto">
              <a:xfrm>
                <a:off x="2017" y="2502"/>
                <a:ext cx="82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defTabSz="130046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413" kern="1200">
                  <a:latin typeface="Times New Roman" charset="0"/>
                </a:endParaRPr>
              </a:p>
            </p:txBody>
          </p:sp>
          <p:sp>
            <p:nvSpPr>
              <p:cNvPr id="7212" name="Line 44"/>
              <p:cNvSpPr>
                <a:spLocks noChangeShapeType="1"/>
              </p:cNvSpPr>
              <p:nvPr/>
            </p:nvSpPr>
            <p:spPr bwMode="auto">
              <a:xfrm>
                <a:off x="2017" y="2993"/>
                <a:ext cx="82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defTabSz="130046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413" kern="1200">
                  <a:latin typeface="Times New Roman" charset="0"/>
                </a:endParaRPr>
              </a:p>
            </p:txBody>
          </p:sp>
          <p:sp>
            <p:nvSpPr>
              <p:cNvPr id="7213" name="Line 45"/>
              <p:cNvSpPr>
                <a:spLocks noChangeShapeType="1"/>
              </p:cNvSpPr>
              <p:nvPr/>
            </p:nvSpPr>
            <p:spPr bwMode="auto">
              <a:xfrm>
                <a:off x="2017" y="2665"/>
                <a:ext cx="82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defTabSz="130046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413" kern="1200">
                  <a:latin typeface="Times New Roman" charset="0"/>
                </a:endParaRPr>
              </a:p>
            </p:txBody>
          </p:sp>
          <p:sp>
            <p:nvSpPr>
              <p:cNvPr id="7214" name="Line 46"/>
              <p:cNvSpPr>
                <a:spLocks noChangeShapeType="1"/>
              </p:cNvSpPr>
              <p:nvPr/>
            </p:nvSpPr>
            <p:spPr bwMode="auto">
              <a:xfrm>
                <a:off x="2017" y="2829"/>
                <a:ext cx="82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defTabSz="130046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413" kern="1200">
                  <a:latin typeface="Times New Roman" charset="0"/>
                </a:endParaRPr>
              </a:p>
            </p:txBody>
          </p:sp>
          <p:sp>
            <p:nvSpPr>
              <p:cNvPr id="7215" name="Line 47"/>
              <p:cNvSpPr>
                <a:spLocks noChangeShapeType="1"/>
              </p:cNvSpPr>
              <p:nvPr/>
            </p:nvSpPr>
            <p:spPr bwMode="auto">
              <a:xfrm>
                <a:off x="2018" y="2174"/>
                <a:ext cx="0" cy="8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defTabSz="130046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413" kern="1200">
                  <a:latin typeface="Times New Roman" charset="0"/>
                </a:endParaRPr>
              </a:p>
            </p:txBody>
          </p:sp>
          <p:sp>
            <p:nvSpPr>
              <p:cNvPr id="7216" name="Line 48"/>
              <p:cNvSpPr>
                <a:spLocks noChangeShapeType="1"/>
              </p:cNvSpPr>
              <p:nvPr/>
            </p:nvSpPr>
            <p:spPr bwMode="auto">
              <a:xfrm>
                <a:off x="2183" y="2174"/>
                <a:ext cx="0" cy="8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defTabSz="130046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413" kern="1200">
                  <a:latin typeface="Times New Roman" charset="0"/>
                </a:endParaRPr>
              </a:p>
            </p:txBody>
          </p:sp>
          <p:sp>
            <p:nvSpPr>
              <p:cNvPr id="7217" name="Line 49"/>
              <p:cNvSpPr>
                <a:spLocks noChangeShapeType="1"/>
              </p:cNvSpPr>
              <p:nvPr/>
            </p:nvSpPr>
            <p:spPr bwMode="auto">
              <a:xfrm>
                <a:off x="2346" y="2174"/>
                <a:ext cx="0" cy="8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defTabSz="130046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413" kern="1200">
                  <a:latin typeface="Times New Roman" charset="0"/>
                </a:endParaRPr>
              </a:p>
            </p:txBody>
          </p:sp>
          <p:sp>
            <p:nvSpPr>
              <p:cNvPr id="7218" name="Line 50"/>
              <p:cNvSpPr>
                <a:spLocks noChangeShapeType="1"/>
              </p:cNvSpPr>
              <p:nvPr/>
            </p:nvSpPr>
            <p:spPr bwMode="auto">
              <a:xfrm>
                <a:off x="2510" y="2174"/>
                <a:ext cx="0" cy="8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defTabSz="130046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413" kern="1200">
                  <a:latin typeface="Times New Roman" charset="0"/>
                </a:endParaRPr>
              </a:p>
            </p:txBody>
          </p:sp>
          <p:sp>
            <p:nvSpPr>
              <p:cNvPr id="7219" name="Line 51"/>
              <p:cNvSpPr>
                <a:spLocks noChangeShapeType="1"/>
              </p:cNvSpPr>
              <p:nvPr/>
            </p:nvSpPr>
            <p:spPr bwMode="auto">
              <a:xfrm>
                <a:off x="2674" y="2173"/>
                <a:ext cx="0" cy="8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defTabSz="130046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413" kern="1200">
                  <a:latin typeface="Times New Roman" charset="0"/>
                </a:endParaRPr>
              </a:p>
            </p:txBody>
          </p:sp>
          <p:sp>
            <p:nvSpPr>
              <p:cNvPr id="7220" name="Line 52"/>
              <p:cNvSpPr>
                <a:spLocks noChangeShapeType="1"/>
              </p:cNvSpPr>
              <p:nvPr/>
            </p:nvSpPr>
            <p:spPr bwMode="auto">
              <a:xfrm>
                <a:off x="2838" y="2173"/>
                <a:ext cx="0" cy="8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defTabSz="130046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413" kern="1200">
                  <a:latin typeface="Times New Roman" charset="0"/>
                </a:endParaRPr>
              </a:p>
            </p:txBody>
          </p:sp>
        </p:grpSp>
        <p:sp>
          <p:nvSpPr>
            <p:cNvPr id="7221" name="Oval 53"/>
            <p:cNvSpPr>
              <a:spLocks noChangeArrowheads="1"/>
            </p:cNvSpPr>
            <p:nvPr/>
          </p:nvSpPr>
          <p:spPr bwMode="auto">
            <a:xfrm>
              <a:off x="1246" y="1840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222" name="Oval 54"/>
            <p:cNvSpPr>
              <a:spLocks noChangeArrowheads="1"/>
            </p:cNvSpPr>
            <p:nvPr/>
          </p:nvSpPr>
          <p:spPr bwMode="auto">
            <a:xfrm>
              <a:off x="1442" y="1844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223" name="Oval 55"/>
            <p:cNvSpPr>
              <a:spLocks noChangeArrowheads="1"/>
            </p:cNvSpPr>
            <p:nvPr/>
          </p:nvSpPr>
          <p:spPr bwMode="auto">
            <a:xfrm>
              <a:off x="1250" y="2028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224" name="Oval 56"/>
            <p:cNvSpPr>
              <a:spLocks noChangeArrowheads="1"/>
            </p:cNvSpPr>
            <p:nvPr/>
          </p:nvSpPr>
          <p:spPr bwMode="auto">
            <a:xfrm>
              <a:off x="1454" y="2028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225" name="Oval 57"/>
            <p:cNvSpPr>
              <a:spLocks noChangeArrowheads="1"/>
            </p:cNvSpPr>
            <p:nvPr/>
          </p:nvSpPr>
          <p:spPr bwMode="auto">
            <a:xfrm>
              <a:off x="1254" y="2236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226" name="Oval 58"/>
            <p:cNvSpPr>
              <a:spLocks noChangeArrowheads="1"/>
            </p:cNvSpPr>
            <p:nvPr/>
          </p:nvSpPr>
          <p:spPr bwMode="auto">
            <a:xfrm>
              <a:off x="1458" y="2408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227" name="Oval 59"/>
            <p:cNvSpPr>
              <a:spLocks noChangeArrowheads="1"/>
            </p:cNvSpPr>
            <p:nvPr/>
          </p:nvSpPr>
          <p:spPr bwMode="auto">
            <a:xfrm>
              <a:off x="1458" y="2228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228" name="Oval 60"/>
            <p:cNvSpPr>
              <a:spLocks noChangeArrowheads="1"/>
            </p:cNvSpPr>
            <p:nvPr/>
          </p:nvSpPr>
          <p:spPr bwMode="auto">
            <a:xfrm>
              <a:off x="1254" y="2412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229" name="Oval 61"/>
            <p:cNvSpPr>
              <a:spLocks noChangeArrowheads="1"/>
            </p:cNvSpPr>
            <p:nvPr/>
          </p:nvSpPr>
          <p:spPr bwMode="auto">
            <a:xfrm>
              <a:off x="944" y="1928"/>
              <a:ext cx="248" cy="192"/>
            </a:xfrm>
            <a:prstGeom prst="ellipse">
              <a:avLst/>
            </a:prstGeom>
            <a:solidFill>
              <a:srgbClr val="9933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230" name="Oval 62"/>
            <p:cNvSpPr>
              <a:spLocks noChangeArrowheads="1"/>
            </p:cNvSpPr>
            <p:nvPr/>
          </p:nvSpPr>
          <p:spPr bwMode="auto">
            <a:xfrm>
              <a:off x="1046" y="2040"/>
              <a:ext cx="47" cy="47"/>
            </a:xfrm>
            <a:prstGeom prst="ellipse">
              <a:avLst/>
            </a:prstGeom>
            <a:solidFill>
              <a:srgbClr val="9933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231" name="Oval 63"/>
            <p:cNvSpPr>
              <a:spLocks noChangeArrowheads="1"/>
            </p:cNvSpPr>
            <p:nvPr/>
          </p:nvSpPr>
          <p:spPr bwMode="auto">
            <a:xfrm>
              <a:off x="1458" y="2228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232" name="Oval 64"/>
            <p:cNvSpPr>
              <a:spLocks noChangeArrowheads="1"/>
            </p:cNvSpPr>
            <p:nvPr/>
          </p:nvSpPr>
          <p:spPr bwMode="auto">
            <a:xfrm>
              <a:off x="1046" y="2040"/>
              <a:ext cx="47" cy="47"/>
            </a:xfrm>
            <a:prstGeom prst="ellipse">
              <a:avLst/>
            </a:prstGeom>
            <a:solidFill>
              <a:srgbClr val="9933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233" name="Oval 65"/>
            <p:cNvSpPr>
              <a:spLocks noChangeArrowheads="1"/>
            </p:cNvSpPr>
            <p:nvPr/>
          </p:nvSpPr>
          <p:spPr bwMode="auto">
            <a:xfrm>
              <a:off x="836" y="1660"/>
              <a:ext cx="47" cy="4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234" name="Oval 66"/>
            <p:cNvSpPr>
              <a:spLocks noChangeArrowheads="1"/>
            </p:cNvSpPr>
            <p:nvPr/>
          </p:nvSpPr>
          <p:spPr bwMode="auto">
            <a:xfrm>
              <a:off x="834" y="1843"/>
              <a:ext cx="47" cy="4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235" name="Oval 67"/>
            <p:cNvSpPr>
              <a:spLocks noChangeArrowheads="1"/>
            </p:cNvSpPr>
            <p:nvPr/>
          </p:nvSpPr>
          <p:spPr bwMode="auto">
            <a:xfrm>
              <a:off x="840" y="2031"/>
              <a:ext cx="47" cy="4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236" name="Oval 68"/>
            <p:cNvSpPr>
              <a:spLocks noChangeArrowheads="1"/>
            </p:cNvSpPr>
            <p:nvPr/>
          </p:nvSpPr>
          <p:spPr bwMode="auto">
            <a:xfrm>
              <a:off x="843" y="2226"/>
              <a:ext cx="47" cy="4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237" name="Oval 69"/>
            <p:cNvSpPr>
              <a:spLocks noChangeArrowheads="1"/>
            </p:cNvSpPr>
            <p:nvPr/>
          </p:nvSpPr>
          <p:spPr bwMode="auto">
            <a:xfrm>
              <a:off x="843" y="2415"/>
              <a:ext cx="47" cy="4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238" name="Oval 70"/>
            <p:cNvSpPr>
              <a:spLocks noChangeArrowheads="1"/>
            </p:cNvSpPr>
            <p:nvPr/>
          </p:nvSpPr>
          <p:spPr bwMode="auto">
            <a:xfrm>
              <a:off x="852" y="2601"/>
              <a:ext cx="47" cy="4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239" name="Oval 71"/>
            <p:cNvSpPr>
              <a:spLocks noChangeArrowheads="1"/>
            </p:cNvSpPr>
            <p:nvPr/>
          </p:nvSpPr>
          <p:spPr bwMode="auto">
            <a:xfrm>
              <a:off x="1035" y="1653"/>
              <a:ext cx="47" cy="4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240" name="Oval 72"/>
            <p:cNvSpPr>
              <a:spLocks noChangeArrowheads="1"/>
            </p:cNvSpPr>
            <p:nvPr/>
          </p:nvSpPr>
          <p:spPr bwMode="auto">
            <a:xfrm>
              <a:off x="1035" y="1839"/>
              <a:ext cx="47" cy="4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241" name="Oval 73"/>
            <p:cNvSpPr>
              <a:spLocks noChangeArrowheads="1"/>
            </p:cNvSpPr>
            <p:nvPr/>
          </p:nvSpPr>
          <p:spPr bwMode="auto">
            <a:xfrm>
              <a:off x="1650" y="1833"/>
              <a:ext cx="47" cy="4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242" name="Oval 74"/>
            <p:cNvSpPr>
              <a:spLocks noChangeArrowheads="1"/>
            </p:cNvSpPr>
            <p:nvPr/>
          </p:nvSpPr>
          <p:spPr bwMode="auto">
            <a:xfrm>
              <a:off x="1644" y="1641"/>
              <a:ext cx="47" cy="4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243" name="Oval 75"/>
            <p:cNvSpPr>
              <a:spLocks noChangeArrowheads="1"/>
            </p:cNvSpPr>
            <p:nvPr/>
          </p:nvSpPr>
          <p:spPr bwMode="auto">
            <a:xfrm>
              <a:off x="1440" y="1647"/>
              <a:ext cx="47" cy="4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244" name="Oval 76"/>
            <p:cNvSpPr>
              <a:spLocks noChangeArrowheads="1"/>
            </p:cNvSpPr>
            <p:nvPr/>
          </p:nvSpPr>
          <p:spPr bwMode="auto">
            <a:xfrm>
              <a:off x="1236" y="1653"/>
              <a:ext cx="47" cy="4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245" name="Oval 77"/>
            <p:cNvSpPr>
              <a:spLocks noChangeArrowheads="1"/>
            </p:cNvSpPr>
            <p:nvPr/>
          </p:nvSpPr>
          <p:spPr bwMode="auto">
            <a:xfrm>
              <a:off x="1047" y="2607"/>
              <a:ext cx="47" cy="4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246" name="Oval 78"/>
            <p:cNvSpPr>
              <a:spLocks noChangeArrowheads="1"/>
            </p:cNvSpPr>
            <p:nvPr/>
          </p:nvSpPr>
          <p:spPr bwMode="auto">
            <a:xfrm>
              <a:off x="1041" y="2415"/>
              <a:ext cx="47" cy="4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247" name="Oval 79"/>
            <p:cNvSpPr>
              <a:spLocks noChangeArrowheads="1"/>
            </p:cNvSpPr>
            <p:nvPr/>
          </p:nvSpPr>
          <p:spPr bwMode="auto">
            <a:xfrm>
              <a:off x="1044" y="2223"/>
              <a:ext cx="47" cy="4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248" name="Oval 80"/>
            <p:cNvSpPr>
              <a:spLocks noChangeArrowheads="1"/>
            </p:cNvSpPr>
            <p:nvPr/>
          </p:nvSpPr>
          <p:spPr bwMode="auto">
            <a:xfrm>
              <a:off x="1857" y="2025"/>
              <a:ext cx="47" cy="4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249" name="Oval 81"/>
            <p:cNvSpPr>
              <a:spLocks noChangeArrowheads="1"/>
            </p:cNvSpPr>
            <p:nvPr/>
          </p:nvSpPr>
          <p:spPr bwMode="auto">
            <a:xfrm>
              <a:off x="1656" y="2217"/>
              <a:ext cx="47" cy="4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250" name="Oval 82"/>
            <p:cNvSpPr>
              <a:spLocks noChangeArrowheads="1"/>
            </p:cNvSpPr>
            <p:nvPr/>
          </p:nvSpPr>
          <p:spPr bwMode="auto">
            <a:xfrm>
              <a:off x="1653" y="2028"/>
              <a:ext cx="47" cy="4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251" name="Oval 83"/>
            <p:cNvSpPr>
              <a:spLocks noChangeArrowheads="1"/>
            </p:cNvSpPr>
            <p:nvPr/>
          </p:nvSpPr>
          <p:spPr bwMode="auto">
            <a:xfrm>
              <a:off x="1656" y="2406"/>
              <a:ext cx="47" cy="4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252" name="Oval 84"/>
            <p:cNvSpPr>
              <a:spLocks noChangeArrowheads="1"/>
            </p:cNvSpPr>
            <p:nvPr/>
          </p:nvSpPr>
          <p:spPr bwMode="auto">
            <a:xfrm>
              <a:off x="1251" y="2604"/>
              <a:ext cx="47" cy="4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253" name="Oval 85"/>
            <p:cNvSpPr>
              <a:spLocks noChangeArrowheads="1"/>
            </p:cNvSpPr>
            <p:nvPr/>
          </p:nvSpPr>
          <p:spPr bwMode="auto">
            <a:xfrm>
              <a:off x="1845" y="1641"/>
              <a:ext cx="47" cy="4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254" name="Oval 86"/>
            <p:cNvSpPr>
              <a:spLocks noChangeArrowheads="1"/>
            </p:cNvSpPr>
            <p:nvPr/>
          </p:nvSpPr>
          <p:spPr bwMode="auto">
            <a:xfrm>
              <a:off x="1848" y="1830"/>
              <a:ext cx="47" cy="4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255" name="Oval 87"/>
            <p:cNvSpPr>
              <a:spLocks noChangeArrowheads="1"/>
            </p:cNvSpPr>
            <p:nvPr/>
          </p:nvSpPr>
          <p:spPr bwMode="auto">
            <a:xfrm>
              <a:off x="1860" y="2211"/>
              <a:ext cx="47" cy="4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256" name="Oval 88"/>
            <p:cNvSpPr>
              <a:spLocks noChangeArrowheads="1"/>
            </p:cNvSpPr>
            <p:nvPr/>
          </p:nvSpPr>
          <p:spPr bwMode="auto">
            <a:xfrm>
              <a:off x="1863" y="2592"/>
              <a:ext cx="47" cy="4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257" name="Oval 89"/>
            <p:cNvSpPr>
              <a:spLocks noChangeArrowheads="1"/>
            </p:cNvSpPr>
            <p:nvPr/>
          </p:nvSpPr>
          <p:spPr bwMode="auto">
            <a:xfrm>
              <a:off x="1659" y="2598"/>
              <a:ext cx="47" cy="4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258" name="Oval 90"/>
            <p:cNvSpPr>
              <a:spLocks noChangeArrowheads="1"/>
            </p:cNvSpPr>
            <p:nvPr/>
          </p:nvSpPr>
          <p:spPr bwMode="auto">
            <a:xfrm>
              <a:off x="1455" y="2598"/>
              <a:ext cx="47" cy="4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</p:grpSp>
      <p:sp>
        <p:nvSpPr>
          <p:cNvPr id="7259" name="Oval 91"/>
          <p:cNvSpPr>
            <a:spLocks noChangeArrowheads="1"/>
          </p:cNvSpPr>
          <p:nvPr/>
        </p:nvSpPr>
        <p:spPr bwMode="auto">
          <a:xfrm>
            <a:off x="3070578" y="4587804"/>
            <a:ext cx="1354667" cy="1354667"/>
          </a:xfrm>
          <a:prstGeom prst="ellips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3413" kern="1200">
              <a:latin typeface="Times New Roman" charset="0"/>
            </a:endParaRPr>
          </a:p>
        </p:txBody>
      </p:sp>
      <p:grpSp>
        <p:nvGrpSpPr>
          <p:cNvPr id="9239" name="Group 92"/>
          <p:cNvGrpSpPr>
            <a:grpSpLocks/>
          </p:cNvGrpSpPr>
          <p:nvPr/>
        </p:nvGrpSpPr>
        <p:grpSpPr bwMode="auto">
          <a:xfrm>
            <a:off x="3574064" y="5163538"/>
            <a:ext cx="4987430" cy="1761066"/>
            <a:chOff x="1583" y="2287"/>
            <a:chExt cx="2209" cy="780"/>
          </a:xfrm>
        </p:grpSpPr>
        <p:grpSp>
          <p:nvGrpSpPr>
            <p:cNvPr id="9243" name="Group 93"/>
            <p:cNvGrpSpPr>
              <a:grpSpLocks/>
            </p:cNvGrpSpPr>
            <p:nvPr/>
          </p:nvGrpSpPr>
          <p:grpSpPr bwMode="auto">
            <a:xfrm>
              <a:off x="1583" y="2287"/>
              <a:ext cx="1392" cy="361"/>
              <a:chOff x="621" y="561"/>
              <a:chExt cx="1392" cy="361"/>
            </a:xfrm>
          </p:grpSpPr>
          <p:sp>
            <p:nvSpPr>
              <p:cNvPr id="7262" name="Line 94"/>
              <p:cNvSpPr>
                <a:spLocks noChangeShapeType="1"/>
              </p:cNvSpPr>
              <p:nvPr/>
            </p:nvSpPr>
            <p:spPr bwMode="auto">
              <a:xfrm rot="1606866">
                <a:off x="621" y="922"/>
                <a:ext cx="13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defTabSz="130046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413" kern="1200">
                  <a:latin typeface="Times New Roman" charset="0"/>
                </a:endParaRPr>
              </a:p>
            </p:txBody>
          </p:sp>
          <p:sp>
            <p:nvSpPr>
              <p:cNvPr id="7263" name="Oval 95"/>
              <p:cNvSpPr>
                <a:spLocks noChangeArrowheads="1"/>
              </p:cNvSpPr>
              <p:nvPr/>
            </p:nvSpPr>
            <p:spPr bwMode="auto">
              <a:xfrm rot="1603032">
                <a:off x="819" y="648"/>
                <a:ext cx="96" cy="96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defTabSz="130046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413" kern="1200">
                  <a:latin typeface="Times New Roman" charset="0"/>
                </a:endParaRPr>
              </a:p>
            </p:txBody>
          </p:sp>
          <p:sp>
            <p:nvSpPr>
              <p:cNvPr id="7264" name="Oval 96"/>
              <p:cNvSpPr>
                <a:spLocks noChangeArrowheads="1"/>
              </p:cNvSpPr>
              <p:nvPr/>
            </p:nvSpPr>
            <p:spPr bwMode="auto">
              <a:xfrm rot="1603032">
                <a:off x="647" y="561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defTabSz="130046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413" kern="1200">
                  <a:latin typeface="Times New Roman" charset="0"/>
                </a:endParaRPr>
              </a:p>
            </p:txBody>
          </p:sp>
        </p:grpSp>
        <p:sp>
          <p:nvSpPr>
            <p:cNvPr id="7265" name="Rectangle 97"/>
            <p:cNvSpPr>
              <a:spLocks noChangeArrowheads="1"/>
            </p:cNvSpPr>
            <p:nvPr/>
          </p:nvSpPr>
          <p:spPr bwMode="auto">
            <a:xfrm rot="1606866">
              <a:off x="2862" y="2915"/>
              <a:ext cx="47" cy="8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266" name="Rectangle 98"/>
            <p:cNvSpPr>
              <a:spLocks noChangeArrowheads="1"/>
            </p:cNvSpPr>
            <p:nvPr/>
          </p:nvSpPr>
          <p:spPr bwMode="auto">
            <a:xfrm rot="1606866">
              <a:off x="2339" y="2640"/>
              <a:ext cx="47" cy="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267" name="Rectangle 99"/>
            <p:cNvSpPr>
              <a:spLocks noChangeArrowheads="1"/>
            </p:cNvSpPr>
            <p:nvPr/>
          </p:nvSpPr>
          <p:spPr bwMode="auto">
            <a:xfrm rot="1606866">
              <a:off x="2843" y="2946"/>
              <a:ext cx="240" cy="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 kern="1200">
                <a:latin typeface="Times New Roman" charset="0"/>
              </a:endParaRPr>
            </a:p>
          </p:txBody>
        </p:sp>
        <p:sp>
          <p:nvSpPr>
            <p:cNvPr id="7268" name="Text Box 100"/>
            <p:cNvSpPr txBox="1">
              <a:spLocks noChangeArrowheads="1"/>
            </p:cNvSpPr>
            <p:nvPr/>
          </p:nvSpPr>
          <p:spPr bwMode="auto">
            <a:xfrm>
              <a:off x="3072" y="2832"/>
              <a:ext cx="720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defTabSz="1300460" eaLnBrk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x-none" sz="2844" kern="1200">
                  <a:latin typeface="Times New Roman" charset="0"/>
                </a:rPr>
                <a:t>1.0</a:t>
              </a:r>
              <a:endParaRPr lang="en-US" altLang="x-none" sz="3413" kern="1200">
                <a:latin typeface="Times New Roman" charset="0"/>
              </a:endParaRPr>
            </a:p>
          </p:txBody>
        </p:sp>
      </p:grpSp>
      <p:sp>
        <p:nvSpPr>
          <p:cNvPr id="7269" name="Text Box 101"/>
          <p:cNvSpPr txBox="1">
            <a:spLocks noChangeArrowheads="1"/>
          </p:cNvSpPr>
          <p:nvPr/>
        </p:nvSpPr>
        <p:spPr bwMode="auto">
          <a:xfrm>
            <a:off x="3899183" y="8453120"/>
            <a:ext cx="4048031" cy="617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defTabSz="1300460" eaLnBrk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x-none" sz="3413" kern="1200">
                <a:latin typeface="Times New Roman" charset="0"/>
              </a:rPr>
              <a:t>object (</a:t>
            </a:r>
            <a:r>
              <a:rPr lang="en-US" altLang="x-none" sz="3413" kern="1200">
                <a:solidFill>
                  <a:srgbClr val="00CC99"/>
                </a:solidFill>
                <a:latin typeface="Times New Roman" charset="0"/>
              </a:rPr>
              <a:t>color</a:t>
            </a:r>
            <a:r>
              <a:rPr lang="en-US" altLang="x-none" sz="3413" kern="1200">
                <a:latin typeface="Times New Roman" charset="0"/>
              </a:rPr>
              <a:t>, </a:t>
            </a:r>
            <a:r>
              <a:rPr lang="en-US" altLang="x-none" sz="3413" kern="1200">
                <a:solidFill>
                  <a:srgbClr val="FF0000"/>
                </a:solidFill>
                <a:latin typeface="Times New Roman" charset="0"/>
              </a:rPr>
              <a:t>opacity</a:t>
            </a:r>
            <a:r>
              <a:rPr lang="en-US" altLang="x-none" sz="3413" kern="1200">
                <a:latin typeface="Times New Roman" charset="0"/>
              </a:rPr>
              <a:t>)</a:t>
            </a:r>
          </a:p>
        </p:txBody>
      </p:sp>
      <p:sp>
        <p:nvSpPr>
          <p:cNvPr id="7270" name="Text Box 102"/>
          <p:cNvSpPr txBox="1">
            <a:spLocks noChangeArrowheads="1"/>
          </p:cNvSpPr>
          <p:nvPr/>
        </p:nvSpPr>
        <p:spPr bwMode="auto">
          <a:xfrm>
            <a:off x="7595164" y="2492587"/>
            <a:ext cx="4358886" cy="617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defTabSz="1300460" eaLnBrk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x-none" sz="3413" kern="1200">
                <a:latin typeface="Times New Roman" charset="0"/>
              </a:rPr>
              <a:t>volumetric compositing</a:t>
            </a:r>
          </a:p>
        </p:txBody>
      </p:sp>
      <p:sp>
        <p:nvSpPr>
          <p:cNvPr id="7271" name="Text Box 103"/>
          <p:cNvSpPr txBox="1">
            <a:spLocks noChangeArrowheads="1"/>
          </p:cNvSpPr>
          <p:nvPr/>
        </p:nvSpPr>
        <p:spPr bwMode="auto">
          <a:xfrm>
            <a:off x="3965777" y="2275841"/>
            <a:ext cx="2449709" cy="1142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300460" eaLnBrk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x-none" sz="3413" kern="1200">
                <a:latin typeface="Times New Roman" charset="0"/>
              </a:rPr>
              <a:t>Interpolation</a:t>
            </a:r>
            <a:br>
              <a:rPr lang="en-US" altLang="x-none" sz="3413" kern="1200">
                <a:latin typeface="Times New Roman" charset="0"/>
              </a:rPr>
            </a:br>
            <a:r>
              <a:rPr lang="en-US" altLang="x-none" sz="3413" kern="1200">
                <a:latin typeface="Times New Roman" charset="0"/>
              </a:rPr>
              <a:t>kernel</a:t>
            </a:r>
          </a:p>
        </p:txBody>
      </p:sp>
    </p:spTree>
    <p:extLst>
      <p:ext uri="{BB962C8B-B14F-4D97-AF65-F5344CB8AC3E}">
        <p14:creationId xmlns:p14="http://schemas.microsoft.com/office/powerpoint/2010/main" val="7170575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/>
              <a:t>Ray-casting - </a:t>
            </a:r>
            <a:r>
              <a:rPr lang="en-US" altLang="x-none" sz="5120"/>
              <a:t>revisited</a:t>
            </a:r>
            <a:endParaRPr lang="en-US" altLang="x-non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8854" y="2492587"/>
            <a:ext cx="10966027" cy="612309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x-none" sz="3982" dirty="0"/>
              <a:t>(Ideally) we would reconstruct the continuous volume (cloud) using the interpolation kernel h: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x-none" sz="3982" dirty="0"/>
          </a:p>
          <a:p>
            <a:pPr eaLnBrk="1" hangingPunct="1">
              <a:lnSpc>
                <a:spcPct val="90000"/>
              </a:lnSpc>
              <a:defRPr/>
            </a:pPr>
            <a:endParaRPr lang="en-US" altLang="x-none" sz="3982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x-none" sz="3982" dirty="0"/>
              <a:t>Then we would compute the analytic integral along a ray r:</a:t>
            </a:r>
            <a:endParaRPr lang="en-US" altLang="x-none" sz="3413" dirty="0">
              <a:solidFill>
                <a:schemeClr val="accent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x-none" sz="3982" dirty="0"/>
          </a:p>
          <a:p>
            <a:pPr eaLnBrk="1" hangingPunct="1">
              <a:lnSpc>
                <a:spcPct val="90000"/>
              </a:lnSpc>
              <a:defRPr/>
            </a:pPr>
            <a:endParaRPr lang="en-US" altLang="x-none" sz="3982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x-none" sz="3982" dirty="0"/>
              <a:t>This can only be approximated by discretization</a:t>
            </a:r>
          </a:p>
        </p:txBody>
      </p:sp>
      <p:graphicFrame>
        <p:nvGraphicFramePr>
          <p:cNvPr id="10243" name="Object 4"/>
          <p:cNvGraphicFramePr>
            <a:graphicFrameLocks noChangeAspect="1"/>
          </p:cNvGraphicFramePr>
          <p:nvPr/>
        </p:nvGraphicFramePr>
        <p:xfrm>
          <a:off x="2275840" y="6177280"/>
          <a:ext cx="9645227" cy="12101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921000" imgH="368300" progId="Equation.3">
                  <p:embed/>
                </p:oleObj>
              </mc:Choice>
              <mc:Fallback>
                <p:oleObj name="Equation" r:id="rId2" imgW="29210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5840" y="6177280"/>
                        <a:ext cx="9645227" cy="12101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4" name="Object 5"/>
          <p:cNvGraphicFramePr>
            <a:graphicFrameLocks noChangeAspect="1"/>
          </p:cNvGraphicFramePr>
          <p:nvPr/>
        </p:nvGraphicFramePr>
        <p:xfrm>
          <a:off x="3901441" y="3684694"/>
          <a:ext cx="5359964" cy="1160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74800" imgH="342900" progId="Equation.3">
                  <p:embed/>
                </p:oleObj>
              </mc:Choice>
              <mc:Fallback>
                <p:oleObj name="Equation" r:id="rId4" imgW="1574800" imgH="342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1441" y="3684694"/>
                        <a:ext cx="5359964" cy="11604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47600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6809458" y="5068712"/>
            <a:ext cx="3777263" cy="101825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3413" kern="1200">
              <a:latin typeface="Times New Roman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 dirty="0"/>
              <a:t>Splatting - </a:t>
            </a:r>
            <a:r>
              <a:rPr lang="en-US" altLang="x-none" sz="5120" dirty="0"/>
              <a:t>Principal Idea</a:t>
            </a:r>
            <a:endParaRPr lang="en-US" altLang="x-none" dirty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408854" y="2492587"/>
            <a:ext cx="10966027" cy="2576125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altLang="x-none" sz="3413" dirty="0"/>
              <a:t>This last equation</a:t>
            </a:r>
          </a:p>
          <a:p>
            <a:pPr marL="0" indent="0" eaLnBrk="1" hangingPunct="1">
              <a:buNone/>
              <a:defRPr/>
            </a:pPr>
            <a:endParaRPr lang="en-US" altLang="x-none" sz="3413" dirty="0"/>
          </a:p>
          <a:p>
            <a:pPr marL="0" indent="0" eaLnBrk="1" hangingPunct="1">
              <a:buNone/>
              <a:defRPr/>
            </a:pPr>
            <a:endParaRPr lang="en-US" altLang="x-none" sz="3413" dirty="0"/>
          </a:p>
          <a:p>
            <a:pPr marL="0" indent="0" eaLnBrk="1" hangingPunct="1">
              <a:buNone/>
              <a:defRPr/>
            </a:pPr>
            <a:r>
              <a:rPr lang="en-US" altLang="x-none" sz="3413" dirty="0"/>
              <a:t>can be rewritten in the following way:</a:t>
            </a:r>
          </a:p>
        </p:txBody>
      </p:sp>
      <p:graphicFrame>
        <p:nvGraphicFramePr>
          <p:cNvPr id="11268" name="Object 5"/>
          <p:cNvGraphicFramePr>
            <a:graphicFrameLocks noChangeAspect="1"/>
          </p:cNvGraphicFramePr>
          <p:nvPr/>
        </p:nvGraphicFramePr>
        <p:xfrm>
          <a:off x="3142828" y="3142827"/>
          <a:ext cx="6698827" cy="1237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81200" imgH="368300" progId="Equation.3">
                  <p:embed/>
                </p:oleObj>
              </mc:Choice>
              <mc:Fallback>
                <p:oleObj name="Equation" r:id="rId2" imgW="19812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2828" y="3142827"/>
                        <a:ext cx="6698827" cy="1237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9" name="Object 6"/>
          <p:cNvGraphicFramePr>
            <a:graphicFrameLocks noChangeAspect="1"/>
          </p:cNvGraphicFramePr>
          <p:nvPr/>
        </p:nvGraphicFramePr>
        <p:xfrm>
          <a:off x="3271521" y="5046135"/>
          <a:ext cx="7290364" cy="1356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68500" imgH="368300" progId="Equation.3">
                  <p:embed/>
                </p:oleObj>
              </mc:Choice>
              <mc:Fallback>
                <p:oleObj name="Equation" r:id="rId4" imgW="19685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1521" y="5046135"/>
                        <a:ext cx="7290364" cy="13569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5653476" y="6378223"/>
            <a:ext cx="4940776" cy="617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defTabSz="1300460" eaLnBrk="0" fontAlgn="base">
              <a:spcBef>
                <a:spcPct val="50000"/>
              </a:spcBef>
              <a:spcAft>
                <a:spcPct val="0"/>
              </a:spcAft>
              <a:buClr>
                <a:srgbClr val="00CC99"/>
              </a:buClr>
              <a:buSzPct val="90000"/>
              <a:defRPr/>
            </a:pPr>
            <a:r>
              <a:rPr kumimoji="1" lang="en-US" altLang="x-none" sz="3413" kern="1200">
                <a:latin typeface="Times New Roman" charset="0"/>
              </a:rPr>
              <a:t>Splatting Kernel or “Splat”</a:t>
            </a:r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 flipV="1">
            <a:off x="7459698" y="6086969"/>
            <a:ext cx="1192107" cy="29125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3413" kern="1200">
              <a:latin typeface="Times New Roman" charset="0"/>
            </a:endParaRP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1408854" y="7044267"/>
            <a:ext cx="10610725" cy="617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defTabSz="1300460" eaLnBrk="0" fontAlgn="base">
              <a:spcBef>
                <a:spcPct val="50000"/>
              </a:spcBef>
              <a:spcAft>
                <a:spcPct val="0"/>
              </a:spcAft>
              <a:buClr>
                <a:srgbClr val="00CC99"/>
              </a:buClr>
              <a:buSzPct val="90000"/>
              <a:buFont typeface="Monotype Sorts" charset="2"/>
              <a:buChar char="4"/>
              <a:defRPr/>
            </a:pPr>
            <a:r>
              <a:rPr kumimoji="1" lang="en-US" altLang="x-none" sz="3413" kern="1200">
                <a:latin typeface="Times New Roman" charset="0"/>
              </a:rPr>
              <a:t> Which can be computed </a:t>
            </a:r>
            <a:r>
              <a:rPr kumimoji="1" lang="en-US" altLang="x-none" sz="3413" i="1" kern="12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analytically</a:t>
            </a:r>
            <a:r>
              <a:rPr kumimoji="1" lang="en-US" altLang="x-none" sz="3413" kern="1200">
                <a:latin typeface="Times New Roman" charset="0"/>
              </a:rPr>
              <a:t>: known as </a:t>
            </a:r>
            <a:r>
              <a:rPr kumimoji="1" lang="en-US" altLang="x-none" sz="3413" kern="1200">
                <a:solidFill>
                  <a:srgbClr val="FF0000"/>
                </a:solidFill>
                <a:latin typeface="Times New Roman" charset="0"/>
              </a:rPr>
              <a:t>footprint</a:t>
            </a:r>
          </a:p>
        </p:txBody>
      </p:sp>
      <p:graphicFrame>
        <p:nvGraphicFramePr>
          <p:cNvPr id="11273" name="Object 10"/>
          <p:cNvGraphicFramePr>
            <a:graphicFrameLocks noChangeAspect="1"/>
          </p:cNvGraphicFramePr>
          <p:nvPr/>
        </p:nvGraphicFramePr>
        <p:xfrm>
          <a:off x="3684693" y="7694508"/>
          <a:ext cx="5743787" cy="1090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00200" imgH="304800" progId="Equation.3">
                  <p:embed/>
                </p:oleObj>
              </mc:Choice>
              <mc:Fallback>
                <p:oleObj name="Equation" r:id="rId6" imgW="16002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4693" y="7694508"/>
                        <a:ext cx="5743787" cy="10905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72127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/>
              <a:t>Footprint Extent</a:t>
            </a:r>
          </a:p>
        </p:txBody>
      </p:sp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952782" y="3115734"/>
            <a:ext cx="9819676" cy="131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3982" kern="1200">
                <a:latin typeface="Times New Roman" charset="0"/>
              </a:rPr>
              <a:t>Approximate the 3D kernel (h(x,y,z))extent by </a:t>
            </a:r>
          </a:p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3982" kern="1200">
                <a:latin typeface="Times New Roman" charset="0"/>
              </a:rPr>
              <a:t>a sphere</a:t>
            </a:r>
          </a:p>
        </p:txBody>
      </p:sp>
      <p:pic>
        <p:nvPicPr>
          <p:cNvPr id="12291" name="Picture 4" descr="Z:\WWW\788\sphe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933" y="4334933"/>
            <a:ext cx="7559040" cy="486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28707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ChangeArrowheads="1"/>
          </p:cNvSpPr>
          <p:nvPr/>
        </p:nvSpPr>
        <p:spPr bwMode="auto">
          <a:xfrm>
            <a:off x="7586133" y="6502400"/>
            <a:ext cx="4226560" cy="151722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3413" kern="1200">
              <a:latin typeface="Times New Roman" charset="0"/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/>
              <a:t>Footprint Table</a:t>
            </a:r>
          </a:p>
        </p:txBody>
      </p:sp>
      <p:sp>
        <p:nvSpPr>
          <p:cNvPr id="143364" name="Text Box 4"/>
          <p:cNvSpPr txBox="1">
            <a:spLocks noChangeArrowheads="1"/>
          </p:cNvSpPr>
          <p:nvPr/>
        </p:nvSpPr>
        <p:spPr bwMode="auto">
          <a:xfrm>
            <a:off x="758614" y="2287131"/>
            <a:ext cx="10690747" cy="3768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x-none" sz="3413" kern="1200">
              <a:latin typeface="Times New Roman" charset="0"/>
            </a:endParaRPr>
          </a:p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3413" kern="1200">
                <a:latin typeface="Times New Roman" charset="0"/>
              </a:rPr>
              <a:t>A popular kernel is a three-dimensional Gaussian  </a:t>
            </a:r>
          </a:p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3413" kern="1200">
                <a:latin typeface="Times New Roman" charset="0"/>
              </a:rPr>
              <a:t>(radially symmetric)</a:t>
            </a:r>
          </a:p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x-none" sz="3413" kern="1200">
              <a:latin typeface="Times New Roman" charset="0"/>
            </a:endParaRPr>
          </a:p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3413" kern="1200">
                <a:latin typeface="Times New Roman" charset="0"/>
              </a:rPr>
              <a:t>As 1D integration of 3D Gaussian is still a 2D Gaussian – </a:t>
            </a:r>
          </a:p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3413" kern="1200">
                <a:latin typeface="Times New Roman" charset="0"/>
              </a:rPr>
              <a:t>we can just skip the Z integration and evaluate the Gaussian</a:t>
            </a:r>
          </a:p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3413" kern="1200">
                <a:latin typeface="Times New Roman" charset="0"/>
              </a:rPr>
              <a:t>function on 2D image space after voxel projection</a:t>
            </a:r>
          </a:p>
        </p:txBody>
      </p:sp>
      <p:pic>
        <p:nvPicPr>
          <p:cNvPr id="13316" name="Picture 5" descr="Z:\WWW\788\foot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94" y="6068907"/>
            <a:ext cx="6863644" cy="325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6" name="Text Box 6"/>
          <p:cNvSpPr txBox="1">
            <a:spLocks noChangeArrowheads="1"/>
          </p:cNvSpPr>
          <p:nvPr/>
        </p:nvSpPr>
        <p:spPr bwMode="auto">
          <a:xfrm>
            <a:off x="7911254" y="6622064"/>
            <a:ext cx="3214341" cy="1142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3413" kern="1200">
                <a:latin typeface="Times New Roman" charset="0"/>
              </a:rPr>
              <a:t>Generic footprint</a:t>
            </a:r>
          </a:p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3413" kern="1200">
                <a:latin typeface="Times New Roman" charset="0"/>
              </a:rPr>
              <a:t>table</a:t>
            </a:r>
          </a:p>
        </p:txBody>
      </p:sp>
      <p:sp>
        <p:nvSpPr>
          <p:cNvPr id="143367" name="Line 7"/>
          <p:cNvSpPr>
            <a:spLocks noChangeShapeType="1"/>
          </p:cNvSpPr>
          <p:nvPr/>
        </p:nvSpPr>
        <p:spPr bwMode="auto">
          <a:xfrm flipH="1" flipV="1">
            <a:off x="8344747" y="7802880"/>
            <a:ext cx="216747" cy="866987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3413" kern="1200">
              <a:latin typeface="Times New Roman" charset="0"/>
            </a:endParaRPr>
          </a:p>
        </p:txBody>
      </p:sp>
      <p:sp>
        <p:nvSpPr>
          <p:cNvPr id="143368" name="Text Box 8"/>
          <p:cNvSpPr txBox="1">
            <a:spLocks noChangeArrowheads="1"/>
          </p:cNvSpPr>
          <p:nvPr/>
        </p:nvSpPr>
        <p:spPr bwMode="auto">
          <a:xfrm>
            <a:off x="5960534" y="8683414"/>
            <a:ext cx="3017173" cy="705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3982" kern="1200">
                <a:latin typeface="Times New Roman" charset="0"/>
              </a:rPr>
              <a:t>preprocessing</a:t>
            </a:r>
          </a:p>
        </p:txBody>
      </p:sp>
    </p:spTree>
    <p:extLst>
      <p:ext uri="{BB962C8B-B14F-4D97-AF65-F5344CB8AC3E}">
        <p14:creationId xmlns:p14="http://schemas.microsoft.com/office/powerpoint/2010/main" val="1553918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different objects&#10;&#10;Description automatically generated with low confidence">
            <a:extLst>
              <a:ext uri="{FF2B5EF4-FFF2-40B4-BE49-F238E27FC236}">
                <a16:creationId xmlns:a16="http://schemas.microsoft.com/office/drawing/2014/main" id="{891AED0D-3213-3DAA-B1D9-0488FB43C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891"/>
            <a:ext cx="12888364" cy="951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841747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/>
              <a:t>View-dependent footprint</a:t>
            </a:r>
          </a:p>
        </p:txBody>
      </p:sp>
      <p:pic>
        <p:nvPicPr>
          <p:cNvPr id="14338" name="Picture 3" descr="Z:\WWW\788\ellip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72" y="4655538"/>
            <a:ext cx="8193475" cy="4664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1386276" y="3115734"/>
            <a:ext cx="9674443" cy="131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3982" kern="1200">
                <a:latin typeface="Times New Roman" charset="0"/>
              </a:rPr>
              <a:t>It is possible to transform a sphere kernel into </a:t>
            </a:r>
          </a:p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3982" kern="1200">
                <a:latin typeface="Times New Roman" charset="0"/>
              </a:rPr>
              <a:t>A ellipsoid </a:t>
            </a:r>
          </a:p>
        </p:txBody>
      </p:sp>
      <p:sp>
        <p:nvSpPr>
          <p:cNvPr id="144389" name="Text Box 5"/>
          <p:cNvSpPr txBox="1">
            <a:spLocks noChangeArrowheads="1"/>
          </p:cNvSpPr>
          <p:nvPr/>
        </p:nvSpPr>
        <p:spPr bwMode="auto">
          <a:xfrm>
            <a:off x="6588196" y="4307841"/>
            <a:ext cx="4265591" cy="306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x-none" sz="3982" kern="1200">
                <a:latin typeface="Times New Roman" charset="0"/>
              </a:rPr>
              <a:t> </a:t>
            </a:r>
            <a:r>
              <a:rPr lang="en-US" altLang="x-none" sz="2844" kern="1200">
                <a:latin typeface="Times New Roman" charset="0"/>
              </a:rPr>
              <a:t>The projection of an </a:t>
            </a:r>
          </a:p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2844" kern="1200">
                <a:latin typeface="Times New Roman" charset="0"/>
              </a:rPr>
              <a:t>   ellipsoid is an ellipse</a:t>
            </a:r>
          </a:p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x-none" sz="2844" kern="1200">
              <a:latin typeface="Times New Roman" charset="0"/>
            </a:endParaRPr>
          </a:p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x-none" sz="3982" kern="1200">
                <a:latin typeface="Times New Roman" charset="0"/>
              </a:rPr>
              <a:t> </a:t>
            </a:r>
            <a:r>
              <a:rPr lang="en-US" altLang="x-none" sz="2844" kern="1200">
                <a:latin typeface="Times New Roman" charset="0"/>
              </a:rPr>
              <a:t>We need to transform the </a:t>
            </a:r>
          </a:p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2844" kern="1200">
                <a:latin typeface="Times New Roman" charset="0"/>
              </a:rPr>
              <a:t>   generic footprint table </a:t>
            </a:r>
          </a:p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2844" kern="1200">
                <a:latin typeface="Times New Roman" charset="0"/>
              </a:rPr>
              <a:t>   to the ellipse</a:t>
            </a:r>
          </a:p>
        </p:txBody>
      </p:sp>
    </p:spTree>
    <p:extLst>
      <p:ext uri="{BB962C8B-B14F-4D97-AF65-F5344CB8AC3E}">
        <p14:creationId xmlns:p14="http://schemas.microsoft.com/office/powerpoint/2010/main" val="11537999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/>
              <a:t>View-dependent footprint (2)</a:t>
            </a:r>
          </a:p>
        </p:txBody>
      </p:sp>
      <p:pic>
        <p:nvPicPr>
          <p:cNvPr id="15362" name="Picture 3" descr="Z:\WWW\788\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454" y="3034453"/>
            <a:ext cx="6610773" cy="371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 descr="Z:\WWW\788\tabl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747" y="6617548"/>
            <a:ext cx="2709333" cy="24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 descr="Z:\WWW\788\table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87" y="6538524"/>
            <a:ext cx="4009813" cy="256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4" name="Line 6"/>
          <p:cNvSpPr>
            <a:spLocks noChangeShapeType="1"/>
          </p:cNvSpPr>
          <p:nvPr/>
        </p:nvSpPr>
        <p:spPr bwMode="auto">
          <a:xfrm flipH="1">
            <a:off x="5093547" y="7911253"/>
            <a:ext cx="292608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3413" kern="1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894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/>
              <a:t>Example Footprint at Different Resolutions</a:t>
            </a:r>
          </a:p>
        </p:txBody>
      </p:sp>
      <p:pic>
        <p:nvPicPr>
          <p:cNvPr id="16386" name="Picture 3" descr="Z:\WWW\788\ima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87" y="3576321"/>
            <a:ext cx="4617156" cy="386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Z:\WWW\788\imag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641" y="3576321"/>
            <a:ext cx="4648765" cy="395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AutoShape 5"/>
          <p:cNvSpPr>
            <a:spLocks noChangeArrowheads="1"/>
          </p:cNvSpPr>
          <p:nvPr/>
        </p:nvSpPr>
        <p:spPr bwMode="auto">
          <a:xfrm>
            <a:off x="5852160" y="5310293"/>
            <a:ext cx="758613" cy="541867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3413" kern="1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595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/>
              <a:t>Footprint - </a:t>
            </a:r>
            <a:r>
              <a:rPr lang="en-US" altLang="x-none" sz="5120"/>
              <a:t>principal idea</a:t>
            </a:r>
            <a:endParaRPr lang="en-US" altLang="x-none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8854" y="2492587"/>
            <a:ext cx="7480018" cy="571895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sz="3982"/>
              <a:t>Draw each voxel as a cloud of points (footprint) that spreads the voxel contribution across multiple pixels.</a:t>
            </a:r>
          </a:p>
          <a:p>
            <a:pPr eaLnBrk="1" hangingPunct="1">
              <a:defRPr/>
            </a:pPr>
            <a:r>
              <a:rPr lang="en-US" altLang="x-none" sz="3982"/>
              <a:t>Larger footprint -&gt; larger spatial kernel extent -&gt; lower frequency components -&gt; more blurring</a:t>
            </a:r>
          </a:p>
          <a:p>
            <a:pPr lvl="1" eaLnBrk="1" hangingPunct="1">
              <a:defRPr/>
            </a:pPr>
            <a:r>
              <a:rPr lang="en-US" altLang="x-none" sz="3413"/>
              <a:t>Large pixel/voxel ratio</a:t>
            </a:r>
          </a:p>
          <a:p>
            <a:pPr eaLnBrk="1" hangingPunct="1">
              <a:defRPr/>
            </a:pPr>
            <a:endParaRPr lang="en-US" altLang="x-none" sz="3982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672" y="7775787"/>
            <a:ext cx="1892018" cy="1472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614" y="6357903"/>
            <a:ext cx="2230684" cy="1406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676" y="4696179"/>
            <a:ext cx="2230684" cy="1406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751" y="2591929"/>
            <a:ext cx="1715911" cy="1715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3278293"/>
            <a:ext cx="740551" cy="1860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43493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hape 6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Splatting - Evaluation</a:t>
            </a:r>
          </a:p>
        </p:txBody>
      </p:sp>
      <p:sp>
        <p:nvSpPr>
          <p:cNvPr id="623" name="Shape 6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350520">
              <a:spcBef>
                <a:spcPts val="2500"/>
              </a:spcBef>
              <a:buSzTx/>
              <a:buNone/>
              <a:defRPr sz="2160"/>
            </a:pPr>
            <a:r>
              <a:t>Advantages:</a:t>
            </a:r>
          </a:p>
          <a:p>
            <a:pPr marL="723900" lvl="1" indent="-266700" defTabSz="350520">
              <a:spcBef>
                <a:spcPts val="2500"/>
              </a:spcBef>
              <a:defRPr sz="2160"/>
            </a:pPr>
            <a:r>
              <a:t>Footprints can be pre-integrated</a:t>
            </a:r>
          </a:p>
          <a:p>
            <a:pPr marL="723900" lvl="1" indent="-266700" defTabSz="350520">
              <a:spcBef>
                <a:spcPts val="2500"/>
              </a:spcBef>
              <a:defRPr sz="2160"/>
            </a:pPr>
            <a:r>
              <a:t>Fast: voxel interpolation is in 2D on screen</a:t>
            </a:r>
          </a:p>
          <a:p>
            <a:pPr marL="723900" lvl="1" indent="-266700" defTabSz="350520">
              <a:spcBef>
                <a:spcPts val="2500"/>
              </a:spcBef>
              <a:defRPr sz="2160"/>
            </a:pPr>
            <a:r>
              <a:t>More accurate integration (analytic for X-ray)</a:t>
            </a:r>
          </a:p>
          <a:p>
            <a:pPr marL="723900" lvl="1" indent="-266700" defTabSz="350520">
              <a:spcBef>
                <a:spcPts val="2500"/>
              </a:spcBef>
              <a:defRPr sz="2160"/>
            </a:pPr>
            <a:r>
              <a:t>More accurate reconstruction (better kernels)</a:t>
            </a:r>
          </a:p>
          <a:p>
            <a:pPr marL="723900" lvl="1" indent="-266700" defTabSz="350520">
              <a:spcBef>
                <a:spcPts val="2500"/>
              </a:spcBef>
              <a:defRPr sz="2160"/>
            </a:pPr>
            <a:r>
              <a:t>Only relevant voxels must be projected</a:t>
            </a:r>
          </a:p>
          <a:p>
            <a:pPr marL="0" indent="0" defTabSz="350520">
              <a:spcBef>
                <a:spcPts val="2500"/>
              </a:spcBef>
              <a:buSzTx/>
              <a:buNone/>
              <a:defRPr sz="2160"/>
            </a:pPr>
            <a:r>
              <a:t>Disadvantages:</a:t>
            </a:r>
          </a:p>
          <a:p>
            <a:pPr marL="723900" lvl="1" indent="-266700" defTabSz="350520">
              <a:spcBef>
                <a:spcPts val="2500"/>
              </a:spcBef>
              <a:defRPr sz="2160"/>
            </a:pPr>
            <a:r>
              <a:t>Blurry images for zoomed views!</a:t>
            </a:r>
          </a:p>
          <a:p>
            <a:pPr marL="723900" lvl="1" indent="-266700" defTabSz="350520">
              <a:spcBef>
                <a:spcPts val="2500"/>
              </a:spcBef>
              <a:defRPr sz="2160"/>
            </a:pPr>
            <a:r>
              <a:t>High fill-rate for zoomed splats!</a:t>
            </a:r>
          </a:p>
          <a:p>
            <a:pPr marL="723900" lvl="1" indent="-266700" defTabSz="350520">
              <a:spcBef>
                <a:spcPts val="2500"/>
              </a:spcBef>
              <a:defRPr sz="2160"/>
            </a:pPr>
            <a:r>
              <a:t>Result is wrong where filter overlap</a:t>
            </a:r>
          </a:p>
        </p:txBody>
      </p:sp>
    </p:spTree>
  </p:cSld>
  <p:clrMapOvr>
    <a:masterClrMapping/>
  </p:clrMapOvr>
  <p:transition spd="slow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Texture-Mapping</a:t>
            </a:r>
          </a:p>
        </p:txBody>
      </p:sp>
    </p:spTree>
  </p:cSld>
  <p:clrMapOvr>
    <a:masterClrMapping/>
  </p:clrMapOvr>
  <p:transition spd="slow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Shape 627"/>
          <p:cNvSpPr>
            <a:spLocks noGrp="1"/>
          </p:cNvSpPr>
          <p:nvPr>
            <p:ph type="title"/>
          </p:nvPr>
        </p:nvSpPr>
        <p:spPr>
          <a:xfrm>
            <a:off x="6545315" y="444500"/>
            <a:ext cx="5506985" cy="2730310"/>
          </a:xfrm>
          <a:prstGeom prst="rect">
            <a:avLst/>
          </a:prstGeom>
        </p:spPr>
        <p:txBody>
          <a:bodyPr/>
          <a:lstStyle/>
          <a:p>
            <a:r>
              <a:t>Texture Mapping</a:t>
            </a:r>
          </a:p>
        </p:txBody>
      </p:sp>
      <p:sp>
        <p:nvSpPr>
          <p:cNvPr id="628" name="Shape 628"/>
          <p:cNvSpPr>
            <a:spLocks noGrp="1"/>
          </p:cNvSpPr>
          <p:nvPr>
            <p:ph type="body" sz="half" idx="1"/>
          </p:nvPr>
        </p:nvSpPr>
        <p:spPr>
          <a:xfrm>
            <a:off x="306018" y="653117"/>
            <a:ext cx="4830435" cy="84473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24485" indent="-324485" defTabSz="426466">
              <a:spcBef>
                <a:spcPts val="3000"/>
              </a:spcBef>
              <a:defRPr sz="2628"/>
            </a:pPr>
            <a:r>
              <a:rPr dirty="0"/>
              <a:t>Idea: Use image data to make up for lack of complexity in the modeling process</a:t>
            </a:r>
          </a:p>
          <a:p>
            <a:pPr marL="324485" indent="-324485" defTabSz="426466">
              <a:spcBef>
                <a:spcPts val="3000"/>
              </a:spcBef>
              <a:defRPr sz="2628"/>
            </a:pPr>
            <a:r>
              <a:rPr dirty="0"/>
              <a:t>Pixels get additional coordinate information (texture coordinates) which index an image.</a:t>
            </a:r>
          </a:p>
          <a:p>
            <a:pPr marL="324485" indent="-324485" defTabSz="426466">
              <a:spcBef>
                <a:spcPts val="3000"/>
              </a:spcBef>
              <a:defRPr sz="2628"/>
            </a:pPr>
            <a:r>
              <a:rPr dirty="0"/>
              <a:t>Graphics pipelines are specifically designed to take of advantage of this concept, with fast access to memory and builtin interpolation, texture mapping units</a:t>
            </a:r>
          </a:p>
          <a:p>
            <a:pPr marL="324485" indent="-324485" defTabSz="426466">
              <a:spcBef>
                <a:spcPts val="3000"/>
              </a:spcBef>
              <a:defRPr sz="2628"/>
            </a:pPr>
            <a:r>
              <a:rPr dirty="0"/>
              <a:t>3D textures are a common way to accelerate volume rendering </a:t>
            </a:r>
          </a:p>
        </p:txBody>
      </p:sp>
      <p:pic>
        <p:nvPicPr>
          <p:cNvPr id="629" name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484" y="3701205"/>
            <a:ext cx="7061201" cy="5156201"/>
          </a:xfrm>
          <a:prstGeom prst="rect">
            <a:avLst/>
          </a:prstGeom>
          <a:ln w="12700">
            <a:miter lim="400000"/>
          </a:ln>
        </p:spPr>
      </p:pic>
      <p:sp>
        <p:nvSpPr>
          <p:cNvPr id="630" name="Shape 630"/>
          <p:cNvSpPr/>
          <p:nvPr/>
        </p:nvSpPr>
        <p:spPr>
          <a:xfrm>
            <a:off x="3115197" y="9087378"/>
            <a:ext cx="9510675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 u="sng"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http://www.wolfram.com/mathematica/new-in-8/enhanced-2d-and-3d-graphics/</a:t>
            </a:r>
          </a:p>
        </p:txBody>
      </p:sp>
    </p:spTree>
  </p:cSld>
  <p:clrMapOvr>
    <a:masterClrMapping/>
  </p:clrMapOvr>
  <p:transition spd="slow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Shape 6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Review on Texturing</a:t>
            </a:r>
            <a:br>
              <a:rPr lang="en-US" dirty="0"/>
            </a:br>
            <a:r>
              <a:rPr lang="en-US" dirty="0"/>
              <a:t>(Bilinear Interpolation)</a:t>
            </a:r>
            <a:endParaRPr dirty="0"/>
          </a:p>
        </p:txBody>
      </p:sp>
    </p:spTree>
  </p:cSld>
  <p:clrMapOvr>
    <a:masterClrMapping/>
  </p:clrMapOvr>
  <p:transition spd="slow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35" name="Shape 635"/>
          <p:cNvSpPr/>
          <p:nvPr/>
        </p:nvSpPr>
        <p:spPr>
          <a:xfrm>
            <a:off x="11480800" y="8369300"/>
            <a:ext cx="1270000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38" name="Shape 638"/>
          <p:cNvSpPr/>
          <p:nvPr/>
        </p:nvSpPr>
        <p:spPr>
          <a:xfrm>
            <a:off x="11480800" y="8343900"/>
            <a:ext cx="1270000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D393E06-B1CB-9712-5A82-1B51826A3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43"/>
            <a:ext cx="13004800" cy="966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0030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41" name="Shape 641"/>
          <p:cNvSpPr/>
          <p:nvPr/>
        </p:nvSpPr>
        <p:spPr>
          <a:xfrm>
            <a:off x="11480800" y="8343900"/>
            <a:ext cx="1270000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44" name="Shape 644"/>
          <p:cNvSpPr/>
          <p:nvPr/>
        </p:nvSpPr>
        <p:spPr>
          <a:xfrm>
            <a:off x="11480800" y="8343900"/>
            <a:ext cx="1270000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47" name="Shape 647"/>
          <p:cNvSpPr/>
          <p:nvPr/>
        </p:nvSpPr>
        <p:spPr>
          <a:xfrm>
            <a:off x="11480800" y="8343900"/>
            <a:ext cx="1270000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Shape 649"/>
          <p:cNvSpPr>
            <a:spLocks noGrp="1"/>
          </p:cNvSpPr>
          <p:nvPr>
            <p:ph type="title" idx="4294967295"/>
          </p:nvPr>
        </p:nvSpPr>
        <p:spPr>
          <a:xfrm>
            <a:off x="6014368" y="263634"/>
            <a:ext cx="6738191" cy="1218654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t>Texture-based</a:t>
            </a:r>
          </a:p>
        </p:txBody>
      </p:sp>
      <p:sp>
        <p:nvSpPr>
          <p:cNvPr id="650" name="Shape 650"/>
          <p:cNvSpPr>
            <a:spLocks noGrp="1"/>
          </p:cNvSpPr>
          <p:nvPr>
            <p:ph type="body" sz="quarter" idx="4294967295"/>
          </p:nvPr>
        </p:nvSpPr>
        <p:spPr>
          <a:xfrm>
            <a:off x="952500" y="1603130"/>
            <a:ext cx="11099800" cy="2238427"/>
          </a:xfrm>
          <a:prstGeom prst="rect">
            <a:avLst/>
          </a:prstGeom>
        </p:spPr>
        <p:txBody>
          <a:bodyPr anchor="t"/>
          <a:lstStyle/>
          <a:p>
            <a:pPr marL="280034" indent="-280034" defTabSz="368045">
              <a:spcBef>
                <a:spcPts val="2600"/>
              </a:spcBef>
              <a:defRPr sz="2268"/>
            </a:pPr>
            <a:r>
              <a:t>Volume rendering by 2D texture mapping</a:t>
            </a:r>
          </a:p>
          <a:p>
            <a:pPr marL="560069" lvl="1" indent="-280034" defTabSz="368045">
              <a:spcBef>
                <a:spcPts val="1000"/>
              </a:spcBef>
              <a:defRPr sz="2268"/>
            </a:pPr>
            <a:r>
              <a:t>Use planes parallel to “base plane” (front face of volume which is most orthogonal to view ray)</a:t>
            </a:r>
          </a:p>
          <a:p>
            <a:pPr marL="560069" lvl="1" indent="-280034" defTabSz="368045">
              <a:spcBef>
                <a:spcPts val="1000"/>
              </a:spcBef>
              <a:defRPr sz="2268"/>
            </a:pPr>
            <a:r>
              <a:t>Draw textured rectangles using bilinear interpolation</a:t>
            </a:r>
          </a:p>
          <a:p>
            <a:pPr marL="560069" lvl="1" indent="-280034" defTabSz="368045">
              <a:spcBef>
                <a:spcPts val="1000"/>
              </a:spcBef>
              <a:defRPr sz="2268"/>
            </a:pPr>
            <a:r>
              <a:t>Render back-to-front using compositing</a:t>
            </a:r>
          </a:p>
        </p:txBody>
      </p:sp>
      <p:pic>
        <p:nvPicPr>
          <p:cNvPr id="651" name="Screen Shot 2013-11-11 at 5.18.2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500" y="5600700"/>
            <a:ext cx="3886200" cy="4051300"/>
          </a:xfrm>
          <a:prstGeom prst="rect">
            <a:avLst/>
          </a:prstGeom>
          <a:ln w="3175"/>
        </p:spPr>
      </p:pic>
      <p:sp>
        <p:nvSpPr>
          <p:cNvPr id="652" name="Shape 652"/>
          <p:cNvSpPr/>
          <p:nvPr/>
        </p:nvSpPr>
        <p:spPr>
          <a:xfrm rot="2193329">
            <a:off x="9093200" y="4356100"/>
            <a:ext cx="1498600" cy="1270000"/>
          </a:xfrm>
          <a:prstGeom prst="rightArrow">
            <a:avLst>
              <a:gd name="adj1" fmla="val 27391"/>
              <a:gd name="adj2" fmla="val 41528"/>
            </a:avLst>
          </a:prstGeom>
          <a:solidFill>
            <a:srgbClr val="FF2F92"/>
          </a:solidFill>
          <a:ln w="25400">
            <a:solidFill>
              <a:srgbClr val="A9A9A9"/>
            </a:solidFill>
          </a:ln>
        </p:spPr>
        <p:txBody>
          <a:bodyPr lIns="50800" tIns="50800" rIns="50800" bIns="50800" anchor="ctr"/>
          <a:lstStyle/>
          <a:p>
            <a:pPr marL="57799" marR="57799" algn="l" defTabSz="1295400">
              <a:defRPr sz="24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53" name="Shape 653"/>
          <p:cNvSpPr/>
          <p:nvPr/>
        </p:nvSpPr>
        <p:spPr>
          <a:xfrm>
            <a:off x="8648426" y="7282922"/>
            <a:ext cx="609757" cy="9298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656" name="Group 656"/>
          <p:cNvGrpSpPr/>
          <p:nvPr/>
        </p:nvGrpSpPr>
        <p:grpSpPr>
          <a:xfrm>
            <a:off x="4940300" y="3962400"/>
            <a:ext cx="3519030" cy="3460045"/>
            <a:chOff x="0" y="0"/>
            <a:chExt cx="3519029" cy="3460044"/>
          </a:xfrm>
        </p:grpSpPr>
        <p:sp>
          <p:nvSpPr>
            <p:cNvPr id="654" name="Shape 654"/>
            <p:cNvSpPr/>
            <p:nvPr/>
          </p:nvSpPr>
          <p:spPr>
            <a:xfrm>
              <a:off x="0" y="0"/>
              <a:ext cx="2349500" cy="3454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0167" y="16024"/>
                  </a:lnTo>
                  <a:lnTo>
                    <a:pt x="21600" y="0"/>
                  </a:lnTo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l" defTabSz="1295400">
                <a:defRPr sz="2400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5" name="Shape 655"/>
            <p:cNvSpPr/>
            <p:nvPr/>
          </p:nvSpPr>
          <p:spPr>
            <a:xfrm>
              <a:off x="2189198" y="2568222"/>
              <a:ext cx="1329832" cy="891823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659" name="Group 659"/>
          <p:cNvGrpSpPr/>
          <p:nvPr/>
        </p:nvGrpSpPr>
        <p:grpSpPr>
          <a:xfrm>
            <a:off x="424492" y="3942392"/>
            <a:ext cx="3519595" cy="3460046"/>
            <a:chOff x="0" y="0"/>
            <a:chExt cx="3519593" cy="3460044"/>
          </a:xfrm>
        </p:grpSpPr>
        <p:sp>
          <p:nvSpPr>
            <p:cNvPr id="657" name="Shape 657"/>
            <p:cNvSpPr/>
            <p:nvPr/>
          </p:nvSpPr>
          <p:spPr>
            <a:xfrm>
              <a:off x="0" y="0"/>
              <a:ext cx="2349500" cy="3454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0167" y="16024"/>
                  </a:lnTo>
                  <a:lnTo>
                    <a:pt x="21600" y="0"/>
                  </a:lnTo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l" defTabSz="1295400">
                <a:defRPr sz="2400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8" name="Shape 658"/>
            <p:cNvSpPr/>
            <p:nvPr/>
          </p:nvSpPr>
          <p:spPr>
            <a:xfrm>
              <a:off x="2189762" y="2568222"/>
              <a:ext cx="1329832" cy="891823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pic>
        <p:nvPicPr>
          <p:cNvPr id="660" name="Slicing_01A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587240" y="3936435"/>
            <a:ext cx="4384605" cy="4888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1" name="Slicing_02A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587240" y="3936435"/>
            <a:ext cx="4384605" cy="4890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662" name="Slicing_03A.pn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587240" y="3936435"/>
            <a:ext cx="4384605" cy="4888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3" name="Slicing_04A.png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587240" y="3936435"/>
            <a:ext cx="4382348" cy="4890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664" name="Slicing_05A.png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4587240" y="3936435"/>
            <a:ext cx="4382348" cy="4890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665" name="Slicing_06A.png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4587240" y="3936435"/>
            <a:ext cx="4384605" cy="4888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6" name="Slicing_07A.png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4587240" y="3936435"/>
            <a:ext cx="4384605" cy="4890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667" name="Slicing_08A.png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4587240" y="3936435"/>
            <a:ext cx="4382348" cy="4888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8" name="Slicing_09A.png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4587240" y="3936435"/>
            <a:ext cx="4384605" cy="48880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2" name="Group 672"/>
          <p:cNvGrpSpPr/>
          <p:nvPr/>
        </p:nvGrpSpPr>
        <p:grpSpPr>
          <a:xfrm>
            <a:off x="4652603" y="3984382"/>
            <a:ext cx="4301068" cy="4822615"/>
            <a:chOff x="0" y="0"/>
            <a:chExt cx="4301066" cy="4822613"/>
          </a:xfrm>
        </p:grpSpPr>
        <p:sp>
          <p:nvSpPr>
            <p:cNvPr id="669" name="Shape 669"/>
            <p:cNvSpPr/>
            <p:nvPr/>
          </p:nvSpPr>
          <p:spPr>
            <a:xfrm>
              <a:off x="0" y="368017"/>
              <a:ext cx="1447236" cy="4454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15" y="14922"/>
                  </a:moveTo>
                  <a:lnTo>
                    <a:pt x="0" y="0"/>
                  </a:lnTo>
                  <a:lnTo>
                    <a:pt x="20859" y="3678"/>
                  </a:lnTo>
                  <a:lnTo>
                    <a:pt x="21600" y="21600"/>
                  </a:lnTo>
                  <a:lnTo>
                    <a:pt x="4515" y="14922"/>
                  </a:lnTo>
                  <a:close/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l" defTabSz="1295400">
                <a:defRPr sz="2400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70" name="Shape 670"/>
            <p:cNvSpPr/>
            <p:nvPr/>
          </p:nvSpPr>
          <p:spPr>
            <a:xfrm>
              <a:off x="0" y="0"/>
              <a:ext cx="4301067" cy="1115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127"/>
                  </a:moveTo>
                  <a:lnTo>
                    <a:pt x="13311" y="0"/>
                  </a:lnTo>
                  <a:lnTo>
                    <a:pt x="21600" y="8657"/>
                  </a:lnTo>
                  <a:lnTo>
                    <a:pt x="7019" y="2160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l" defTabSz="1295400">
                <a:defRPr sz="2400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71" name="Shape 671"/>
            <p:cNvSpPr/>
            <p:nvPr/>
          </p:nvSpPr>
          <p:spPr>
            <a:xfrm>
              <a:off x="1447235" y="435751"/>
              <a:ext cx="2842544" cy="4377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7997" y="14894"/>
                  </a:lnTo>
                  <a:lnTo>
                    <a:pt x="21600" y="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l" defTabSz="1295400">
                <a:defRPr sz="2400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673" name="Shape 673"/>
          <p:cNvSpPr/>
          <p:nvPr/>
        </p:nvSpPr>
        <p:spPr>
          <a:xfrm>
            <a:off x="252306" y="4010942"/>
            <a:ext cx="2670952" cy="3513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82" y="21600"/>
                </a:moveTo>
                <a:lnTo>
                  <a:pt x="0" y="2443"/>
                </a:lnTo>
                <a:lnTo>
                  <a:pt x="21600" y="0"/>
                </a:lnTo>
                <a:lnTo>
                  <a:pt x="20249" y="15867"/>
                </a:lnTo>
                <a:lnTo>
                  <a:pt x="2282" y="21600"/>
                </a:lnTo>
                <a:close/>
              </a:path>
            </a:pathLst>
          </a:custGeom>
          <a:gradFill>
            <a:gsLst>
              <a:gs pos="0">
                <a:srgbClr val="00A8AA">
                  <a:alpha val="50000"/>
                </a:srgbClr>
              </a:gs>
              <a:gs pos="50000">
                <a:srgbClr val="008788">
                  <a:alpha val="50000"/>
                </a:srgbClr>
              </a:gs>
              <a:gs pos="100000">
                <a:srgbClr val="00A8AA">
                  <a:alpha val="50000"/>
                </a:srgbClr>
              </a:gs>
            </a:gsLst>
            <a:lin ang="2700000"/>
          </a:gradFill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algn="l" defTabSz="1295400">
              <a:defRPr sz="24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74" name="Shape 674"/>
          <p:cNvSpPr/>
          <p:nvPr/>
        </p:nvSpPr>
        <p:spPr>
          <a:xfrm>
            <a:off x="367453" y="4060613"/>
            <a:ext cx="2692401" cy="35695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93" y="21600"/>
                </a:moveTo>
                <a:lnTo>
                  <a:pt x="0" y="2446"/>
                </a:lnTo>
                <a:lnTo>
                  <a:pt x="21600" y="0"/>
                </a:lnTo>
                <a:lnTo>
                  <a:pt x="19951" y="15848"/>
                </a:lnTo>
                <a:lnTo>
                  <a:pt x="2193" y="21600"/>
                </a:lnTo>
                <a:close/>
              </a:path>
            </a:pathLst>
          </a:custGeom>
          <a:gradFill>
            <a:gsLst>
              <a:gs pos="0">
                <a:srgbClr val="00A8AA">
                  <a:alpha val="50000"/>
                </a:srgbClr>
              </a:gs>
              <a:gs pos="50000">
                <a:srgbClr val="008788">
                  <a:alpha val="50000"/>
                </a:srgbClr>
              </a:gs>
              <a:gs pos="100000">
                <a:srgbClr val="00A8AA">
                  <a:alpha val="50000"/>
                </a:srgbClr>
              </a:gs>
            </a:gsLst>
            <a:lin ang="2700000"/>
          </a:gradFill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algn="l" defTabSz="1295400">
              <a:defRPr sz="24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75" name="Shape 675"/>
          <p:cNvSpPr/>
          <p:nvPr/>
        </p:nvSpPr>
        <p:spPr>
          <a:xfrm>
            <a:off x="487115" y="4098995"/>
            <a:ext cx="2716108" cy="3657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1" y="21600"/>
                </a:moveTo>
                <a:lnTo>
                  <a:pt x="0" y="2520"/>
                </a:lnTo>
                <a:lnTo>
                  <a:pt x="21600" y="0"/>
                </a:lnTo>
                <a:lnTo>
                  <a:pt x="19804" y="15800"/>
                </a:lnTo>
                <a:lnTo>
                  <a:pt x="1921" y="21600"/>
                </a:lnTo>
                <a:close/>
              </a:path>
            </a:pathLst>
          </a:custGeom>
          <a:gradFill>
            <a:gsLst>
              <a:gs pos="0">
                <a:srgbClr val="00A8AA">
                  <a:alpha val="50000"/>
                </a:srgbClr>
              </a:gs>
              <a:gs pos="50000">
                <a:srgbClr val="008788">
                  <a:alpha val="50000"/>
                </a:srgbClr>
              </a:gs>
              <a:gs pos="100000">
                <a:srgbClr val="00A8AA">
                  <a:alpha val="50000"/>
                </a:srgbClr>
              </a:gs>
            </a:gsLst>
            <a:lin ang="2700000"/>
          </a:gradFill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algn="l" defTabSz="1295400">
              <a:defRPr sz="24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76" name="Shape 676"/>
          <p:cNvSpPr/>
          <p:nvPr/>
        </p:nvSpPr>
        <p:spPr>
          <a:xfrm>
            <a:off x="602262" y="4128346"/>
            <a:ext cx="2756747" cy="37637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22" y="21600"/>
                </a:moveTo>
                <a:lnTo>
                  <a:pt x="0" y="2669"/>
                </a:lnTo>
                <a:lnTo>
                  <a:pt x="21600" y="0"/>
                </a:lnTo>
                <a:lnTo>
                  <a:pt x="19619" y="15536"/>
                </a:lnTo>
                <a:lnTo>
                  <a:pt x="1822" y="21600"/>
                </a:lnTo>
                <a:close/>
              </a:path>
            </a:pathLst>
          </a:custGeom>
          <a:gradFill>
            <a:gsLst>
              <a:gs pos="0">
                <a:srgbClr val="00A8AA">
                  <a:alpha val="50000"/>
                </a:srgbClr>
              </a:gs>
              <a:gs pos="50000">
                <a:srgbClr val="008788">
                  <a:alpha val="50000"/>
                </a:srgbClr>
              </a:gs>
              <a:gs pos="100000">
                <a:srgbClr val="00A8AA">
                  <a:alpha val="50000"/>
                </a:srgbClr>
              </a:gs>
            </a:gsLst>
            <a:lin ang="2700000"/>
          </a:gradFill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algn="l" defTabSz="1295400">
              <a:defRPr sz="24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77" name="Shape 677"/>
          <p:cNvSpPr/>
          <p:nvPr/>
        </p:nvSpPr>
        <p:spPr>
          <a:xfrm>
            <a:off x="735471" y="4191000"/>
            <a:ext cx="2768036" cy="3815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1" y="21600"/>
                </a:moveTo>
                <a:lnTo>
                  <a:pt x="0" y="2748"/>
                </a:lnTo>
                <a:lnTo>
                  <a:pt x="21600" y="0"/>
                </a:lnTo>
                <a:lnTo>
                  <a:pt x="19539" y="15440"/>
                </a:lnTo>
                <a:lnTo>
                  <a:pt x="1691" y="21600"/>
                </a:lnTo>
                <a:close/>
              </a:path>
            </a:pathLst>
          </a:custGeom>
          <a:gradFill>
            <a:gsLst>
              <a:gs pos="0">
                <a:srgbClr val="00A8AA">
                  <a:alpha val="50000"/>
                </a:srgbClr>
              </a:gs>
              <a:gs pos="50000">
                <a:srgbClr val="008788">
                  <a:alpha val="50000"/>
                </a:srgbClr>
              </a:gs>
              <a:gs pos="100000">
                <a:srgbClr val="00A8AA">
                  <a:alpha val="50000"/>
                </a:srgbClr>
              </a:gs>
            </a:gsLst>
            <a:lin ang="2700000"/>
          </a:gradFill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algn="l" defTabSz="1295400">
              <a:defRPr sz="24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78" name="Shape 678"/>
          <p:cNvSpPr/>
          <p:nvPr/>
        </p:nvSpPr>
        <p:spPr>
          <a:xfrm>
            <a:off x="873195" y="4225431"/>
            <a:ext cx="2815450" cy="3924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1" y="21600"/>
                </a:moveTo>
                <a:lnTo>
                  <a:pt x="0" y="2924"/>
                </a:lnTo>
                <a:lnTo>
                  <a:pt x="21600" y="0"/>
                </a:lnTo>
                <a:lnTo>
                  <a:pt x="19210" y="15279"/>
                </a:lnTo>
                <a:lnTo>
                  <a:pt x="1351" y="21600"/>
                </a:lnTo>
                <a:close/>
              </a:path>
            </a:pathLst>
          </a:custGeom>
          <a:gradFill>
            <a:gsLst>
              <a:gs pos="0">
                <a:srgbClr val="00A8AA">
                  <a:alpha val="50000"/>
                </a:srgbClr>
              </a:gs>
              <a:gs pos="50000">
                <a:srgbClr val="008788">
                  <a:alpha val="50000"/>
                </a:srgbClr>
              </a:gs>
              <a:gs pos="100000">
                <a:srgbClr val="00A8AA">
                  <a:alpha val="50000"/>
                </a:srgbClr>
              </a:gs>
            </a:gsLst>
            <a:lin ang="2700000"/>
          </a:gradFill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algn="l" defTabSz="1295400">
              <a:defRPr sz="24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79" name="Shape 679"/>
          <p:cNvSpPr/>
          <p:nvPr/>
        </p:nvSpPr>
        <p:spPr>
          <a:xfrm>
            <a:off x="1026724" y="4272844"/>
            <a:ext cx="2819401" cy="40369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3" y="21600"/>
                </a:moveTo>
                <a:lnTo>
                  <a:pt x="0" y="2996"/>
                </a:lnTo>
                <a:lnTo>
                  <a:pt x="21600" y="0"/>
                </a:lnTo>
                <a:lnTo>
                  <a:pt x="18987" y="15221"/>
                </a:lnTo>
                <a:lnTo>
                  <a:pt x="1073" y="21600"/>
                </a:lnTo>
                <a:close/>
              </a:path>
            </a:pathLst>
          </a:custGeom>
          <a:gradFill>
            <a:gsLst>
              <a:gs pos="0">
                <a:srgbClr val="00A8AA">
                  <a:alpha val="50000"/>
                </a:srgbClr>
              </a:gs>
              <a:gs pos="50000">
                <a:srgbClr val="008788">
                  <a:alpha val="50000"/>
                </a:srgbClr>
              </a:gs>
              <a:gs pos="100000">
                <a:srgbClr val="00A8AA">
                  <a:alpha val="50000"/>
                </a:srgbClr>
              </a:gs>
            </a:gsLst>
            <a:lin ang="2700000"/>
          </a:gradFill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algn="l" defTabSz="1295400">
              <a:defRPr sz="24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80" name="Shape 680"/>
          <p:cNvSpPr/>
          <p:nvPr/>
        </p:nvSpPr>
        <p:spPr>
          <a:xfrm>
            <a:off x="1191542" y="4322515"/>
            <a:ext cx="2826739" cy="41339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59" y="21600"/>
                </a:moveTo>
                <a:lnTo>
                  <a:pt x="0" y="3067"/>
                </a:lnTo>
                <a:lnTo>
                  <a:pt x="21600" y="0"/>
                </a:lnTo>
                <a:lnTo>
                  <a:pt x="18633" y="15053"/>
                </a:lnTo>
                <a:lnTo>
                  <a:pt x="759" y="21600"/>
                </a:lnTo>
                <a:close/>
              </a:path>
            </a:pathLst>
          </a:custGeom>
          <a:gradFill>
            <a:gsLst>
              <a:gs pos="0">
                <a:srgbClr val="00A8AA">
                  <a:alpha val="50000"/>
                </a:srgbClr>
              </a:gs>
              <a:gs pos="50000">
                <a:srgbClr val="008788">
                  <a:alpha val="50000"/>
                </a:srgbClr>
              </a:gs>
              <a:gs pos="100000">
                <a:srgbClr val="00A8AA">
                  <a:alpha val="50000"/>
                </a:srgbClr>
              </a:gs>
            </a:gsLst>
            <a:lin ang="2700000"/>
          </a:gradFill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algn="l" defTabSz="1295400">
              <a:defRPr sz="24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81" name="Shape 681"/>
          <p:cNvSpPr/>
          <p:nvPr/>
        </p:nvSpPr>
        <p:spPr>
          <a:xfrm>
            <a:off x="1349586" y="4360897"/>
            <a:ext cx="2862863" cy="42513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96" y="21600"/>
                </a:moveTo>
                <a:lnTo>
                  <a:pt x="0" y="3200"/>
                </a:lnTo>
                <a:lnTo>
                  <a:pt x="21600" y="0"/>
                </a:lnTo>
                <a:lnTo>
                  <a:pt x="18534" y="14993"/>
                </a:lnTo>
                <a:lnTo>
                  <a:pt x="596" y="21600"/>
                </a:lnTo>
                <a:close/>
              </a:path>
            </a:pathLst>
          </a:custGeom>
          <a:gradFill>
            <a:gsLst>
              <a:gs pos="0">
                <a:srgbClr val="00A8AA">
                  <a:alpha val="50000"/>
                </a:srgbClr>
              </a:gs>
              <a:gs pos="50000">
                <a:srgbClr val="008788">
                  <a:alpha val="50000"/>
                </a:srgbClr>
              </a:gs>
              <a:gs pos="100000">
                <a:srgbClr val="00A8AA">
                  <a:alpha val="50000"/>
                </a:srgbClr>
              </a:gs>
            </a:gsLst>
            <a:lin ang="2700000"/>
          </a:gradFill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algn="l" defTabSz="1295400">
              <a:defRPr sz="24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685" name="Group 685"/>
          <p:cNvGrpSpPr/>
          <p:nvPr/>
        </p:nvGrpSpPr>
        <p:grpSpPr>
          <a:xfrm>
            <a:off x="119410" y="3957068"/>
            <a:ext cx="4301068" cy="4822614"/>
            <a:chOff x="0" y="0"/>
            <a:chExt cx="4301066" cy="4822613"/>
          </a:xfrm>
        </p:grpSpPr>
        <p:sp>
          <p:nvSpPr>
            <p:cNvPr id="682" name="Shape 682"/>
            <p:cNvSpPr/>
            <p:nvPr/>
          </p:nvSpPr>
          <p:spPr>
            <a:xfrm>
              <a:off x="0" y="368017"/>
              <a:ext cx="1447236" cy="4454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15" y="14922"/>
                  </a:moveTo>
                  <a:lnTo>
                    <a:pt x="0" y="0"/>
                  </a:lnTo>
                  <a:lnTo>
                    <a:pt x="20859" y="3678"/>
                  </a:lnTo>
                  <a:lnTo>
                    <a:pt x="21600" y="21600"/>
                  </a:lnTo>
                  <a:lnTo>
                    <a:pt x="4515" y="14922"/>
                  </a:lnTo>
                  <a:close/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l" defTabSz="1295400">
                <a:defRPr sz="2400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83" name="Shape 683"/>
            <p:cNvSpPr/>
            <p:nvPr/>
          </p:nvSpPr>
          <p:spPr>
            <a:xfrm>
              <a:off x="0" y="0"/>
              <a:ext cx="4301067" cy="1115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127"/>
                  </a:moveTo>
                  <a:lnTo>
                    <a:pt x="13312" y="0"/>
                  </a:lnTo>
                  <a:lnTo>
                    <a:pt x="21600" y="8657"/>
                  </a:lnTo>
                  <a:lnTo>
                    <a:pt x="7019" y="2160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l" defTabSz="1295400">
                <a:defRPr sz="2400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84" name="Shape 684"/>
            <p:cNvSpPr/>
            <p:nvPr/>
          </p:nvSpPr>
          <p:spPr>
            <a:xfrm>
              <a:off x="1447235" y="435751"/>
              <a:ext cx="2842544" cy="4377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7997" y="14894"/>
                  </a:lnTo>
                  <a:lnTo>
                    <a:pt x="21600" y="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l" defTabSz="1295400">
                <a:defRPr sz="2400"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9" presetClass="entr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9" presetClass="entr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9" presetClass="entr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9" presetClass="entr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9" presetClass="entr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9" presetClass="entr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9" presetClass="entr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9" presetClass="entr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9" presetClass="entr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9" presetClass="entr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9" presetClass="entr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0"/>
                            </p:stCondLst>
                            <p:childTnLst>
                              <p:par>
                                <p:cTn id="82" presetID="9" presetClass="entr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000"/>
                            </p:stCondLst>
                            <p:childTnLst>
                              <p:par>
                                <p:cTn id="86" presetID="9" presetClass="entr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9" presetClass="entr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2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1" grpId="23" animBg="1" advAuto="0"/>
      <p:bldP spid="652" grpId="24" animBg="1" advAuto="0"/>
      <p:bldP spid="656" grpId="1" animBg="1" advAuto="0"/>
      <p:bldP spid="659" grpId="3" animBg="1" advAuto="0"/>
      <p:bldP spid="660" grpId="5" animBg="1" advAuto="0"/>
      <p:bldP spid="661" grpId="7" animBg="1" advAuto="0"/>
      <p:bldP spid="662" grpId="9" animBg="1" advAuto="0"/>
      <p:bldP spid="663" grpId="11" animBg="1" advAuto="0"/>
      <p:bldP spid="664" grpId="13" animBg="1" advAuto="0"/>
      <p:bldP spid="665" grpId="15" animBg="1" advAuto="0"/>
      <p:bldP spid="666" grpId="17" animBg="1" advAuto="0"/>
      <p:bldP spid="667" grpId="19" animBg="1" advAuto="0"/>
      <p:bldP spid="668" grpId="21" animBg="1" advAuto="0"/>
      <p:bldP spid="672" grpId="2" animBg="1" advAuto="0"/>
      <p:bldP spid="673" grpId="6" animBg="1" advAuto="0"/>
      <p:bldP spid="674" grpId="8" animBg="1" advAuto="0"/>
      <p:bldP spid="675" grpId="10" animBg="1" advAuto="0"/>
      <p:bldP spid="676" grpId="12" animBg="1" advAuto="0"/>
      <p:bldP spid="677" grpId="14" animBg="1" advAuto="0"/>
      <p:bldP spid="678" grpId="16" animBg="1" advAuto="0"/>
      <p:bldP spid="679" grpId="18" animBg="1" advAuto="0"/>
      <p:bldP spid="680" grpId="20" animBg="1" advAuto="0"/>
      <p:bldP spid="681" grpId="22" animBg="1" advAuto="0"/>
      <p:bldP spid="685" grpId="4" animBg="1" advAuto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92" name="Shape 692"/>
          <p:cNvSpPr/>
          <p:nvPr/>
        </p:nvSpPr>
        <p:spPr>
          <a:xfrm>
            <a:off x="11480800" y="8343900"/>
            <a:ext cx="1270000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95" name="Shape 695"/>
          <p:cNvSpPr/>
          <p:nvPr/>
        </p:nvSpPr>
        <p:spPr>
          <a:xfrm>
            <a:off x="11480800" y="8343900"/>
            <a:ext cx="1270000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Shape 698"/>
          <p:cNvSpPr/>
          <p:nvPr/>
        </p:nvSpPr>
        <p:spPr>
          <a:xfrm>
            <a:off x="11480800" y="8343900"/>
            <a:ext cx="1270000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hape 700"/>
          <p:cNvSpPr>
            <a:spLocks noGrp="1"/>
          </p:cNvSpPr>
          <p:nvPr>
            <p:ph type="title"/>
          </p:nvPr>
        </p:nvSpPr>
        <p:spPr>
          <a:xfrm>
            <a:off x="6974723" y="471593"/>
            <a:ext cx="5757829" cy="127867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t>3D Textures</a:t>
            </a:r>
          </a:p>
        </p:txBody>
      </p:sp>
      <p:sp>
        <p:nvSpPr>
          <p:cNvPr id="701" name="Shape 701"/>
          <p:cNvSpPr>
            <a:spLocks noGrp="1"/>
          </p:cNvSpPr>
          <p:nvPr>
            <p:ph type="body" sz="half" idx="1"/>
          </p:nvPr>
        </p:nvSpPr>
        <p:spPr>
          <a:xfrm>
            <a:off x="960899" y="1849527"/>
            <a:ext cx="11099801" cy="3431605"/>
          </a:xfrm>
          <a:prstGeom prst="rect">
            <a:avLst/>
          </a:prstGeom>
        </p:spPr>
        <p:txBody>
          <a:bodyPr/>
          <a:lstStyle/>
          <a:p>
            <a:pPr marL="360045" indent="-360045" defTabSz="473201">
              <a:spcBef>
                <a:spcPts val="3400"/>
              </a:spcBef>
              <a:defRPr sz="2916"/>
            </a:pPr>
            <a:r>
              <a:t>Voxel data becomes a 3D Texture Object</a:t>
            </a:r>
          </a:p>
          <a:p>
            <a:pPr marL="720090" lvl="1" indent="-360045" defTabSz="473201">
              <a:spcBef>
                <a:spcPts val="1200"/>
              </a:spcBef>
              <a:defRPr sz="2916"/>
            </a:pPr>
            <a:r>
              <a:t>Trilinear Interpolation in Hardware </a:t>
            </a:r>
          </a:p>
          <a:p>
            <a:pPr marL="720090" lvl="1" indent="-360045" defTabSz="473201">
              <a:spcBef>
                <a:spcPts val="1200"/>
              </a:spcBef>
              <a:defRPr sz="2916"/>
            </a:pPr>
            <a:r>
              <a:t>Uses an arbitrary number of slices parallel to the image plane</a:t>
            </a:r>
          </a:p>
          <a:p>
            <a:pPr marL="720090" lvl="1" indent="-360045" defTabSz="473201">
              <a:spcBef>
                <a:spcPts val="1200"/>
              </a:spcBef>
              <a:defRPr sz="2916"/>
            </a:pPr>
            <a:r>
              <a:t>Back-to-front compositing used just as in 2d texturing</a:t>
            </a:r>
          </a:p>
          <a:p>
            <a:pPr marL="720090" lvl="1" indent="-360045" defTabSz="473201">
              <a:spcBef>
                <a:spcPts val="1200"/>
              </a:spcBef>
              <a:defRPr sz="2916"/>
            </a:pPr>
            <a:r>
              <a:t>Can be limited by the size of the texture memory</a:t>
            </a:r>
          </a:p>
        </p:txBody>
      </p:sp>
      <p:sp>
        <p:nvSpPr>
          <p:cNvPr id="702" name="Shape 702"/>
          <p:cNvSpPr/>
          <p:nvPr/>
        </p:nvSpPr>
        <p:spPr>
          <a:xfrm>
            <a:off x="4771526" y="5626924"/>
            <a:ext cx="1783646" cy="2311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366"/>
                </a:moveTo>
                <a:lnTo>
                  <a:pt x="21600" y="0"/>
                </a:lnTo>
                <a:lnTo>
                  <a:pt x="21156" y="14652"/>
                </a:lnTo>
                <a:lnTo>
                  <a:pt x="3822" y="2160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algn="l" defTabSz="1295400">
              <a:defRPr sz="24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03" name="Shape 703"/>
          <p:cNvSpPr/>
          <p:nvPr/>
        </p:nvSpPr>
        <p:spPr>
          <a:xfrm flipH="1" flipV="1">
            <a:off x="6525142" y="7208780"/>
            <a:ext cx="1271129" cy="898596"/>
          </a:xfrm>
          <a:prstGeom prst="line">
            <a:avLst/>
          </a:prstGeom>
          <a:ln w="28575">
            <a:solidFill>
              <a:srgbClr val="000000"/>
            </a:solidFill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04" name="Shape 704"/>
          <p:cNvSpPr/>
          <p:nvPr/>
        </p:nvSpPr>
        <p:spPr>
          <a:xfrm flipH="1" flipV="1">
            <a:off x="6539367" y="5626924"/>
            <a:ext cx="1691077" cy="729263"/>
          </a:xfrm>
          <a:prstGeom prst="line">
            <a:avLst/>
          </a:prstGeom>
          <a:ln w="28575">
            <a:solidFill>
              <a:srgbClr val="000000"/>
            </a:solidFill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05" name="Shape 705"/>
          <p:cNvSpPr/>
          <p:nvPr/>
        </p:nvSpPr>
        <p:spPr>
          <a:xfrm>
            <a:off x="6179533" y="6899464"/>
            <a:ext cx="593797" cy="50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348"/>
                </a:moveTo>
                <a:lnTo>
                  <a:pt x="12267" y="0"/>
                </a:lnTo>
                <a:lnTo>
                  <a:pt x="21600" y="21600"/>
                </a:lnTo>
                <a:lnTo>
                  <a:pt x="0" y="20348"/>
                </a:lnTo>
                <a:close/>
              </a:path>
            </a:pathLst>
          </a:custGeom>
          <a:solidFill>
            <a:srgbClr val="78ACFF">
              <a:alpha val="50000"/>
            </a:srgbClr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algn="l" defTabSz="1295400">
              <a:defRPr sz="24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06" name="Shape 706"/>
          <p:cNvSpPr/>
          <p:nvPr/>
        </p:nvSpPr>
        <p:spPr>
          <a:xfrm>
            <a:off x="5834261" y="6557463"/>
            <a:ext cx="1248552" cy="10318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071" y="0"/>
                </a:moveTo>
                <a:lnTo>
                  <a:pt x="21600" y="21600"/>
                </a:lnTo>
                <a:lnTo>
                  <a:pt x="0" y="20983"/>
                </a:lnTo>
                <a:lnTo>
                  <a:pt x="12071" y="0"/>
                </a:lnTo>
                <a:close/>
              </a:path>
            </a:pathLst>
          </a:custGeom>
          <a:solidFill>
            <a:srgbClr val="78ACFF">
              <a:alpha val="50000"/>
            </a:srgbClr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algn="l" defTabSz="1295400">
              <a:defRPr sz="24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07" name="Shape 707"/>
          <p:cNvSpPr/>
          <p:nvPr/>
        </p:nvSpPr>
        <p:spPr>
          <a:xfrm>
            <a:off x="5407541" y="6182672"/>
            <a:ext cx="2007166" cy="16346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85" y="0"/>
                </a:moveTo>
                <a:lnTo>
                  <a:pt x="21600" y="21600"/>
                </a:lnTo>
                <a:lnTo>
                  <a:pt x="0" y="21016"/>
                </a:lnTo>
                <a:lnTo>
                  <a:pt x="12185" y="0"/>
                </a:lnTo>
                <a:close/>
              </a:path>
            </a:pathLst>
          </a:custGeom>
          <a:solidFill>
            <a:srgbClr val="78ACFF">
              <a:alpha val="50000"/>
            </a:srgbClr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algn="l" defTabSz="1295400">
              <a:defRPr sz="24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08" name="Shape 708"/>
          <p:cNvSpPr/>
          <p:nvPr/>
        </p:nvSpPr>
        <p:spPr>
          <a:xfrm>
            <a:off x="5084679" y="5762725"/>
            <a:ext cx="2704819" cy="23051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9323"/>
                </a:moveTo>
                <a:lnTo>
                  <a:pt x="11739" y="0"/>
                </a:lnTo>
                <a:lnTo>
                  <a:pt x="21600" y="21600"/>
                </a:lnTo>
                <a:lnTo>
                  <a:pt x="880" y="21255"/>
                </a:lnTo>
                <a:lnTo>
                  <a:pt x="0" y="19323"/>
                </a:lnTo>
                <a:close/>
              </a:path>
            </a:pathLst>
          </a:custGeom>
          <a:solidFill>
            <a:srgbClr val="78ACFF">
              <a:alpha val="50000"/>
            </a:srgbClr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algn="l" defTabSz="1295400">
              <a:defRPr sz="24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09" name="Shape 709"/>
          <p:cNvSpPr/>
          <p:nvPr/>
        </p:nvSpPr>
        <p:spPr>
          <a:xfrm>
            <a:off x="5005657" y="5710796"/>
            <a:ext cx="2862863" cy="263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4703"/>
                </a:moveTo>
                <a:lnTo>
                  <a:pt x="9471" y="0"/>
                </a:lnTo>
                <a:lnTo>
                  <a:pt x="13403" y="121"/>
                </a:lnTo>
                <a:lnTo>
                  <a:pt x="21600" y="16881"/>
                </a:lnTo>
                <a:lnTo>
                  <a:pt x="18665" y="21600"/>
                </a:lnTo>
                <a:lnTo>
                  <a:pt x="3378" y="21297"/>
                </a:lnTo>
                <a:lnTo>
                  <a:pt x="0" y="14703"/>
                </a:lnTo>
                <a:close/>
              </a:path>
            </a:pathLst>
          </a:custGeom>
          <a:solidFill>
            <a:srgbClr val="78ACFF">
              <a:alpha val="50000"/>
            </a:srgbClr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algn="l" defTabSz="1295400">
              <a:defRPr sz="24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10" name="Shape 710"/>
          <p:cNvSpPr/>
          <p:nvPr/>
        </p:nvSpPr>
        <p:spPr>
          <a:xfrm>
            <a:off x="4937923" y="5850778"/>
            <a:ext cx="3035301" cy="2794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9606"/>
                </a:moveTo>
                <a:lnTo>
                  <a:pt x="6328" y="0"/>
                </a:lnTo>
                <a:lnTo>
                  <a:pt x="16004" y="341"/>
                </a:lnTo>
                <a:lnTo>
                  <a:pt x="21600" y="11937"/>
                </a:lnTo>
                <a:lnTo>
                  <a:pt x="15324" y="21600"/>
                </a:lnTo>
                <a:lnTo>
                  <a:pt x="5753" y="21373"/>
                </a:lnTo>
                <a:lnTo>
                  <a:pt x="0" y="9606"/>
                </a:lnTo>
                <a:close/>
              </a:path>
            </a:pathLst>
          </a:custGeom>
          <a:solidFill>
            <a:srgbClr val="78ACFF">
              <a:alpha val="50000"/>
            </a:srgbClr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algn="l" defTabSz="1295400">
              <a:defRPr sz="24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11" name="Shape 711"/>
          <p:cNvSpPr/>
          <p:nvPr/>
        </p:nvSpPr>
        <p:spPr>
          <a:xfrm>
            <a:off x="4843097" y="6026885"/>
            <a:ext cx="3239912" cy="2968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663"/>
                </a:moveTo>
                <a:lnTo>
                  <a:pt x="3037" y="0"/>
                </a:lnTo>
                <a:lnTo>
                  <a:pt x="18318" y="322"/>
                </a:lnTo>
                <a:lnTo>
                  <a:pt x="21600" y="7021"/>
                </a:lnTo>
                <a:lnTo>
                  <a:pt x="12098" y="21600"/>
                </a:lnTo>
                <a:lnTo>
                  <a:pt x="8278" y="21600"/>
                </a:lnTo>
                <a:lnTo>
                  <a:pt x="0" y="4663"/>
                </a:lnTo>
                <a:close/>
              </a:path>
            </a:pathLst>
          </a:custGeom>
          <a:solidFill>
            <a:srgbClr val="78ACFF">
              <a:alpha val="50000"/>
            </a:srgbClr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algn="l" defTabSz="1295400">
              <a:defRPr sz="24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12" name="Shape 712"/>
          <p:cNvSpPr/>
          <p:nvPr/>
        </p:nvSpPr>
        <p:spPr>
          <a:xfrm>
            <a:off x="4777621" y="6212023"/>
            <a:ext cx="3416019" cy="29531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0764" y="485"/>
                </a:lnTo>
                <a:lnTo>
                  <a:pt x="21600" y="2370"/>
                </a:lnTo>
                <a:lnTo>
                  <a:pt x="9801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8ACFF">
              <a:alpha val="50000"/>
            </a:srgbClr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algn="l" defTabSz="1295400">
              <a:defRPr sz="24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13" name="Shape 713"/>
          <p:cNvSpPr/>
          <p:nvPr/>
        </p:nvSpPr>
        <p:spPr>
          <a:xfrm>
            <a:off x="5084679" y="6463200"/>
            <a:ext cx="2880926" cy="23345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312" y="21600"/>
                </a:moveTo>
                <a:lnTo>
                  <a:pt x="0" y="0"/>
                </a:lnTo>
                <a:lnTo>
                  <a:pt x="21600" y="409"/>
                </a:lnTo>
                <a:lnTo>
                  <a:pt x="9312" y="21600"/>
                </a:lnTo>
                <a:close/>
              </a:path>
            </a:pathLst>
          </a:custGeom>
          <a:solidFill>
            <a:srgbClr val="78ACFF">
              <a:alpha val="50000"/>
            </a:srgbClr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algn="l" defTabSz="1295400">
              <a:defRPr sz="24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14" name="Shape 714"/>
          <p:cNvSpPr/>
          <p:nvPr/>
        </p:nvSpPr>
        <p:spPr>
          <a:xfrm>
            <a:off x="5436892" y="6720023"/>
            <a:ext cx="2057401" cy="17001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411" y="21600"/>
                </a:moveTo>
                <a:lnTo>
                  <a:pt x="0" y="0"/>
                </a:lnTo>
                <a:lnTo>
                  <a:pt x="21600" y="468"/>
                </a:lnTo>
                <a:lnTo>
                  <a:pt x="9411" y="21600"/>
                </a:lnTo>
                <a:close/>
              </a:path>
            </a:pathLst>
          </a:custGeom>
          <a:solidFill>
            <a:srgbClr val="78ACFF">
              <a:alpha val="50000"/>
            </a:srgbClr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algn="l" defTabSz="1295400">
              <a:defRPr sz="24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15" name="Shape 715"/>
          <p:cNvSpPr/>
          <p:nvPr/>
        </p:nvSpPr>
        <p:spPr>
          <a:xfrm>
            <a:off x="5868128" y="7029339"/>
            <a:ext cx="1104901" cy="898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072" y="21600"/>
                </a:moveTo>
                <a:lnTo>
                  <a:pt x="0" y="0"/>
                </a:lnTo>
                <a:lnTo>
                  <a:pt x="21600" y="885"/>
                </a:lnTo>
                <a:lnTo>
                  <a:pt x="9072" y="21600"/>
                </a:lnTo>
                <a:close/>
              </a:path>
            </a:pathLst>
          </a:custGeom>
          <a:solidFill>
            <a:srgbClr val="78ACFF">
              <a:alpha val="50000"/>
            </a:srgbClr>
          </a:solidFill>
          <a:ln w="1905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algn="l" defTabSz="1295400">
              <a:defRPr sz="24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16" name="Shape 716"/>
          <p:cNvSpPr/>
          <p:nvPr/>
        </p:nvSpPr>
        <p:spPr>
          <a:xfrm>
            <a:off x="4757133" y="6236211"/>
            <a:ext cx="3490526" cy="30412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9777" y="8420"/>
                </a:lnTo>
                <a:lnTo>
                  <a:pt x="21600" y="941"/>
                </a:lnTo>
                <a:lnTo>
                  <a:pt x="18826" y="13232"/>
                </a:lnTo>
                <a:lnTo>
                  <a:pt x="9731" y="21600"/>
                </a:lnTo>
                <a:lnTo>
                  <a:pt x="2001" y="12134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algn="l" defTabSz="1295400">
              <a:defRPr sz="24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17" name="Shape 717"/>
          <p:cNvSpPr/>
          <p:nvPr/>
        </p:nvSpPr>
        <p:spPr>
          <a:xfrm flipH="1" flipV="1">
            <a:off x="6322620" y="7428318"/>
            <a:ext cx="6774" cy="184912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"/>
                            </p:stCondLst>
                            <p:childTnLst>
                              <p:par>
                                <p:cTn id="24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"/>
                            </p:stCondLst>
                            <p:childTnLst>
                              <p:par>
                                <p:cTn id="28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2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"/>
                            </p:stCondLst>
                            <p:childTnLst>
                              <p:par>
                                <p:cTn id="32" presetID="9" presetClass="entr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2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"/>
                            </p:stCondLst>
                            <p:childTnLst>
                              <p:par>
                                <p:cTn id="36" presetID="9" presetClass="entr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2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ntr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2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"/>
                            </p:stCondLst>
                            <p:childTnLst>
                              <p:par>
                                <p:cTn id="44" presetID="9" presetClass="entr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2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"/>
                            </p:stCondLst>
                            <p:childTnLst>
                              <p:par>
                                <p:cTn id="48" presetID="9" presetClass="entr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2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00"/>
                            </p:stCondLst>
                            <p:childTnLst>
                              <p:par>
                                <p:cTn id="52" presetID="9" presetClass="entr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2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00"/>
                            </p:stCondLst>
                            <p:childTnLst>
                              <p:par>
                                <p:cTn id="56" presetID="9" presetClass="entr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2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9" presetClass="entr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2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2" grpId="4" animBg="1" advAuto="0"/>
      <p:bldP spid="703" grpId="5" animBg="1" advAuto="0"/>
      <p:bldP spid="704" grpId="3" animBg="1" advAuto="0"/>
      <p:bldP spid="705" grpId="6" animBg="1" advAuto="0"/>
      <p:bldP spid="706" grpId="7" animBg="1" advAuto="0"/>
      <p:bldP spid="707" grpId="8" animBg="1" advAuto="0"/>
      <p:bldP spid="708" grpId="9" animBg="1" advAuto="0"/>
      <p:bldP spid="709" grpId="10" animBg="1" advAuto="0"/>
      <p:bldP spid="710" grpId="11" animBg="1" advAuto="0"/>
      <p:bldP spid="711" grpId="12" animBg="1" advAuto="0"/>
      <p:bldP spid="712" grpId="13" animBg="1" advAuto="0"/>
      <p:bldP spid="713" grpId="14" animBg="1" advAuto="0"/>
      <p:bldP spid="714" grpId="15" animBg="1" advAuto="0"/>
      <p:bldP spid="715" grpId="16" animBg="1" advAuto="0"/>
      <p:bldP spid="716" grpId="1" animBg="1" advAuto="0"/>
      <p:bldP spid="717" grpId="2" animBg="1" advAuto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0"/>
            <a:ext cx="13004800" cy="100491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" name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0"/>
            <a:ext cx="13004800" cy="100491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Volume Rendering</a:t>
            </a:r>
          </a:p>
        </p:txBody>
      </p:sp>
    </p:spTree>
  </p:cSld>
  <p:clrMapOvr>
    <a:masterClrMapping/>
  </p:clrMapOvr>
  <p:transition spd="slow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droppedImage.pdf"/>
          <p:cNvPicPr>
            <a:picLocks noChangeAspect="1"/>
          </p:cNvPicPr>
          <p:nvPr/>
        </p:nvPicPr>
        <p:blipFill>
          <a:blip r:embed="rId2"/>
          <a:srcRect t="26280"/>
          <a:stretch>
            <a:fillRect/>
          </a:stretch>
        </p:blipFill>
        <p:spPr>
          <a:xfrm>
            <a:off x="-1246783" y="992699"/>
            <a:ext cx="15498479" cy="8828714"/>
          </a:xfrm>
          <a:prstGeom prst="rect">
            <a:avLst/>
          </a:prstGeom>
          <a:ln w="12700">
            <a:miter lim="400000"/>
          </a:ln>
        </p:spPr>
      </p:pic>
      <p:sp>
        <p:nvSpPr>
          <p:cNvPr id="724" name="Shape 724"/>
          <p:cNvSpPr/>
          <p:nvPr/>
        </p:nvSpPr>
        <p:spPr>
          <a:xfrm>
            <a:off x="10536076" y="7690025"/>
            <a:ext cx="1270001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Shape 7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Shear-Warp</a:t>
            </a:r>
          </a:p>
        </p:txBody>
      </p:sp>
    </p:spTree>
  </p:cSld>
  <p:clrMapOvr>
    <a:masterClrMapping/>
  </p:clrMapOvr>
  <p:transition spd="slow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" name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0"/>
            <a:ext cx="13004800" cy="100491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" name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0"/>
            <a:ext cx="13004800" cy="100491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Shape 7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r>
              <a:t>Orthographic vs. Perspective Projections</a:t>
            </a:r>
          </a:p>
        </p:txBody>
      </p:sp>
      <p:sp>
        <p:nvSpPr>
          <p:cNvPr id="733" name="Shape 733"/>
          <p:cNvSpPr/>
          <p:nvPr/>
        </p:nvSpPr>
        <p:spPr>
          <a:xfrm>
            <a:off x="10015166" y="9025559"/>
            <a:ext cx="2596516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r>
              <a:t>Dianne Hansford </a:t>
            </a:r>
          </a:p>
        </p:txBody>
      </p:sp>
      <p:pic>
        <p:nvPicPr>
          <p:cNvPr id="734" name="Screen Shot 2014-10-27 at 11.08.3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719" y="2756775"/>
            <a:ext cx="11209362" cy="56318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0"/>
            <a:ext cx="13004800" cy="100491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0"/>
            <a:ext cx="13004800" cy="100491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Shape 7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Shear-Warp Evaluation</a:t>
            </a:r>
          </a:p>
        </p:txBody>
      </p:sp>
      <p:sp>
        <p:nvSpPr>
          <p:cNvPr id="741" name="Shape 74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43991">
              <a:spcBef>
                <a:spcPts val="3100"/>
              </a:spcBef>
              <a:buSzTx/>
              <a:buNone/>
              <a:defRPr sz="2736"/>
            </a:pPr>
            <a:r>
              <a:t>Advantages</a:t>
            </a:r>
          </a:p>
          <a:p>
            <a:pPr marL="916939" lvl="1" indent="-337820" defTabSz="443991">
              <a:spcBef>
                <a:spcPts val="3100"/>
              </a:spcBef>
              <a:defRPr sz="2736"/>
            </a:pPr>
            <a:r>
              <a:t>Pixel scanlines (intermediate) are parallel to voxel rows</a:t>
            </a:r>
          </a:p>
          <a:p>
            <a:pPr marL="916939" lvl="1" indent="-337820" defTabSz="443991">
              <a:spcBef>
                <a:spcPts val="3100"/>
              </a:spcBef>
              <a:defRPr sz="2736"/>
            </a:pPr>
            <a:r>
              <a:t>All voxels in a slice are scaled uniformly</a:t>
            </a:r>
          </a:p>
          <a:p>
            <a:pPr marL="916939" lvl="1" indent="-337820" defTabSz="443991">
              <a:spcBef>
                <a:spcPts val="3100"/>
              </a:spcBef>
              <a:defRPr sz="2736"/>
            </a:pPr>
            <a:r>
              <a:t>Therefore, the sampling rate is uniform within each volume slice</a:t>
            </a:r>
          </a:p>
          <a:p>
            <a:pPr marL="916939" lvl="1" indent="-337820" defTabSz="443991">
              <a:spcBef>
                <a:spcPts val="3100"/>
              </a:spcBef>
              <a:defRPr sz="2736"/>
            </a:pPr>
            <a:r>
              <a:t>Similar to template-based volume ray casting (Yagel 91)</a:t>
            </a:r>
          </a:p>
          <a:p>
            <a:pPr marL="0" indent="0" defTabSz="443991">
              <a:spcBef>
                <a:spcPts val="3100"/>
              </a:spcBef>
              <a:buSzTx/>
              <a:buNone/>
              <a:defRPr sz="2736"/>
            </a:pPr>
            <a:r>
              <a:t>Disadvantages</a:t>
            </a:r>
          </a:p>
          <a:p>
            <a:pPr marL="916939" lvl="1" indent="-337820" defTabSz="443991">
              <a:spcBef>
                <a:spcPts val="3100"/>
              </a:spcBef>
              <a:defRPr sz="2736"/>
            </a:pPr>
            <a:r>
              <a:t>Affine projection (no perspective)</a:t>
            </a:r>
          </a:p>
          <a:p>
            <a:pPr marL="916939" lvl="1" indent="-337820" defTabSz="443991">
              <a:spcBef>
                <a:spcPts val="3100"/>
              </a:spcBef>
              <a:defRPr sz="2736"/>
            </a:pPr>
            <a:r>
              <a:t>Compute time (relative to splatting &amp; slice-based)</a:t>
            </a:r>
          </a:p>
        </p:txBody>
      </p:sp>
    </p:spTree>
  </p:cSld>
  <p:clrMapOvr>
    <a:masterClrMapping/>
  </p:clrMapOvr>
  <p:transition spd="slow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Shape 7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54990">
              <a:defRPr sz="7600"/>
            </a:lvl1pPr>
          </a:lstStyle>
          <a:p>
            <a:r>
              <a:t>Computational Strategies</a:t>
            </a:r>
          </a:p>
        </p:txBody>
      </p:sp>
      <p:sp>
        <p:nvSpPr>
          <p:cNvPr id="753" name="Shape 7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Image Order:</a:t>
            </a:r>
          </a:p>
          <a:p>
            <a:pPr lvl="1"/>
            <a:r>
              <a:t>Ray casting (many options)</a:t>
            </a:r>
          </a:p>
          <a:p>
            <a:r>
              <a:t>Object Order:</a:t>
            </a:r>
          </a:p>
          <a:p>
            <a:pPr lvl="1"/>
            <a:r>
              <a:t>Splatting, Texture mapping</a:t>
            </a:r>
          </a:p>
          <a:p>
            <a:r>
              <a:t>Combinations:</a:t>
            </a:r>
          </a:p>
          <a:p>
            <a:pPr lvl="1"/>
            <a:r>
              <a:t>Shear-warp</a:t>
            </a:r>
          </a:p>
        </p:txBody>
      </p:sp>
    </p:spTree>
  </p:cSld>
  <p:clrMapOvr>
    <a:masterClrMapping/>
  </p:clrMapOvr>
  <p:transition spd="slow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" name="url?sa=i&amp;rct=j&amp;q=&amp;esrc=s&amp;source=images&amp;cd=&amp;cad=rja&amp;docid=QUhyKgdWjWq4XM&amp;tbnid=fIV4YtG1rL947M-&amp;ved=0CAUQjRw&amp;url=http%3A%2F%2Fwww.flickr.com%2Fphotos%2Fargonne%2F3792670063%2F&amp;ei=h1WCUo7_IYe5igLr_4CgDg&amp;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0" y="-215900"/>
            <a:ext cx="6350000" cy="635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46" name="url?sa=i&amp;rct=j&amp;q=&amp;esrc=s&amp;source=images&amp;cd=&amp;cad=rja&amp;docid=AD7W060v_x2F3M&amp;tbnid=ytnwVoPOO4qDyM-&amp;ved=0CAUQjRw&amp;url=http%3A%2F%2Fresearch.microsoft.com%2Fen-us%2Fdownloads%2F9e7e5b2f-0d41-4a8f-87e0-4a63b7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00" y="150738"/>
            <a:ext cx="4445001" cy="7099546"/>
          </a:xfrm>
          <a:prstGeom prst="rect">
            <a:avLst/>
          </a:prstGeom>
          <a:ln w="12700">
            <a:miter lim="400000"/>
          </a:ln>
        </p:spPr>
      </p:pic>
      <p:pic>
        <p:nvPicPr>
          <p:cNvPr id="747" name="url?sa=i&amp;rct=j&amp;q=&amp;esrc=s&amp;source=images&amp;cd=&amp;cad=rja&amp;docid=a4XvnTearc4fTM&amp;tbnid=0RqAk5Bt0w4T6M-&amp;ved=0CAUQjRw&amp;url=http%3A%2F%2Fwww.sci.utah.edu%2Fgallery2%2Fv%2Fcibc%2Fgdr-noshade7.png.html&amp;ei=zFWCUrf0K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5482704"/>
            <a:ext cx="4864100" cy="4664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748" name="url?sa=i&amp;rct=j&amp;q=&amp;esrc=s&amp;source=images&amp;cd=&amp;cad=rja&amp;docid=a4XvnTearc4fTM&amp;tbnid=0RqAk5Bt0w4T6M-&amp;ved=0CAUQjRw&amp;url=http%3A%2F%2Fwww.zib.de%2Fde%2Fvisual%2Fprojekte-lang%2Funcertaintyvis%2Farticle%2Funcer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00" y="5627365"/>
            <a:ext cx="6400800" cy="39754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0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4912</TotalTime>
  <Words>3144</Words>
  <Application>Microsoft Macintosh PowerPoint</Application>
  <PresentationFormat>Custom</PresentationFormat>
  <Paragraphs>616</Paragraphs>
  <Slides>99</Slides>
  <Notes>22</Notes>
  <HiddenSlides>1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22" baseType="lpstr">
      <vt:lpstr>Arial</vt:lpstr>
      <vt:lpstr>Calibri</vt:lpstr>
      <vt:lpstr>Calibri Light</vt:lpstr>
      <vt:lpstr>Comic Sans MS</vt:lpstr>
      <vt:lpstr>Courier</vt:lpstr>
      <vt:lpstr>Gill Sans</vt:lpstr>
      <vt:lpstr>Helvetica</vt:lpstr>
      <vt:lpstr>Helvetica Light</vt:lpstr>
      <vt:lpstr>Helvetica Neue</vt:lpstr>
      <vt:lpstr>Monotype Sorts</vt:lpstr>
      <vt:lpstr>Symbol</vt:lpstr>
      <vt:lpstr>Times New Roman</vt:lpstr>
      <vt:lpstr>Verdana</vt:lpstr>
      <vt:lpstr>White</vt:lpstr>
      <vt:lpstr>Office Theme</vt:lpstr>
      <vt:lpstr>1_Office Theme</vt:lpstr>
      <vt:lpstr>2_Office Theme</vt:lpstr>
      <vt:lpstr>3_Office Theme</vt:lpstr>
      <vt:lpstr>4_Office Theme</vt:lpstr>
      <vt:lpstr>5_Office Theme</vt:lpstr>
      <vt:lpstr>Default Design</vt:lpstr>
      <vt:lpstr>1_Default Design</vt:lpstr>
      <vt:lpstr>Equation</vt:lpstr>
      <vt:lpstr> Volume Rendering </vt:lpstr>
      <vt:lpstr>Reading Assignment:  Visualization Handbook  Overview of Volume Rendering Arie Kaufman and Klaus Mueller  page 127   Multidimensional Transfer Functions for Volume Rendering Joe Kniss, Gordon Kindlmann, and Charles D. Hansen  page 189  </vt:lpstr>
      <vt:lpstr>Limitations of Isosurfaces</vt:lpstr>
      <vt:lpstr>PowerPoint Presentation</vt:lpstr>
      <vt:lpstr>PowerPoint Presentation</vt:lpstr>
      <vt:lpstr>Why Volume Rendering?</vt:lpstr>
      <vt:lpstr>PowerPoint Presentation</vt:lpstr>
      <vt:lpstr>PowerPoint Presentation</vt:lpstr>
      <vt:lpstr>Volume Rendering</vt:lpstr>
      <vt:lpstr>PowerPoint Presentation</vt:lpstr>
      <vt:lpstr>Pipelines: Isosurfacing vs. Volume Rendering</vt:lpstr>
      <vt:lpstr>PowerPoint Presentation</vt:lpstr>
      <vt:lpstr>Direct 3D Representation of Volume Data</vt:lpstr>
      <vt:lpstr>PowerPoint Presentation</vt:lpstr>
      <vt:lpstr>Volume Ray Casting</vt:lpstr>
      <vt:lpstr>Direct Volume Visualization</vt:lpstr>
      <vt:lpstr>PowerPoint Presentation</vt:lpstr>
      <vt:lpstr>Image order approach</vt:lpstr>
      <vt:lpstr>PowerPoint Presentation</vt:lpstr>
      <vt:lpstr>PowerPoint Presentation</vt:lpstr>
      <vt:lpstr>Compositing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Order Matters!</vt:lpstr>
      <vt:lpstr>PowerPoint Presentation</vt:lpstr>
      <vt:lpstr>Pixel Compositing Schemes</vt:lpstr>
      <vt:lpstr>Pixel Compositing Schemes</vt:lpstr>
      <vt:lpstr>Pixel Compositing Schemes</vt:lpstr>
      <vt:lpstr>Pixel Compositing Schemes</vt:lpstr>
      <vt:lpstr>Pixel Compositing Schemes</vt:lpstr>
      <vt:lpstr>Modeling Light</vt:lpstr>
      <vt:lpstr>Direct Volume Rendering </vt:lpstr>
      <vt:lpstr>Optical Model </vt:lpstr>
      <vt:lpstr>Absorption Only </vt:lpstr>
      <vt:lpstr>Absorption Only </vt:lpstr>
      <vt:lpstr>Absorption Only </vt:lpstr>
      <vt:lpstr>Emission Only </vt:lpstr>
      <vt:lpstr>Emission Only </vt:lpstr>
      <vt:lpstr>Emission plus Absorption</vt:lpstr>
      <vt:lpstr>Put It All Together </vt:lpstr>
      <vt:lpstr>Look More Closely </vt:lpstr>
      <vt:lpstr>Discrete Implementation</vt:lpstr>
      <vt:lpstr>Discrete Implementation </vt:lpstr>
      <vt:lpstr>Discrete Implementation </vt:lpstr>
      <vt:lpstr>Ray Casting Algorithm </vt:lpstr>
      <vt:lpstr>Shading and Classificaton</vt:lpstr>
      <vt:lpstr>Shading</vt:lpstr>
      <vt:lpstr>Normal Estimation</vt:lpstr>
      <vt:lpstr>Classification </vt:lpstr>
      <vt:lpstr>Ray Sampling </vt:lpstr>
      <vt:lpstr>Back-to-Front Compositing </vt:lpstr>
      <vt:lpstr>PowerPoint Presentation</vt:lpstr>
      <vt:lpstr>PowerPoint Presentation</vt:lpstr>
      <vt:lpstr>Ray-Casting Highlights</vt:lpstr>
      <vt:lpstr>Object-Ordered Approaches</vt:lpstr>
      <vt:lpstr>Object order approach</vt:lpstr>
      <vt:lpstr>Object Order: Splatting</vt:lpstr>
      <vt:lpstr>Splatting</vt:lpstr>
      <vt:lpstr>Splatting</vt:lpstr>
      <vt:lpstr>Splatting</vt:lpstr>
      <vt:lpstr>Splatting</vt:lpstr>
      <vt:lpstr>Ray-casting - revisited </vt:lpstr>
      <vt:lpstr>Ray-casting - revisited</vt:lpstr>
      <vt:lpstr>Splatting - Principal Idea</vt:lpstr>
      <vt:lpstr>Footprint Extent</vt:lpstr>
      <vt:lpstr>Footprint Table</vt:lpstr>
      <vt:lpstr>View-dependent footprint</vt:lpstr>
      <vt:lpstr>View-dependent footprint (2)</vt:lpstr>
      <vt:lpstr>Example Footprint at Different Resolutions</vt:lpstr>
      <vt:lpstr>Footprint - principal idea</vt:lpstr>
      <vt:lpstr>Splatting - Evaluation</vt:lpstr>
      <vt:lpstr>Texture-Mapping</vt:lpstr>
      <vt:lpstr>Texture Mapping</vt:lpstr>
      <vt:lpstr>Review on Texturing (Bilinear Interpolation)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Texture-based</vt:lpstr>
      <vt:lpstr>PowerPoint Presentation</vt:lpstr>
      <vt:lpstr>PowerPoint Presentation</vt:lpstr>
      <vt:lpstr>PowerPoint Presentation</vt:lpstr>
      <vt:lpstr>3D Textures</vt:lpstr>
      <vt:lpstr>PowerPoint Presentation</vt:lpstr>
      <vt:lpstr>PowerPoint Presentation</vt:lpstr>
      <vt:lpstr>PowerPoint Presentation</vt:lpstr>
      <vt:lpstr>Shear-Warp</vt:lpstr>
      <vt:lpstr>PowerPoint Presentation</vt:lpstr>
      <vt:lpstr>PowerPoint Presentation</vt:lpstr>
      <vt:lpstr>Orthographic vs. Perspective Projections</vt:lpstr>
      <vt:lpstr>PowerPoint Presentation</vt:lpstr>
      <vt:lpstr>PowerPoint Presentation</vt:lpstr>
      <vt:lpstr>Shear-Warp Evaluation</vt:lpstr>
      <vt:lpstr>Computational Strategies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Volume Rendering </dc:title>
  <cp:lastModifiedBy>Microsoft Office User</cp:lastModifiedBy>
  <cp:revision>32</cp:revision>
  <dcterms:modified xsi:type="dcterms:W3CDTF">2024-02-14T20:23:12Z</dcterms:modified>
</cp:coreProperties>
</file>