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1829060" algn="l" defTabSz="2438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3658118" algn="l" defTabSz="2438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5487177" algn="l" defTabSz="2438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7316236" algn="l" defTabSz="2438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9145295" algn="l" defTabSz="2438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10974354" algn="l" defTabSz="2438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12803413" algn="l" defTabSz="2438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14632472" algn="l" defTabSz="24387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1CF"/>
          </a:solidFill>
        </a:fill>
      </a:tcStyle>
    </a:wholeTbl>
    <a:band2H>
      <a:tcTxStyle b="def" i="def"/>
      <a:tcStyle>
        <a:tcBdr/>
        <a:fill>
          <a:solidFill>
            <a:srgbClr val="E6F1E8"/>
          </a:solidFill>
        </a:fill>
      </a:tcStyle>
    </a:band2H>
    <a:firstCol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2CA"/>
          </a:solidFill>
        </a:fill>
      </a:tcStyle>
    </a:wholeTbl>
    <a:band2H>
      <a:tcTxStyle b="def" i="def"/>
      <a:tcStyle>
        <a:tcBdr/>
        <a:fill>
          <a:solidFill>
            <a:srgbClr val="FFEAE6"/>
          </a:solidFill>
        </a:fill>
      </a:tcStyle>
    </a:band2H>
    <a:firstCol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Lato Black"/>
          <a:ea typeface="Lato Black"/>
          <a:cs typeface="Lato Black"/>
        </a:font>
        <a:srgbClr val="000000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Lato Black"/>
          <a:ea typeface="Lato Black"/>
          <a:cs typeface="Lato Black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Lato Black"/>
          <a:ea typeface="Lato Black"/>
          <a:cs typeface="Lato Blac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Lato Black"/>
          <a:ea typeface="Lato Black"/>
          <a:cs typeface="Lato Blac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Lato Black"/>
          <a:ea typeface="Lato Black"/>
          <a:cs typeface="Lato Black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745" latinLnBrk="0">
      <a:defRPr sz="3200">
        <a:latin typeface="+mn-lt"/>
        <a:ea typeface="+mn-ea"/>
        <a:cs typeface="+mn-cs"/>
        <a:sym typeface="Calibri"/>
      </a:defRPr>
    </a:lvl1pPr>
    <a:lvl2pPr indent="228600" defTabSz="2438745" latinLnBrk="0">
      <a:defRPr sz="3200">
        <a:latin typeface="+mn-lt"/>
        <a:ea typeface="+mn-ea"/>
        <a:cs typeface="+mn-cs"/>
        <a:sym typeface="Calibri"/>
      </a:defRPr>
    </a:lvl2pPr>
    <a:lvl3pPr indent="457200" defTabSz="2438745" latinLnBrk="0">
      <a:defRPr sz="3200">
        <a:latin typeface="+mn-lt"/>
        <a:ea typeface="+mn-ea"/>
        <a:cs typeface="+mn-cs"/>
        <a:sym typeface="Calibri"/>
      </a:defRPr>
    </a:lvl3pPr>
    <a:lvl4pPr indent="685800" defTabSz="2438745" latinLnBrk="0">
      <a:defRPr sz="3200">
        <a:latin typeface="+mn-lt"/>
        <a:ea typeface="+mn-ea"/>
        <a:cs typeface="+mn-cs"/>
        <a:sym typeface="Calibri"/>
      </a:defRPr>
    </a:lvl4pPr>
    <a:lvl5pPr indent="914400" defTabSz="2438745" latinLnBrk="0">
      <a:defRPr sz="3200">
        <a:latin typeface="+mn-lt"/>
        <a:ea typeface="+mn-ea"/>
        <a:cs typeface="+mn-cs"/>
        <a:sym typeface="Calibri"/>
      </a:defRPr>
    </a:lvl5pPr>
    <a:lvl6pPr indent="1143000" defTabSz="2438745" latinLnBrk="0">
      <a:defRPr sz="3200">
        <a:latin typeface="+mn-lt"/>
        <a:ea typeface="+mn-ea"/>
        <a:cs typeface="+mn-cs"/>
        <a:sym typeface="Calibri"/>
      </a:defRPr>
    </a:lvl6pPr>
    <a:lvl7pPr indent="1371600" defTabSz="2438745" latinLnBrk="0">
      <a:defRPr sz="3200">
        <a:latin typeface="+mn-lt"/>
        <a:ea typeface="+mn-ea"/>
        <a:cs typeface="+mn-cs"/>
        <a:sym typeface="Calibri"/>
      </a:defRPr>
    </a:lvl7pPr>
    <a:lvl8pPr indent="1600200" defTabSz="2438745" latinLnBrk="0">
      <a:defRPr sz="3200">
        <a:latin typeface="+mn-lt"/>
        <a:ea typeface="+mn-ea"/>
        <a:cs typeface="+mn-cs"/>
        <a:sym typeface="Calibri"/>
      </a:defRPr>
    </a:lvl8pPr>
    <a:lvl9pPr indent="1828800" defTabSz="2438745" latinLnBrk="0">
      <a:defRPr sz="3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hr.utah.edu/redirect/www.utah.edu" TargetMode="External"/><Relationship Id="rId3" Type="http://schemas.openxmlformats.org/officeDocument/2006/relationships/image" Target="../media/image1.png"/><Relationship Id="rId4" Type="http://schemas.openxmlformats.org/officeDocument/2006/relationships/image" Target="../media/image1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926421" y="8816524"/>
            <a:ext cx="16220608" cy="2724990"/>
          </a:xfrm>
          <a:prstGeom prst="rect">
            <a:avLst/>
          </a:prstGeom>
        </p:spPr>
        <p:txBody>
          <a:bodyPr anchor="t"/>
          <a:lstStyle>
            <a:lvl1pPr algn="l">
              <a:defRPr cap="all" sz="8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926421" y="5815221"/>
            <a:ext cx="16220608" cy="3001301"/>
          </a:xfrm>
          <a:prstGeom prst="rect">
            <a:avLst/>
          </a:prstGeom>
        </p:spPr>
        <p:txBody>
          <a:bodyPr anchor="b"/>
          <a:lstStyle>
            <a:lvl1pPr>
              <a:spcBef>
                <a:spcPts val="1200"/>
              </a:spcBef>
              <a:defRPr sz="4000">
                <a:solidFill>
                  <a:srgbClr val="888888"/>
                </a:solidFill>
              </a:defRPr>
            </a:lvl1pPr>
            <a:lvl2pPr indent="1371783">
              <a:spcBef>
                <a:spcPts val="1200"/>
              </a:spcBef>
              <a:defRPr sz="4000">
                <a:solidFill>
                  <a:srgbClr val="888888"/>
                </a:solidFill>
              </a:defRPr>
            </a:lvl2pPr>
            <a:lvl3pPr indent="2743566">
              <a:spcBef>
                <a:spcPts val="1200"/>
              </a:spcBef>
              <a:defRPr sz="4000">
                <a:solidFill>
                  <a:srgbClr val="888888"/>
                </a:solidFill>
              </a:defRPr>
            </a:lvl3pPr>
            <a:lvl4pPr indent="4115349">
              <a:spcBef>
                <a:spcPts val="1200"/>
              </a:spcBef>
              <a:defRPr sz="4000">
                <a:solidFill>
                  <a:srgbClr val="888888"/>
                </a:solidFill>
              </a:defRPr>
            </a:lvl4pPr>
            <a:lvl5pPr indent="5487132">
              <a:spcBef>
                <a:spcPts val="1200"/>
              </a:spcBef>
              <a:defRPr sz="4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pic" sz="quarter" idx="13"/>
          </p:nvPr>
        </p:nvSpPr>
        <p:spPr>
          <a:xfrm>
            <a:off x="19107523" y="6284204"/>
            <a:ext cx="4224753" cy="3841282"/>
          </a:xfrm>
          <a:prstGeom prst="rect">
            <a:avLst/>
          </a:prstGeom>
          <a:ln w="127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" name="Shape 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_Nur Titel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sldNum" sz="quarter" idx="2"/>
          </p:nvPr>
        </p:nvSpPr>
        <p:spPr>
          <a:xfrm>
            <a:off x="22499287" y="12712279"/>
            <a:ext cx="668532" cy="739175"/>
          </a:xfrm>
          <a:prstGeom prst="rect">
            <a:avLst/>
          </a:prstGeom>
        </p:spPr>
        <p:txBody>
          <a:bodyPr lIns="121937" tIns="121937" rIns="121937" bIns="121937"/>
          <a:lstStyle>
            <a:lvl1pPr defTabSz="2438745">
              <a:defRPr b="0" sz="3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89" name="Shape 89"/>
          <p:cNvSpPr/>
          <p:nvPr>
            <p:ph type="body" idx="1"/>
          </p:nvPr>
        </p:nvSpPr>
        <p:spPr>
          <a:xfrm>
            <a:off x="3456616" y="1555527"/>
            <a:ext cx="17473942" cy="10609179"/>
          </a:xfrm>
          <a:prstGeom prst="rect">
            <a:avLst/>
          </a:prstGeom>
        </p:spPr>
        <p:txBody>
          <a:bodyPr lIns="121937" tIns="121937" rIns="121937" bIns="121937"/>
          <a:lstStyle>
            <a:lvl1pPr defTabSz="2438745">
              <a:spcBef>
                <a:spcPts val="1700"/>
              </a:spcBef>
              <a:defRPr b="0" sz="7000">
                <a:solidFill>
                  <a:srgbClr val="FFFFFF"/>
                </a:solidFill>
              </a:defRPr>
            </a:lvl1pPr>
            <a:lvl2pPr indent="730354" defTabSz="2438745">
              <a:spcBef>
                <a:spcPts val="1700"/>
              </a:spcBef>
              <a:defRPr b="0" sz="7000">
                <a:solidFill>
                  <a:srgbClr val="FFFFFF"/>
                </a:solidFill>
              </a:defRPr>
            </a:lvl2pPr>
            <a:lvl3pPr indent="1435302" defTabSz="2438745">
              <a:spcBef>
                <a:spcPts val="1700"/>
              </a:spcBef>
              <a:defRPr b="0" sz="7000">
                <a:solidFill>
                  <a:srgbClr val="FFFFFF"/>
                </a:solidFill>
              </a:defRPr>
            </a:lvl3pPr>
            <a:lvl4pPr indent="2864257" defTabSz="2438745">
              <a:spcBef>
                <a:spcPts val="1700"/>
              </a:spcBef>
              <a:defRPr b="0" sz="7000">
                <a:solidFill>
                  <a:srgbClr val="FFFFFF"/>
                </a:solidFill>
              </a:defRPr>
            </a:lvl4pPr>
            <a:lvl5pPr indent="3594608" defTabSz="2438745">
              <a:spcBef>
                <a:spcPts val="1700"/>
              </a:spcBef>
              <a:defRPr b="0" sz="70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42424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body" idx="1"/>
          </p:nvPr>
        </p:nvSpPr>
        <p:spPr>
          <a:xfrm>
            <a:off x="4833937" y="1785937"/>
            <a:ext cx="14716126" cy="1014412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175380" indent="-175380" defTabSz="821531">
              <a:spcBef>
                <a:spcPts val="6600"/>
              </a:spcBef>
              <a:buSzPct val="50000"/>
              <a:buChar char="-"/>
              <a:defRPr b="0"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92880" indent="-175380" defTabSz="821531">
              <a:spcBef>
                <a:spcPts val="6600"/>
              </a:spcBef>
              <a:buSzPct val="50000"/>
              <a:buChar char="-"/>
              <a:defRPr b="0"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937380" indent="-175380" defTabSz="821531">
              <a:spcBef>
                <a:spcPts val="6600"/>
              </a:spcBef>
              <a:buSzPct val="50000"/>
              <a:buChar char="-"/>
              <a:defRPr b="0"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411111" indent="-204611" defTabSz="821531">
              <a:spcBef>
                <a:spcPts val="6600"/>
              </a:spcBef>
              <a:buSzPct val="50000"/>
              <a:buChar char="-"/>
              <a:defRPr b="0"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855611" indent="-204611" defTabSz="821531">
              <a:spcBef>
                <a:spcPts val="6600"/>
              </a:spcBef>
              <a:buSzPct val="50000"/>
              <a:buChar char="-"/>
              <a:defRPr b="0" sz="58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97"/>
          <p:cNvSpPr/>
          <p:nvPr>
            <p:ph type="sldNum" sz="quarter" idx="2"/>
          </p:nvPr>
        </p:nvSpPr>
        <p:spPr>
          <a:xfrm>
            <a:off x="11952882" y="13019484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b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bg>
      <p:bgPr>
        <a:gradFill flip="none" rotWithShape="1">
          <a:gsLst>
            <a:gs pos="0">
              <a:srgbClr val="000000"/>
            </a:gs>
            <a:gs pos="50000">
              <a:srgbClr val="000066"/>
            </a:gs>
            <a:gs pos="100000">
              <a:srgbClr val="000000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The University of Utah Home Page.png" descr="The University of Utah Home Page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296" y="12818204"/>
            <a:ext cx="1120776" cy="80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SCI_logo.jpg" descr="SCI_logo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22670575" y="12899166"/>
            <a:ext cx="1447801" cy="638176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>
            <p:ph type="sldNum" sz="quarter" idx="2"/>
          </p:nvPr>
        </p:nvSpPr>
        <p:spPr>
          <a:xfrm>
            <a:off x="20496589" y="12954000"/>
            <a:ext cx="534611" cy="528509"/>
          </a:xfrm>
          <a:prstGeom prst="rect">
            <a:avLst/>
          </a:prstGeom>
        </p:spPr>
        <p:txBody>
          <a:bodyPr lIns="91439" tIns="91439" rIns="91439" bIns="91439" anchor="t"/>
          <a:lstStyle>
            <a:lvl1pPr defTabSz="914400">
              <a:defRPr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type="title"/>
          </p:nvPr>
        </p:nvSpPr>
        <p:spPr>
          <a:xfrm>
            <a:off x="4387452" y="357187"/>
            <a:ext cx="15609095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defRPr b="0" sz="11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4" name="Shape 114"/>
          <p:cNvSpPr/>
          <p:nvPr>
            <p:ph type="body" idx="1"/>
          </p:nvPr>
        </p:nvSpPr>
        <p:spPr>
          <a:xfrm>
            <a:off x="4387452" y="3643312"/>
            <a:ext cx="15609095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08263" indent="-608263" defTabSz="821531">
              <a:spcBef>
                <a:spcPts val="5900"/>
              </a:spcBef>
              <a:buSzPct val="75000"/>
              <a:buChar char="•"/>
              <a:defRPr b="0"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2763" indent="-608263" defTabSz="821531">
              <a:spcBef>
                <a:spcPts val="5900"/>
              </a:spcBef>
              <a:buSzPct val="75000"/>
              <a:buChar char="•"/>
              <a:defRPr b="0"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indent="-608263" defTabSz="821531">
              <a:spcBef>
                <a:spcPts val="5900"/>
              </a:spcBef>
              <a:buSzPct val="75000"/>
              <a:buChar char="•"/>
              <a:defRPr b="0"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indent="-608263" defTabSz="821531">
              <a:spcBef>
                <a:spcPts val="5900"/>
              </a:spcBef>
              <a:buSzPct val="75000"/>
              <a:buChar char="•"/>
              <a:defRPr b="0"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indent="-608263" defTabSz="821531">
              <a:spcBef>
                <a:spcPts val="5900"/>
              </a:spcBef>
              <a:buSzPct val="75000"/>
              <a:buChar char="•"/>
              <a:defRPr b="0"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hape 115"/>
          <p:cNvSpPr/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empmod - No Graphics">
    <p:bg>
      <p:bgPr>
        <a:gradFill flip="none" rotWithShape="1">
          <a:gsLst>
            <a:gs pos="0">
              <a:srgbClr val="021EAA"/>
            </a:gs>
            <a:gs pos="100000">
              <a:srgbClr val="2E94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xfrm>
            <a:off x="2746374" y="0"/>
            <a:ext cx="18135602" cy="2476500"/>
          </a:xfrm>
          <a:prstGeom prst="rect">
            <a:avLst/>
          </a:prstGeom>
          <a:effectLst>
            <a:outerShdw sx="100000" sy="100000" kx="0" ky="0" algn="b" rotWithShape="0" blurRad="127000" dist="101600" dir="2700000">
              <a:srgbClr val="000000">
                <a:alpha val="75000"/>
              </a:srgbClr>
            </a:outerShdw>
          </a:effectLst>
        </p:spPr>
        <p:txBody>
          <a:bodyPr lIns="101600" tIns="101600" rIns="101600" bIns="101600" anchor="t"/>
          <a:lstStyle>
            <a:lvl1pPr marL="79374" marR="79375" indent="-79374" algn="l" defTabSz="1828800">
              <a:lnSpc>
                <a:spcPct val="88000"/>
              </a:lnSpc>
              <a:defRPr sz="8000">
                <a:solidFill>
                  <a:srgbClr val="FFFC79"/>
                </a:solidFill>
                <a:uFill>
                  <a:solidFill>
                    <a:srgbClr val="FFFC79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3" name="Shape 123"/>
          <p:cNvSpPr/>
          <p:nvPr>
            <p:ph type="body" idx="1"/>
          </p:nvPr>
        </p:nvSpPr>
        <p:spPr>
          <a:xfrm>
            <a:off x="3590923" y="2476500"/>
            <a:ext cx="17218028" cy="11239500"/>
          </a:xfrm>
          <a:prstGeom prst="rect">
            <a:avLst/>
          </a:prstGeom>
          <a:effectLst>
            <a:outerShdw sx="100000" sy="100000" kx="0" ky="0" algn="b" rotWithShape="0" blurRad="127000" dist="101600" dir="3378633">
              <a:srgbClr val="000000">
                <a:alpha val="75000"/>
              </a:srgbClr>
            </a:outerShdw>
          </a:effectLst>
        </p:spPr>
        <p:txBody>
          <a:bodyPr lIns="101600" tIns="101600" rIns="101600" bIns="101600"/>
          <a:lstStyle>
            <a:lvl1pPr marL="79374" marR="79375" indent="-79374" defTabSz="1828800">
              <a:lnSpc>
                <a:spcPct val="88000"/>
              </a:lnSpc>
              <a:spcBef>
                <a:spcPts val="2800"/>
              </a:spcBef>
              <a:def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1076853" marR="79375" indent="-624415" defTabSz="1828800">
              <a:lnSpc>
                <a:spcPct val="88000"/>
              </a:lnSpc>
              <a:spcBef>
                <a:spcPts val="2800"/>
              </a:spcBef>
              <a:buSzPct val="100000"/>
              <a:buChar char="•"/>
              <a:def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1593849" marR="79375" indent="-690562" defTabSz="1828800">
              <a:lnSpc>
                <a:spcPct val="88000"/>
              </a:lnSpc>
              <a:spcBef>
                <a:spcPts val="2800"/>
              </a:spcBef>
              <a:buSzPct val="100000"/>
              <a:buChar char="­"/>
              <a:def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2273526" marR="79375" indent="-979714" defTabSz="1828800">
              <a:lnSpc>
                <a:spcPct val="88000"/>
              </a:lnSpc>
              <a:spcBef>
                <a:spcPts val="2800"/>
              </a:spcBef>
              <a:buSzPct val="75000"/>
              <a:buChar char=""/>
              <a:def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2559276" marR="79375" indent="-979714" defTabSz="1828800">
              <a:lnSpc>
                <a:spcPct val="88000"/>
              </a:lnSpc>
              <a:spcBef>
                <a:spcPts val="2800"/>
              </a:spcBef>
              <a:buSzPct val="100000"/>
              <a:buChar char="–"/>
              <a:defRPr sz="8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hape 124"/>
          <p:cNvSpPr/>
          <p:nvPr>
            <p:ph type="sldNum" sz="quarter" idx="2"/>
          </p:nvPr>
        </p:nvSpPr>
        <p:spPr>
          <a:xfrm>
            <a:off x="11779250" y="12776200"/>
            <a:ext cx="825501" cy="875804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1168400">
              <a:defRPr b="0" sz="4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Title and Content">
    <p:bg>
      <p:bgPr>
        <a:gradFill flip="none" rotWithShape="1">
          <a:gsLst>
            <a:gs pos="0">
              <a:srgbClr val="0080FF"/>
            </a:gs>
            <a:gs pos="100000">
              <a:srgbClr val="021EAA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0752" y="12423646"/>
            <a:ext cx="1633509" cy="84278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3962400" y="12801599"/>
            <a:ext cx="7112000" cy="15634"/>
          </a:xfrm>
          <a:prstGeom prst="line">
            <a:avLst/>
          </a:prstGeom>
          <a:solidFill>
            <a:srgbClr val="0433FF"/>
          </a:solidFill>
          <a:ln w="254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33" name="Shape 133"/>
          <p:cNvSpPr/>
          <p:nvPr/>
        </p:nvSpPr>
        <p:spPr>
          <a:xfrm flipH="1">
            <a:off x="3595077" y="1516177"/>
            <a:ext cx="17100062" cy="6"/>
          </a:xfrm>
          <a:prstGeom prst="line">
            <a:avLst/>
          </a:prstGeom>
          <a:solidFill>
            <a:srgbClr val="0433FF"/>
          </a:solidFill>
          <a:ln w="50800">
            <a:solidFill>
              <a:srgbClr val="FFFFFF"/>
            </a:solidFill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34" name="Shape 134"/>
          <p:cNvSpPr/>
          <p:nvPr/>
        </p:nvSpPr>
        <p:spPr>
          <a:xfrm>
            <a:off x="13258799" y="12801599"/>
            <a:ext cx="7112001" cy="15634"/>
          </a:xfrm>
          <a:prstGeom prst="line">
            <a:avLst/>
          </a:prstGeom>
          <a:solidFill>
            <a:srgbClr val="0433FF"/>
          </a:solidFill>
          <a:ln w="254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35" name="Shape 135"/>
          <p:cNvSpPr/>
          <p:nvPr>
            <p:ph type="title"/>
          </p:nvPr>
        </p:nvSpPr>
        <p:spPr>
          <a:xfrm>
            <a:off x="3352800" y="0"/>
            <a:ext cx="16154400" cy="1524000"/>
          </a:xfrm>
          <a:prstGeom prst="rect">
            <a:avLst/>
          </a:prstGeom>
        </p:spPr>
        <p:txBody>
          <a:bodyPr lIns="76200" tIns="76200" rIns="76200" bIns="76200"/>
          <a:lstStyle>
            <a:lvl1pPr algn="l" defTabSz="1828800">
              <a:defRPr b="0" sz="8000">
                <a:solidFill>
                  <a:srgbClr val="FFFB00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75000"/>
                    </a:srgbClr>
                  </a:outerShdw>
                </a:effectLst>
                <a:uFill>
                  <a:solidFill>
                    <a:srgbClr val="FFFB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xfrm>
            <a:off x="3962400" y="3200398"/>
            <a:ext cx="16459200" cy="9051929"/>
          </a:xfrm>
          <a:prstGeom prst="rect">
            <a:avLst/>
          </a:prstGeom>
        </p:spPr>
        <p:txBody>
          <a:bodyPr lIns="76200" tIns="76200" rIns="76200" bIns="76200"/>
          <a:lstStyle>
            <a:lvl1pPr marL="685800" indent="-685800" defTabSz="1828800">
              <a:spcBef>
                <a:spcPts val="1400"/>
              </a:spcBef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1110342" indent="-653142" defTabSz="1828800">
              <a:spcBef>
                <a:spcPts val="1400"/>
              </a:spcBef>
              <a:buSzPct val="100000"/>
              <a:buChar char="•"/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1524000" indent="-609600" defTabSz="1828800">
              <a:spcBef>
                <a:spcPts val="1400"/>
              </a:spcBef>
              <a:buSzPct val="100000"/>
              <a:buChar char="•"/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2103120" indent="-731520" defTabSz="1828800">
              <a:spcBef>
                <a:spcPts val="1400"/>
              </a:spcBef>
              <a:buSzPct val="100000"/>
              <a:buChar char="•"/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2560320" indent="-731520" defTabSz="1828800">
              <a:spcBef>
                <a:spcPts val="1400"/>
              </a:spcBef>
              <a:buSzPct val="100000"/>
              <a:buChar char="•"/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/>
          <p:nvPr>
            <p:ph type="sldNum" sz="quarter" idx="2"/>
          </p:nvPr>
        </p:nvSpPr>
        <p:spPr>
          <a:xfrm>
            <a:off x="19866669" y="12884150"/>
            <a:ext cx="554931" cy="5715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defTabSz="1828800">
              <a:defRPr b="0">
                <a:solidFill>
                  <a:srgbClr val="002F73"/>
                </a:solidFill>
                <a:uFill>
                  <a:solidFill>
                    <a:srgbClr val="002F73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ci-blue">
    <p:bg>
      <p:bgPr>
        <a:gradFill flip="none" rotWithShape="1">
          <a:gsLst>
            <a:gs pos="0">
              <a:srgbClr val="021EAA"/>
            </a:gs>
            <a:gs pos="100000">
              <a:srgbClr val="0080FF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0624" y="12423774"/>
            <a:ext cx="1635127" cy="841377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3962399" y="12801600"/>
            <a:ext cx="7112002" cy="15877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46" name="Shape 146"/>
          <p:cNvSpPr/>
          <p:nvPr/>
        </p:nvSpPr>
        <p:spPr>
          <a:xfrm flipH="1" flipV="1">
            <a:off x="3594099" y="1517650"/>
            <a:ext cx="17100551" cy="3176"/>
          </a:xfrm>
          <a:prstGeom prst="line">
            <a:avLst/>
          </a:prstGeom>
          <a:ln w="50800">
            <a:solidFill>
              <a:srgbClr val="FFFFFF"/>
            </a:solidFill>
          </a:ln>
          <a:effectLst>
            <a:outerShdw sx="100000" sy="100000" kx="0" ky="0" algn="b" rotWithShape="0" blurRad="101600" dist="76200" dir="2700000">
              <a:srgbClr val="929292">
                <a:alpha val="39999"/>
              </a:srgbClr>
            </a:outerShdw>
          </a:effectLst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47" name="Shape 147"/>
          <p:cNvSpPr/>
          <p:nvPr/>
        </p:nvSpPr>
        <p:spPr>
          <a:xfrm>
            <a:off x="13258799" y="12801600"/>
            <a:ext cx="7112001" cy="15877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48" name="Shape 148"/>
          <p:cNvSpPr/>
          <p:nvPr>
            <p:ph type="title"/>
          </p:nvPr>
        </p:nvSpPr>
        <p:spPr>
          <a:xfrm>
            <a:off x="3352800" y="0"/>
            <a:ext cx="16154400" cy="1524000"/>
          </a:xfrm>
          <a:prstGeom prst="rect">
            <a:avLst/>
          </a:prstGeom>
        </p:spPr>
        <p:txBody>
          <a:bodyPr lIns="101600" tIns="101600" rIns="101600" bIns="101600"/>
          <a:lstStyle>
            <a:lvl1pPr marR="81269" indent="40634" algn="l" defTabSz="1825624">
              <a:defRPr b="0" sz="80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" name="Shape 149"/>
          <p:cNvSpPr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/>
          <a:lstStyle>
            <a:lvl1pPr marL="682623" marR="81269" indent="-641988" defTabSz="1825624">
              <a:spcBef>
                <a:spcPts val="1400"/>
              </a:spcBef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  <a:lvl2pPr marL="1147348" marR="81269" indent="-649513" defTabSz="1825624">
              <a:spcBef>
                <a:spcPts val="1400"/>
              </a:spcBef>
              <a:buSzPct val="100000"/>
              <a:buChar char="•"/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2pPr>
            <a:lvl3pPr marL="1560400" marR="81269" indent="-605365" defTabSz="1825624">
              <a:spcBef>
                <a:spcPts val="1400"/>
              </a:spcBef>
              <a:buSzPct val="100000"/>
              <a:buChar char="•"/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3pPr>
            <a:lvl4pPr marL="2138673" marR="81269" indent="-726438" defTabSz="1825624">
              <a:spcBef>
                <a:spcPts val="1400"/>
              </a:spcBef>
              <a:buSzPct val="100000"/>
              <a:buChar char="•"/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4pPr>
            <a:lvl5pPr marL="2595873" marR="81269" indent="-726438" defTabSz="1825624">
              <a:spcBef>
                <a:spcPts val="1400"/>
              </a:spcBef>
              <a:buSzPct val="100000"/>
              <a:buChar char="•"/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hape 150"/>
          <p:cNvSpPr/>
          <p:nvPr>
            <p:ph type="sldNum" sz="quarter" idx="2"/>
          </p:nvPr>
        </p:nvSpPr>
        <p:spPr>
          <a:xfrm>
            <a:off x="11829777" y="12776200"/>
            <a:ext cx="724446" cy="749300"/>
          </a:xfrm>
          <a:prstGeom prst="rect">
            <a:avLst/>
          </a:prstGeom>
        </p:spPr>
        <p:txBody>
          <a:bodyPr lIns="101600" tIns="101600" rIns="101600" bIns="101600" anchor="t"/>
          <a:lstStyle>
            <a:lvl1pPr algn="ctr" defTabSz="1168400">
              <a:defRPr b="0" sz="3600">
                <a:solidFill>
                  <a:srgbClr val="002F73"/>
                </a:solidFill>
                <a:uFill>
                  <a:solidFill>
                    <a:srgbClr val="002F73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bg>
      <p:bgPr>
        <a:gradFill flip="none" rotWithShape="1">
          <a:gsLst>
            <a:gs pos="0">
              <a:srgbClr val="0066FF"/>
            </a:gs>
            <a:gs pos="100000">
              <a:srgbClr val="000099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2.png" descr="SCI-logo-p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0752" y="12423646"/>
            <a:ext cx="1633509" cy="84278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3962397" y="12801600"/>
            <a:ext cx="7112003" cy="15630"/>
          </a:xfrm>
          <a:prstGeom prst="line">
            <a:avLst/>
          </a:prstGeom>
          <a:solidFill>
            <a:srgbClr val="0000FF"/>
          </a:solidFill>
          <a:ln w="254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59" name="Shape 159"/>
          <p:cNvSpPr/>
          <p:nvPr/>
        </p:nvSpPr>
        <p:spPr>
          <a:xfrm flipH="1" flipV="1">
            <a:off x="3595076" y="1518718"/>
            <a:ext cx="17100066" cy="1"/>
          </a:xfrm>
          <a:prstGeom prst="line">
            <a:avLst/>
          </a:prstGeom>
          <a:solidFill>
            <a:srgbClr val="0000FF"/>
          </a:solidFill>
          <a:ln w="50800">
            <a:solidFill>
              <a:srgbClr val="FFFFFF"/>
            </a:solidFill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60" name="Shape 160"/>
          <p:cNvSpPr/>
          <p:nvPr/>
        </p:nvSpPr>
        <p:spPr>
          <a:xfrm>
            <a:off x="13258799" y="12801600"/>
            <a:ext cx="7112001" cy="15630"/>
          </a:xfrm>
          <a:prstGeom prst="line">
            <a:avLst/>
          </a:prstGeom>
          <a:solidFill>
            <a:srgbClr val="0000FF"/>
          </a:solidFill>
          <a:ln w="254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61" name="Shape 161"/>
          <p:cNvSpPr/>
          <p:nvPr>
            <p:ph type="title"/>
          </p:nvPr>
        </p:nvSpPr>
        <p:spPr>
          <a:xfrm>
            <a:off x="3352800" y="0"/>
            <a:ext cx="16154400" cy="1524000"/>
          </a:xfrm>
          <a:prstGeom prst="rect">
            <a:avLst/>
          </a:prstGeom>
        </p:spPr>
        <p:txBody>
          <a:bodyPr lIns="91437" tIns="91437" rIns="91437" bIns="91437"/>
          <a:lstStyle>
            <a:lvl1pPr algn="l" defTabSz="1828800">
              <a:defRPr b="0" sz="8000">
                <a:solidFill>
                  <a:srgbClr val="FFFF00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2" name="Shape 162"/>
          <p:cNvSpPr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 defTabSz="1828800">
              <a:spcBef>
                <a:spcPts val="1400"/>
              </a:spcBef>
              <a:defRPr b="0">
                <a:solidFill>
                  <a:srgbClr val="FFFFFF"/>
                </a:solidFill>
              </a:defRPr>
            </a:lvl1pPr>
            <a:lvl2pPr marL="1110342" indent="-653142" defTabSz="1828800">
              <a:spcBef>
                <a:spcPts val="14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lvl2pPr>
            <a:lvl3pPr marL="1524000" indent="-609600" defTabSz="1828800">
              <a:spcBef>
                <a:spcPts val="14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lvl3pPr>
            <a:lvl4pPr marL="2103120" indent="-731520" defTabSz="1828800">
              <a:spcBef>
                <a:spcPts val="14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lvl4pPr>
            <a:lvl5pPr marL="2560320" indent="-731520" defTabSz="1828800">
              <a:spcBef>
                <a:spcPts val="14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" name="Shape 163"/>
          <p:cNvSpPr/>
          <p:nvPr>
            <p:ph type="sldNum" sz="quarter" idx="2"/>
          </p:nvPr>
        </p:nvSpPr>
        <p:spPr>
          <a:xfrm>
            <a:off x="15619793" y="12437112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1828800">
              <a:defRPr b="0">
                <a:solidFill>
                  <a:srgbClr val="00206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bg>
      <p:bgPr>
        <a:gradFill flip="none" rotWithShape="1">
          <a:gsLst>
            <a:gs pos="0">
              <a:srgbClr val="0066FF"/>
            </a:gs>
            <a:gs pos="100000">
              <a:srgbClr val="000099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2.png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0624" y="12423774"/>
            <a:ext cx="1635127" cy="841377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 descr="Straight Connector 11"/>
          <p:cNvSpPr/>
          <p:nvPr/>
        </p:nvSpPr>
        <p:spPr>
          <a:xfrm>
            <a:off x="3962399" y="12801599"/>
            <a:ext cx="7112004" cy="15880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72" name="Shape 172" descr="Straight Connector 14"/>
          <p:cNvSpPr/>
          <p:nvPr/>
        </p:nvSpPr>
        <p:spPr>
          <a:xfrm flipH="1" flipV="1">
            <a:off x="3594096" y="1520188"/>
            <a:ext cx="17100553" cy="1"/>
          </a:xfrm>
          <a:prstGeom prst="line">
            <a:avLst/>
          </a:prstGeom>
          <a:ln w="50800">
            <a:solidFill>
              <a:srgbClr val="FFFFFF"/>
            </a:solidFill>
          </a:ln>
          <a:effectLst>
            <a:outerShdw sx="100000" sy="100000" kx="0" ky="0" algn="b" rotWithShape="0" blurRad="0" dist="76200" dir="2700000">
              <a:srgbClr val="808080">
                <a:alpha val="39999"/>
              </a:srgbClr>
            </a:outerShdw>
          </a:effectLst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73" name="Shape 173" descr="Straight Connector 16"/>
          <p:cNvSpPr/>
          <p:nvPr/>
        </p:nvSpPr>
        <p:spPr>
          <a:xfrm>
            <a:off x="13258799" y="12801599"/>
            <a:ext cx="7112003" cy="15880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74" name="Shape 174"/>
          <p:cNvSpPr/>
          <p:nvPr>
            <p:ph type="title"/>
          </p:nvPr>
        </p:nvSpPr>
        <p:spPr>
          <a:xfrm>
            <a:off x="3352800" y="0"/>
            <a:ext cx="16154400" cy="1524000"/>
          </a:xfrm>
          <a:prstGeom prst="rect">
            <a:avLst/>
          </a:prstGeom>
        </p:spPr>
        <p:txBody>
          <a:bodyPr lIns="91437" tIns="91437" rIns="91437" bIns="91437"/>
          <a:lstStyle>
            <a:lvl1pPr algn="l" defTabSz="1822450">
              <a:defRPr b="0" sz="8000">
                <a:solidFill>
                  <a:srgbClr val="FFFF00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5" name="Shape 175"/>
          <p:cNvSpPr/>
          <p:nvPr>
            <p:ph type="sldNum" sz="quarter" idx="2"/>
          </p:nvPr>
        </p:nvSpPr>
        <p:spPr>
          <a:xfrm>
            <a:off x="15619793" y="12437112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1822450">
              <a:defRPr b="0">
                <a:solidFill>
                  <a:srgbClr val="00206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ef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-1" y="-12568"/>
            <a:ext cx="8576867" cy="1374113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0479" tIns="30479" rIns="30479" bIns="30479" anchor="ctr"/>
          <a:lstStyle/>
          <a:p>
            <a:pPr/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755841" y="1074376"/>
            <a:ext cx="7065184" cy="22867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" name="Shape 32"/>
          <p:cNvSpPr/>
          <p:nvPr>
            <p:ph type="body" idx="1"/>
          </p:nvPr>
        </p:nvSpPr>
        <p:spPr>
          <a:xfrm>
            <a:off x="8953525" y="390459"/>
            <a:ext cx="15247225" cy="1317084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ingle Poin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xfrm>
            <a:off x="5537461" y="2143068"/>
            <a:ext cx="13309078" cy="499419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" name="Shape 5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2438745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Blac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2438745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hape 7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und Inhal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xfrm>
            <a:off x="1219359" y="549443"/>
            <a:ext cx="21948459" cy="2286707"/>
          </a:xfrm>
          <a:prstGeom prst="rect">
            <a:avLst/>
          </a:prstGeom>
        </p:spPr>
        <p:txBody>
          <a:bodyPr lIns="121937" tIns="121937" rIns="121937" bIns="121937"/>
          <a:lstStyle>
            <a:lvl1pPr algn="ctr" defTabSz="2438745">
              <a:defRPr b="0" sz="9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xfrm>
            <a:off x="1219359" y="3201391"/>
            <a:ext cx="21948459" cy="9054719"/>
          </a:xfrm>
          <a:prstGeom prst="rect">
            <a:avLst/>
          </a:prstGeom>
        </p:spPr>
        <p:txBody>
          <a:bodyPr lIns="121937" tIns="121937" rIns="121937" bIns="121937"/>
          <a:lstStyle>
            <a:lvl1pPr defTabSz="2438745">
              <a:spcBef>
                <a:spcPts val="1700"/>
              </a:spcBef>
              <a:defRPr b="0" sz="7000">
                <a:solidFill>
                  <a:srgbClr val="FFFFFF"/>
                </a:solidFill>
              </a:defRPr>
            </a:lvl1pPr>
            <a:lvl2pPr indent="730354" defTabSz="2438745">
              <a:spcBef>
                <a:spcPts val="1700"/>
              </a:spcBef>
              <a:defRPr b="0" sz="7000">
                <a:solidFill>
                  <a:srgbClr val="FFFFFF"/>
                </a:solidFill>
              </a:defRPr>
            </a:lvl2pPr>
            <a:lvl3pPr indent="1435302" defTabSz="2438745">
              <a:spcBef>
                <a:spcPts val="1700"/>
              </a:spcBef>
              <a:defRPr b="0" sz="7000">
                <a:solidFill>
                  <a:srgbClr val="FFFFFF"/>
                </a:solidFill>
              </a:defRPr>
            </a:lvl3pPr>
            <a:lvl4pPr indent="2489551" defTabSz="2438745">
              <a:spcBef>
                <a:spcPts val="1700"/>
              </a:spcBef>
              <a:defRPr b="0" sz="7000">
                <a:solidFill>
                  <a:srgbClr val="FFFFFF"/>
                </a:solidFill>
              </a:defRPr>
            </a:lvl4pPr>
            <a:lvl5pPr indent="3594608" defTabSz="2438745">
              <a:spcBef>
                <a:spcPts val="1700"/>
              </a:spcBef>
              <a:defRPr b="0" sz="70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hape 81"/>
          <p:cNvSpPr/>
          <p:nvPr>
            <p:ph type="sldNum" sz="quarter" idx="2"/>
          </p:nvPr>
        </p:nvSpPr>
        <p:spPr>
          <a:xfrm>
            <a:off x="22499287" y="12712279"/>
            <a:ext cx="668532" cy="739175"/>
          </a:xfrm>
          <a:prstGeom prst="rect">
            <a:avLst/>
          </a:prstGeom>
        </p:spPr>
        <p:txBody>
          <a:bodyPr lIns="121937" tIns="121937" rIns="121937" bIns="121937"/>
          <a:lstStyle>
            <a:lvl1pPr defTabSz="2438745">
              <a:defRPr b="0" sz="3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219358" y="549443"/>
            <a:ext cx="21948460" cy="228670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79" tIns="30479" rIns="30479" bIns="3047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219358" y="3201392"/>
            <a:ext cx="21948460" cy="905472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79" tIns="30479" rIns="30479" bIns="3047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22755126" y="12867238"/>
            <a:ext cx="412691" cy="429261"/>
          </a:xfrm>
          <a:prstGeom prst="rect">
            <a:avLst/>
          </a:prstGeom>
          <a:ln w="3175">
            <a:miter lim="400000"/>
          </a:ln>
        </p:spPr>
        <p:txBody>
          <a:bodyPr wrap="none" lIns="30479" tIns="30479" rIns="30479" bIns="30479" anchor="ctr">
            <a:spAutoFit/>
          </a:bodyPr>
          <a:lstStyle>
            <a:lvl1pPr algn="r" defTabSz="1829043">
              <a:defRPr sz="24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ln>
            <a:noFill/>
          </a:ln>
          <a:solidFill>
            <a:srgbClr val="000000"/>
          </a:solidFill>
          <a:uFillTx/>
          <a:latin typeface="Vollkorn Bold"/>
          <a:ea typeface="Vollkorn Bold"/>
          <a:cs typeface="Vollkorn Bold"/>
          <a:sym typeface="Vollkorn Bold"/>
        </a:defRPr>
      </a:lvl1pPr>
      <a:lvl2pPr marL="0" marR="0" indent="0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ln>
            <a:noFill/>
          </a:ln>
          <a:solidFill>
            <a:srgbClr val="000000"/>
          </a:solidFill>
          <a:uFillTx/>
          <a:latin typeface="Vollkorn Bold"/>
          <a:ea typeface="Vollkorn Bold"/>
          <a:cs typeface="Vollkorn Bold"/>
          <a:sym typeface="Vollkorn Bold"/>
        </a:defRPr>
      </a:lvl2pPr>
      <a:lvl3pPr marL="0" marR="0" indent="0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ln>
            <a:noFill/>
          </a:ln>
          <a:solidFill>
            <a:srgbClr val="000000"/>
          </a:solidFill>
          <a:uFillTx/>
          <a:latin typeface="Vollkorn Bold"/>
          <a:ea typeface="Vollkorn Bold"/>
          <a:cs typeface="Vollkorn Bold"/>
          <a:sym typeface="Vollkorn Bold"/>
        </a:defRPr>
      </a:lvl3pPr>
      <a:lvl4pPr marL="0" marR="0" indent="0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ln>
            <a:noFill/>
          </a:ln>
          <a:solidFill>
            <a:srgbClr val="000000"/>
          </a:solidFill>
          <a:uFillTx/>
          <a:latin typeface="Vollkorn Bold"/>
          <a:ea typeface="Vollkorn Bold"/>
          <a:cs typeface="Vollkorn Bold"/>
          <a:sym typeface="Vollkorn Bold"/>
        </a:defRPr>
      </a:lvl4pPr>
      <a:lvl5pPr marL="0" marR="0" indent="0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ln>
            <a:noFill/>
          </a:ln>
          <a:solidFill>
            <a:srgbClr val="000000"/>
          </a:solidFill>
          <a:uFillTx/>
          <a:latin typeface="Vollkorn Bold"/>
          <a:ea typeface="Vollkorn Bold"/>
          <a:cs typeface="Vollkorn Bold"/>
          <a:sym typeface="Vollkorn Bold"/>
        </a:defRPr>
      </a:lvl5pPr>
      <a:lvl6pPr marL="0" marR="0" indent="0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ln>
            <a:noFill/>
          </a:ln>
          <a:solidFill>
            <a:srgbClr val="000000"/>
          </a:solidFill>
          <a:uFillTx/>
          <a:latin typeface="Vollkorn Bold"/>
          <a:ea typeface="Vollkorn Bold"/>
          <a:cs typeface="Vollkorn Bold"/>
          <a:sym typeface="Vollkorn Bold"/>
        </a:defRPr>
      </a:lvl6pPr>
      <a:lvl7pPr marL="0" marR="0" indent="0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ln>
            <a:noFill/>
          </a:ln>
          <a:solidFill>
            <a:srgbClr val="000000"/>
          </a:solidFill>
          <a:uFillTx/>
          <a:latin typeface="Vollkorn Bold"/>
          <a:ea typeface="Vollkorn Bold"/>
          <a:cs typeface="Vollkorn Bold"/>
          <a:sym typeface="Vollkorn Bold"/>
        </a:defRPr>
      </a:lvl7pPr>
      <a:lvl8pPr marL="0" marR="0" indent="0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ln>
            <a:noFill/>
          </a:ln>
          <a:solidFill>
            <a:srgbClr val="000000"/>
          </a:solidFill>
          <a:uFillTx/>
          <a:latin typeface="Vollkorn Bold"/>
          <a:ea typeface="Vollkorn Bold"/>
          <a:cs typeface="Vollkorn Bold"/>
          <a:sym typeface="Vollkorn Bold"/>
        </a:defRPr>
      </a:lvl8pPr>
      <a:lvl9pPr marL="0" marR="0" indent="0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800" u="none">
          <a:ln>
            <a:noFill/>
          </a:ln>
          <a:solidFill>
            <a:srgbClr val="000000"/>
          </a:solidFill>
          <a:uFillTx/>
          <a:latin typeface="Vollkorn Bold"/>
          <a:ea typeface="Vollkorn Bold"/>
          <a:cs typeface="Vollkorn Bold"/>
          <a:sym typeface="Vollkorn Bold"/>
        </a:defRPr>
      </a:lvl9pPr>
    </p:titleStyle>
    <p:bodyStyle>
      <a:lvl1pPr marL="0" marR="0" indent="0" algn="l" defTabSz="1829043" rtl="0" latinLnBrk="0">
        <a:lnSpc>
          <a:spcPct val="10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547762" algn="l" defTabSz="1829043" rtl="0" latinLnBrk="0">
        <a:lnSpc>
          <a:spcPct val="10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1076468" algn="l" defTabSz="1829043" rtl="0" latinLnBrk="0">
        <a:lnSpc>
          <a:spcPct val="10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1867149" algn="l" defTabSz="1829043" rtl="0" latinLnBrk="0">
        <a:lnSpc>
          <a:spcPct val="10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2695934" algn="l" defTabSz="1829043" rtl="0" latinLnBrk="0">
        <a:lnSpc>
          <a:spcPct val="100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7590532" marR="0" indent="-731616" algn="l" defTabSz="1829043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6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8962314" marR="0" indent="-731616" algn="l" defTabSz="1829043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6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10334097" marR="0" indent="-731616" algn="l" defTabSz="1829043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6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11705880" marR="0" indent="-731616" algn="l" defTabSz="1829043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6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829060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3658118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5487177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7316236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9145295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0974354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2803413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4632472" algn="r" defTabSz="18290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hyperlink" Target="http://neuromorpho.org" TargetMode="Externa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9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6" Type="http://schemas.openxmlformats.org/officeDocument/2006/relationships/image" Target="../media/image4.jpe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5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Relationship Id="rId18" Type="http://schemas.openxmlformats.org/officeDocument/2006/relationships/image" Target="../media/image6.jpeg"/><Relationship Id="rId19" Type="http://schemas.openxmlformats.org/officeDocument/2006/relationships/image" Target="../media/image3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7.jpe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8.jpe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12.jpeg"/><Relationship Id="rId15" Type="http://schemas.openxmlformats.org/officeDocument/2006/relationships/image" Target="../media/image59.png"/><Relationship Id="rId16" Type="http://schemas.openxmlformats.org/officeDocument/2006/relationships/image" Target="../media/image60.png"/><Relationship Id="rId17" Type="http://schemas.openxmlformats.org/officeDocument/2006/relationships/image" Target="../media/image61.png"/><Relationship Id="rId18" Type="http://schemas.openxmlformats.org/officeDocument/2006/relationships/image" Target="../media/image12.png"/><Relationship Id="rId19" Type="http://schemas.openxmlformats.org/officeDocument/2006/relationships/image" Target="../media/image62.png"/><Relationship Id="rId20" Type="http://schemas.openxmlformats.org/officeDocument/2006/relationships/image" Target="../media/image63.png"/><Relationship Id="rId21" Type="http://schemas.openxmlformats.org/officeDocument/2006/relationships/image" Target="../media/image6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000000"/>
            </a:gs>
            <a:gs pos="9125">
              <a:srgbClr val="000033"/>
            </a:gs>
            <a:gs pos="50000">
              <a:srgbClr val="000066"/>
            </a:gs>
            <a:gs pos="91560">
              <a:srgbClr val="000033"/>
            </a:gs>
            <a:gs pos="100000">
              <a:srgbClr val="000000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title" idx="4294967295"/>
          </p:nvPr>
        </p:nvSpPr>
        <p:spPr>
          <a:xfrm>
            <a:off x="508603" y="275474"/>
            <a:ext cx="236093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Intel Visualization Center at the University of Utah</a:t>
            </a:r>
          </a:p>
        </p:txBody>
      </p:sp>
      <p:pic>
        <p:nvPicPr>
          <p:cNvPr id="18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229" y="1815557"/>
            <a:ext cx="24384001" cy="9966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title" idx="4294967295"/>
          </p:nvPr>
        </p:nvSpPr>
        <p:spPr>
          <a:xfrm>
            <a:off x="640940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Challenges</a:t>
            </a:r>
          </a:p>
        </p:txBody>
      </p:sp>
      <p:sp>
        <p:nvSpPr>
          <p:cNvPr id="312" name="Shape 312"/>
          <p:cNvSpPr/>
          <p:nvPr/>
        </p:nvSpPr>
        <p:spPr>
          <a:xfrm>
            <a:off x="867596" y="1750409"/>
            <a:ext cx="21220562" cy="1733826"/>
          </a:xfrm>
          <a:prstGeom prst="rect">
            <a:avLst/>
          </a:prstGeom>
          <a:ln w="3175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 anchor="ctr"/>
          <a:lstStyle>
            <a:lvl1pPr>
              <a:spcBef>
                <a:spcPts val="1700"/>
              </a:spcBef>
              <a:defRPr b="0">
                <a:solidFill>
                  <a:srgbClr val="FFFFFF"/>
                </a:solidFill>
              </a:defRPr>
            </a:lvl1pPr>
          </a:lstStyle>
          <a:p>
            <a:pPr/>
            <a:r>
              <a:t>How to define a continuous scalar field from the given discrete data point?</a:t>
            </a:r>
          </a:p>
        </p:txBody>
      </p:sp>
      <p:grpSp>
        <p:nvGrpSpPr>
          <p:cNvPr id="318" name="Group 318"/>
          <p:cNvGrpSpPr/>
          <p:nvPr/>
        </p:nvGrpSpPr>
        <p:grpSpPr>
          <a:xfrm>
            <a:off x="805904" y="3334686"/>
            <a:ext cx="23362977" cy="5486896"/>
            <a:chOff x="0" y="0"/>
            <a:chExt cx="23362976" cy="5486894"/>
          </a:xfrm>
        </p:grpSpPr>
        <p:pic>
          <p:nvPicPr>
            <p:cNvPr id="313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89" t="0" r="0" b="0"/>
            <a:stretch>
              <a:fillRect/>
            </a:stretch>
          </p:blipFill>
          <p:spPr>
            <a:xfrm>
              <a:off x="25231" y="422308"/>
              <a:ext cx="9275227" cy="3778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368607" y="422193"/>
              <a:ext cx="13994370" cy="3778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5" name="Shape 315"/>
            <p:cNvSpPr/>
            <p:nvPr/>
          </p:nvSpPr>
          <p:spPr>
            <a:xfrm>
              <a:off x="6071986" y="4321034"/>
              <a:ext cx="10266676" cy="116586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0479" tIns="30479" rIns="30479" bIns="30479" numCol="1" anchor="t">
              <a:spAutoFit/>
            </a:bodyPr>
            <a:lstStyle/>
            <a:p>
              <a:pPr algn="r">
                <a:defRPr sz="2400">
                  <a:solidFill>
                    <a:srgbClr val="888888"/>
                  </a:solidFill>
                </a:defRPr>
              </a:pPr>
              <a:r>
                <a:t>Wald et al. CPU Volume Rendering of Adaptive Mesh Refinement Data </a:t>
              </a:r>
              <a:endParaRPr sz="1200"/>
            </a:p>
            <a:p>
              <a:pPr algn="r">
                <a:defRPr sz="2400">
                  <a:solidFill>
                    <a:srgbClr val="888888"/>
                  </a:solidFill>
                </a:defRPr>
              </a:pPr>
              <a:r>
                <a:t> </a:t>
              </a:r>
            </a:p>
          </p:txBody>
        </p:sp>
        <p:sp>
          <p:nvSpPr>
            <p:cNvPr id="316" name="Shape 316"/>
            <p:cNvSpPr/>
            <p:nvPr/>
          </p:nvSpPr>
          <p:spPr>
            <a:xfrm>
              <a:off x="0" y="0"/>
              <a:ext cx="4065097" cy="79756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0479" tIns="30479" rIns="30479" bIns="30479" numCol="1" anchor="t">
              <a:spAutoFit/>
            </a:bodyPr>
            <a:lstStyle>
              <a:lvl1pPr algn="r">
                <a:defRPr sz="24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(Node-centered  AMR  data)</a:t>
              </a:r>
            </a:p>
          </p:txBody>
        </p:sp>
        <p:sp>
          <p:nvSpPr>
            <p:cNvPr id="317" name="Shape 317"/>
            <p:cNvSpPr/>
            <p:nvPr/>
          </p:nvSpPr>
          <p:spPr>
            <a:xfrm>
              <a:off x="9172776" y="0"/>
              <a:ext cx="4065098" cy="79756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0479" tIns="30479" rIns="30479" bIns="30479" numCol="1" anchor="t">
              <a:spAutoFit/>
            </a:bodyPr>
            <a:lstStyle>
              <a:lvl1pPr algn="r">
                <a:defRPr sz="2400">
                  <a:solidFill>
                    <a:schemeClr val="accent1"/>
                  </a:solidFill>
                </a:defRPr>
              </a:lvl1pPr>
            </a:lstStyle>
            <a:p>
              <a:pPr/>
              <a:r>
                <a:t>(Cell-centered  AMR  data)</a:t>
              </a:r>
            </a:p>
          </p:txBody>
        </p:sp>
      </p:grpSp>
      <p:grpSp>
        <p:nvGrpSpPr>
          <p:cNvPr id="326" name="Group 326"/>
          <p:cNvGrpSpPr/>
          <p:nvPr/>
        </p:nvGrpSpPr>
        <p:grpSpPr>
          <a:xfrm>
            <a:off x="790431" y="8166934"/>
            <a:ext cx="23426308" cy="5364748"/>
            <a:chOff x="0" y="22502"/>
            <a:chExt cx="23426306" cy="5364747"/>
          </a:xfrm>
        </p:grpSpPr>
        <p:pic>
          <p:nvPicPr>
            <p:cNvPr id="319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25340" b="1120"/>
            <a:stretch>
              <a:fillRect/>
            </a:stretch>
          </p:blipFill>
          <p:spPr>
            <a:xfrm>
              <a:off x="5737007" y="33899"/>
              <a:ext cx="5778879" cy="5334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0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673170" y="22502"/>
              <a:ext cx="5753137" cy="53570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" name="Shape 321"/>
            <p:cNvSpPr/>
            <p:nvPr/>
          </p:nvSpPr>
          <p:spPr>
            <a:xfrm rot="9521457">
              <a:off x="19471316" y="2339249"/>
              <a:ext cx="879936" cy="533876"/>
            </a:xfrm>
            <a:prstGeom prst="rightArrow">
              <a:avLst>
                <a:gd name="adj1" fmla="val 36994"/>
                <a:gd name="adj2" fmla="val 116396"/>
              </a:avLst>
            </a:prstGeom>
            <a:solidFill>
              <a:schemeClr val="accent3"/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25400" dist="12700" dir="5400000">
                <a:srgbClr val="000000">
                  <a:alpha val="38000"/>
                </a:srgbClr>
              </a:outerShdw>
            </a:effectLst>
          </p:spPr>
          <p:txBody>
            <a:bodyPr wrap="square" lIns="30479" tIns="30479" rIns="30479" bIns="3047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22" name="Shape 322"/>
            <p:cNvSpPr/>
            <p:nvPr/>
          </p:nvSpPr>
          <p:spPr>
            <a:xfrm rot="1216877">
              <a:off x="20678619" y="3451830"/>
              <a:ext cx="879936" cy="533877"/>
            </a:xfrm>
            <a:prstGeom prst="rightArrow">
              <a:avLst>
                <a:gd name="adj1" fmla="val 36994"/>
                <a:gd name="adj2" fmla="val 116396"/>
              </a:avLst>
            </a:prstGeom>
            <a:solidFill>
              <a:schemeClr val="accent3"/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25400" dist="12700" dir="5400000">
                <a:srgbClr val="000000">
                  <a:alpha val="38000"/>
                </a:srgbClr>
              </a:outerShdw>
            </a:effectLst>
          </p:spPr>
          <p:txBody>
            <a:bodyPr wrap="square" lIns="30479" tIns="30479" rIns="30479" bIns="3047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23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620048" y="24791"/>
              <a:ext cx="6037454" cy="5362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pasted-image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25240" b="0"/>
            <a:stretch>
              <a:fillRect/>
            </a:stretch>
          </p:blipFill>
          <p:spPr>
            <a:xfrm>
              <a:off x="0" y="22502"/>
              <a:ext cx="5715067" cy="53570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" name="Shape 325"/>
            <p:cNvSpPr/>
            <p:nvPr/>
          </p:nvSpPr>
          <p:spPr>
            <a:xfrm rot="1216877">
              <a:off x="7555362" y="404060"/>
              <a:ext cx="879935" cy="533876"/>
            </a:xfrm>
            <a:prstGeom prst="rightArrow">
              <a:avLst>
                <a:gd name="adj1" fmla="val 36994"/>
                <a:gd name="adj2" fmla="val 116396"/>
              </a:avLst>
            </a:prstGeom>
            <a:solidFill>
              <a:schemeClr val="accent3"/>
            </a:solidFill>
            <a:ln w="254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25400" dist="12700" dir="5400000">
                <a:srgbClr val="000000">
                  <a:alpha val="38000"/>
                </a:srgbClr>
              </a:outerShdw>
            </a:effectLst>
          </p:spPr>
          <p:txBody>
            <a:bodyPr wrap="square" lIns="30479" tIns="30479" rIns="30479" bIns="3047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fast" advClick="1" p14:dur="5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" grpId="2"/>
      <p:bldP build="whole" bldLvl="1" animBg="1" rev="0" advAuto="0" spid="3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type="title" idx="4294967295"/>
          </p:nvPr>
        </p:nvSpPr>
        <p:spPr>
          <a:xfrm>
            <a:off x="640940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AMR data reconstruction strategy </a:t>
            </a:r>
          </a:p>
        </p:txBody>
      </p:sp>
      <p:sp>
        <p:nvSpPr>
          <p:cNvPr id="329" name="Shape 329"/>
          <p:cNvSpPr/>
          <p:nvPr/>
        </p:nvSpPr>
        <p:spPr>
          <a:xfrm>
            <a:off x="867596" y="2487009"/>
            <a:ext cx="10267932" cy="57888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 anchor="ctr"/>
          <a:lstStyle/>
          <a:p>
            <a:pPr>
              <a:spcBef>
                <a:spcPts val="1700"/>
              </a:spcBef>
              <a:defRPr b="0">
                <a:solidFill>
                  <a:srgbClr val="FFFFFF"/>
                </a:solidFill>
              </a:defRPr>
            </a:pPr>
            <a:r>
              <a:t>Previous Work:</a:t>
            </a:r>
          </a:p>
          <a:p>
            <a:pPr marL="481263" indent="-481263">
              <a:spcBef>
                <a:spcPts val="1700"/>
              </a:spcBef>
              <a:buSzPct val="100000"/>
              <a:buChar char="•"/>
              <a:defRPr b="0" sz="3000">
                <a:solidFill>
                  <a:srgbClr val="FFFFFF"/>
                </a:solidFill>
              </a:defRPr>
            </a:pPr>
            <a:r>
              <a:t>AMR data DVR module </a:t>
            </a:r>
          </a:p>
          <a:p>
            <a:pPr marL="481263" indent="-481263">
              <a:spcBef>
                <a:spcPts val="1700"/>
              </a:spcBef>
              <a:buSzPct val="100000"/>
              <a:buChar char="•"/>
              <a:defRPr b="0" sz="3000">
                <a:solidFill>
                  <a:srgbClr val="FFFFFF"/>
                </a:solidFill>
              </a:defRPr>
            </a:pPr>
            <a:r>
              <a:t>A general method for representing and traversing AMR data using a K-D tree</a:t>
            </a:r>
          </a:p>
          <a:p>
            <a:pPr marL="481263" indent="-481263">
              <a:spcBef>
                <a:spcPts val="1700"/>
              </a:spcBef>
              <a:buSzPct val="100000"/>
              <a:buChar char="•"/>
              <a:defRPr b="0" sz="3000">
                <a:solidFill>
                  <a:srgbClr val="FFFFFF"/>
                </a:solidFill>
              </a:defRPr>
            </a:pPr>
            <a:r>
              <a:t>Four data reconstruction strategies</a:t>
            </a:r>
          </a:p>
          <a:p>
            <a:pPr marL="401052" indent="-401052">
              <a:spcBef>
                <a:spcPts val="1700"/>
              </a:spcBef>
              <a:buSzPct val="100000"/>
              <a:buChar char="•"/>
              <a:defRPr b="0" sz="3600">
                <a:solidFill>
                  <a:srgbClr val="FFFFFF"/>
                </a:solidFill>
              </a:defRPr>
            </a:pPr>
            <a:r>
              <a:rPr sz="3000"/>
              <a:t>Wald, Ingo &amp; Brownlee, Carson &amp; Usher, Will &amp; Knoll, Aaron. (2017). CPU volume rendering of adaptive mesh refinement data. 1-8. 10.1145/3139295.3139305.</a:t>
            </a:r>
            <a:r>
              <a:t> </a:t>
            </a:r>
          </a:p>
        </p:txBody>
      </p:sp>
      <p:pic>
        <p:nvPicPr>
          <p:cNvPr id="33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2114" y="3138197"/>
            <a:ext cx="12953198" cy="6009537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12026767" y="9475148"/>
            <a:ext cx="11860185" cy="22707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79" tIns="30479" rIns="30479" bIns="30479">
            <a:spAutoFit/>
          </a:bodyPr>
          <a:lstStyle>
            <a:lvl1pPr algn="just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Reconstruction quality for the four different methods, an AMR representation of the well-known Richtmyer-Meshkov data set (top), and the Landing Gear (bottom). The current and blend methods can in some cases lead to artifacts we refer to as “ghosting”. basis , does not use inner nodes, and thus never exhibits this artifact. (Wald et al. 2017)</a:t>
            </a:r>
          </a:p>
        </p:txBody>
      </p:sp>
      <p:sp>
        <p:nvSpPr>
          <p:cNvPr id="332" name="Shape 332"/>
          <p:cNvSpPr/>
          <p:nvPr/>
        </p:nvSpPr>
        <p:spPr>
          <a:xfrm>
            <a:off x="867596" y="8189659"/>
            <a:ext cx="10267932" cy="330372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 anchor="ctr"/>
          <a:lstStyle/>
          <a:p>
            <a:pPr>
              <a:spcBef>
                <a:spcPts val="1700"/>
              </a:spcBef>
              <a:defRPr b="0">
                <a:solidFill>
                  <a:schemeClr val="accent1"/>
                </a:solidFill>
              </a:defRPr>
            </a:pPr>
            <a:r>
              <a:t>Follow up:</a:t>
            </a:r>
          </a:p>
          <a:p>
            <a:pPr marL="481263" indent="-481263">
              <a:spcBef>
                <a:spcPts val="1700"/>
              </a:spcBef>
              <a:buSzPct val="100000"/>
              <a:buChar char="•"/>
              <a:defRPr b="0" sz="3000">
                <a:solidFill>
                  <a:schemeClr val="accent1"/>
                </a:solidFill>
              </a:defRPr>
            </a:pPr>
            <a:r>
              <a:t>Octant Method for reconstruction </a:t>
            </a:r>
          </a:p>
          <a:p>
            <a:pPr marL="481263" indent="-481263">
              <a:spcBef>
                <a:spcPts val="1700"/>
              </a:spcBef>
              <a:buSzPct val="100000"/>
              <a:buChar char="•"/>
              <a:defRPr b="0" sz="3000">
                <a:solidFill>
                  <a:schemeClr val="accent1"/>
                </a:solidFill>
              </a:defRPr>
            </a:pPr>
            <a:r>
              <a:t>AMR data kernel visualization tools (2D)</a:t>
            </a:r>
          </a:p>
          <a:p>
            <a:pPr marL="481263" indent="-481263">
              <a:spcBef>
                <a:spcPts val="1700"/>
              </a:spcBef>
              <a:buSzPct val="100000"/>
              <a:buChar char="•"/>
              <a:defRPr b="0" sz="3000">
                <a:solidFill>
                  <a:schemeClr val="accent1"/>
                </a:solidFill>
              </a:defRPr>
            </a:pPr>
            <a:r>
              <a:t>AMR data implicit iso-surface module</a:t>
            </a:r>
          </a:p>
        </p:txBody>
      </p:sp>
    </p:spTree>
  </p:cSld>
  <p:clrMapOvr>
    <a:masterClrMapping/>
  </p:clrMapOvr>
  <p:transition xmlns:p14="http://schemas.microsoft.com/office/powerpoint/2010/main" spd="fast" advClick="1" p14:dur="5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99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type="title" idx="4294967295"/>
          </p:nvPr>
        </p:nvSpPr>
        <p:spPr>
          <a:xfrm>
            <a:off x="640940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AMR data kernel visualization tools </a:t>
            </a:r>
          </a:p>
        </p:txBody>
      </p:sp>
      <p:sp>
        <p:nvSpPr>
          <p:cNvPr id="335" name="Shape 335"/>
          <p:cNvSpPr/>
          <p:nvPr/>
        </p:nvSpPr>
        <p:spPr>
          <a:xfrm>
            <a:off x="1440819" y="2464961"/>
            <a:ext cx="6733175" cy="61945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 anchor="ctr"/>
          <a:lstStyle/>
          <a:p>
            <a:pPr defTabSz="1829043">
              <a:spcBef>
                <a:spcPts val="1200"/>
              </a:spcBef>
              <a:defRPr b="0" sz="4000">
                <a:solidFill>
                  <a:srgbClr val="FFFFFF"/>
                </a:solidFill>
              </a:defRPr>
            </a:pPr>
            <a:r>
              <a:t>Desired Property:</a:t>
            </a:r>
          </a:p>
          <a:p>
            <a:pPr defTabSz="1829043">
              <a:spcBef>
                <a:spcPts val="1200"/>
              </a:spcBef>
              <a:defRPr b="0" sz="4000">
                <a:solidFill>
                  <a:srgbClr val="FFFFFF"/>
                </a:solidFill>
              </a:defRPr>
            </a:pPr>
          </a:p>
          <a:p>
            <a:pPr marL="360947" indent="-360947" defTabSz="1829043">
              <a:spcBef>
                <a:spcPts val="1200"/>
              </a:spcBef>
              <a:buSzPct val="100000"/>
              <a:buChar char="•"/>
              <a:defRPr b="0" sz="3600">
                <a:solidFill>
                  <a:srgbClr val="FFFFFF"/>
                </a:solidFill>
              </a:defRPr>
            </a:pPr>
            <a:r>
              <a:t>Continuity</a:t>
            </a:r>
          </a:p>
          <a:p>
            <a:pPr marL="360947" indent="-360947" defTabSz="1829043">
              <a:spcBef>
                <a:spcPts val="1200"/>
              </a:spcBef>
              <a:buSzPct val="100000"/>
              <a:buChar char="•"/>
              <a:defRPr b="0" sz="3600">
                <a:solidFill>
                  <a:srgbClr val="FFFFFF"/>
                </a:solidFill>
              </a:defRPr>
            </a:pPr>
            <a:r>
              <a:t>Accuracy </a:t>
            </a:r>
          </a:p>
          <a:p>
            <a:pPr marL="360947" indent="-360947" defTabSz="1829043">
              <a:spcBef>
                <a:spcPts val="1200"/>
              </a:spcBef>
              <a:buSzPct val="100000"/>
              <a:buChar char="•"/>
              <a:defRPr b="0" sz="3600">
                <a:solidFill>
                  <a:srgbClr val="FFFFFF"/>
                </a:solidFill>
              </a:defRPr>
            </a:pPr>
            <a:r>
              <a:t>Adaptive frequency</a:t>
            </a:r>
          </a:p>
          <a:p>
            <a:pPr marL="360947" indent="-360947" defTabSz="1829043">
              <a:spcBef>
                <a:spcPts val="1200"/>
              </a:spcBef>
              <a:buSzPct val="100000"/>
              <a:buChar char="•"/>
              <a:defRPr b="0" sz="3600">
                <a:solidFill>
                  <a:srgbClr val="FFFFFF"/>
                </a:solidFill>
              </a:defRPr>
            </a:pPr>
            <a:r>
              <a:t>Interpolate </a:t>
            </a:r>
          </a:p>
          <a:p>
            <a:pPr marL="360947" indent="-360947" defTabSz="1829043">
              <a:spcBef>
                <a:spcPts val="1200"/>
              </a:spcBef>
              <a:buSzPct val="100000"/>
              <a:buChar char="•"/>
              <a:defRPr b="0" sz="3600">
                <a:solidFill>
                  <a:srgbClr val="FFFFFF"/>
                </a:solidFill>
              </a:defRPr>
            </a:pPr>
            <a:r>
              <a:t>Cubic region</a:t>
            </a:r>
          </a:p>
          <a:p>
            <a:pPr marL="360947" indent="-360947" defTabSz="1829043">
              <a:spcBef>
                <a:spcPts val="1200"/>
              </a:spcBef>
              <a:buSzPct val="100000"/>
              <a:buChar char="•"/>
              <a:defRPr b="0" sz="3600">
                <a:solidFill>
                  <a:srgbClr val="FFFFFF"/>
                </a:solidFill>
              </a:defRPr>
            </a:pPr>
            <a:r>
              <a:t>Speed</a:t>
            </a:r>
          </a:p>
        </p:txBody>
      </p:sp>
      <p:pic>
        <p:nvPicPr>
          <p:cNvPr id="33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6035" y="1665652"/>
            <a:ext cx="15627055" cy="11506221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Shape 337"/>
          <p:cNvSpPr/>
          <p:nvPr/>
        </p:nvSpPr>
        <p:spPr>
          <a:xfrm>
            <a:off x="9226722" y="12978224"/>
            <a:ext cx="11912640" cy="4292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2D demonstration of different reconstruction strategies (Red value is 1, Blue is 0 )</a:t>
            </a:r>
          </a:p>
        </p:txBody>
      </p:sp>
    </p:spTree>
  </p:cSld>
  <p:clrMapOvr>
    <a:masterClrMapping/>
  </p:clrMapOvr>
  <p:transition xmlns:p14="http://schemas.microsoft.com/office/powerpoint/2010/main" spd="fast" advClick="1" p14:dur="5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type="title" idx="4294967295"/>
          </p:nvPr>
        </p:nvSpPr>
        <p:spPr>
          <a:xfrm>
            <a:off x="640940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AMR Implicit iso-surface module</a:t>
            </a:r>
          </a:p>
        </p:txBody>
      </p:sp>
      <p:sp>
        <p:nvSpPr>
          <p:cNvPr id="340" name="Shape 340"/>
          <p:cNvSpPr/>
          <p:nvPr/>
        </p:nvSpPr>
        <p:spPr>
          <a:xfrm>
            <a:off x="819557" y="6769803"/>
            <a:ext cx="6181567" cy="38247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/>
          <a:p>
            <a:pPr>
              <a:spcBef>
                <a:spcPts val="1700"/>
              </a:spcBef>
              <a:defRPr b="0">
                <a:solidFill>
                  <a:srgbClr val="FFFFFF"/>
                </a:solidFill>
              </a:defRPr>
            </a:pPr>
            <a:r>
              <a:t>New Module:</a:t>
            </a:r>
          </a:p>
          <a:p>
            <a:pPr>
              <a:spcBef>
                <a:spcPts val="1700"/>
              </a:spcBef>
              <a:defRPr b="0">
                <a:solidFill>
                  <a:srgbClr val="FFFFFF"/>
                </a:solidFill>
              </a:defRPr>
            </a:pPr>
          </a:p>
          <a:p>
            <a:pPr>
              <a:spcBef>
                <a:spcPts val="1700"/>
              </a:spcBef>
              <a:defRPr b="0" sz="3600">
                <a:solidFill>
                  <a:srgbClr val="FFFFFF"/>
                </a:solidFill>
              </a:defRPr>
            </a:pPr>
            <a:r>
              <a:t>OSPRAY v1.4.1 AMR Module</a:t>
            </a:r>
          </a:p>
          <a:p>
            <a:pPr>
              <a:spcBef>
                <a:spcPts val="1700"/>
              </a:spcBef>
              <a:defRPr b="0" sz="3600">
                <a:solidFill>
                  <a:srgbClr val="FFFFFF"/>
                </a:solidFill>
              </a:defRPr>
            </a:pPr>
            <a:r>
              <a:t>Implicit Iso-surface Module</a:t>
            </a:r>
          </a:p>
        </p:txBody>
      </p:sp>
      <p:sp>
        <p:nvSpPr>
          <p:cNvPr id="341" name="Shape 341"/>
          <p:cNvSpPr/>
          <p:nvPr/>
        </p:nvSpPr>
        <p:spPr>
          <a:xfrm>
            <a:off x="821783" y="2205476"/>
            <a:ext cx="7900532" cy="40421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/>
          <a:p>
            <a:pPr>
              <a:spcBef>
                <a:spcPts val="1700"/>
              </a:spcBef>
              <a:defRPr b="0">
                <a:solidFill>
                  <a:srgbClr val="FFFFFF"/>
                </a:solidFill>
              </a:defRPr>
            </a:pPr>
            <a:r>
              <a:t>Regular Iso-surface Module:</a:t>
            </a:r>
          </a:p>
          <a:p>
            <a:pPr>
              <a:spcBef>
                <a:spcPts val="1700"/>
              </a:spcBef>
              <a:defRPr b="0">
                <a:solidFill>
                  <a:srgbClr val="FFFFFF"/>
                </a:solidFill>
              </a:defRPr>
            </a:pPr>
          </a:p>
          <a:p>
            <a:pPr>
              <a:spcBef>
                <a:spcPts val="1700"/>
              </a:spcBef>
              <a:defRPr b="0" sz="3600">
                <a:solidFill>
                  <a:srgbClr val="FFFFFF"/>
                </a:solidFill>
              </a:defRPr>
            </a:pPr>
            <a:r>
              <a:t>Low performance (sampler number)</a:t>
            </a:r>
          </a:p>
          <a:p>
            <a:pPr>
              <a:spcBef>
                <a:spcPts val="1700"/>
              </a:spcBef>
              <a:defRPr b="0" sz="3600">
                <a:solidFill>
                  <a:srgbClr val="FFFFFF"/>
                </a:solidFill>
              </a:defRPr>
            </a:pPr>
            <a:r>
              <a:t>Less capability (Couldn’t filter voxel)</a:t>
            </a:r>
          </a:p>
        </p:txBody>
      </p:sp>
      <p:pic>
        <p:nvPicPr>
          <p:cNvPr id="34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9117" y="2219256"/>
            <a:ext cx="9123567" cy="8211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77881" y="5969298"/>
            <a:ext cx="9123567" cy="694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fast" advClick="1" p14:dur="5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type="title" idx="4294967295"/>
          </p:nvPr>
        </p:nvSpPr>
        <p:spPr>
          <a:xfrm>
            <a:off x="640940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AMR Implicit iso-surface</a:t>
            </a:r>
          </a:p>
        </p:txBody>
      </p:sp>
      <p:sp>
        <p:nvSpPr>
          <p:cNvPr id="346" name="Shape 346"/>
          <p:cNvSpPr/>
          <p:nvPr/>
        </p:nvSpPr>
        <p:spPr>
          <a:xfrm>
            <a:off x="780643" y="2380521"/>
            <a:ext cx="5169316" cy="30500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/>
          <a:p>
            <a:pPr>
              <a:spcBef>
                <a:spcPts val="1700"/>
              </a:spcBef>
              <a:defRPr b="0">
                <a:solidFill>
                  <a:srgbClr val="FFFFFF"/>
                </a:solidFill>
              </a:defRPr>
            </a:pPr>
            <a:r>
              <a:t>Cosmology data</a:t>
            </a:r>
          </a:p>
          <a:p>
            <a:pPr marL="350921" indent="-350921">
              <a:spcBef>
                <a:spcPts val="1700"/>
              </a:spcBef>
              <a:buSzPct val="100000"/>
              <a:buChar char="•"/>
              <a:defRPr b="0" sz="3500">
                <a:solidFill>
                  <a:srgbClr val="FFFFFF"/>
                </a:solidFill>
              </a:defRPr>
            </a:pPr>
            <a:r>
              <a:t>Size: 28 G</a:t>
            </a:r>
          </a:p>
          <a:p>
            <a:pPr marL="350921" indent="-350921">
              <a:spcBef>
                <a:spcPts val="1700"/>
              </a:spcBef>
              <a:buSzPct val="100000"/>
              <a:buChar char="•"/>
              <a:defRPr b="0" sz="3500">
                <a:solidFill>
                  <a:srgbClr val="FFFFFF"/>
                </a:solidFill>
              </a:defRPr>
            </a:pPr>
            <a:r>
              <a:t>Octants: 1,075,241,728</a:t>
            </a:r>
          </a:p>
          <a:p>
            <a:pPr marL="350921" indent="-350921">
              <a:spcBef>
                <a:spcPts val="1700"/>
              </a:spcBef>
              <a:buSzPct val="100000"/>
              <a:buChar char="•"/>
              <a:defRPr b="0" sz="3500">
                <a:solidFill>
                  <a:srgbClr val="FFFFFF"/>
                </a:solidFill>
              </a:defRPr>
            </a:pPr>
            <a:r>
              <a:t>Frame rate: ~5fps</a:t>
            </a:r>
          </a:p>
        </p:txBody>
      </p:sp>
      <p:graphicFrame>
        <p:nvGraphicFramePr>
          <p:cNvPr id="347" name="Table 347"/>
          <p:cNvGraphicFramePr/>
          <p:nvPr/>
        </p:nvGraphicFramePr>
        <p:xfrm>
          <a:off x="6973840" y="3939226"/>
          <a:ext cx="6388339" cy="137638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258970"/>
                <a:gridCol w="1279167"/>
                <a:gridCol w="1279167"/>
                <a:gridCol w="1279167"/>
                <a:gridCol w="1279167"/>
              </a:tblGrid>
              <a:tr h="821559"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009CD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b="1" sz="2133">
                          <a:solidFill>
                            <a:srgbClr val="FFFFFF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lv0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009CD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b="1" sz="2133">
                          <a:solidFill>
                            <a:srgbClr val="FFFFFF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lv1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009CD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b="1" sz="2133">
                          <a:solidFill>
                            <a:srgbClr val="FFFFFF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lv2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009CD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b="1" sz="2133">
                          <a:solidFill>
                            <a:srgbClr val="FFFFFF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lv3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009CDA"/>
                    </a:solidFill>
                  </a:tcPr>
                </a:tc>
              </a:tr>
              <a:tr h="553173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b="1" sz="2133">
                          <a:solidFill>
                            <a:srgbClr val="FFFFFF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cells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009CDA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sz="2133">
                          <a:latin typeface="Times"/>
                          <a:ea typeface="Times"/>
                          <a:cs typeface="Times"/>
                          <a:sym typeface="Times"/>
                        </a:rPr>
                        <a:t>4096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EF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sz="2133">
                          <a:latin typeface="Times"/>
                          <a:ea typeface="Times"/>
                          <a:cs typeface="Times"/>
                          <a:sym typeface="Times"/>
                        </a:rPr>
                        <a:t>4098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EF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sz="2133">
                          <a:latin typeface="Times"/>
                          <a:ea typeface="Times"/>
                          <a:cs typeface="Times"/>
                          <a:sym typeface="Times"/>
                        </a:rPr>
                        <a:t>4106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EF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sz="2133">
                          <a:latin typeface="Times"/>
                          <a:ea typeface="Times"/>
                          <a:cs typeface="Times"/>
                          <a:sym typeface="Times"/>
                        </a:rPr>
                        <a:t>4144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EF1"/>
                    </a:solidFill>
                  </a:tcPr>
                </a:tc>
              </a:tr>
            </a:tbl>
          </a:graphicData>
        </a:graphic>
      </p:graphicFrame>
      <p:pic>
        <p:nvPicPr>
          <p:cNvPr id="34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57" y="6152413"/>
            <a:ext cx="8480789" cy="7538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82943" y="6165270"/>
            <a:ext cx="7823141" cy="7487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Cosmos_inside.png"/>
          <p:cNvPicPr>
            <a:picLocks noChangeAspect="1"/>
          </p:cNvPicPr>
          <p:nvPr/>
        </p:nvPicPr>
        <p:blipFill>
          <a:blip r:embed="rId4">
            <a:extLst/>
          </a:blip>
          <a:srcRect l="652" t="0" r="7386" b="1422"/>
          <a:stretch>
            <a:fillRect/>
          </a:stretch>
        </p:blipFill>
        <p:spPr>
          <a:xfrm>
            <a:off x="16499619" y="6140057"/>
            <a:ext cx="7915105" cy="7487107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hape 351"/>
          <p:cNvSpPr/>
          <p:nvPr/>
        </p:nvSpPr>
        <p:spPr>
          <a:xfrm>
            <a:off x="12112908" y="9661416"/>
            <a:ext cx="653554" cy="592684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0479" tIns="30479" rIns="30479" bIns="30479" anchor="ctr"/>
          <a:lstStyle/>
          <a:p>
            <a:pPr/>
          </a:p>
        </p:txBody>
      </p:sp>
      <p:sp>
        <p:nvSpPr>
          <p:cNvPr id="352" name="Shape 352"/>
          <p:cNvSpPr/>
          <p:nvPr/>
        </p:nvSpPr>
        <p:spPr>
          <a:xfrm>
            <a:off x="12832003" y="10257897"/>
            <a:ext cx="3627704" cy="3334270"/>
          </a:xfrm>
          <a:prstGeom prst="line">
            <a:avLst/>
          </a:prstGeom>
          <a:ln w="38100">
            <a:solidFill>
              <a:schemeClr val="accent1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0479" tIns="30479" rIns="30479" bIns="30479"/>
          <a:lstStyle/>
          <a:p>
            <a:pPr/>
          </a:p>
        </p:txBody>
      </p:sp>
      <p:sp>
        <p:nvSpPr>
          <p:cNvPr id="353" name="Shape 353"/>
          <p:cNvSpPr/>
          <p:nvPr/>
        </p:nvSpPr>
        <p:spPr>
          <a:xfrm flipV="1">
            <a:off x="12802206" y="6265065"/>
            <a:ext cx="3687298" cy="3367819"/>
          </a:xfrm>
          <a:prstGeom prst="line">
            <a:avLst/>
          </a:prstGeom>
          <a:ln w="38100">
            <a:solidFill>
              <a:schemeClr val="accent1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0479" tIns="30479" rIns="30479" bIns="30479"/>
          <a:lstStyle/>
          <a:p>
            <a:pPr/>
          </a:p>
        </p:txBody>
      </p:sp>
      <p:pic>
        <p:nvPicPr>
          <p:cNvPr id="354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05740" y="548538"/>
            <a:ext cx="8858655" cy="5555149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355"/>
          <p:cNvSpPr/>
          <p:nvPr/>
        </p:nvSpPr>
        <p:spPr>
          <a:xfrm>
            <a:off x="6792830" y="5692865"/>
            <a:ext cx="4612621" cy="7975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Iso-surface of Cosmology data</a:t>
            </a:r>
          </a:p>
        </p:txBody>
      </p:sp>
      <p:sp>
        <p:nvSpPr>
          <p:cNvPr id="356" name="Shape 356"/>
          <p:cNvSpPr/>
          <p:nvPr/>
        </p:nvSpPr>
        <p:spPr>
          <a:xfrm>
            <a:off x="17781320" y="117417"/>
            <a:ext cx="5555149" cy="7975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Volume rendering of Cosmology data</a:t>
            </a:r>
          </a:p>
        </p:txBody>
      </p:sp>
    </p:spTree>
  </p:cSld>
  <p:clrMapOvr>
    <a:masterClrMapping/>
  </p:clrMapOvr>
  <p:transition xmlns:p14="http://schemas.microsoft.com/office/powerpoint/2010/main" spd="fast" advClick="1" p14:dur="5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type="title" idx="4294967295"/>
          </p:nvPr>
        </p:nvSpPr>
        <p:spPr>
          <a:xfrm>
            <a:off x="640940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AMR Implicit iso-surface</a:t>
            </a:r>
          </a:p>
        </p:txBody>
      </p:sp>
      <p:sp>
        <p:nvSpPr>
          <p:cNvPr id="359" name="Shape 359"/>
          <p:cNvSpPr/>
          <p:nvPr/>
        </p:nvSpPr>
        <p:spPr>
          <a:xfrm>
            <a:off x="18680029" y="968465"/>
            <a:ext cx="4612621" cy="7975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Iso-surface of Cosmology data</a:t>
            </a:r>
          </a:p>
        </p:txBody>
      </p:sp>
      <p:pic>
        <p:nvPicPr>
          <p:cNvPr id="360" name="cosmos_hal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382" y="1540647"/>
            <a:ext cx="8456681" cy="6874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cosmos_finest.png"/>
          <p:cNvPicPr>
            <a:picLocks noChangeAspect="1"/>
          </p:cNvPicPr>
          <p:nvPr/>
        </p:nvPicPr>
        <p:blipFill>
          <a:blip r:embed="rId3">
            <a:extLst/>
          </a:blip>
          <a:srcRect l="22441" t="19213" r="16401" b="19266"/>
          <a:stretch>
            <a:fillRect/>
          </a:stretch>
        </p:blipFill>
        <p:spPr>
          <a:xfrm>
            <a:off x="9094999" y="1527947"/>
            <a:ext cx="7391401" cy="689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cosmos_current.png"/>
          <p:cNvPicPr>
            <a:picLocks noChangeAspect="1"/>
          </p:cNvPicPr>
          <p:nvPr/>
        </p:nvPicPr>
        <p:blipFill>
          <a:blip r:embed="rId4">
            <a:extLst/>
          </a:blip>
          <a:srcRect l="24881" t="17597" r="15468" b="19840"/>
          <a:stretch>
            <a:fillRect/>
          </a:stretch>
        </p:blipFill>
        <p:spPr>
          <a:xfrm>
            <a:off x="9087803" y="6385338"/>
            <a:ext cx="7404101" cy="694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cosmos_octant.png"/>
          <p:cNvPicPr>
            <a:picLocks noChangeAspect="1"/>
          </p:cNvPicPr>
          <p:nvPr/>
        </p:nvPicPr>
        <p:blipFill>
          <a:blip r:embed="rId5">
            <a:extLst/>
          </a:blip>
          <a:srcRect l="20587" t="14701" r="7726" b="11954"/>
          <a:stretch>
            <a:fillRect/>
          </a:stretch>
        </p:blipFill>
        <p:spPr>
          <a:xfrm>
            <a:off x="16795162" y="1527947"/>
            <a:ext cx="7327901" cy="689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fast" advClick="1" p14:dur="5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type="title" idx="4294967295"/>
          </p:nvPr>
        </p:nvSpPr>
        <p:spPr>
          <a:xfrm>
            <a:off x="640940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AMR Implicit iso-surface</a:t>
            </a:r>
          </a:p>
        </p:txBody>
      </p:sp>
      <p:graphicFrame>
        <p:nvGraphicFramePr>
          <p:cNvPr id="366" name="Table 366"/>
          <p:cNvGraphicFramePr/>
          <p:nvPr/>
        </p:nvGraphicFramePr>
        <p:xfrm>
          <a:off x="7218065" y="3719597"/>
          <a:ext cx="7304227" cy="137489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245146"/>
                <a:gridCol w="1190816"/>
                <a:gridCol w="1190816"/>
                <a:gridCol w="1190816"/>
                <a:gridCol w="1212422"/>
                <a:gridCol w="1261508"/>
              </a:tblGrid>
              <a:tr h="820617"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009CD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b="1" sz="2133">
                          <a:solidFill>
                            <a:srgbClr val="FFFFFF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lv0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009CD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b="1" sz="2133">
                          <a:solidFill>
                            <a:srgbClr val="FFFFFF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lv1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009CD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b="1" sz="2133">
                          <a:solidFill>
                            <a:srgbClr val="FFFFFF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lv2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009CD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b="1" sz="2133">
                          <a:solidFill>
                            <a:srgbClr val="FFFFFF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lv3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009CD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b="1" sz="2133">
                          <a:solidFill>
                            <a:srgbClr val="FFFFFF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lv4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009CDA"/>
                    </a:solidFill>
                  </a:tcPr>
                </a:tc>
              </a:tr>
              <a:tr h="552539">
                <a:tc>
                  <a:txBody>
                    <a:bodyPr/>
                    <a:lstStyle/>
                    <a:p>
                      <a:pPr algn="ctr"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b="1" sz="2133">
                          <a:solidFill>
                            <a:srgbClr val="FFFFFF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cells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009CDA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sz="2133">
                          <a:latin typeface="Times"/>
                          <a:ea typeface="Times"/>
                          <a:cs typeface="Times"/>
                          <a:sym typeface="Times"/>
                        </a:rPr>
                        <a:t>4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EF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sz="2133">
                          <a:latin typeface="Times"/>
                          <a:ea typeface="Times"/>
                          <a:cs typeface="Times"/>
                          <a:sym typeface="Times"/>
                        </a:rPr>
                        <a:t>8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EF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sz="2133">
                          <a:latin typeface="Times"/>
                          <a:ea typeface="Times"/>
                          <a:cs typeface="Times"/>
                          <a:sym typeface="Times"/>
                        </a:rPr>
                        <a:t>52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EF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sz="2133">
                          <a:latin typeface="Times"/>
                          <a:ea typeface="Times"/>
                          <a:cs typeface="Times"/>
                          <a:sym typeface="Times"/>
                        </a:rPr>
                        <a:t>560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EF1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ts val="4900"/>
                        </a:lnSpc>
                        <a:defRPr b="0" sz="1800"/>
                      </a:pPr>
                      <a:r>
                        <a:rPr sz="2133">
                          <a:latin typeface="Times"/>
                          <a:ea typeface="Times"/>
                          <a:cs typeface="Times"/>
                          <a:sym typeface="Times"/>
                        </a:rPr>
                        <a:t>2056</a:t>
                      </a:r>
                    </a:p>
                  </a:txBody>
                  <a:tcPr marL="121920" marR="121920" marT="60960" marB="60960" anchor="t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CBDEF1"/>
                    </a:solidFill>
                  </a:tcPr>
                </a:tc>
              </a:tr>
            </a:tbl>
          </a:graphicData>
        </a:graphic>
      </p:graphicFrame>
      <p:pic>
        <p:nvPicPr>
          <p:cNvPr id="367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l="1677" t="0" r="8621" b="0"/>
          <a:stretch>
            <a:fillRect/>
          </a:stretch>
        </p:blipFill>
        <p:spPr>
          <a:xfrm>
            <a:off x="35829" y="5877039"/>
            <a:ext cx="9062819" cy="7788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land-99000.png"/>
          <p:cNvPicPr>
            <a:picLocks noChangeAspect="1"/>
          </p:cNvPicPr>
          <p:nvPr/>
        </p:nvPicPr>
        <p:blipFill>
          <a:blip r:embed="rId3">
            <a:extLst/>
          </a:blip>
          <a:srcRect l="0" t="0" r="9370" b="10740"/>
          <a:stretch>
            <a:fillRect/>
          </a:stretch>
        </p:blipFill>
        <p:spPr>
          <a:xfrm>
            <a:off x="9117737" y="5868705"/>
            <a:ext cx="8348740" cy="7805318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>
            <a:off x="780643" y="2164621"/>
            <a:ext cx="6479692" cy="30500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79" tIns="30479" rIns="30479" bIns="30479">
            <a:spAutoFit/>
          </a:bodyPr>
          <a:lstStyle/>
          <a:p>
            <a:pPr>
              <a:spcBef>
                <a:spcPts val="1700"/>
              </a:spcBef>
              <a:defRPr b="0">
                <a:solidFill>
                  <a:srgbClr val="FFFFFF"/>
                </a:solidFill>
              </a:defRPr>
            </a:pPr>
            <a:r>
              <a:t>NASA LandingGear</a:t>
            </a:r>
          </a:p>
          <a:p>
            <a:pPr marL="350921" indent="-350921">
              <a:spcBef>
                <a:spcPts val="1700"/>
              </a:spcBef>
              <a:buSzPct val="100000"/>
              <a:buChar char="•"/>
              <a:defRPr b="0" sz="3500">
                <a:solidFill>
                  <a:srgbClr val="FFFFFF"/>
                </a:solidFill>
              </a:defRPr>
            </a:pPr>
            <a:r>
              <a:t>Size: 57 G</a:t>
            </a:r>
          </a:p>
          <a:p>
            <a:pPr marL="350921" indent="-350921">
              <a:spcBef>
                <a:spcPts val="1700"/>
              </a:spcBef>
              <a:buSzPct val="100000"/>
              <a:buChar char="•"/>
              <a:defRPr b="0" sz="3500">
                <a:solidFill>
                  <a:srgbClr val="FFFFFF"/>
                </a:solidFill>
              </a:defRPr>
            </a:pPr>
            <a:r>
              <a:t>Octants: 2,096,556,032</a:t>
            </a:r>
          </a:p>
          <a:p>
            <a:pPr marL="350921" indent="-350921">
              <a:spcBef>
                <a:spcPts val="1700"/>
              </a:spcBef>
              <a:buSzPct val="100000"/>
              <a:buChar char="•"/>
              <a:defRPr b="0" sz="3500">
                <a:solidFill>
                  <a:srgbClr val="FFFFFF"/>
                </a:solidFill>
              </a:defRPr>
            </a:pPr>
            <a:r>
              <a:t>Frame rate: ~7fps</a:t>
            </a:r>
          </a:p>
        </p:txBody>
      </p:sp>
      <p:sp>
        <p:nvSpPr>
          <p:cNvPr id="370" name="Shape 370"/>
          <p:cNvSpPr/>
          <p:nvPr/>
        </p:nvSpPr>
        <p:spPr>
          <a:xfrm>
            <a:off x="11552614" y="5426743"/>
            <a:ext cx="4121489" cy="7975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Iso-surface of LandingGear</a:t>
            </a:r>
          </a:p>
        </p:txBody>
      </p:sp>
      <p:sp>
        <p:nvSpPr>
          <p:cNvPr id="371" name="Shape 371"/>
          <p:cNvSpPr/>
          <p:nvPr/>
        </p:nvSpPr>
        <p:spPr>
          <a:xfrm>
            <a:off x="1923561" y="5426743"/>
            <a:ext cx="5064017" cy="7975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Volume rendering of LandingGear</a:t>
            </a:r>
          </a:p>
        </p:txBody>
      </p:sp>
      <p:pic>
        <p:nvPicPr>
          <p:cNvPr id="372" name="landingGear-detail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73046" y="7590687"/>
            <a:ext cx="6890844" cy="6087667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hape 373"/>
          <p:cNvSpPr/>
          <p:nvPr/>
        </p:nvSpPr>
        <p:spPr>
          <a:xfrm>
            <a:off x="11301469" y="9347975"/>
            <a:ext cx="3732669" cy="2471490"/>
          </a:xfrm>
          <a:prstGeom prst="rect">
            <a:avLst/>
          </a:prstGeom>
          <a:ln w="50800">
            <a:solidFill>
              <a:schemeClr val="accent1"/>
            </a:solidFill>
            <a:miter lim="400000"/>
          </a:ln>
          <a:effectLst>
            <a:outerShdw sx="100000" sy="100000" kx="0" ky="0" algn="b" rotWithShape="0" blurRad="0" dist="12700" dir="5400000">
              <a:srgbClr val="000000">
                <a:alpha val="29127"/>
              </a:srgbClr>
            </a:outerShdw>
          </a:effectLst>
        </p:spPr>
        <p:txBody>
          <a:bodyPr lIns="30479" tIns="30479" rIns="30479" bIns="30479" anchor="ctr"/>
          <a:lstStyle/>
          <a:p>
            <a:pPr>
              <a:defRPr>
                <a:solidFill>
                  <a:schemeClr val="accent3"/>
                </a:solidFill>
              </a:defRPr>
            </a:pPr>
          </a:p>
        </p:txBody>
      </p:sp>
      <p:sp>
        <p:nvSpPr>
          <p:cNvPr id="374" name="Shape 374"/>
          <p:cNvSpPr/>
          <p:nvPr/>
        </p:nvSpPr>
        <p:spPr>
          <a:xfrm>
            <a:off x="15048630" y="11839799"/>
            <a:ext cx="2490422" cy="1743136"/>
          </a:xfrm>
          <a:prstGeom prst="line">
            <a:avLst/>
          </a:prstGeom>
          <a:ln w="38100">
            <a:solidFill>
              <a:schemeClr val="accent1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0479" tIns="30479" rIns="30479" bIns="30479"/>
          <a:lstStyle/>
          <a:p>
            <a:pPr/>
          </a:p>
        </p:txBody>
      </p:sp>
      <p:sp>
        <p:nvSpPr>
          <p:cNvPr id="375" name="Shape 375"/>
          <p:cNvSpPr/>
          <p:nvPr/>
        </p:nvSpPr>
        <p:spPr>
          <a:xfrm flipV="1">
            <a:off x="15053394" y="7629763"/>
            <a:ext cx="2480895" cy="1711387"/>
          </a:xfrm>
          <a:prstGeom prst="line">
            <a:avLst/>
          </a:prstGeom>
          <a:ln w="38100">
            <a:solidFill>
              <a:schemeClr val="accent1"/>
            </a:solidFill>
            <a:custDash>
              <a:ds d="200000" sp="200000"/>
            </a:custDash>
            <a:miter lim="400000"/>
            <a:headEnd type="oval"/>
            <a:tailEnd type="oval"/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0479" tIns="30479" rIns="30479" bIns="3047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fast" advClick="1" p14:dur="5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type="title" idx="4294967295"/>
          </p:nvPr>
        </p:nvSpPr>
        <p:spPr>
          <a:xfrm>
            <a:off x="640940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Future work</a:t>
            </a:r>
          </a:p>
        </p:txBody>
      </p:sp>
      <p:sp>
        <p:nvSpPr>
          <p:cNvPr id="378" name="Shape 378"/>
          <p:cNvSpPr/>
          <p:nvPr/>
        </p:nvSpPr>
        <p:spPr>
          <a:xfrm>
            <a:off x="827089" y="2653390"/>
            <a:ext cx="22071304" cy="67599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/>
          <a:p>
            <a:pPr marL="481263" indent="-481263">
              <a:lnSpc>
                <a:spcPct val="150000"/>
              </a:lnSpc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Compare the Octant method with existing reconstruction method</a:t>
            </a:r>
          </a:p>
          <a:p>
            <a:pPr marL="481263" indent="-481263">
              <a:lnSpc>
                <a:spcPct val="150000"/>
              </a:lnSpc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Color mapping on the generated Iso-surface</a:t>
            </a:r>
          </a:p>
          <a:p>
            <a:pPr marL="481263" indent="-481263">
              <a:lnSpc>
                <a:spcPct val="150000"/>
              </a:lnSpc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Performance &amp; Memory optimization</a:t>
            </a:r>
          </a:p>
          <a:p>
            <a:pPr marL="481263" indent="-481263">
              <a:lnSpc>
                <a:spcPct val="150000"/>
              </a:lnSpc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Run this demo on Stampede 2</a:t>
            </a:r>
          </a:p>
          <a:p>
            <a:pPr marL="481263" indent="-481263">
              <a:lnSpc>
                <a:spcPct val="150000"/>
              </a:lnSpc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Publish a paper about Implicit iso-surface generation for large-scale AMR Data </a:t>
            </a:r>
          </a:p>
        </p:txBody>
      </p:sp>
    </p:spTree>
  </p:cSld>
  <p:clrMapOvr>
    <a:masterClrMapping/>
  </p:clrMapOvr>
  <p:transition xmlns:p14="http://schemas.microsoft.com/office/powerpoint/2010/main" spd="fast" advClick="1" p14:dur="5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type="title" idx="4294967295"/>
          </p:nvPr>
        </p:nvSpPr>
        <p:spPr>
          <a:xfrm>
            <a:off x="630376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OSPRay Tube Module</a:t>
            </a:r>
          </a:p>
        </p:txBody>
      </p:sp>
      <p:sp>
        <p:nvSpPr>
          <p:cNvPr id="381" name="Shape 381"/>
          <p:cNvSpPr/>
          <p:nvPr/>
        </p:nvSpPr>
        <p:spPr>
          <a:xfrm>
            <a:off x="867596" y="2728797"/>
            <a:ext cx="12090425" cy="85952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81263" indent="-481263"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Support varying radius line primitives</a:t>
            </a:r>
          </a:p>
          <a:p>
            <a:pPr>
              <a:spcBef>
                <a:spcPts val="1700"/>
              </a:spcBef>
              <a:defRPr b="0">
                <a:solidFill>
                  <a:srgbClr val="FFFFFF"/>
                </a:solidFill>
              </a:defRPr>
            </a:pPr>
          </a:p>
          <a:p>
            <a:pPr marL="481263" indent="-481263"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Support general acyclic graph structures with bifurcations, such as Neurons</a:t>
            </a:r>
          </a:p>
          <a:p>
            <a:pPr>
              <a:spcBef>
                <a:spcPts val="1700"/>
              </a:spcBef>
              <a:defRPr b="0">
                <a:solidFill>
                  <a:srgbClr val="FFFFFF"/>
                </a:solidFill>
              </a:defRPr>
            </a:pPr>
          </a:p>
        </p:txBody>
      </p:sp>
      <p:pic>
        <p:nvPicPr>
          <p:cNvPr id="382" name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71600" y="2171700"/>
            <a:ext cx="8102600" cy="6482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58400" y="7086600"/>
            <a:ext cx="7270750" cy="5816600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Shape 384"/>
          <p:cNvSpPr/>
          <p:nvPr/>
        </p:nvSpPr>
        <p:spPr>
          <a:xfrm>
            <a:off x="12865100" y="12814300"/>
            <a:ext cx="8392223" cy="5181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/>
          <a:p>
            <a:pPr>
              <a:defRPr sz="3000">
                <a:solidFill>
                  <a:srgbClr val="A7A7A7"/>
                </a:solidFill>
              </a:defRPr>
            </a:pPr>
            <a:r>
              <a:t>Neuron Example from </a:t>
            </a:r>
            <a:r>
              <a:rPr u="sng">
                <a:solidFill>
                  <a:srgbClr val="7F7F7F"/>
                </a:solidFill>
                <a:uFill>
                  <a:solidFill>
                    <a:srgbClr val="7F7F7F"/>
                  </a:solidFill>
                </a:uFill>
                <a:hlinkClick r:id="rId4" invalidUrl="" action="" tgtFrame="" tooltip="" history="1" highlightClick="0" endSnd="0"/>
              </a:rPr>
              <a:t>http://neuromorpho.org</a:t>
            </a:r>
          </a:p>
        </p:txBody>
      </p:sp>
    </p:spTree>
  </p:cSld>
  <p:clrMapOvr>
    <a:masterClrMapping/>
  </p:clrMapOvr>
  <p:transition xmlns:p14="http://schemas.microsoft.com/office/powerpoint/2010/main" spd="fast" advClick="1" p14:dur="5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4" grpId="3"/>
      <p:bldP build="whole" bldLvl="1" animBg="1" rev="0" advAuto="0" spid="382" grpId="1"/>
      <p:bldP build="whole" bldLvl="1" animBg="1" rev="0" advAuto="0" spid="383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type="title" idx="4294967295"/>
          </p:nvPr>
        </p:nvSpPr>
        <p:spPr>
          <a:xfrm>
            <a:off x="630376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Data Structure</a:t>
            </a:r>
          </a:p>
        </p:txBody>
      </p:sp>
      <p:graphicFrame>
        <p:nvGraphicFramePr>
          <p:cNvPr id="387" name="Table 387"/>
          <p:cNvGraphicFramePr/>
          <p:nvPr/>
        </p:nvGraphicFramePr>
        <p:xfrm>
          <a:off x="6946900" y="2641599"/>
          <a:ext cx="14732000" cy="10160001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3682206"/>
                <a:gridCol w="10413206"/>
              </a:tblGrid>
              <a:tr h="812165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>
                          <a:solidFill>
                            <a:srgbClr val="FFFFFF"/>
                          </a:solidFill>
                          <a:sym typeface="Lato Black"/>
                        </a:rPr>
                        <a:t>vertex</a:t>
                      </a:r>
                    </a:p>
                  </a:txBody>
                  <a:tcPr marL="0" marR="0" marT="0" marB="0" anchor="t" anchorCtr="0" horzOverflow="overflow">
                    <a:solidFill>
                      <a:schemeClr val="accent2">
                        <a:lumOff val="-941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sz="3500"/>
                        <a:t>data array of all vertex position</a:t>
                      </a:r>
                    </a:p>
                  </a:txBody>
                  <a:tcPr marL="0" marR="0" marT="0" marB="0" anchor="t" anchorCtr="0" horzOverflow="overflow">
                    <a:solidFill>
                      <a:schemeClr val="accent5">
                        <a:lumOff val="23235"/>
                      </a:schemeClr>
                    </a:solidFill>
                  </a:tcPr>
                </a:tc>
              </a:tr>
              <a:tr h="761365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>
                          <a:solidFill>
                            <a:srgbClr val="FFFFFF"/>
                          </a:solidFill>
                          <a:sym typeface="Lato Black"/>
                        </a:rPr>
                        <a:t>index</a:t>
                      </a:r>
                    </a:p>
                  </a:txBody>
                  <a:tcPr marL="0" marR="0" marT="0" marB="0" anchor="t" anchorCtr="0" horzOverflow="overflow">
                    <a:solidFill>
                      <a:schemeClr val="accent2">
                        <a:lumOff val="-941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sz="3500"/>
                        <a:t>data array of indices to the first vertex of a link</a:t>
                      </a:r>
                    </a:p>
                  </a:txBody>
                  <a:tcPr marL="0" marR="0" marT="0" marB="0" anchor="t" anchorCtr="0" horzOverflow="overflow"/>
                </a:tc>
              </a:tr>
              <a:tr h="761365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>
                          <a:solidFill>
                            <a:srgbClr val="FFFFFF"/>
                          </a:solidFill>
                          <a:sym typeface="Lato Black"/>
                        </a:rPr>
                        <a:t>vertex.color</a:t>
                      </a:r>
                    </a:p>
                  </a:txBody>
                  <a:tcPr marL="0" marR="0" marT="0" marB="0" anchor="t" anchorCtr="0" horzOverflow="overflow">
                    <a:solidFill>
                      <a:schemeClr val="accent2">
                        <a:lumOff val="-941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sz="3500"/>
                        <a:t>data array of corresponding vertex colors (RGBA)</a:t>
                      </a:r>
                    </a:p>
                  </a:txBody>
                  <a:tcPr marL="0" marR="0" marT="0" marB="0" anchor="t" anchorCtr="0" horzOverflow="overflow">
                    <a:solidFill>
                      <a:schemeClr val="accent5">
                        <a:lumOff val="23235"/>
                      </a:schemeClr>
                    </a:solidFill>
                  </a:tcPr>
                </a:tc>
              </a:tr>
              <a:tr h="710565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>
                          <a:solidFill>
                            <a:srgbClr val="FFFFFF"/>
                          </a:solidFill>
                          <a:sym typeface="Lato Black"/>
                        </a:rPr>
                        <a:t>vertex.radius</a:t>
                      </a:r>
                    </a:p>
                  </a:txBody>
                  <a:tcPr marL="0" marR="0" marT="0" marB="0" anchor="t" anchorCtr="0" horzOverflow="overflow">
                    <a:solidFill>
                      <a:schemeClr val="accent2">
                        <a:lumOff val="-941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sz="3500"/>
                        <a:t>data array of corresponding vertex colors (RGBA)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  <p:sp>
        <p:nvSpPr>
          <p:cNvPr id="388" name="Shape 388"/>
          <p:cNvSpPr/>
          <p:nvPr/>
        </p:nvSpPr>
        <p:spPr>
          <a:xfrm>
            <a:off x="406400" y="3771900"/>
            <a:ext cx="6104771" cy="7975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/>
            <a:r>
              <a:t>OSPRay Streamlines</a:t>
            </a:r>
          </a:p>
        </p:txBody>
      </p:sp>
      <p:graphicFrame>
        <p:nvGraphicFramePr>
          <p:cNvPr id="389" name="Table 389"/>
          <p:cNvGraphicFramePr/>
          <p:nvPr/>
        </p:nvGraphicFramePr>
        <p:xfrm>
          <a:off x="6527800" y="8305800"/>
          <a:ext cx="14095413" cy="3045461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3682206"/>
                <a:gridCol w="11264106"/>
              </a:tblGrid>
              <a:tr h="812165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>
                          <a:solidFill>
                            <a:srgbClr val="FFFFFF"/>
                          </a:solidFill>
                          <a:sym typeface="Lato Black"/>
                        </a:rPr>
                        <a:t>node</a:t>
                      </a:r>
                    </a:p>
                  </a:txBody>
                  <a:tcPr marL="0" marR="0" marT="0" marB="0" anchor="t" anchorCtr="0" horzOverflow="overflow">
                    <a:solidFill>
                      <a:schemeClr val="accent2">
                        <a:lumOff val="-941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sz="3500"/>
                        <a:t>data array of nodes struct (vertex position and radius)</a:t>
                      </a:r>
                    </a:p>
                  </a:txBody>
                  <a:tcPr marL="0" marR="0" marT="0" marB="0" anchor="t" anchorCtr="0" horzOverflow="overflow">
                    <a:solidFill>
                      <a:schemeClr val="accent5">
                        <a:lumOff val="23235"/>
                      </a:schemeClr>
                    </a:solidFill>
                  </a:tcPr>
                </a:tc>
              </a:tr>
              <a:tr h="761365">
                <a:tc>
                  <a:txBody>
                    <a:bodyPr/>
                    <a:lstStyle/>
                    <a:p>
                      <a:pPr algn="ctr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>
                          <a:solidFill>
                            <a:srgbClr val="FFFFFF"/>
                          </a:solidFill>
                          <a:sym typeface="Lato Black"/>
                        </a:rPr>
                        <a:t>link</a:t>
                      </a:r>
                    </a:p>
                  </a:txBody>
                  <a:tcPr marL="0" marR="0" marT="0" marB="0" anchor="t" anchorCtr="0" horzOverflow="overflow">
                    <a:solidFill>
                      <a:schemeClr val="accent2">
                        <a:lumOff val="-941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 sz="1800"/>
                      </a:pPr>
                      <a:r>
                        <a:rPr sz="3500"/>
                        <a:t>data array of link struct(current and predecessor index)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  <p:sp>
        <p:nvSpPr>
          <p:cNvPr id="390" name="Shape 390"/>
          <p:cNvSpPr/>
          <p:nvPr/>
        </p:nvSpPr>
        <p:spPr>
          <a:xfrm>
            <a:off x="406400" y="8699500"/>
            <a:ext cx="4398903" cy="7975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/>
            <a:r>
              <a:t>OSPRay Tubes</a:t>
            </a:r>
          </a:p>
        </p:txBody>
      </p:sp>
    </p:spTree>
  </p:cSld>
  <p:clrMapOvr>
    <a:masterClrMapping/>
  </p:clrMapOvr>
  <p:transition xmlns:p14="http://schemas.microsoft.com/office/powerpoint/2010/main" spd="fast" advClick="1" p14:dur="5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0752" y="12423646"/>
            <a:ext cx="1633509" cy="842789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3962400" y="12801599"/>
            <a:ext cx="7112000" cy="15634"/>
          </a:xfrm>
          <a:prstGeom prst="line">
            <a:avLst/>
          </a:prstGeom>
          <a:solidFill>
            <a:srgbClr val="0433FF"/>
          </a:solidFill>
          <a:ln w="254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89" name="Shape 189"/>
          <p:cNvSpPr/>
          <p:nvPr/>
        </p:nvSpPr>
        <p:spPr>
          <a:xfrm flipH="1">
            <a:off x="3595077" y="1516177"/>
            <a:ext cx="17100062" cy="6"/>
          </a:xfrm>
          <a:prstGeom prst="line">
            <a:avLst/>
          </a:prstGeom>
          <a:solidFill>
            <a:srgbClr val="0433FF"/>
          </a:solidFill>
          <a:ln w="50800">
            <a:solidFill>
              <a:srgbClr val="FFFFFF"/>
            </a:solidFill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90" name="Shape 190"/>
          <p:cNvSpPr/>
          <p:nvPr/>
        </p:nvSpPr>
        <p:spPr>
          <a:xfrm>
            <a:off x="13258799" y="12801599"/>
            <a:ext cx="7112001" cy="15634"/>
          </a:xfrm>
          <a:prstGeom prst="line">
            <a:avLst/>
          </a:prstGeom>
          <a:solidFill>
            <a:srgbClr val="0433FF"/>
          </a:solidFill>
          <a:ln w="254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pPr/>
            <a:r>
              <a:t>History of Computer Graphics in Utah</a:t>
            </a:r>
          </a:p>
        </p:txBody>
      </p:sp>
      <p:pic>
        <p:nvPicPr>
          <p:cNvPr id="192" name="image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5200" y="292800"/>
            <a:ext cx="17068802" cy="128136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type="title" idx="4294967295"/>
          </p:nvPr>
        </p:nvSpPr>
        <p:spPr>
          <a:xfrm>
            <a:off x="630376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Methods</a:t>
            </a:r>
          </a:p>
        </p:txBody>
      </p:sp>
      <p:sp>
        <p:nvSpPr>
          <p:cNvPr id="393" name="Shape 393"/>
          <p:cNvSpPr/>
          <p:nvPr/>
        </p:nvSpPr>
        <p:spPr>
          <a:xfrm>
            <a:off x="850900" y="4508500"/>
            <a:ext cx="4343400" cy="1295400"/>
          </a:xfrm>
          <a:prstGeom prst="roundRect">
            <a:avLst>
              <a:gd name="adj" fmla="val 14706"/>
            </a:avLst>
          </a:prstGeom>
          <a:solidFill>
            <a:schemeClr val="accent2">
              <a:lumOff val="-9411"/>
            </a:schemeClr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79" tIns="30479" rIns="30479" bIns="3047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Component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6845300" y="2451100"/>
            <a:ext cx="3810000" cy="1168400"/>
          </a:xfrm>
          <a:prstGeom prst="roundRect">
            <a:avLst>
              <a:gd name="adj" fmla="val 16304"/>
            </a:avLst>
          </a:prstGeom>
          <a:solidFill>
            <a:schemeClr val="accent2">
              <a:lumOff val="-9411"/>
            </a:schemeClr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79" tIns="30479" rIns="30479" bIns="30479" anchor="ctr"/>
          <a:lstStyle>
            <a:lvl1pPr algn="ctr"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Node</a:t>
            </a:r>
          </a:p>
        </p:txBody>
      </p:sp>
      <p:sp>
        <p:nvSpPr>
          <p:cNvPr id="395" name="Shape 395"/>
          <p:cNvSpPr/>
          <p:nvPr/>
        </p:nvSpPr>
        <p:spPr>
          <a:xfrm>
            <a:off x="6845300" y="6858000"/>
            <a:ext cx="3556000" cy="1041400"/>
          </a:xfrm>
          <a:prstGeom prst="roundRect">
            <a:avLst>
              <a:gd name="adj" fmla="val 18293"/>
            </a:avLst>
          </a:prstGeom>
          <a:solidFill>
            <a:schemeClr val="accent2">
              <a:lumOff val="-9411"/>
            </a:schemeClr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79" tIns="30479" rIns="30479" bIns="30479" anchor="ctr"/>
          <a:lstStyle>
            <a:lvl1pPr algn="ctr"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Link</a:t>
            </a:r>
          </a:p>
        </p:txBody>
      </p:sp>
      <p:sp>
        <p:nvSpPr>
          <p:cNvPr id="396" name="Shape 396"/>
          <p:cNvSpPr/>
          <p:nvPr/>
        </p:nvSpPr>
        <p:spPr>
          <a:xfrm flipV="1">
            <a:off x="5114089" y="3155032"/>
            <a:ext cx="1536140" cy="1332859"/>
          </a:xfrm>
          <a:prstGeom prst="line">
            <a:avLst/>
          </a:prstGeom>
          <a:ln w="63500">
            <a:solidFill>
              <a:schemeClr val="accent2">
                <a:lumOff val="-9411"/>
              </a:schemeClr>
            </a:solidFill>
            <a:tailEnd type="stealth"/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0479" tIns="30479" rIns="30479" bIns="30479"/>
          <a:lstStyle/>
          <a:p>
            <a:pPr/>
          </a:p>
        </p:txBody>
      </p:sp>
      <p:sp>
        <p:nvSpPr>
          <p:cNvPr id="397" name="Shape 397"/>
          <p:cNvSpPr/>
          <p:nvPr/>
        </p:nvSpPr>
        <p:spPr>
          <a:xfrm>
            <a:off x="5134059" y="5910757"/>
            <a:ext cx="1536082" cy="1425391"/>
          </a:xfrm>
          <a:prstGeom prst="line">
            <a:avLst/>
          </a:prstGeom>
          <a:ln w="63500">
            <a:solidFill>
              <a:schemeClr val="accent2">
                <a:lumOff val="-9411"/>
              </a:schemeClr>
            </a:solidFill>
            <a:tailEnd type="stealth"/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0479" tIns="30479" rIns="30479" bIns="30479"/>
          <a:lstStyle/>
          <a:p>
            <a:pPr/>
          </a:p>
        </p:txBody>
      </p:sp>
      <p:sp>
        <p:nvSpPr>
          <p:cNvPr id="398" name="Shape 398"/>
          <p:cNvSpPr/>
          <p:nvPr/>
        </p:nvSpPr>
        <p:spPr>
          <a:xfrm>
            <a:off x="12192000" y="2552700"/>
            <a:ext cx="3276600" cy="965200"/>
          </a:xfrm>
          <a:prstGeom prst="roundRect">
            <a:avLst>
              <a:gd name="adj" fmla="val 19737"/>
            </a:avLst>
          </a:prstGeom>
          <a:solidFill>
            <a:schemeClr val="accent2">
              <a:lumOff val="-9411"/>
            </a:schemeClr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79" tIns="30479" rIns="30479" bIns="30479" anchor="ctr"/>
          <a:lstStyle>
            <a:lvl1pPr algn="ctr">
              <a:defRPr sz="4200">
                <a:solidFill>
                  <a:srgbClr val="FFFFFF"/>
                </a:solidFill>
              </a:defRPr>
            </a:lvl1pPr>
          </a:lstStyle>
          <a:p>
            <a:pPr/>
            <a:r>
              <a:t>Spheres</a:t>
            </a:r>
          </a:p>
        </p:txBody>
      </p:sp>
      <p:sp>
        <p:nvSpPr>
          <p:cNvPr id="399" name="Shape 399"/>
          <p:cNvSpPr/>
          <p:nvPr/>
        </p:nvSpPr>
        <p:spPr>
          <a:xfrm>
            <a:off x="12192000" y="6146800"/>
            <a:ext cx="3276600" cy="965200"/>
          </a:xfrm>
          <a:prstGeom prst="roundRect">
            <a:avLst>
              <a:gd name="adj" fmla="val 19737"/>
            </a:avLst>
          </a:prstGeom>
          <a:solidFill>
            <a:schemeClr val="accent2">
              <a:lumOff val="-9411"/>
            </a:schemeClr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79" tIns="30479" rIns="30479" bIns="30479" anchor="ctr"/>
          <a:lstStyle>
            <a:lvl1pPr algn="ctr">
              <a:defRPr sz="4200">
                <a:solidFill>
                  <a:srgbClr val="FFFFFF"/>
                </a:solidFill>
              </a:defRPr>
            </a:lvl1pPr>
          </a:lstStyle>
          <a:p>
            <a:pPr/>
            <a:r>
              <a:t>Cylinders</a:t>
            </a:r>
          </a:p>
        </p:txBody>
      </p:sp>
      <p:sp>
        <p:nvSpPr>
          <p:cNvPr id="400" name="Shape 400"/>
          <p:cNvSpPr/>
          <p:nvPr/>
        </p:nvSpPr>
        <p:spPr>
          <a:xfrm>
            <a:off x="12192000" y="7988300"/>
            <a:ext cx="3276600" cy="965200"/>
          </a:xfrm>
          <a:prstGeom prst="roundRect">
            <a:avLst>
              <a:gd name="adj" fmla="val 19737"/>
            </a:avLst>
          </a:prstGeom>
          <a:solidFill>
            <a:schemeClr val="accent2">
              <a:lumOff val="-9411"/>
            </a:schemeClr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79" tIns="30479" rIns="30479" bIns="30479" anchor="ctr"/>
          <a:lstStyle>
            <a:lvl1pPr algn="ctr">
              <a:defRPr sz="4200">
                <a:solidFill>
                  <a:srgbClr val="FFFFFF"/>
                </a:solidFill>
              </a:defRPr>
            </a:lvl1pPr>
          </a:lstStyle>
          <a:p>
            <a:pPr/>
            <a:r>
              <a:t>Cones</a:t>
            </a:r>
          </a:p>
        </p:txBody>
      </p:sp>
      <p:sp>
        <p:nvSpPr>
          <p:cNvPr id="401" name="Shape 401"/>
          <p:cNvSpPr/>
          <p:nvPr/>
        </p:nvSpPr>
        <p:spPr>
          <a:xfrm flipV="1">
            <a:off x="10832322" y="2927825"/>
            <a:ext cx="1296538" cy="13686"/>
          </a:xfrm>
          <a:prstGeom prst="line">
            <a:avLst/>
          </a:prstGeom>
          <a:ln w="63500">
            <a:solidFill>
              <a:schemeClr val="accent2">
                <a:lumOff val="-9411"/>
              </a:schemeClr>
            </a:solidFill>
            <a:tailEnd type="stealth"/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0479" tIns="30479" rIns="30479" bIns="30479"/>
          <a:lstStyle/>
          <a:p>
            <a:pPr/>
          </a:p>
        </p:txBody>
      </p:sp>
      <p:sp>
        <p:nvSpPr>
          <p:cNvPr id="402" name="Shape 402"/>
          <p:cNvSpPr/>
          <p:nvPr/>
        </p:nvSpPr>
        <p:spPr>
          <a:xfrm flipV="1">
            <a:off x="10566728" y="6672837"/>
            <a:ext cx="1535439" cy="704368"/>
          </a:xfrm>
          <a:prstGeom prst="line">
            <a:avLst/>
          </a:prstGeom>
          <a:ln w="63500">
            <a:solidFill>
              <a:schemeClr val="accent2">
                <a:lumOff val="-9411"/>
              </a:schemeClr>
            </a:solidFill>
            <a:tailEnd type="stealth"/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0479" tIns="30479" rIns="30479" bIns="30479"/>
          <a:lstStyle/>
          <a:p>
            <a:pPr/>
          </a:p>
        </p:txBody>
      </p:sp>
      <p:sp>
        <p:nvSpPr>
          <p:cNvPr id="403" name="Shape 403"/>
          <p:cNvSpPr/>
          <p:nvPr/>
        </p:nvSpPr>
        <p:spPr>
          <a:xfrm>
            <a:off x="10522808" y="7438899"/>
            <a:ext cx="1497326" cy="936324"/>
          </a:xfrm>
          <a:prstGeom prst="line">
            <a:avLst/>
          </a:prstGeom>
          <a:ln w="63500">
            <a:solidFill>
              <a:schemeClr val="accent2">
                <a:lumOff val="-9411"/>
              </a:schemeClr>
            </a:solidFill>
            <a:tailEnd type="stealth"/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0479" tIns="30479" rIns="30479" bIns="3047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type="title" idx="4294967295"/>
          </p:nvPr>
        </p:nvSpPr>
        <p:spPr>
          <a:xfrm>
            <a:off x="630376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OSPRay Tubes Results</a:t>
            </a:r>
          </a:p>
        </p:txBody>
      </p:sp>
      <p:pic>
        <p:nvPicPr>
          <p:cNvPr id="406" name="he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03300" y="3606800"/>
            <a:ext cx="9817100" cy="7708900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hape 407"/>
          <p:cNvSpPr/>
          <p:nvPr/>
        </p:nvSpPr>
        <p:spPr>
          <a:xfrm>
            <a:off x="635000" y="2667000"/>
            <a:ext cx="7526973" cy="56489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/>
          <a:p>
            <a:pPr>
              <a:defRPr>
                <a:solidFill>
                  <a:srgbClr val="DDDDDD"/>
                </a:solidFill>
              </a:defRPr>
            </a:pPr>
            <a:r>
              <a:t>Streamlines Under Heart </a:t>
            </a:r>
          </a:p>
          <a:p>
            <a:pPr>
              <a:defRPr>
                <a:solidFill>
                  <a:srgbClr val="DDDDDD"/>
                </a:solidFill>
              </a:defRPr>
            </a:pPr>
          </a:p>
          <a:p>
            <a:pPr marL="451184" indent="-451184">
              <a:buSzPct val="100000"/>
              <a:buChar char="•"/>
              <a:defRPr sz="4500">
                <a:solidFill>
                  <a:srgbClr val="DDDDDD"/>
                </a:solidFill>
              </a:defRPr>
            </a:pPr>
            <a:r>
              <a:t>1,832,126 nodes</a:t>
            </a:r>
          </a:p>
          <a:p>
            <a:pPr>
              <a:defRPr sz="4500">
                <a:solidFill>
                  <a:srgbClr val="DDDDDD"/>
                </a:solidFill>
              </a:defRPr>
            </a:pPr>
          </a:p>
          <a:p>
            <a:pPr marL="451184" indent="-451184">
              <a:buSzPct val="100000"/>
              <a:buChar char="•"/>
              <a:defRPr sz="4500">
                <a:solidFill>
                  <a:srgbClr val="DDDDDD"/>
                </a:solidFill>
              </a:defRPr>
            </a:pPr>
            <a:r>
              <a:t>16 ~ 35 FPS</a:t>
            </a:r>
          </a:p>
          <a:p>
            <a:pPr>
              <a:defRPr sz="4500">
                <a:solidFill>
                  <a:srgbClr val="DDDDDD"/>
                </a:solidFill>
              </a:defRPr>
            </a:pPr>
          </a:p>
          <a:p>
            <a:pPr marL="451184" indent="-451184">
              <a:buSzPct val="100000"/>
              <a:buChar char="•"/>
              <a:defRPr sz="4500">
                <a:solidFill>
                  <a:srgbClr val="DDDDDD"/>
                </a:solidFill>
              </a:defRPr>
            </a:pPr>
            <a:r>
              <a:t>30 secs with SCIRun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type="title" idx="4294967295"/>
          </p:nvPr>
        </p:nvSpPr>
        <p:spPr>
          <a:xfrm>
            <a:off x="630376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OSPRay Tubes Results</a:t>
            </a:r>
          </a:p>
        </p:txBody>
      </p:sp>
      <p:pic>
        <p:nvPicPr>
          <p:cNvPr id="410" name="neuron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85400" y="2011727"/>
            <a:ext cx="12489761" cy="113157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411"/>
          <p:cNvSpPr/>
          <p:nvPr/>
        </p:nvSpPr>
        <p:spPr>
          <a:xfrm>
            <a:off x="508000" y="2743200"/>
            <a:ext cx="7797245" cy="4277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/>
          <a:p>
            <a:pPr>
              <a:defRPr>
                <a:solidFill>
                  <a:srgbClr val="DDDDDD"/>
                </a:solidFill>
              </a:defRPr>
            </a:pPr>
            <a:r>
              <a:t>Simulated Neuron System</a:t>
            </a:r>
          </a:p>
          <a:p>
            <a:pPr>
              <a:defRPr>
                <a:solidFill>
                  <a:srgbClr val="DDDDDD"/>
                </a:solidFill>
              </a:defRPr>
            </a:pPr>
          </a:p>
          <a:p>
            <a:pPr marL="451184" indent="-451184">
              <a:buSzPct val="100000"/>
              <a:buChar char="•"/>
              <a:defRPr sz="4500">
                <a:solidFill>
                  <a:srgbClr val="DDDDDD"/>
                </a:solidFill>
              </a:defRPr>
            </a:pPr>
            <a:r>
              <a:t>40525 nodes</a:t>
            </a:r>
          </a:p>
          <a:p>
            <a:pPr marL="451184" indent="-451184">
              <a:buSzPct val="100000"/>
              <a:buChar char="•"/>
              <a:defRPr sz="4500">
                <a:solidFill>
                  <a:srgbClr val="DDDDDD"/>
                </a:solidFill>
              </a:defRPr>
            </a:pPr>
            <a:r>
              <a:t>3061 cones</a:t>
            </a:r>
          </a:p>
          <a:p>
            <a:pPr marL="451184" indent="-451184">
              <a:buSzPct val="100000"/>
              <a:buChar char="•"/>
              <a:defRPr sz="4500">
                <a:solidFill>
                  <a:srgbClr val="DDDDDD"/>
                </a:solidFill>
              </a:defRPr>
            </a:pPr>
            <a:r>
              <a:t>37400 cylinders</a:t>
            </a:r>
          </a:p>
          <a:p>
            <a:pPr marL="451184" indent="-451184">
              <a:buSzPct val="100000"/>
              <a:buChar char="•"/>
              <a:defRPr sz="4500">
                <a:solidFill>
                  <a:srgbClr val="DDDDDD"/>
                </a:solidFill>
              </a:defRPr>
            </a:pPr>
            <a:r>
              <a:t>140 ~ 150 FPS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>
            <p:ph type="title" idx="4294967295"/>
          </p:nvPr>
        </p:nvSpPr>
        <p:spPr>
          <a:xfrm>
            <a:off x="630376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OSPRay Tubes Results</a:t>
            </a:r>
          </a:p>
        </p:txBody>
      </p:sp>
      <p:pic>
        <p:nvPicPr>
          <p:cNvPr id="414" name="ospimguiview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400" y="1905000"/>
            <a:ext cx="9753600" cy="731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ospimguiviewer-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42700" y="1898650"/>
            <a:ext cx="9880600" cy="7410450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Shape 416"/>
          <p:cNvSpPr/>
          <p:nvPr/>
        </p:nvSpPr>
        <p:spPr>
          <a:xfrm>
            <a:off x="1816100" y="9690100"/>
            <a:ext cx="8128000" cy="30073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79" tIns="30479" rIns="30479" bIns="30479">
            <a:spAutoFit/>
          </a:bodyPr>
          <a:lstStyle/>
          <a:p>
            <a:pPr>
              <a:defRPr>
                <a:solidFill>
                  <a:srgbClr val="DDDDDD"/>
                </a:solidFill>
              </a:defRPr>
            </a:pPr>
            <a:r>
              <a:t>Brain White Matter</a:t>
            </a:r>
          </a:p>
          <a:p>
            <a:pPr marL="481263" indent="-481263">
              <a:buSzPct val="100000"/>
              <a:buChar char="•"/>
              <a:defRPr>
                <a:solidFill>
                  <a:srgbClr val="DDDDDD"/>
                </a:solidFill>
              </a:defRPr>
            </a:pPr>
            <a:r>
              <a:t>36,374,153 nodes</a:t>
            </a:r>
          </a:p>
          <a:p>
            <a:pPr marL="481263" indent="-481263">
              <a:buSzPct val="100000"/>
              <a:buChar char="•"/>
              <a:defRPr>
                <a:solidFill>
                  <a:srgbClr val="DDDDDD"/>
                </a:solidFill>
              </a:defRPr>
            </a:pPr>
            <a:r>
              <a:t>355,115,984 cylinders</a:t>
            </a:r>
          </a:p>
          <a:p>
            <a:pPr marL="481263" indent="-481263">
              <a:buSzPct val="100000"/>
              <a:buChar char="•"/>
              <a:defRPr>
                <a:solidFill>
                  <a:srgbClr val="DDDDDD"/>
                </a:solidFill>
              </a:defRPr>
            </a:pPr>
            <a:r>
              <a:t>35 ~ 42 FPS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>
            <p:ph type="title" idx="4294967295"/>
          </p:nvPr>
        </p:nvSpPr>
        <p:spPr>
          <a:xfrm>
            <a:off x="630376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OSPRay Tubes Results</a:t>
            </a:r>
          </a:p>
        </p:txBody>
      </p:sp>
      <p:pic>
        <p:nvPicPr>
          <p:cNvPr id="419" name="ospimguiviewer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500" y="1866900"/>
            <a:ext cx="9702800" cy="7277100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hape 420"/>
          <p:cNvSpPr/>
          <p:nvPr/>
        </p:nvSpPr>
        <p:spPr>
          <a:xfrm>
            <a:off x="3225800" y="9639300"/>
            <a:ext cx="8128000" cy="374396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79" tIns="30479" rIns="30479" bIns="30479">
            <a:spAutoFit/>
          </a:bodyPr>
          <a:lstStyle/>
          <a:p>
            <a:pPr>
              <a:defRPr>
                <a:solidFill>
                  <a:srgbClr val="DDDDDD"/>
                </a:solidFill>
              </a:defRPr>
            </a:pPr>
            <a:r>
              <a:t>Simulated Neuron System</a:t>
            </a:r>
          </a:p>
          <a:p>
            <a:pPr marL="481263" indent="-481263">
              <a:buSzPct val="100000"/>
              <a:buChar char="•"/>
              <a:defRPr>
                <a:solidFill>
                  <a:srgbClr val="DDDDDD"/>
                </a:solidFill>
              </a:defRPr>
            </a:pPr>
            <a:r>
              <a:t>15,300,464 nodes</a:t>
            </a:r>
          </a:p>
          <a:p>
            <a:pPr marL="481263" indent="-481263">
              <a:buSzPct val="100000"/>
              <a:buChar char="•"/>
              <a:defRPr>
                <a:solidFill>
                  <a:srgbClr val="DDDDDD"/>
                </a:solidFill>
              </a:defRPr>
            </a:pPr>
            <a:r>
              <a:t>14,155,012 cylinders</a:t>
            </a:r>
          </a:p>
          <a:p>
            <a:pPr marL="481263" indent="-481263">
              <a:buSzPct val="100000"/>
              <a:buChar char="•"/>
              <a:defRPr>
                <a:solidFill>
                  <a:srgbClr val="DDDDDD"/>
                </a:solidFill>
              </a:defRPr>
            </a:pPr>
            <a:r>
              <a:t>1,158,452 cones</a:t>
            </a:r>
          </a:p>
          <a:p>
            <a:pPr marL="481263" indent="-481263">
              <a:buSzPct val="100000"/>
              <a:buChar char="•"/>
              <a:defRPr>
                <a:solidFill>
                  <a:srgbClr val="DDDDDD"/>
                </a:solidFill>
              </a:defRPr>
            </a:pPr>
            <a:r>
              <a:t>11 ~ 14 FPS</a:t>
            </a:r>
          </a:p>
        </p:txBody>
      </p:sp>
      <p:pic>
        <p:nvPicPr>
          <p:cNvPr id="421" name="ospimguiviewer-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3800" y="3063875"/>
            <a:ext cx="12509500" cy="9382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/>
        </p:nvSpPr>
        <p:spPr>
          <a:xfrm>
            <a:off x="3410274" y="2002094"/>
            <a:ext cx="16836576" cy="114152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0479" tIns="30479" rIns="30479" bIns="30479">
            <a:spAutoFit/>
          </a:bodyPr>
          <a:lstStyle/>
          <a:p>
            <a:pPr marL="685800" indent="-228600" defTabSz="304800">
              <a:defRPr b="0" sz="1900">
                <a:solidFill>
                  <a:srgbClr val="FF93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t>Chris Johnson gave an invited presentation on </a:t>
            </a:r>
            <a:r>
              <a:rPr i="1"/>
              <a:t>Big Data Visual Analysis</a:t>
            </a:r>
            <a:r>
              <a:t> at the American Museum of Natural History, New York, December 2017. </a:t>
            </a:r>
            <a:br/>
          </a:p>
          <a:p>
            <a:pPr marL="685800" indent="-228600" defTabSz="304800">
              <a:defRPr b="0" sz="1900">
                <a:solidFill>
                  <a:srgbClr val="FF93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t>Chris Johnson will give an invited presentation on </a:t>
            </a:r>
            <a:r>
              <a:rPr i="1"/>
              <a:t>Big Data Visual Analysis</a:t>
            </a:r>
            <a:r>
              <a:t>, at Supercomputing 2017, Denver, November 2017. </a:t>
            </a:r>
            <a:br/>
          </a:p>
          <a:p>
            <a:pPr marL="685800" indent="-228600" defTabSz="304800">
              <a:defRPr b="0" sz="1900">
                <a:solidFill>
                  <a:srgbClr val="FF93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t>Chris Johnson gave a Keynote Presentation on </a:t>
            </a:r>
            <a:r>
              <a:rPr i="1"/>
              <a:t>Scientific Visualization: A Bridge to Knowledge</a:t>
            </a:r>
            <a:r>
              <a:t> at the Scientific Visualization Conference, New York, October 2017. </a:t>
            </a:r>
            <a:br/>
          </a:p>
          <a:p>
            <a:pPr marL="685800" indent="-228600" defTabSz="304800">
              <a:defRPr b="0" sz="1900">
                <a:solidFill>
                  <a:srgbClr val="FF93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t>Chris Johnson gave an invited presentation on </a:t>
            </a:r>
            <a:r>
              <a:rPr i="1"/>
              <a:t>Image-Based Biomedical Modeling, Simulation and Visualization</a:t>
            </a:r>
            <a:r>
              <a:t> at the</a:t>
            </a:r>
            <a:r>
              <a:rPr i="1"/>
              <a:t> </a:t>
            </a:r>
            <a:r>
              <a:t>International Conference on Computational Science and Engineering, Oslo, October 2017. </a:t>
            </a:r>
            <a:br/>
          </a:p>
          <a:p>
            <a:pPr marL="685800" indent="-228600" defTabSz="304800">
              <a:defRPr b="0" sz="1900">
                <a:solidFill>
                  <a:srgbClr val="FF93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t>Chris Johnson gave an invited presentation on </a:t>
            </a:r>
            <a:r>
              <a:rPr i="1"/>
              <a:t>Visual Learning</a:t>
            </a:r>
            <a:r>
              <a:t> at the Future in Review Conference 2017, Park City, October 2017. </a:t>
            </a:r>
            <a:br/>
          </a:p>
          <a:p>
            <a:pPr marL="685800" indent="-228600" defTabSz="304800">
              <a:defRPr b="0" i="1" sz="1900">
                <a:solidFill>
                  <a:srgbClr val="FF9300"/>
                </a:solidFill>
              </a:defRPr>
            </a:pPr>
            <a:r>
              <a:rPr i="0"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i="0"/>
              <a:t>Chris Johnson gave an invited presentation on </a:t>
            </a:r>
            <a:r>
              <a:t>Science at Extreme Scales: Where Big Data Meets Large Scale Computing</a:t>
            </a:r>
            <a:r>
              <a:rPr i="0"/>
              <a:t> at the NSF Modern Math Workshop, Salt Lake City, October 2017. </a:t>
            </a:r>
            <a:br>
              <a:rPr i="0"/>
            </a:br>
            <a:endParaRPr i="0"/>
          </a:p>
          <a:p>
            <a:pPr marL="685800" indent="-228600" defTabSz="304800">
              <a:defRPr b="0" sz="1900">
                <a:solidFill>
                  <a:srgbClr val="FF93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t>Chris Johnson gave an invited presentation on </a:t>
            </a:r>
            <a:r>
              <a:rPr i="1"/>
              <a:t>Big Data Visual Analysis</a:t>
            </a:r>
            <a:r>
              <a:t> at Arizona State University, Phoenix, October 2017. </a:t>
            </a:r>
            <a:br/>
          </a:p>
          <a:p>
            <a:pPr marL="685800" indent="-228600" defTabSz="304800">
              <a:defRPr b="0" sz="1900">
                <a:solidFill>
                  <a:srgbClr val="FF93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t>Chris Johnson gave a Plenary Presentation on </a:t>
            </a:r>
            <a:r>
              <a:rPr i="1"/>
              <a:t>Big Data Visual Analysis</a:t>
            </a:r>
            <a:r>
              <a:t> at the Swedish Royal Academy of Sciences Symposium on Technology for a Digital Future, Norkoping, Sweden, September 2017. </a:t>
            </a:r>
            <a:br/>
          </a:p>
          <a:p>
            <a:pPr marL="685800" indent="-228600" defTabSz="304800">
              <a:defRPr b="0" sz="1900">
                <a:solidFill>
                  <a:srgbClr val="FF93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t>Chris Johnson gave a Keynote Presentation on </a:t>
            </a:r>
            <a:r>
              <a:rPr i="1"/>
              <a:t>Image-Based Biomedical Modeling, Simulation, and Visualization</a:t>
            </a:r>
            <a:r>
              <a:t>, Imaging at the Elevated Symposium, Salt Lake City, September 2017. </a:t>
            </a:r>
            <a:br/>
          </a:p>
          <a:p>
            <a:pPr marL="685800" indent="-228600" defTabSz="304800">
              <a:defRPr b="0" sz="1900">
                <a:solidFill>
                  <a:srgbClr val="FF93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t>Chris Johnson gave a Keynote Presentation on </a:t>
            </a:r>
            <a:r>
              <a:rPr i="1"/>
              <a:t>DDDAS: Image-Based Modeling, Simulation, and Visualization</a:t>
            </a:r>
            <a:r>
              <a:t> at the DDDAS 2017 Conference, Cambridge, MA, August 2017. </a:t>
            </a:r>
            <a:br/>
          </a:p>
          <a:p>
            <a:pPr marL="685800" indent="-228600" defTabSz="304800">
              <a:defRPr b="0" sz="1900">
                <a:solidFill>
                  <a:srgbClr val="FF93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t>Chris Johnson organized a session on High Performance Visualization at the International Supercomputing Conference 2017 in Frankfurt, July 2017.</a:t>
            </a:r>
          </a:p>
          <a:p>
            <a:pPr marL="685800" indent="-228600" defTabSz="304800">
              <a:defRPr b="0" i="1" sz="1900">
                <a:solidFill>
                  <a:srgbClr val="FF9300"/>
                </a:solidFill>
              </a:defRPr>
            </a:pPr>
            <a:r>
              <a:rPr i="0"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i="0"/>
              <a:t>Chris Johnson gave an invited presentation on </a:t>
            </a:r>
            <a:r>
              <a:t>Computing and Visualizing the Future: Applications in Science, Engineering and Medicine</a:t>
            </a:r>
            <a:r>
              <a:rPr i="0"/>
              <a:t> at Caltech, March, 2017. </a:t>
            </a:r>
            <a:br>
              <a:rPr i="0"/>
            </a:br>
            <a:endParaRPr i="0"/>
          </a:p>
          <a:p>
            <a:pPr marL="685800" indent="-228600" defTabSz="304800">
              <a:defRPr b="0" i="1" sz="1900">
                <a:solidFill>
                  <a:srgbClr val="FF9300"/>
                </a:solidFill>
              </a:defRPr>
            </a:pPr>
            <a:r>
              <a:rPr i="0"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i="0"/>
              <a:t>Chris Johnson gave an invited presentation on </a:t>
            </a:r>
            <a:r>
              <a:t>Computing and Visualizing the Future: Applications in Science, Engineering and Medicine</a:t>
            </a:r>
            <a:r>
              <a:rPr i="0"/>
              <a:t> at Stanford University, March, 2017.</a:t>
            </a:r>
            <a:endParaRPr i="0"/>
          </a:p>
          <a:p>
            <a:pPr marL="685800" indent="-228600" defTabSz="304800">
              <a:defRPr b="0" sz="1900">
                <a:solidFill>
                  <a:srgbClr val="FF9300"/>
                </a:solidFill>
              </a:defRPr>
            </a:pPr>
            <a:r>
              <a:rPr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t>Chris Johnson gave an invited presentation on </a:t>
            </a:r>
            <a:r>
              <a:rPr i="1"/>
              <a:t>Big Data Visual Analysis</a:t>
            </a:r>
            <a:r>
              <a:t> at Aberdeen Proving Ground, February, 2017. </a:t>
            </a:r>
            <a:br/>
          </a:p>
          <a:p>
            <a:pPr marL="685800" indent="-228600" defTabSz="304800">
              <a:defRPr b="0" i="1" sz="1900">
                <a:solidFill>
                  <a:srgbClr val="FF9300"/>
                </a:solidFill>
              </a:defRPr>
            </a:pPr>
            <a:r>
              <a:rPr i="0">
                <a:latin typeface="Courier New"/>
                <a:ea typeface="Courier New"/>
                <a:cs typeface="Courier New"/>
                <a:sym typeface="Courier New"/>
              </a:rPr>
              <a:t>o	</a:t>
            </a:r>
            <a:r>
              <a:rPr i="0"/>
              <a:t>Chris Johnson gave an invited presentation on </a:t>
            </a:r>
            <a:r>
              <a:t>Computing and Visualizing the Future: Applications in Science, Engineering and Medicine</a:t>
            </a:r>
            <a:r>
              <a:rPr i="0"/>
              <a:t> at the Carnegie Institution for Science, D.C., February, 2017. </a:t>
            </a:r>
            <a:br>
              <a:rPr i="0"/>
            </a:br>
            <a:endParaRPr i="0"/>
          </a:p>
        </p:txBody>
      </p:sp>
      <p:sp>
        <p:nvSpPr>
          <p:cNvPr id="424" name="Shape 424"/>
          <p:cNvSpPr/>
          <p:nvPr>
            <p:ph type="title" idx="4294967295"/>
          </p:nvPr>
        </p:nvSpPr>
        <p:spPr>
          <a:xfrm>
            <a:off x="640940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Outreach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type="title" idx="4294967295"/>
          </p:nvPr>
        </p:nvSpPr>
        <p:spPr>
          <a:xfrm>
            <a:off x="630376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Future Work</a:t>
            </a:r>
          </a:p>
        </p:txBody>
      </p:sp>
      <p:sp>
        <p:nvSpPr>
          <p:cNvPr id="427" name="Shape 427"/>
          <p:cNvSpPr/>
          <p:nvPr/>
        </p:nvSpPr>
        <p:spPr>
          <a:xfrm>
            <a:off x="827089" y="2653390"/>
            <a:ext cx="12922541" cy="67599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/>
          <a:p>
            <a:pPr marL="481263" indent="-481263">
              <a:lnSpc>
                <a:spcPct val="150000"/>
              </a:lnSpc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Papers are in progress </a:t>
            </a:r>
          </a:p>
          <a:p>
            <a:pPr marL="481263" indent="-481263">
              <a:lnSpc>
                <a:spcPct val="150000"/>
              </a:lnSpc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Rendering combines with volume data </a:t>
            </a:r>
          </a:p>
          <a:p>
            <a:pPr marL="481263" indent="-481263">
              <a:lnSpc>
                <a:spcPct val="150000"/>
              </a:lnSpc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Add transparent line feature</a:t>
            </a:r>
          </a:p>
          <a:p>
            <a:pPr marL="481263" indent="-481263">
              <a:lnSpc>
                <a:spcPct val="150000"/>
              </a:lnSpc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Add color corresponding to each node</a:t>
            </a:r>
          </a:p>
          <a:p>
            <a:pPr marL="481263" indent="-481263">
              <a:lnSpc>
                <a:spcPct val="150000"/>
              </a:lnSpc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Compare performance with other techniques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0624" y="12423774"/>
            <a:ext cx="1635127" cy="84137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3962399" y="12801600"/>
            <a:ext cx="7112002" cy="15877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96" name="Shape 196"/>
          <p:cNvSpPr/>
          <p:nvPr/>
        </p:nvSpPr>
        <p:spPr>
          <a:xfrm flipH="1" flipV="1">
            <a:off x="3594099" y="1517650"/>
            <a:ext cx="17100551" cy="3176"/>
          </a:xfrm>
          <a:prstGeom prst="line">
            <a:avLst/>
          </a:prstGeom>
          <a:ln w="50800">
            <a:solidFill>
              <a:srgbClr val="FFFFFF"/>
            </a:solidFill>
          </a:ln>
          <a:effectLst>
            <a:outerShdw sx="100000" sy="100000" kx="0" ky="0" algn="b" rotWithShape="0" blurRad="101600" dist="76200" dir="2700000">
              <a:srgbClr val="929292">
                <a:alpha val="39999"/>
              </a:srgbClr>
            </a:outerShdw>
          </a:effectLst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97" name="Shape 197"/>
          <p:cNvSpPr/>
          <p:nvPr/>
        </p:nvSpPr>
        <p:spPr>
          <a:xfrm>
            <a:off x="13258799" y="12801600"/>
            <a:ext cx="7112001" cy="15877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91437" tIns="91437" rIns="91437" bIns="91437"/>
          <a:lstStyle/>
          <a:p>
            <a:pPr defTabSz="914400">
              <a:defRPr b="0" sz="2400"/>
            </a:pPr>
          </a:p>
        </p:txBody>
      </p:sp>
      <p:sp>
        <p:nvSpPr>
          <p:cNvPr id="198" name="Shape 1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The SCI Institute</a:t>
            </a:r>
          </a:p>
        </p:txBody>
      </p:sp>
      <p:pic>
        <p:nvPicPr>
          <p:cNvPr id="199" name="image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6929" y="1681015"/>
            <a:ext cx="18697847" cy="10607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SCI Institute Faculty</a:t>
            </a:r>
          </a:p>
        </p:txBody>
      </p:sp>
      <p:pic>
        <p:nvPicPr>
          <p:cNvPr id="202" name="image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4236" y="1828800"/>
            <a:ext cx="2025885" cy="3376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2515" y="1828800"/>
            <a:ext cx="2025885" cy="3376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2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66118" y="1828800"/>
            <a:ext cx="2025885" cy="3376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2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98070" y="1828800"/>
            <a:ext cx="2025885" cy="3376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2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433317" y="1828800"/>
            <a:ext cx="2025885" cy="3376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2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566915" y="1828800"/>
            <a:ext cx="2025885" cy="3376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2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54236" y="5334000"/>
            <a:ext cx="2025885" cy="3376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27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166118" y="5340327"/>
            <a:ext cx="2025885" cy="3346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28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298070" y="5340327"/>
            <a:ext cx="2025885" cy="3376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2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431671" y="5340327"/>
            <a:ext cx="2025885" cy="3376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30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565272" y="5340327"/>
            <a:ext cx="2025885" cy="3376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31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870154" y="8839200"/>
            <a:ext cx="2025885" cy="335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4.jpeg" descr="Dr. Miriah Meyer 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032515" y="8839200"/>
            <a:ext cx="2011683" cy="335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5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166118" y="8815530"/>
            <a:ext cx="2042163" cy="3376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6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8032515" y="5334000"/>
            <a:ext cx="2011683" cy="335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32.png" descr="Dr. Alexander Lex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2314280" y="8815530"/>
            <a:ext cx="2025883" cy="3376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33.png" descr="https://www.sci.utah.edu/images/news/2015/akil_narayan.png"/>
          <p:cNvPicPr>
            <a:picLocks noChangeAspect="1"/>
          </p:cNvPicPr>
          <p:nvPr/>
        </p:nvPicPr>
        <p:blipFill>
          <a:blip r:embed="rId18">
            <a:extLst/>
          </a:blip>
          <a:srcRect l="9790" t="0" r="14768" b="0"/>
          <a:stretch>
            <a:fillRect/>
          </a:stretch>
        </p:blipFill>
        <p:spPr>
          <a:xfrm>
            <a:off x="14431670" y="8815530"/>
            <a:ext cx="2025885" cy="3376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7.jpeg" descr="Dr. Bei Wang Phillips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6565272" y="8815526"/>
            <a:ext cx="2025885" cy="33764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title"/>
          </p:nvPr>
        </p:nvSpPr>
        <p:spPr>
          <a:xfrm>
            <a:off x="3197223" y="0"/>
            <a:ext cx="17529178" cy="2476500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Research Cores</a:t>
            </a:r>
          </a:p>
        </p:txBody>
      </p:sp>
      <p:pic>
        <p:nvPicPr>
          <p:cNvPr id="222" name="image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64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hape 223"/>
          <p:cNvSpPr/>
          <p:nvPr/>
        </p:nvSpPr>
        <p:spPr>
          <a:xfrm>
            <a:off x="10820400" y="5638800"/>
            <a:ext cx="2590800" cy="2590800"/>
          </a:xfrm>
          <a:prstGeom prst="ellipse">
            <a:avLst/>
          </a:prstGeom>
          <a:solidFill>
            <a:srgbClr val="FFFB00"/>
          </a:solidFill>
          <a:ln w="25400">
            <a:solidFill>
              <a:srgbClr val="FFFFFF"/>
            </a:solidFill>
          </a:ln>
        </p:spPr>
        <p:txBody>
          <a:bodyPr lIns="101600" tIns="101600" rIns="101600" bIns="101600" anchor="ctr"/>
          <a:lstStyle/>
          <a:p>
            <a:pPr marR="81278" defTabSz="1828800"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224" name="Shape 224"/>
          <p:cNvSpPr/>
          <p:nvPr/>
        </p:nvSpPr>
        <p:spPr>
          <a:xfrm>
            <a:off x="10515600" y="4572000"/>
            <a:ext cx="3378200" cy="8128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R="81278" indent="40639" algn="ctr" defTabSz="1828800">
              <a:defRPr b="0"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Visualization</a:t>
            </a:r>
          </a:p>
        </p:txBody>
      </p:sp>
      <p:sp>
        <p:nvSpPr>
          <p:cNvPr id="225" name="Shape 225"/>
          <p:cNvSpPr/>
          <p:nvPr/>
        </p:nvSpPr>
        <p:spPr>
          <a:xfrm>
            <a:off x="9144000" y="8191500"/>
            <a:ext cx="3378200" cy="8128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R="81278" indent="40639" algn="ctr" defTabSz="1828800">
              <a:defRPr b="0"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Computing</a:t>
            </a:r>
          </a:p>
        </p:txBody>
      </p:sp>
      <p:sp>
        <p:nvSpPr>
          <p:cNvPr id="226" name="Shape 226"/>
          <p:cNvSpPr/>
          <p:nvPr/>
        </p:nvSpPr>
        <p:spPr>
          <a:xfrm>
            <a:off x="11734800" y="8077200"/>
            <a:ext cx="3378200" cy="14224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R="81278" indent="40639" algn="ctr" defTabSz="1828800">
              <a:defRPr b="0"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Image</a:t>
            </a:r>
          </a:p>
          <a:p>
            <a:pPr marR="81278" indent="40639" algn="ctr" defTabSz="1828800">
              <a:defRPr b="0"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Analysis</a:t>
            </a:r>
          </a:p>
        </p:txBody>
      </p:sp>
      <p:sp>
        <p:nvSpPr>
          <p:cNvPr id="227" name="Shape 227"/>
          <p:cNvSpPr/>
          <p:nvPr/>
        </p:nvSpPr>
        <p:spPr>
          <a:xfrm>
            <a:off x="10820400" y="6553200"/>
            <a:ext cx="2768600" cy="9398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R="81278" indent="40639" algn="ctr" defTabSz="182880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t>Scientific Data</a:t>
            </a:r>
          </a:p>
          <a:p>
            <a:pPr marR="81278" indent="40639" algn="ctr" defTabSz="1828800"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t>Management</a:t>
            </a:r>
          </a:p>
        </p:txBody>
      </p:sp>
      <p:pic>
        <p:nvPicPr>
          <p:cNvPr id="228" name="image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5600" y="10515600"/>
            <a:ext cx="5029200" cy="24066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29" name="image3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4000" y="8686800"/>
            <a:ext cx="3657600" cy="19526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30" name="image3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86800" y="9296400"/>
            <a:ext cx="2457450" cy="1841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31" name="image3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44000" y="803273"/>
            <a:ext cx="2286000" cy="19685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32" name="image3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19600" y="6705600"/>
            <a:ext cx="3971927" cy="22256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33" name="image40.png"/>
          <p:cNvPicPr>
            <a:picLocks noChangeAspect="1"/>
          </p:cNvPicPr>
          <p:nvPr/>
        </p:nvPicPr>
        <p:blipFill>
          <a:blip r:embed="rId8">
            <a:extLst/>
          </a:blip>
          <a:srcRect l="0" t="11111" r="0" b="16667"/>
          <a:stretch>
            <a:fillRect/>
          </a:stretch>
        </p:blipFill>
        <p:spPr>
          <a:xfrm>
            <a:off x="11277600" y="152399"/>
            <a:ext cx="3797300" cy="228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34" name="image4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58000" y="1219200"/>
            <a:ext cx="2438400" cy="27082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35" name="image4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392400" y="914400"/>
            <a:ext cx="2193926" cy="27463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36" name="image43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3868400" y="5753100"/>
            <a:ext cx="3810000" cy="23685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37" name="image44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029200" y="5029200"/>
            <a:ext cx="4114800" cy="15430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38" name="image45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8534400" y="5943600"/>
            <a:ext cx="1758950" cy="22860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39" name="image46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496800" y="9601200"/>
            <a:ext cx="2228850" cy="2895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40" name="image47.png"/>
          <p:cNvPicPr>
            <a:picLocks noChangeAspect="1"/>
          </p:cNvPicPr>
          <p:nvPr/>
        </p:nvPicPr>
        <p:blipFill>
          <a:blip r:embed="rId15">
            <a:extLst/>
          </a:blip>
          <a:srcRect l="17347" t="23333" r="18707" b="3937"/>
          <a:stretch>
            <a:fillRect/>
          </a:stretch>
        </p:blipFill>
        <p:spPr>
          <a:xfrm>
            <a:off x="12344399" y="2286000"/>
            <a:ext cx="3505201" cy="22383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41" name="image48.png"/>
          <p:cNvPicPr>
            <a:picLocks noChangeAspect="1"/>
          </p:cNvPicPr>
          <p:nvPr/>
        </p:nvPicPr>
        <p:blipFill>
          <a:blip r:embed="rId16">
            <a:extLst/>
          </a:blip>
          <a:srcRect l="0" t="0" r="807" b="0"/>
          <a:stretch>
            <a:fillRect/>
          </a:stretch>
        </p:blipFill>
        <p:spPr>
          <a:xfrm>
            <a:off x="8839200" y="2590800"/>
            <a:ext cx="3200400" cy="1828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42" name="image49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6154400" y="4572000"/>
            <a:ext cx="2895600" cy="22701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43" name="image8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4478000" y="10058400"/>
            <a:ext cx="2854326" cy="21336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44" name="image50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5849600" y="7924800"/>
            <a:ext cx="3505200" cy="23526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/>
        </p:nvSpPr>
        <p:spPr>
          <a:xfrm>
            <a:off x="10515600" y="4572000"/>
            <a:ext cx="3378200" cy="8128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R="81278" indent="40639" algn="ctr" defTabSz="1828800">
              <a:defRPr b="0"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Visualization</a:t>
            </a:r>
          </a:p>
        </p:txBody>
      </p:sp>
      <p:sp>
        <p:nvSpPr>
          <p:cNvPr id="248" name="Shape 248"/>
          <p:cNvSpPr/>
          <p:nvPr/>
        </p:nvSpPr>
        <p:spPr>
          <a:xfrm>
            <a:off x="8991600" y="8077200"/>
            <a:ext cx="3378200" cy="8128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R="81278" indent="40639" algn="ctr" defTabSz="1828800">
              <a:defRPr b="0"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r>
              <a:t>Computing</a:t>
            </a:r>
          </a:p>
        </p:txBody>
      </p:sp>
      <p:sp>
        <p:nvSpPr>
          <p:cNvPr id="249" name="Shape 249"/>
          <p:cNvSpPr/>
          <p:nvPr/>
        </p:nvSpPr>
        <p:spPr>
          <a:xfrm>
            <a:off x="11582400" y="8077200"/>
            <a:ext cx="3378200" cy="142240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/>
          <a:p>
            <a:pPr marR="81278" indent="40639" algn="ctr" defTabSz="1828800">
              <a:defRPr b="0"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Image</a:t>
            </a:r>
          </a:p>
          <a:p>
            <a:pPr marR="81278" indent="40639" algn="ctr" defTabSz="1828800">
              <a:defRPr b="0" sz="4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Analysis</a:t>
            </a:r>
          </a:p>
        </p:txBody>
      </p:sp>
      <p:sp>
        <p:nvSpPr>
          <p:cNvPr id="250" name="Shape 250"/>
          <p:cNvSpPr/>
          <p:nvPr/>
        </p:nvSpPr>
        <p:spPr>
          <a:xfrm>
            <a:off x="9601200" y="5864223"/>
            <a:ext cx="4902200" cy="1905001"/>
          </a:xfrm>
          <a:prstGeom prst="rect">
            <a:avLst/>
          </a:prstGeom>
          <a:ln w="3175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1600" tIns="101600" rIns="101600" bIns="101600">
            <a:spAutoFit/>
          </a:bodyPr>
          <a:lstStyle>
            <a:lvl1pPr marR="81278" indent="40639" algn="ctr" defTabSz="1828800">
              <a:defRPr sz="5600">
                <a:solidFill>
                  <a:srgbClr val="FFFB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uFill>
                  <a:solidFill>
                    <a:srgbClr val="FFFB00"/>
                  </a:solidFill>
                </a:uFill>
              </a:defRPr>
            </a:lvl1pPr>
          </a:lstStyle>
          <a:p>
            <a:pPr/>
            <a:r>
              <a:t>Software Development</a:t>
            </a:r>
          </a:p>
        </p:txBody>
      </p:sp>
      <p:pic>
        <p:nvPicPr>
          <p:cNvPr id="251" name="image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68400" y="2035174"/>
            <a:ext cx="3657600" cy="2232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15200" y="9753600"/>
            <a:ext cx="4222750" cy="29781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53" name="image5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49600" y="4572000"/>
            <a:ext cx="4448177" cy="25368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54" name="image5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935200" y="7620000"/>
            <a:ext cx="4876802" cy="27971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55" name="image5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344400" y="10058400"/>
            <a:ext cx="3870327" cy="2590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56" name="image9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58000" y="2438400"/>
            <a:ext cx="3657600" cy="19367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57" name="image56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67600" y="762000"/>
            <a:ext cx="2286000" cy="20129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58" name="image57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344400" y="2895600"/>
            <a:ext cx="1676400" cy="15748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59" name="image58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668000" y="457200"/>
            <a:ext cx="3048000" cy="20351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60" name="image1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144124" y="2133600"/>
            <a:ext cx="2406653" cy="1676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61" name="image59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344400" y="457200"/>
            <a:ext cx="4324350" cy="28098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62" name="image60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181600" y="4724400"/>
            <a:ext cx="3181350" cy="31813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63" name="image61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876800" y="7620000"/>
            <a:ext cx="4159250" cy="32194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64" name="image62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5544800" y="9906000"/>
            <a:ext cx="2749550" cy="18319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  <p:pic>
        <p:nvPicPr>
          <p:cNvPr id="265" name="image63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4630400" y="6400800"/>
            <a:ext cx="3505200" cy="15144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929292">
                <a:alpha val="39997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 descr="Title 1"/>
          <p:cNvSpPr/>
          <p:nvPr>
            <p:ph type="title"/>
          </p:nvPr>
        </p:nvSpPr>
        <p:spPr>
          <a:prstGeom prst="rect">
            <a:avLst/>
          </a:prstGeom>
        </p:spPr>
        <p:txBody>
          <a:bodyPr lIns="91406" tIns="91406" rIns="91406" bIns="91406"/>
          <a:lstStyle>
            <a:lvl1pPr defTabSz="1825624">
              <a:defRPr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</a:defRPr>
            </a:lvl1pPr>
          </a:lstStyle>
          <a:p>
            <a:pPr/>
            <a:r>
              <a:t>Centers We Direct</a:t>
            </a:r>
          </a:p>
        </p:txBody>
      </p:sp>
      <p:pic>
        <p:nvPicPr>
          <p:cNvPr id="268" name="image72.png" descr="Picture 4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9296400"/>
            <a:ext cx="5581650" cy="168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71.png" descr="Picture 4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9426" y="10633074"/>
            <a:ext cx="841377" cy="1387477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</p:pic>
      <p:pic>
        <p:nvPicPr>
          <p:cNvPr id="270" name="image74.png" descr="Picture 5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9850" y="10648950"/>
            <a:ext cx="819150" cy="1368426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</p:pic>
      <p:pic>
        <p:nvPicPr>
          <p:cNvPr id="271" name="image70.png" descr="Picture 4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79074" y="7286804"/>
            <a:ext cx="828679" cy="1371603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</p:pic>
      <p:pic>
        <p:nvPicPr>
          <p:cNvPr id="272" name="image12.jpg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12524" y="7286804"/>
            <a:ext cx="822329" cy="1371603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</p:pic>
      <p:pic>
        <p:nvPicPr>
          <p:cNvPr id="273" name="image13.jpg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465676" y="10820400"/>
            <a:ext cx="822327" cy="1371600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</p:pic>
      <p:pic>
        <p:nvPicPr>
          <p:cNvPr id="274" name="image14.jpg" descr="Picture 2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440400" y="10820400"/>
            <a:ext cx="822326" cy="1371600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</p:pic>
      <p:sp>
        <p:nvSpPr>
          <p:cNvPr id="275" name="Shape 275" descr="TextBox 2"/>
          <p:cNvSpPr/>
          <p:nvPr/>
        </p:nvSpPr>
        <p:spPr>
          <a:xfrm>
            <a:off x="15179675" y="7010400"/>
            <a:ext cx="3352802" cy="163067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7" tIns="91437" rIns="91437" bIns="91437">
            <a:spAutoFit/>
          </a:bodyPr>
          <a:lstStyle>
            <a:lvl1pPr defTabSz="1822450">
              <a:defRPr sz="3200">
                <a:solidFill>
                  <a:srgbClr val="FFFFFF"/>
                </a:solidFill>
              </a:defRPr>
            </a:lvl1pPr>
          </a:lstStyle>
          <a:p>
            <a:pPr/>
            <a:r>
              <a:t>Intel Visualization Center</a:t>
            </a:r>
          </a:p>
        </p:txBody>
      </p:sp>
      <p:pic>
        <p:nvPicPr>
          <p:cNvPr id="276" name="image70.png" descr="Picture 4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056221" y="7162800"/>
            <a:ext cx="828679" cy="1371600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</p:pic>
      <p:pic>
        <p:nvPicPr>
          <p:cNvPr id="277" name="image12.jpg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989671" y="7162800"/>
            <a:ext cx="822329" cy="1371600"/>
          </a:xfrm>
          <a:prstGeom prst="rect">
            <a:avLst/>
          </a:prstGeom>
          <a:ln w="12700">
            <a:solidFill>
              <a:srgbClr val="FFFFFF"/>
            </a:solidFill>
            <a:miter/>
          </a:ln>
        </p:spPr>
      </p:pic>
      <p:grpSp>
        <p:nvGrpSpPr>
          <p:cNvPr id="301" name="Group 301"/>
          <p:cNvGrpSpPr/>
          <p:nvPr/>
        </p:nvGrpSpPr>
        <p:grpSpPr>
          <a:xfrm>
            <a:off x="2939476" y="1469180"/>
            <a:ext cx="18505048" cy="10884112"/>
            <a:chOff x="0" y="0"/>
            <a:chExt cx="18505047" cy="10884111"/>
          </a:xfrm>
        </p:grpSpPr>
        <p:grpSp>
          <p:nvGrpSpPr>
            <p:cNvPr id="288" name="Group 288" descr="Group 43"/>
            <p:cNvGrpSpPr/>
            <p:nvPr/>
          </p:nvGrpSpPr>
          <p:grpSpPr>
            <a:xfrm>
              <a:off x="0" y="0"/>
              <a:ext cx="9032228" cy="4932624"/>
              <a:chOff x="0" y="-2"/>
              <a:chExt cx="9032227" cy="4932623"/>
            </a:xfrm>
          </p:grpSpPr>
          <p:pic>
            <p:nvPicPr>
              <p:cNvPr id="278" name="image64.png" descr="Picture 44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880497" y="1628141"/>
                <a:ext cx="3162616" cy="2643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9" name="image65.png" descr="Picture 45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13282" t="0" r="19664" b="0"/>
              <a:stretch>
                <a:fillRect/>
              </a:stretch>
            </p:blipFill>
            <p:spPr>
              <a:xfrm>
                <a:off x="6168105" y="1628141"/>
                <a:ext cx="2864123" cy="2643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0" name="image66.png" descr="Picture 4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4185252" y="1628141"/>
                <a:ext cx="1888434" cy="26435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1" name="image67.png" descr="Picture 7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-3"/>
                <a:ext cx="1683550" cy="16878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82" name="image68.png" descr="Picture 38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863350" y="3445603"/>
                <a:ext cx="1543836" cy="14467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3" name="Shape 283" descr="Text Box 39"/>
              <p:cNvSpPr/>
              <p:nvPr/>
            </p:nvSpPr>
            <p:spPr>
              <a:xfrm>
                <a:off x="1541448" y="162029"/>
                <a:ext cx="7238126" cy="1244682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 defTabSz="1822450">
                  <a:defRPr sz="3200">
                    <a:solidFill>
                      <a:srgbClr val="FFFFFF"/>
                    </a:solidFill>
                  </a:defRPr>
                </a:pPr>
                <a:r>
                  <a:t>NIH/NIGMS Center for Integrative</a:t>
                </a:r>
              </a:p>
              <a:p>
                <a:pPr defTabSz="1822450">
                  <a:defRPr sz="3200">
                    <a:solidFill>
                      <a:srgbClr val="FFFFFF"/>
                    </a:solidFill>
                  </a:defRPr>
                </a:pPr>
                <a:r>
                  <a:t>Biomedical Computing</a:t>
                </a:r>
              </a:p>
            </p:txBody>
          </p:sp>
          <p:pic>
            <p:nvPicPr>
              <p:cNvPr id="284" name="image11.jpg" descr="Picture 4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24001" t="13210" r="24001" b="8807"/>
              <a:stretch>
                <a:fillRect/>
              </a:stretch>
            </p:blipFill>
            <p:spPr>
              <a:xfrm>
                <a:off x="7792309" y="3482385"/>
                <a:ext cx="878464" cy="1436622"/>
              </a:xfrm>
              <a:prstGeom prst="rect">
                <a:avLst/>
              </a:prstGeom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</p:pic>
          <p:pic>
            <p:nvPicPr>
              <p:cNvPr id="285" name="image69.png" descr="Picture 42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5721437" y="3482385"/>
                <a:ext cx="876708" cy="1450237"/>
              </a:xfrm>
              <a:prstGeom prst="rect">
                <a:avLst/>
              </a:prstGeom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</p:pic>
          <p:pic>
            <p:nvPicPr>
              <p:cNvPr id="286" name="image70.png" descr="Picture 43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659026" y="3482386"/>
                <a:ext cx="876705" cy="1450234"/>
              </a:xfrm>
              <a:prstGeom prst="rect">
                <a:avLst/>
              </a:prstGeom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</p:pic>
          <p:pic>
            <p:nvPicPr>
              <p:cNvPr id="287" name="image71.png" descr="Picture 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754610" y="3482386"/>
                <a:ext cx="876704" cy="1450234"/>
              </a:xfrm>
              <a:prstGeom prst="rect">
                <a:avLst/>
              </a:prstGeom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</p:pic>
        </p:grpSp>
        <p:pic>
          <p:nvPicPr>
            <p:cNvPr id="289" name="image73.png" descr="Picture 44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430060" y="9379887"/>
              <a:ext cx="912174" cy="1504225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</p:pic>
        <p:grpSp>
          <p:nvGrpSpPr>
            <p:cNvPr id="297" name="Group 297" descr="Group 59"/>
            <p:cNvGrpSpPr/>
            <p:nvPr/>
          </p:nvGrpSpPr>
          <p:grpSpPr>
            <a:xfrm>
              <a:off x="10078636" y="826122"/>
              <a:ext cx="8426412" cy="3094507"/>
              <a:chOff x="-2" y="0"/>
              <a:chExt cx="8426410" cy="3094506"/>
            </a:xfrm>
          </p:grpSpPr>
          <p:sp>
            <p:nvSpPr>
              <p:cNvPr id="290" name="Shape 290" descr="TextBox 60"/>
              <p:cNvSpPr/>
              <p:nvPr/>
            </p:nvSpPr>
            <p:spPr>
              <a:xfrm>
                <a:off x="-1" y="0"/>
                <a:ext cx="8426409" cy="124468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7" tIns="91437" rIns="91437" bIns="91437" numCol="1" anchor="t">
                <a:noAutofit/>
              </a:bodyPr>
              <a:lstStyle/>
              <a:p>
                <a:pPr defTabSz="1822450">
                  <a:defRPr sz="3200">
                    <a:solidFill>
                      <a:srgbClr val="FFFFFF"/>
                    </a:solidFill>
                  </a:defRPr>
                </a:pPr>
                <a:r>
                  <a:t>Center for Extreme Data Management,</a:t>
                </a:r>
              </a:p>
              <a:p>
                <a:pPr defTabSz="1822450">
                  <a:defRPr sz="3200">
                    <a:solidFill>
                      <a:srgbClr val="FFFFFF"/>
                    </a:solidFill>
                  </a:defRPr>
                </a:pPr>
                <a:r>
                  <a:t>Analysis, and Visualization</a:t>
                </a:r>
              </a:p>
            </p:txBody>
          </p:sp>
          <p:grpSp>
            <p:nvGrpSpPr>
              <p:cNvPr id="293" name="Group 293" descr="Group 40"/>
              <p:cNvGrpSpPr/>
              <p:nvPr/>
            </p:nvGrpSpPr>
            <p:grpSpPr>
              <a:xfrm>
                <a:off x="-3" y="1102293"/>
                <a:ext cx="3919138" cy="1992214"/>
                <a:chOff x="0" y="0"/>
                <a:chExt cx="3919136" cy="1992212"/>
              </a:xfrm>
            </p:grpSpPr>
            <p:pic>
              <p:nvPicPr>
                <p:cNvPr id="291" name="image75.png" descr="Picture 2"/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0" t="35556" r="0" b="0"/>
                <a:stretch>
                  <a:fillRect/>
                </a:stretch>
              </p:blipFill>
              <p:spPr>
                <a:xfrm>
                  <a:off x="236228" y="868199"/>
                  <a:ext cx="3682909" cy="112401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92" name="Shape 292" descr="TextBox 66"/>
                <p:cNvSpPr/>
                <p:nvPr/>
              </p:nvSpPr>
              <p:spPr>
                <a:xfrm>
                  <a:off x="-1" y="-1"/>
                  <a:ext cx="3853032" cy="1285988"/>
                </a:xfrm>
                <a:prstGeom prst="rect">
                  <a:avLst/>
                </a:prstGeom>
                <a:noFill/>
                <a:ln w="3175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37" tIns="91437" rIns="91437" bIns="91437" numCol="1" anchor="t">
                  <a:noAutofit/>
                </a:bodyPr>
                <a:lstStyle>
                  <a:lvl1pPr defTabSz="1822450">
                    <a:defRPr b="0" sz="5600">
                      <a:solidFill>
                        <a:srgbClr val="FFFFFF"/>
                      </a:solidFill>
                      <a:latin typeface="Arial Black"/>
                      <a:ea typeface="Arial Black"/>
                      <a:cs typeface="Arial Black"/>
                      <a:sym typeface="Arial Black"/>
                    </a:defRPr>
                  </a:lvl1pPr>
                </a:lstStyle>
                <a:p>
                  <a:pPr/>
                  <a:r>
                    <a:t>CEDMAV</a:t>
                  </a:r>
                </a:p>
              </p:txBody>
            </p:sp>
          </p:grpSp>
          <p:pic>
            <p:nvPicPr>
              <p:cNvPr id="294" name="image26.png" descr="Picture 1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0" t="0" r="0" b="9091"/>
              <a:stretch>
                <a:fillRect/>
              </a:stretch>
            </p:blipFill>
            <p:spPr>
              <a:xfrm>
                <a:off x="6537788" y="1432609"/>
                <a:ext cx="1057435" cy="1651577"/>
              </a:xfrm>
              <a:prstGeom prst="rect">
                <a:avLst/>
              </a:prstGeom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</p:pic>
          <p:pic>
            <p:nvPicPr>
              <p:cNvPr id="295" name="image73.png" descr="Picture 44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0" t="0" r="0" b="5507"/>
              <a:stretch>
                <a:fillRect/>
              </a:stretch>
            </p:blipFill>
            <p:spPr>
              <a:xfrm>
                <a:off x="5287158" y="1432609"/>
                <a:ext cx="1057404" cy="1651577"/>
              </a:xfrm>
              <a:prstGeom prst="rect">
                <a:avLst/>
              </a:prstGeom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</p:pic>
          <p:pic>
            <p:nvPicPr>
              <p:cNvPr id="296" name="image74.png" descr="Picture 5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4182"/>
              <a:stretch>
                <a:fillRect/>
              </a:stretch>
            </p:blipFill>
            <p:spPr>
              <a:xfrm>
                <a:off x="4059433" y="1432609"/>
                <a:ext cx="1034503" cy="1651577"/>
              </a:xfrm>
              <a:prstGeom prst="rect">
                <a:avLst/>
              </a:prstGeom>
              <a:ln w="254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</p:pic>
        </p:grpSp>
        <p:pic>
          <p:nvPicPr>
            <p:cNvPr id="298" name="image76.png" descr="Picture 4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0078642" y="8426409"/>
              <a:ext cx="7022005" cy="1662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9" name="image77.png" descr="Picture 39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330447" y="5287160"/>
              <a:ext cx="7042658" cy="24167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image78.png" descr="Picture 4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0178464" y="5287160"/>
              <a:ext cx="2147911" cy="21479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type="title" idx="4294967295"/>
          </p:nvPr>
        </p:nvSpPr>
        <p:spPr>
          <a:xfrm>
            <a:off x="630376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Adaptive Mesh Refinement (AMR)</a:t>
            </a:r>
          </a:p>
        </p:txBody>
      </p:sp>
      <p:pic>
        <p:nvPicPr>
          <p:cNvPr id="304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92477" y="2583571"/>
            <a:ext cx="8885737" cy="8885737"/>
          </a:xfrm>
          <a:prstGeom prst="rect">
            <a:avLst/>
          </a:prstGeom>
          <a:effectLst>
            <a:outerShdw sx="100000" sy="100000" kx="0" ky="0" algn="b" rotWithShape="0" blurRad="165100" dist="76200" dir="16200000">
              <a:srgbClr val="000000">
                <a:alpha val="70000"/>
              </a:srgbClr>
            </a:outerShdw>
            <a:reflection blurRad="0" stA="23884" stPos="0" endA="0" endPos="40000" dist="0" dir="5400000" fadeDir="5400000" sx="100000" sy="-100000" kx="0" ky="0" algn="bl" rotWithShape="0"/>
          </a:effectLst>
        </p:spPr>
      </p:pic>
      <p:sp>
        <p:nvSpPr>
          <p:cNvPr id="305" name="Shape 305"/>
          <p:cNvSpPr/>
          <p:nvPr/>
        </p:nvSpPr>
        <p:spPr>
          <a:xfrm>
            <a:off x="867596" y="2728797"/>
            <a:ext cx="12090425" cy="85952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marL="481263" indent="-481263"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AMR data is widespread in SCIVIS</a:t>
            </a:r>
          </a:p>
          <a:p>
            <a:pPr marL="481263" indent="-481263"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</a:p>
          <a:p>
            <a:pPr marL="481263" indent="-481263"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Allow mesh to represent computational domains in an adaptive fashion </a:t>
            </a:r>
          </a:p>
          <a:p>
            <a:pPr marL="481263" indent="-481263"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</a:p>
          <a:p>
            <a:pPr marL="481263" indent="-481263"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Use higher resolution compute multi-scale phenomena with specific spatial regions of interest</a:t>
            </a:r>
          </a:p>
          <a:p>
            <a:pPr marL="481263" indent="-481263"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</a:p>
          <a:p>
            <a:pPr marL="481263" indent="-481263"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Block-structured AMR data</a:t>
            </a:r>
          </a:p>
        </p:txBody>
      </p:sp>
      <p:sp>
        <p:nvSpPr>
          <p:cNvPr id="306" name="Shape 306"/>
          <p:cNvSpPr/>
          <p:nvPr/>
        </p:nvSpPr>
        <p:spPr>
          <a:xfrm>
            <a:off x="15852778" y="11614694"/>
            <a:ext cx="3906878" cy="7975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479" tIns="30479" rIns="30479" bIns="30479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/>
            <a:r>
              <a:t>LBNL Visualization Group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type="title" idx="4294967295"/>
          </p:nvPr>
        </p:nvSpPr>
        <p:spPr>
          <a:xfrm>
            <a:off x="640940" y="311706"/>
            <a:ext cx="16916401" cy="1371601"/>
          </a:xfrm>
          <a:prstGeom prst="rect">
            <a:avLst/>
          </a:prstGeom>
          <a:effectLst>
            <a:outerShdw sx="100000" sy="100000" kx="0" ky="0" algn="b" rotWithShape="0" blurRad="127000" dist="76200" dir="4293903">
              <a:srgbClr val="000000">
                <a:alpha val="74996"/>
              </a:srgbClr>
            </a:outerShdw>
          </a:effectLst>
        </p:spPr>
        <p:txBody>
          <a:bodyPr lIns="91439" tIns="91439" rIns="91439" bIns="91439" anchor="b"/>
          <a:lstStyle>
            <a:lvl1pPr algn="l" defTabSz="1828800">
              <a:defRPr b="0" sz="8000">
                <a:solidFill>
                  <a:srgbClr val="D64B1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Motivation</a:t>
            </a:r>
          </a:p>
        </p:txBody>
      </p:sp>
      <p:sp>
        <p:nvSpPr>
          <p:cNvPr id="309" name="Shape 309"/>
          <p:cNvSpPr/>
          <p:nvPr/>
        </p:nvSpPr>
        <p:spPr>
          <a:xfrm>
            <a:off x="867596" y="2169509"/>
            <a:ext cx="18873328" cy="8264264"/>
          </a:xfrm>
          <a:prstGeom prst="rect">
            <a:avLst/>
          </a:prstGeom>
          <a:ln w="3175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700" tIns="12700" rIns="12700" bIns="12700" anchor="ctr"/>
          <a:lstStyle/>
          <a:p>
            <a:pPr marL="701842" indent="-701842"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Visualizing the AMR data efficiently for interactive data exploration  </a:t>
            </a:r>
          </a:p>
          <a:p>
            <a:pPr>
              <a:spcBef>
                <a:spcPts val="1700"/>
              </a:spcBef>
              <a:defRPr b="0">
                <a:solidFill>
                  <a:srgbClr val="FFFFFF"/>
                </a:solidFill>
              </a:defRPr>
            </a:pPr>
          </a:p>
          <a:p>
            <a:pPr marL="701842" indent="-701842">
              <a:spcBef>
                <a:spcPts val="1700"/>
              </a:spcBef>
              <a:buSzPct val="100000"/>
              <a:buChar char="•"/>
              <a:defRPr b="0">
                <a:solidFill>
                  <a:srgbClr val="FFFFFF"/>
                </a:solidFill>
              </a:defRPr>
            </a:pPr>
            <a:r>
              <a:t>Provide a comprehensive solution for directly volume rendering and iso-surface generation of AMR data in the OSPRAY interactive cpu ray tracing framework</a:t>
            </a:r>
          </a:p>
          <a:p>
            <a:pPr lvl="2" marL="1524000" indent="-508000">
              <a:spcBef>
                <a:spcPts val="1200"/>
              </a:spcBef>
              <a:buSzPct val="100000"/>
              <a:buAutoNum type="arabicPeriod" startAt="1"/>
              <a:defRPr b="0" sz="3800">
                <a:solidFill>
                  <a:schemeClr val="accent1">
                    <a:satOff val="-50147"/>
                    <a:lumOff val="16715"/>
                  </a:schemeClr>
                </a:solidFill>
              </a:defRPr>
            </a:pPr>
            <a:r>
              <a:t> Efficiently access and traverse the AMR data</a:t>
            </a:r>
          </a:p>
          <a:p>
            <a:pPr lvl="2" marL="1524000" indent="-508000">
              <a:spcBef>
                <a:spcPts val="1200"/>
              </a:spcBef>
              <a:buSzPct val="100000"/>
              <a:buAutoNum type="arabicPeriod" startAt="1"/>
              <a:defRPr b="0" sz="3800">
                <a:solidFill>
                  <a:schemeClr val="accent1">
                    <a:satOff val="-50147"/>
                    <a:lumOff val="16715"/>
                  </a:schemeClr>
                </a:solidFill>
              </a:defRPr>
            </a:pPr>
            <a:r>
              <a:t> Rendering pipeline of the data </a:t>
            </a:r>
          </a:p>
          <a:p>
            <a:pPr lvl="2" marL="1524000" indent="-508000">
              <a:spcBef>
                <a:spcPts val="1200"/>
              </a:spcBef>
              <a:buSzPct val="100000"/>
              <a:buAutoNum type="arabicPeriod" startAt="1"/>
              <a:defRPr b="0" sz="3800">
                <a:solidFill>
                  <a:schemeClr val="accent1">
                    <a:satOff val="-50147"/>
                    <a:lumOff val="16715"/>
                  </a:schemeClr>
                </a:solidFill>
              </a:defRPr>
            </a:pPr>
            <a:r>
              <a:t> Reconstruction strategy to get a continuous field from discrete data</a:t>
            </a:r>
          </a:p>
        </p:txBody>
      </p:sp>
    </p:spTree>
  </p:cSld>
  <p:clrMapOvr>
    <a:masterClrMapping/>
  </p:clrMapOvr>
  <p:transition xmlns:p14="http://schemas.microsoft.com/office/powerpoint/2010/main" spd="fast" advClick="1" p14:dur="500"/>
</p:sld>
</file>

<file path=ppt/theme/theme1.xml><?xml version="1.0" encoding="utf-8"?>
<a:theme xmlns:a="http://schemas.openxmlformats.org/drawingml/2006/main" xmlns:r="http://schemas.openxmlformats.org/officeDocument/2006/relationships" name="caleydo_slide_template_4-3">
  <a:themeElements>
    <a:clrScheme name="caleydo_slide_template_4-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aleydo_slide_template_4-3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aleydo_slide_template_4-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0479" tIns="30479" rIns="30479" bIns="30479" numCol="1" spcCol="38100" rtlCol="0" anchor="ctr" upright="0">
        <a:spAutoFit/>
      </a:bodyPr>
      <a:lstStyle>
        <a:defPPr marL="0" marR="0" indent="0" algn="l" defTabSz="24387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0479" tIns="30479" rIns="30479" bIns="30479" numCol="1" spcCol="38100" rtlCol="0" anchor="t" upright="0">
        <a:spAutoFit/>
      </a:bodyPr>
      <a:lstStyle>
        <a:defPPr marL="0" marR="0" indent="0" algn="l" defTabSz="24387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aleydo_slide_template_4-3">
  <a:themeElements>
    <a:clrScheme name="caleydo_slide_template_4-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950"/>
      </a:accent1>
      <a:accent2>
        <a:srgbClr val="00B0F0"/>
      </a:accent2>
      <a:accent3>
        <a:srgbClr val="FF660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aleydo_slide_template_4-3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caleydo_slide_template_4-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0479" tIns="30479" rIns="30479" bIns="30479" numCol="1" spcCol="38100" rtlCol="0" anchor="ctr" upright="0">
        <a:spAutoFit/>
      </a:bodyPr>
      <a:lstStyle>
        <a:defPPr marL="0" marR="0" indent="0" algn="l" defTabSz="24387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0479" tIns="30479" rIns="30479" bIns="30479" numCol="1" spcCol="38100" rtlCol="0" anchor="t" upright="0">
        <a:spAutoFit/>
      </a:bodyPr>
      <a:lstStyle>
        <a:defPPr marL="0" marR="0" indent="0" algn="l" defTabSz="24387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